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57" r:id="rId3"/>
    <p:sldId id="258" r:id="rId4"/>
    <p:sldId id="259" r:id="rId5"/>
    <p:sldId id="260" r:id="rId6"/>
    <p:sldId id="265" r:id="rId7"/>
    <p:sldId id="264" r:id="rId8"/>
    <p:sldId id="263" r:id="rId9"/>
    <p:sldId id="261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D3DBE-9FEE-4858-B575-955DA3D50C30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9F26C-3362-4EE8-B33A-5EBD2028E0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D3DBE-9FEE-4858-B575-955DA3D50C30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9F26C-3362-4EE8-B33A-5EBD2028E0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D3DBE-9FEE-4858-B575-955DA3D50C30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9F26C-3362-4EE8-B33A-5EBD2028E0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D3DBE-9FEE-4858-B575-955DA3D50C30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9F26C-3362-4EE8-B33A-5EBD2028E0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D3DBE-9FEE-4858-B575-955DA3D50C30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9F26C-3362-4EE8-B33A-5EBD2028E0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D3DBE-9FEE-4858-B575-955DA3D50C30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9F26C-3362-4EE8-B33A-5EBD2028E0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D3DBE-9FEE-4858-B575-955DA3D50C30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9F26C-3362-4EE8-B33A-5EBD2028E0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D3DBE-9FEE-4858-B575-955DA3D50C30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9F26C-3362-4EE8-B33A-5EBD2028E0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D3DBE-9FEE-4858-B575-955DA3D50C30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9F26C-3362-4EE8-B33A-5EBD2028E0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D3DBE-9FEE-4858-B575-955DA3D50C30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9F26C-3362-4EE8-B33A-5EBD2028E0F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D3DBE-9FEE-4858-B575-955DA3D50C30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189F26C-3362-4EE8-B33A-5EBD2028E0F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C189F26C-3362-4EE8-B33A-5EBD2028E0FE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24AD3DBE-9FEE-4858-B575-955DA3D50C30}" type="datetimeFigureOut">
              <a:rPr lang="en-US" smtClean="0"/>
              <a:t>9/20/2022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repository.unej.ac.id/" TargetMode="Externa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7584" y="260648"/>
            <a:ext cx="7772400" cy="1470025"/>
          </a:xfrm>
        </p:spPr>
        <p:txBody>
          <a:bodyPr>
            <a:normAutofit/>
          </a:bodyPr>
          <a:lstStyle/>
          <a:p>
            <a:r>
              <a:rPr lang="en-US" sz="3600" dirty="0" smtClean="0"/>
              <a:t>MUTU BIJI KAKAO</a:t>
            </a:r>
            <a:br>
              <a:rPr lang="en-US" sz="3600" dirty="0" smtClean="0"/>
            </a:br>
            <a:r>
              <a:rPr lang="en-US" sz="3600" dirty="0" smtClean="0"/>
              <a:t>SNI 2323-2008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2636912"/>
            <a:ext cx="6400800" cy="1752600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>OLEH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MUSTAMIN ANWAR MASUKU, S.TP., </a:t>
            </a:r>
            <a:r>
              <a:rPr lang="en-US" sz="2800" dirty="0" err="1" smtClean="0">
                <a:solidFill>
                  <a:schemeClr val="tx1"/>
                </a:solidFill>
              </a:rPr>
              <a:t>M.Sc</a:t>
            </a:r>
            <a:endParaRPr lang="en-US" sz="2800" dirty="0" smtClean="0">
              <a:solidFill>
                <a:schemeClr val="tx1"/>
              </a:solidFill>
            </a:endParaRPr>
          </a:p>
          <a:p>
            <a:r>
              <a:rPr lang="en-US" sz="2800" dirty="0" smtClean="0">
                <a:solidFill>
                  <a:schemeClr val="tx1"/>
                </a:solidFill>
              </a:rPr>
              <a:t>PROGRAM THP FAPERTA UNKHAIR TERNATE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2022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2760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36912"/>
            <a:ext cx="8229600" cy="1143000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SELESAI DAN</a:t>
            </a:r>
            <a:br>
              <a:rPr lang="en-US" dirty="0" smtClean="0"/>
            </a:br>
            <a:r>
              <a:rPr lang="en-US" dirty="0" smtClean="0"/>
              <a:t>TERIMA KASIH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3542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536" y="548681"/>
            <a:ext cx="8856984" cy="360040"/>
          </a:xfrm>
        </p:spPr>
        <p:txBody>
          <a:bodyPr>
            <a:normAutofit fontScale="90000"/>
          </a:bodyPr>
          <a:lstStyle/>
          <a:p>
            <a:pPr algn="l"/>
            <a:r>
              <a:rPr lang="en-US" sz="2800" dirty="0" smtClean="0"/>
              <a:t>PENDAHULUAN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552" y="1412776"/>
            <a:ext cx="7848872" cy="4608512"/>
          </a:xfrm>
        </p:spPr>
        <p:txBody>
          <a:bodyPr>
            <a:noAutofit/>
          </a:bodyPr>
          <a:lstStyle/>
          <a:p>
            <a:pPr marL="457200" indent="-457200" algn="l">
              <a:buFont typeface="Wingdings" pitchFamily="2" charset="2"/>
              <a:buChar char="Ø"/>
            </a:pPr>
            <a:r>
              <a:rPr lang="en-US" sz="3200" b="1" dirty="0" err="1" smtClean="0">
                <a:solidFill>
                  <a:schemeClr val="tx1"/>
                </a:solidFill>
              </a:rPr>
              <a:t>Biji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kakao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ditentukan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sebagai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komoditi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ekspor</a:t>
            </a:r>
            <a:r>
              <a:rPr lang="en-US" sz="3200" b="1" dirty="0" smtClean="0">
                <a:solidFill>
                  <a:schemeClr val="tx1"/>
                </a:solidFill>
              </a:rPr>
              <a:t>  (2011)</a:t>
            </a:r>
          </a:p>
          <a:p>
            <a:pPr marL="457200" indent="-457200" algn="l">
              <a:buFont typeface="Wingdings" pitchFamily="2" charset="2"/>
              <a:buChar char="Ø"/>
            </a:pPr>
            <a:r>
              <a:rPr lang="en-US" sz="3200" b="1" dirty="0" err="1" smtClean="0">
                <a:solidFill>
                  <a:schemeClr val="tx1"/>
                </a:solidFill>
              </a:rPr>
              <a:t>Untuk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menjadi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komoditi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eksport</a:t>
            </a:r>
            <a:r>
              <a:rPr lang="en-US" sz="3200" b="1" dirty="0" smtClean="0">
                <a:solidFill>
                  <a:schemeClr val="tx1"/>
                </a:solidFill>
              </a:rPr>
              <a:t>, </a:t>
            </a:r>
            <a:r>
              <a:rPr lang="en-US" sz="3200" b="1" dirty="0" err="1" smtClean="0">
                <a:solidFill>
                  <a:schemeClr val="tx1"/>
                </a:solidFill>
              </a:rPr>
              <a:t>biji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kakao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kering</a:t>
            </a:r>
            <a:r>
              <a:rPr lang="en-US" sz="3200" b="1" dirty="0" smtClean="0">
                <a:solidFill>
                  <a:schemeClr val="tx1"/>
                </a:solidFill>
              </a:rPr>
              <a:t> yang </a:t>
            </a:r>
            <a:r>
              <a:rPr lang="en-US" sz="3200" b="1" dirty="0" err="1" smtClean="0">
                <a:solidFill>
                  <a:schemeClr val="tx1"/>
                </a:solidFill>
              </a:rPr>
              <a:t>berkualitas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harus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memenuhi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persyaratan</a:t>
            </a:r>
            <a:r>
              <a:rPr lang="en-US" sz="3200" b="1" dirty="0" smtClean="0">
                <a:solidFill>
                  <a:schemeClr val="tx1"/>
                </a:solidFill>
              </a:rPr>
              <a:t> yang </a:t>
            </a:r>
            <a:r>
              <a:rPr lang="en-US" sz="3200" b="1" dirty="0" err="1" smtClean="0">
                <a:solidFill>
                  <a:schemeClr val="tx1"/>
                </a:solidFill>
              </a:rPr>
              <a:t>ditentukan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dalam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bsn</a:t>
            </a:r>
            <a:r>
              <a:rPr lang="en-US" sz="3200" b="1" dirty="0" smtClean="0">
                <a:solidFill>
                  <a:schemeClr val="tx1"/>
                </a:solidFill>
              </a:rPr>
              <a:t> 2008</a:t>
            </a:r>
          </a:p>
          <a:p>
            <a:pPr marL="457200" indent="-457200" algn="l">
              <a:buFont typeface="Wingdings" pitchFamily="2" charset="2"/>
              <a:buChar char="Ø"/>
            </a:pPr>
            <a:r>
              <a:rPr lang="en-US" sz="3200" b="1" dirty="0" smtClean="0">
                <a:solidFill>
                  <a:schemeClr val="tx1"/>
                </a:solidFill>
              </a:rPr>
              <a:t>SNI </a:t>
            </a:r>
            <a:r>
              <a:rPr lang="en-US" sz="3200" b="1" dirty="0" err="1">
                <a:solidFill>
                  <a:schemeClr val="tx1"/>
                </a:solidFill>
              </a:rPr>
              <a:t>mengatur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penggolongan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mutu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biji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kakao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kering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maupun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persyaratan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umum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dan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khususnya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guna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menjaga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konsistensi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mutu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biji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kakao</a:t>
            </a:r>
            <a:r>
              <a:rPr lang="en-US" sz="3200" b="1" dirty="0">
                <a:solidFill>
                  <a:schemeClr val="tx1"/>
                </a:solidFill>
              </a:rPr>
              <a:t> yang </a:t>
            </a:r>
            <a:r>
              <a:rPr lang="en-US" sz="3200" b="1" dirty="0" err="1">
                <a:solidFill>
                  <a:schemeClr val="tx1"/>
                </a:solidFill>
              </a:rPr>
              <a:t>dihasilkan</a:t>
            </a:r>
            <a:endParaRPr lang="en-US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1369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800" dirty="0" err="1"/>
              <a:t>Klasifikasi</a:t>
            </a:r>
            <a:r>
              <a:rPr lang="en-US" sz="2800" dirty="0"/>
              <a:t>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penggolongan</a:t>
            </a:r>
            <a:r>
              <a:rPr lang="en-US" sz="2800" dirty="0"/>
              <a:t> </a:t>
            </a:r>
            <a:r>
              <a:rPr lang="en-US" sz="2800" dirty="0" err="1"/>
              <a:t>mutu</a:t>
            </a:r>
            <a:r>
              <a:rPr lang="en-US" sz="2800" dirty="0"/>
              <a:t> </a:t>
            </a:r>
            <a:r>
              <a:rPr lang="en-US" sz="2800" dirty="0" err="1"/>
              <a:t>biji</a:t>
            </a:r>
            <a:r>
              <a:rPr lang="en-US" sz="2800" dirty="0"/>
              <a:t> </a:t>
            </a:r>
            <a:r>
              <a:rPr lang="en-US" sz="2800" dirty="0" err="1"/>
              <a:t>kakao</a:t>
            </a:r>
            <a:r>
              <a:rPr lang="en-US" sz="2800" dirty="0"/>
              <a:t>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err="1"/>
              <a:t>kering</a:t>
            </a:r>
            <a:r>
              <a:rPr lang="en-US" sz="2800" dirty="0"/>
              <a:t> </a:t>
            </a:r>
            <a:r>
              <a:rPr lang="en-US" sz="2800" dirty="0" err="1"/>
              <a:t>menurut</a:t>
            </a:r>
            <a:r>
              <a:rPr lang="en-US" sz="2800" dirty="0"/>
              <a:t> SNI 2323-2008 </a:t>
            </a:r>
            <a:r>
              <a:rPr lang="en-US" sz="2800" dirty="0" err="1"/>
              <a:t>terbagi</a:t>
            </a:r>
            <a:r>
              <a:rPr lang="en-US" sz="2800" dirty="0"/>
              <a:t> </a:t>
            </a:r>
            <a:r>
              <a:rPr lang="en-US" sz="2800" dirty="0" err="1"/>
              <a:t>menjadi</a:t>
            </a:r>
            <a:r>
              <a:rPr lang="en-US" sz="2800" dirty="0"/>
              <a:t> </a:t>
            </a:r>
            <a:r>
              <a:rPr lang="en-US" sz="2800" dirty="0" err="1" smtClean="0"/>
              <a:t>tiga</a:t>
            </a:r>
            <a:r>
              <a:rPr lang="en-US" sz="2800" dirty="0" smtClean="0"/>
              <a:t>: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3200" b="1" dirty="0" err="1"/>
              <a:t>jenis</a:t>
            </a:r>
            <a:r>
              <a:rPr lang="en-US" sz="3200" b="1" dirty="0"/>
              <a:t> </a:t>
            </a:r>
            <a:r>
              <a:rPr lang="en-US" sz="3200" b="1" dirty="0" err="1" smtClean="0"/>
              <a:t>tanaman</a:t>
            </a:r>
            <a:endParaRPr lang="en-US" sz="3200" b="1" dirty="0" smtClean="0"/>
          </a:p>
          <a:p>
            <a:pPr>
              <a:buFont typeface="Wingdings" pitchFamily="2" charset="2"/>
              <a:buChar char="Ø"/>
            </a:pPr>
            <a:r>
              <a:rPr lang="en-US" sz="3200" b="1" dirty="0" err="1" smtClean="0"/>
              <a:t>jenis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mutu</a:t>
            </a:r>
            <a:r>
              <a:rPr lang="en-US" sz="3200" b="1" dirty="0" smtClean="0"/>
              <a:t> </a:t>
            </a:r>
          </a:p>
          <a:p>
            <a:pPr>
              <a:buFont typeface="Wingdings" pitchFamily="2" charset="2"/>
              <a:buChar char="Ø"/>
            </a:pPr>
            <a:r>
              <a:rPr lang="en-US" sz="3200" b="1" dirty="0"/>
              <a:t> </a:t>
            </a:r>
            <a:r>
              <a:rPr lang="en-US" sz="3200" b="1" dirty="0" err="1" smtClean="0"/>
              <a:t>ukuran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berat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biji</a:t>
            </a:r>
            <a:r>
              <a:rPr lang="en-US" sz="3200" b="1" dirty="0" smtClean="0"/>
              <a:t> per 100 gram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31246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sz="3600" b="1" dirty="0" err="1" smtClean="0"/>
              <a:t>jenis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tanaman</a:t>
            </a:r>
            <a:r>
              <a:rPr lang="en-US" sz="3600" b="1" dirty="0" smtClean="0"/>
              <a:t>, </a:t>
            </a:r>
            <a:r>
              <a:rPr lang="en-US" sz="3600" b="1" dirty="0" err="1" smtClean="0"/>
              <a:t>terbagi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dalam</a:t>
            </a:r>
            <a:r>
              <a:rPr lang="en-US" sz="3600" b="1" dirty="0" smtClean="0"/>
              <a:t> 2 </a:t>
            </a:r>
            <a:r>
              <a:rPr lang="en-US" sz="3600" b="1" dirty="0" err="1" smtClean="0"/>
              <a:t>bagian</a:t>
            </a:r>
            <a:endParaRPr lang="en-US" sz="3600" b="1" dirty="0" smtClean="0"/>
          </a:p>
          <a:p>
            <a:pPr marL="514350" indent="-514350">
              <a:buFont typeface="+mj-lt"/>
              <a:buAutoNum type="arabicParenR"/>
            </a:pPr>
            <a:r>
              <a:rPr lang="en-US" sz="3600" b="1" dirty="0" err="1" smtClean="0"/>
              <a:t>biji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mulia</a:t>
            </a:r>
            <a:r>
              <a:rPr lang="en-US" sz="3600" b="1" dirty="0" smtClean="0"/>
              <a:t> (</a:t>
            </a:r>
            <a:r>
              <a:rPr lang="en-US" sz="3600" b="1" dirty="0" err="1" smtClean="0"/>
              <a:t>biji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kakao</a:t>
            </a:r>
            <a:r>
              <a:rPr lang="en-US" sz="3600" b="1" dirty="0" smtClean="0"/>
              <a:t> yang </a:t>
            </a:r>
            <a:r>
              <a:rPr lang="en-US" sz="3600" b="1" dirty="0" err="1" smtClean="0"/>
              <a:t>berasal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dari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tanaman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kakao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jenis</a:t>
            </a:r>
            <a:r>
              <a:rPr lang="en-US" sz="3600" b="1" dirty="0" smtClean="0"/>
              <a:t> </a:t>
            </a:r>
            <a:r>
              <a:rPr lang="en-US" sz="3600" b="1" i="1" dirty="0" err="1" smtClean="0"/>
              <a:t>Criolo</a:t>
            </a:r>
            <a:r>
              <a:rPr lang="en-US" sz="3600" b="1" i="1" dirty="0" smtClean="0"/>
              <a:t> </a:t>
            </a:r>
            <a:r>
              <a:rPr lang="en-US" sz="3600" b="1" dirty="0" err="1" smtClean="0"/>
              <a:t>atau</a:t>
            </a:r>
            <a:r>
              <a:rPr lang="en-US" sz="3600" b="1" dirty="0" smtClean="0"/>
              <a:t> </a:t>
            </a:r>
            <a:r>
              <a:rPr lang="en-US" sz="3600" b="1" i="1" dirty="0" err="1" smtClean="0"/>
              <a:t>Trinitario</a:t>
            </a:r>
            <a:r>
              <a:rPr lang="en-US" sz="3600" b="1" i="1" dirty="0" smtClean="0"/>
              <a:t> </a:t>
            </a:r>
            <a:r>
              <a:rPr lang="en-US" sz="3600" b="1" dirty="0" err="1" smtClean="0"/>
              <a:t>serta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hasil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persilangannya</a:t>
            </a:r>
            <a:endParaRPr lang="en-US" sz="3600" b="1" dirty="0"/>
          </a:p>
          <a:p>
            <a:pPr marL="514350" indent="-514350">
              <a:buFont typeface="+mj-lt"/>
              <a:buAutoNum type="arabicParenR"/>
            </a:pPr>
            <a:r>
              <a:rPr lang="en-US" sz="3600" b="1" dirty="0" err="1" smtClean="0"/>
              <a:t>biji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kakao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lindak</a:t>
            </a:r>
            <a:r>
              <a:rPr lang="en-US" sz="3600" b="1" dirty="0" smtClean="0"/>
              <a:t> (</a:t>
            </a:r>
            <a:r>
              <a:rPr lang="en-US" sz="3600" b="1" dirty="0" err="1" smtClean="0"/>
              <a:t>biji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kakao</a:t>
            </a:r>
            <a:r>
              <a:rPr lang="en-US" sz="3600" b="1" dirty="0" smtClean="0"/>
              <a:t> yang </a:t>
            </a:r>
            <a:r>
              <a:rPr lang="en-US" sz="3600" b="1" dirty="0" err="1" smtClean="0"/>
              <a:t>berasal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dari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tanaman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kakao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jenis</a:t>
            </a:r>
            <a:r>
              <a:rPr lang="en-US" sz="3600" b="1" dirty="0" smtClean="0"/>
              <a:t> </a:t>
            </a:r>
            <a:r>
              <a:rPr lang="en-US" sz="3600" b="1" i="1" dirty="0" err="1" smtClean="0"/>
              <a:t>Forastero</a:t>
            </a:r>
            <a:r>
              <a:rPr lang="en-US" sz="3600" b="1" i="1" dirty="0" smtClean="0"/>
              <a:t>) </a:t>
            </a:r>
            <a:r>
              <a:rPr lang="en-US" sz="3600" b="1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>
              <a:buFont typeface="Wingdings" pitchFamily="2" charset="2"/>
              <a:buChar char="§"/>
            </a:pPr>
            <a:endParaRPr lang="en-US" dirty="0" smtClean="0"/>
          </a:p>
          <a:p>
            <a:pPr>
              <a:buFont typeface="Wingdings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4499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772817"/>
            <a:ext cx="8229600" cy="2016224"/>
          </a:xfrm>
        </p:spPr>
        <p:txBody>
          <a:bodyPr>
            <a:normAutofit fontScale="92500"/>
          </a:bodyPr>
          <a:lstStyle/>
          <a:p>
            <a:pPr marL="114300" indent="0">
              <a:buNone/>
            </a:pPr>
            <a:r>
              <a:rPr lang="en-US" sz="4000" b="1" dirty="0" err="1" smtClean="0"/>
              <a:t>jenis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mutu</a:t>
            </a:r>
            <a:r>
              <a:rPr lang="en-US" sz="4000" b="1" dirty="0" smtClean="0"/>
              <a:t>, </a:t>
            </a:r>
            <a:r>
              <a:rPr lang="en-US" sz="4000" b="1" dirty="0" err="1" smtClean="0"/>
              <a:t>terbagi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pada</a:t>
            </a:r>
            <a:r>
              <a:rPr lang="en-US" sz="4000" b="1" dirty="0" smtClean="0"/>
              <a:t> 3 </a:t>
            </a:r>
            <a:r>
              <a:rPr lang="en-US" sz="4000" b="1" dirty="0" err="1" smtClean="0"/>
              <a:t>bagian</a:t>
            </a:r>
            <a:r>
              <a:rPr lang="en-US" sz="4000" b="1" dirty="0" smtClean="0"/>
              <a:t> : </a:t>
            </a:r>
            <a:r>
              <a:rPr lang="sv-SE" sz="4000" b="1" dirty="0" smtClean="0"/>
              <a:t>mutu kelas I, II, dan III, jika telah memenuhi persyaratan umum dan khusus</a:t>
            </a:r>
          </a:p>
          <a:p>
            <a:pPr marL="0" indent="0">
              <a:buNone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53603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2408026"/>
              </p:ext>
            </p:extLst>
          </p:nvPr>
        </p:nvGraphicFramePr>
        <p:xfrm>
          <a:off x="467544" y="836712"/>
          <a:ext cx="7992888" cy="507376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11905"/>
                <a:gridCol w="3266794"/>
                <a:gridCol w="1334089"/>
                <a:gridCol w="1332000"/>
                <a:gridCol w="1548100"/>
              </a:tblGrid>
              <a:tr h="422000">
                <a:tc>
                  <a:txBody>
                    <a:bodyPr/>
                    <a:lstStyle/>
                    <a:p>
                      <a:pPr marL="57785" marR="57150" algn="ctr">
                        <a:lnSpc>
                          <a:spcPts val="1165"/>
                        </a:lnSpc>
                        <a:spcAft>
                          <a:spcPts val="0"/>
                        </a:spcAft>
                      </a:pPr>
                      <a:r>
                        <a:rPr lang="id-ID" sz="2400" b="1" u="sng" dirty="0">
                          <a:effectLst/>
                          <a:hlinkClick r:id="rId2"/>
                        </a:rPr>
                        <a:t>No</a:t>
                      </a:r>
                      <a:endParaRPr lang="en-US" sz="24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2460" algn="l">
                        <a:lnSpc>
                          <a:spcPts val="1165"/>
                        </a:lnSpc>
                        <a:spcAft>
                          <a:spcPts val="0"/>
                        </a:spcAft>
                      </a:pPr>
                      <a:r>
                        <a:rPr lang="id-ID" sz="2400" b="1" u="sng" dirty="0">
                          <a:effectLst/>
                          <a:hlinkClick r:id="rId2"/>
                        </a:rPr>
                        <a:t>Karakteristik</a:t>
                      </a:r>
                      <a:endParaRPr lang="en-US" sz="24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3980" marR="81280" algn="ctr">
                        <a:lnSpc>
                          <a:spcPts val="1165"/>
                        </a:lnSpc>
                        <a:spcAft>
                          <a:spcPts val="0"/>
                        </a:spcAft>
                      </a:pPr>
                      <a:r>
                        <a:rPr lang="id-ID" sz="2400" b="1" u="sng" dirty="0">
                          <a:effectLst/>
                          <a:hlinkClick r:id="rId2"/>
                        </a:rPr>
                        <a:t>Mutu I</a:t>
                      </a:r>
                      <a:endParaRPr lang="en-US" sz="24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3820" marR="93980" algn="ctr">
                        <a:lnSpc>
                          <a:spcPts val="1165"/>
                        </a:lnSpc>
                        <a:spcAft>
                          <a:spcPts val="0"/>
                        </a:spcAft>
                      </a:pPr>
                      <a:r>
                        <a:rPr lang="id-ID" sz="2400" b="1" u="sng">
                          <a:effectLst/>
                          <a:hlinkClick r:id="rId2"/>
                        </a:rPr>
                        <a:t>Mutu II</a:t>
                      </a:r>
                      <a:endParaRPr lang="en-US" sz="2400" b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2075" marR="107315" algn="ctr">
                        <a:lnSpc>
                          <a:spcPts val="1165"/>
                        </a:lnSpc>
                        <a:spcAft>
                          <a:spcPts val="0"/>
                        </a:spcAft>
                      </a:pPr>
                      <a:r>
                        <a:rPr lang="id-ID" sz="2400" b="1" u="sng">
                          <a:effectLst/>
                          <a:hlinkClick r:id="rId2"/>
                        </a:rPr>
                        <a:t>Mutu III</a:t>
                      </a:r>
                      <a:endParaRPr lang="en-US" sz="2400" b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422000">
                <a:tc>
                  <a:txBody>
                    <a:bodyPr/>
                    <a:lstStyle/>
                    <a:p>
                      <a:pPr marL="57785" marR="57150" algn="ctr">
                        <a:lnSpc>
                          <a:spcPts val="1165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</a:rPr>
                        <a:t> </a:t>
                      </a:r>
                      <a:endParaRPr lang="en-US" sz="2400" b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2460" algn="l">
                        <a:lnSpc>
                          <a:spcPts val="1165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 </a:t>
                      </a:r>
                      <a:endParaRPr lang="en-US" sz="24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3980" marR="81280" algn="ctr">
                        <a:lnSpc>
                          <a:spcPts val="1165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 </a:t>
                      </a:r>
                      <a:endParaRPr lang="en-US" sz="20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3820" marR="93980" algn="ctr">
                        <a:lnSpc>
                          <a:spcPts val="1165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 </a:t>
                      </a:r>
                      <a:endParaRPr lang="en-US" sz="2000" b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2075" marR="107315" algn="ctr">
                        <a:lnSpc>
                          <a:spcPts val="1165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 </a:t>
                      </a:r>
                      <a:endParaRPr lang="en-US" sz="20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420326">
                <a:tc>
                  <a:txBody>
                    <a:bodyPr/>
                    <a:lstStyle/>
                    <a:p>
                      <a:pPr marR="4445" algn="ctr">
                        <a:lnSpc>
                          <a:spcPts val="1160"/>
                        </a:lnSpc>
                        <a:spcAft>
                          <a:spcPts val="0"/>
                        </a:spcAft>
                      </a:pPr>
                      <a:r>
                        <a:rPr lang="id-ID" sz="2400" b="1" u="sng">
                          <a:effectLst/>
                          <a:hlinkClick r:id="rId2"/>
                        </a:rPr>
                        <a:t>1</a:t>
                      </a:r>
                      <a:endParaRPr lang="en-US" sz="2400" b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8580" algn="l">
                        <a:lnSpc>
                          <a:spcPts val="1160"/>
                        </a:lnSpc>
                        <a:spcAft>
                          <a:spcPts val="0"/>
                        </a:spcAft>
                      </a:pPr>
                      <a:r>
                        <a:rPr lang="id-ID" sz="2400" b="1" u="sng" dirty="0">
                          <a:effectLst/>
                          <a:hlinkClick r:id="rId2"/>
                        </a:rPr>
                        <a:t>Jumlah biji/100 gr</a:t>
                      </a:r>
                      <a:endParaRPr lang="en-US" sz="24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85725" algn="ctr">
                        <a:lnSpc>
                          <a:spcPts val="1160"/>
                        </a:lnSpc>
                        <a:spcAft>
                          <a:spcPts val="0"/>
                        </a:spcAft>
                      </a:pPr>
                      <a:r>
                        <a:rPr lang="id-ID" sz="2000" b="1" u="sng" dirty="0">
                          <a:effectLst/>
                          <a:hlinkClick r:id="rId2"/>
                        </a:rPr>
                        <a:t>AA/A/B/C</a:t>
                      </a:r>
                      <a:endParaRPr lang="en-US" sz="20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93980" algn="ctr">
                        <a:lnSpc>
                          <a:spcPts val="1160"/>
                        </a:lnSpc>
                        <a:spcAft>
                          <a:spcPts val="0"/>
                        </a:spcAft>
                      </a:pPr>
                      <a:r>
                        <a:rPr lang="id-ID" sz="2000" b="1" u="sng" dirty="0">
                          <a:effectLst/>
                          <a:hlinkClick r:id="rId2"/>
                        </a:rPr>
                        <a:t>AA/A/B/C</a:t>
                      </a:r>
                      <a:endParaRPr lang="en-US" sz="20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3180" marR="107315" algn="ctr">
                        <a:lnSpc>
                          <a:spcPts val="1160"/>
                        </a:lnSpc>
                        <a:spcAft>
                          <a:spcPts val="0"/>
                        </a:spcAft>
                      </a:pPr>
                      <a:r>
                        <a:rPr lang="id-ID" sz="2000" b="1" u="sng" dirty="0">
                          <a:effectLst/>
                          <a:hlinkClick r:id="rId2"/>
                        </a:rPr>
                        <a:t>AA/A/B/C</a:t>
                      </a:r>
                      <a:endParaRPr lang="en-US" sz="20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422000">
                <a:tc>
                  <a:txBody>
                    <a:bodyPr/>
                    <a:lstStyle/>
                    <a:p>
                      <a:pPr marR="4445" algn="ctr">
                        <a:lnSpc>
                          <a:spcPts val="1160"/>
                        </a:lnSpc>
                        <a:spcAft>
                          <a:spcPts val="0"/>
                        </a:spcAft>
                      </a:pPr>
                      <a:r>
                        <a:rPr lang="id-ID" sz="2400" b="1" u="sng">
                          <a:effectLst/>
                          <a:hlinkClick r:id="rId2"/>
                        </a:rPr>
                        <a:t>2</a:t>
                      </a:r>
                      <a:endParaRPr lang="en-US" sz="2400" b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8580" algn="l">
                        <a:lnSpc>
                          <a:spcPts val="1160"/>
                        </a:lnSpc>
                        <a:spcAft>
                          <a:spcPts val="0"/>
                        </a:spcAft>
                      </a:pPr>
                      <a:r>
                        <a:rPr lang="id-ID" sz="2400" b="1" u="sng" dirty="0">
                          <a:effectLst/>
                          <a:hlinkClick r:id="rId2"/>
                        </a:rPr>
                        <a:t>Kadar air, % (b/b) maks</a:t>
                      </a:r>
                      <a:endParaRPr lang="en-US" sz="24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3980" marR="81280" algn="ctr">
                        <a:lnSpc>
                          <a:spcPts val="1160"/>
                        </a:lnSpc>
                        <a:spcAft>
                          <a:spcPts val="0"/>
                        </a:spcAft>
                      </a:pPr>
                      <a:r>
                        <a:rPr lang="id-ID" sz="2400" b="1" u="sng">
                          <a:effectLst/>
                          <a:hlinkClick r:id="rId2"/>
                        </a:rPr>
                        <a:t>7,5</a:t>
                      </a:r>
                      <a:endParaRPr lang="en-US" sz="2400" b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3820" marR="88900" algn="ctr">
                        <a:lnSpc>
                          <a:spcPts val="1160"/>
                        </a:lnSpc>
                        <a:spcAft>
                          <a:spcPts val="0"/>
                        </a:spcAft>
                      </a:pPr>
                      <a:r>
                        <a:rPr lang="id-ID" sz="2400" b="1" u="sng">
                          <a:effectLst/>
                          <a:hlinkClick r:id="rId2"/>
                        </a:rPr>
                        <a:t>7,5</a:t>
                      </a:r>
                      <a:endParaRPr lang="en-US" sz="2400" b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2710" marR="105410" algn="ctr">
                        <a:lnSpc>
                          <a:spcPts val="1160"/>
                        </a:lnSpc>
                        <a:spcAft>
                          <a:spcPts val="0"/>
                        </a:spcAft>
                      </a:pPr>
                      <a:r>
                        <a:rPr lang="id-ID" sz="2400" b="1" u="sng">
                          <a:effectLst/>
                          <a:hlinkClick r:id="rId2"/>
                        </a:rPr>
                        <a:t>&gt;7,5</a:t>
                      </a:r>
                      <a:endParaRPr lang="en-US" sz="2400" b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425349">
                <a:tc>
                  <a:txBody>
                    <a:bodyPr/>
                    <a:lstStyle/>
                    <a:p>
                      <a:pPr marR="4445" algn="ctr">
                        <a:lnSpc>
                          <a:spcPts val="1170"/>
                        </a:lnSpc>
                        <a:spcAft>
                          <a:spcPts val="0"/>
                        </a:spcAft>
                      </a:pPr>
                      <a:r>
                        <a:rPr lang="id-ID" sz="2400" b="1" u="sng">
                          <a:effectLst/>
                          <a:hlinkClick r:id="rId2"/>
                        </a:rPr>
                        <a:t>3</a:t>
                      </a:r>
                      <a:endParaRPr lang="en-US" sz="2400" b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8580" algn="l">
                        <a:lnSpc>
                          <a:spcPts val="1170"/>
                        </a:lnSpc>
                        <a:spcAft>
                          <a:spcPts val="0"/>
                        </a:spcAft>
                      </a:pPr>
                      <a:r>
                        <a:rPr lang="id-ID" sz="2400" b="1" u="sng" dirty="0">
                          <a:effectLst/>
                          <a:hlinkClick r:id="rId2"/>
                        </a:rPr>
                        <a:t>Berjamur, % (b/b) maks</a:t>
                      </a:r>
                      <a:endParaRPr lang="en-US" sz="24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ts val="1170"/>
                        </a:lnSpc>
                        <a:spcAft>
                          <a:spcPts val="0"/>
                        </a:spcAft>
                      </a:pPr>
                      <a:r>
                        <a:rPr lang="id-ID" sz="2400" b="1" u="sng">
                          <a:effectLst/>
                          <a:hlinkClick r:id="rId2"/>
                        </a:rPr>
                        <a:t>2</a:t>
                      </a:r>
                      <a:endParaRPr lang="en-US" sz="2400" b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9525" algn="ctr">
                        <a:lnSpc>
                          <a:spcPts val="1170"/>
                        </a:lnSpc>
                        <a:spcAft>
                          <a:spcPts val="0"/>
                        </a:spcAft>
                      </a:pPr>
                      <a:r>
                        <a:rPr lang="id-ID" sz="2400" b="1" u="sng">
                          <a:effectLst/>
                          <a:hlinkClick r:id="rId2"/>
                        </a:rPr>
                        <a:t>4</a:t>
                      </a:r>
                      <a:endParaRPr lang="en-US" sz="2400" b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5875" algn="ctr">
                        <a:lnSpc>
                          <a:spcPts val="1170"/>
                        </a:lnSpc>
                        <a:spcAft>
                          <a:spcPts val="0"/>
                        </a:spcAft>
                      </a:pPr>
                      <a:r>
                        <a:rPr lang="id-ID" sz="2400" b="1" u="sng">
                          <a:effectLst/>
                          <a:hlinkClick r:id="rId2"/>
                        </a:rPr>
                        <a:t>4</a:t>
                      </a:r>
                      <a:endParaRPr lang="en-US" sz="2400" b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423675">
                <a:tc>
                  <a:txBody>
                    <a:bodyPr/>
                    <a:lstStyle/>
                    <a:p>
                      <a:pPr marR="4445" algn="ctr">
                        <a:lnSpc>
                          <a:spcPts val="1170"/>
                        </a:lnSpc>
                        <a:spcAft>
                          <a:spcPts val="0"/>
                        </a:spcAft>
                      </a:pPr>
                      <a:r>
                        <a:rPr lang="id-ID" sz="2400" b="1" u="sng">
                          <a:effectLst/>
                          <a:hlinkClick r:id="rId2"/>
                        </a:rPr>
                        <a:t>4</a:t>
                      </a:r>
                      <a:endParaRPr lang="en-US" sz="2400" b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8580" algn="l">
                        <a:lnSpc>
                          <a:spcPts val="1170"/>
                        </a:lnSpc>
                        <a:spcAft>
                          <a:spcPts val="0"/>
                        </a:spcAft>
                      </a:pPr>
                      <a:r>
                        <a:rPr lang="id-ID" sz="2400" b="1" u="sng">
                          <a:effectLst/>
                          <a:hlinkClick r:id="rId2"/>
                        </a:rPr>
                        <a:t>Biji slaty, % (b/b) maks</a:t>
                      </a:r>
                      <a:endParaRPr lang="en-US" sz="2400" b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ts val="1170"/>
                        </a:lnSpc>
                        <a:spcAft>
                          <a:spcPts val="0"/>
                        </a:spcAft>
                      </a:pPr>
                      <a:r>
                        <a:rPr lang="id-ID" sz="2400" b="1" u="sng" dirty="0">
                          <a:effectLst/>
                          <a:hlinkClick r:id="rId2"/>
                        </a:rPr>
                        <a:t>3</a:t>
                      </a:r>
                      <a:endParaRPr lang="en-US" sz="24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9525" algn="ctr">
                        <a:lnSpc>
                          <a:spcPts val="1170"/>
                        </a:lnSpc>
                        <a:spcAft>
                          <a:spcPts val="0"/>
                        </a:spcAft>
                      </a:pPr>
                      <a:r>
                        <a:rPr lang="id-ID" sz="2400" b="1" u="sng">
                          <a:effectLst/>
                          <a:hlinkClick r:id="rId2"/>
                        </a:rPr>
                        <a:t>8</a:t>
                      </a:r>
                      <a:endParaRPr lang="en-US" sz="2400" b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2710" marR="102235" algn="ctr">
                        <a:lnSpc>
                          <a:spcPts val="1170"/>
                        </a:lnSpc>
                        <a:spcAft>
                          <a:spcPts val="0"/>
                        </a:spcAft>
                      </a:pPr>
                      <a:r>
                        <a:rPr lang="id-ID" sz="2400" b="1" u="sng">
                          <a:effectLst/>
                          <a:hlinkClick r:id="rId2"/>
                        </a:rPr>
                        <a:t>20</a:t>
                      </a:r>
                      <a:endParaRPr lang="en-US" sz="2400" b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422000">
                <a:tc>
                  <a:txBody>
                    <a:bodyPr/>
                    <a:lstStyle/>
                    <a:p>
                      <a:pPr marR="4445" algn="ctr">
                        <a:lnSpc>
                          <a:spcPts val="1160"/>
                        </a:lnSpc>
                        <a:spcAft>
                          <a:spcPts val="0"/>
                        </a:spcAft>
                      </a:pPr>
                      <a:r>
                        <a:rPr lang="id-ID" sz="2400" b="1" u="sng">
                          <a:effectLst/>
                          <a:hlinkClick r:id="rId2"/>
                        </a:rPr>
                        <a:t>5</a:t>
                      </a:r>
                      <a:endParaRPr lang="en-US" sz="2400" b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8580" algn="l">
                        <a:lnSpc>
                          <a:spcPts val="1160"/>
                        </a:lnSpc>
                        <a:spcAft>
                          <a:spcPts val="0"/>
                        </a:spcAft>
                      </a:pPr>
                      <a:r>
                        <a:rPr lang="id-ID" sz="2400" b="1" u="sng">
                          <a:effectLst/>
                          <a:hlinkClick r:id="rId2"/>
                        </a:rPr>
                        <a:t>Biji berserangga, % (b/b) maks</a:t>
                      </a:r>
                      <a:endParaRPr lang="en-US" sz="2400" b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ts val="1160"/>
                        </a:lnSpc>
                        <a:spcAft>
                          <a:spcPts val="0"/>
                        </a:spcAft>
                      </a:pPr>
                      <a:r>
                        <a:rPr lang="id-ID" sz="2400" b="1" u="sng" dirty="0">
                          <a:effectLst/>
                          <a:hlinkClick r:id="rId2"/>
                        </a:rPr>
                        <a:t>1</a:t>
                      </a:r>
                      <a:endParaRPr lang="en-US" sz="24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9525" algn="ctr">
                        <a:lnSpc>
                          <a:spcPts val="1160"/>
                        </a:lnSpc>
                        <a:spcAft>
                          <a:spcPts val="0"/>
                        </a:spcAft>
                      </a:pPr>
                      <a:r>
                        <a:rPr lang="id-ID" sz="2400" b="1" u="sng" dirty="0">
                          <a:effectLst/>
                          <a:hlinkClick r:id="rId2"/>
                        </a:rPr>
                        <a:t>2</a:t>
                      </a:r>
                      <a:endParaRPr lang="en-US" sz="24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5875" algn="ctr">
                        <a:lnSpc>
                          <a:spcPts val="1160"/>
                        </a:lnSpc>
                        <a:spcAft>
                          <a:spcPts val="0"/>
                        </a:spcAft>
                      </a:pPr>
                      <a:r>
                        <a:rPr lang="id-ID" sz="2400" b="1" u="sng">
                          <a:effectLst/>
                          <a:hlinkClick r:id="rId2"/>
                        </a:rPr>
                        <a:t>2</a:t>
                      </a:r>
                      <a:endParaRPr lang="en-US" sz="2400" b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420326">
                <a:tc>
                  <a:txBody>
                    <a:bodyPr/>
                    <a:lstStyle/>
                    <a:p>
                      <a:pPr marR="4445" algn="ctr">
                        <a:lnSpc>
                          <a:spcPts val="1160"/>
                        </a:lnSpc>
                        <a:spcAft>
                          <a:spcPts val="0"/>
                        </a:spcAft>
                      </a:pPr>
                      <a:r>
                        <a:rPr lang="id-ID" sz="2400" b="1" u="sng">
                          <a:effectLst/>
                          <a:hlinkClick r:id="rId2"/>
                        </a:rPr>
                        <a:t>6</a:t>
                      </a:r>
                      <a:endParaRPr lang="en-US" sz="2400" b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8580" algn="l">
                        <a:lnSpc>
                          <a:spcPts val="1160"/>
                        </a:lnSpc>
                        <a:spcAft>
                          <a:spcPts val="0"/>
                        </a:spcAft>
                      </a:pPr>
                      <a:r>
                        <a:rPr lang="id-ID" sz="2400" b="1" u="sng">
                          <a:effectLst/>
                          <a:hlinkClick r:id="rId2"/>
                        </a:rPr>
                        <a:t>Kotoran, % (b/b) maks</a:t>
                      </a:r>
                      <a:endParaRPr lang="en-US" sz="2400" b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3980" marR="81280" algn="ctr">
                        <a:lnSpc>
                          <a:spcPts val="1160"/>
                        </a:lnSpc>
                        <a:spcAft>
                          <a:spcPts val="0"/>
                        </a:spcAft>
                      </a:pPr>
                      <a:r>
                        <a:rPr lang="id-ID" sz="2400" b="1" u="sng">
                          <a:effectLst/>
                          <a:hlinkClick r:id="rId2"/>
                        </a:rPr>
                        <a:t>1,5</a:t>
                      </a:r>
                      <a:endParaRPr lang="en-US" sz="2400" b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9525" algn="ctr">
                        <a:lnSpc>
                          <a:spcPts val="1160"/>
                        </a:lnSpc>
                        <a:spcAft>
                          <a:spcPts val="0"/>
                        </a:spcAft>
                      </a:pPr>
                      <a:r>
                        <a:rPr lang="id-ID" sz="2400" b="1" u="sng">
                          <a:effectLst/>
                          <a:hlinkClick r:id="rId2"/>
                        </a:rPr>
                        <a:t>2</a:t>
                      </a:r>
                      <a:endParaRPr lang="en-US" sz="2400" b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5875" algn="ctr">
                        <a:lnSpc>
                          <a:spcPts val="1160"/>
                        </a:lnSpc>
                        <a:spcAft>
                          <a:spcPts val="0"/>
                        </a:spcAft>
                      </a:pPr>
                      <a:r>
                        <a:rPr lang="id-ID" sz="2400" b="1" u="sng" dirty="0">
                          <a:effectLst/>
                          <a:hlinkClick r:id="rId2"/>
                        </a:rPr>
                        <a:t>3</a:t>
                      </a:r>
                      <a:endParaRPr lang="en-US" sz="24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964573">
                <a:tc>
                  <a:txBody>
                    <a:bodyPr/>
                    <a:lstStyle/>
                    <a:p>
                      <a:pPr marR="4445" algn="ctr">
                        <a:spcAft>
                          <a:spcPts val="0"/>
                        </a:spcAft>
                      </a:pPr>
                      <a:r>
                        <a:rPr lang="id-ID" sz="2400" b="1" u="sng">
                          <a:effectLst/>
                          <a:hlinkClick r:id="rId2"/>
                        </a:rPr>
                        <a:t>7</a:t>
                      </a:r>
                      <a:endParaRPr lang="en-US" sz="2400" b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8580" algn="l">
                        <a:spcAft>
                          <a:spcPts val="0"/>
                        </a:spcAft>
                      </a:pPr>
                      <a:r>
                        <a:rPr lang="id-ID" sz="2400" b="1" u="sng">
                          <a:effectLst/>
                          <a:hlinkClick r:id="rId2"/>
                        </a:rPr>
                        <a:t>Biji berkecambah, % (b/b) maks</a:t>
                      </a:r>
                      <a:endParaRPr lang="en-US" sz="2400" b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255" algn="ctr">
                        <a:spcAft>
                          <a:spcPts val="0"/>
                        </a:spcAft>
                      </a:pPr>
                      <a:r>
                        <a:rPr lang="id-ID" sz="2400" b="1" u="sng">
                          <a:effectLst/>
                          <a:hlinkClick r:id="rId2"/>
                        </a:rPr>
                        <a:t>2</a:t>
                      </a:r>
                      <a:endParaRPr lang="en-US" sz="2400" b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9525" algn="ctr">
                        <a:spcAft>
                          <a:spcPts val="0"/>
                        </a:spcAft>
                      </a:pPr>
                      <a:r>
                        <a:rPr lang="id-ID" sz="2400" b="1" u="sng">
                          <a:effectLst/>
                          <a:hlinkClick r:id="rId2"/>
                        </a:rPr>
                        <a:t>3</a:t>
                      </a:r>
                      <a:endParaRPr lang="en-US" sz="2400" b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5875" algn="ctr">
                        <a:spcAft>
                          <a:spcPts val="0"/>
                        </a:spcAft>
                      </a:pPr>
                      <a:r>
                        <a:rPr lang="id-ID" sz="2400" b="1" u="sng" dirty="0">
                          <a:effectLst/>
                          <a:hlinkClick r:id="rId2"/>
                        </a:rPr>
                        <a:t>3</a:t>
                      </a:r>
                      <a:endParaRPr lang="en-US" sz="24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482286">
                <a:tc>
                  <a:txBody>
                    <a:bodyPr/>
                    <a:lstStyle/>
                    <a:p>
                      <a:pPr marR="4445" algn="ctr">
                        <a:spcAft>
                          <a:spcPts val="0"/>
                        </a:spcAft>
                      </a:pPr>
                      <a:r>
                        <a:rPr lang="id-ID" sz="2400" b="1" u="sng">
                          <a:effectLst/>
                          <a:hlinkClick r:id="rId2"/>
                        </a:rPr>
                        <a:t>8</a:t>
                      </a:r>
                      <a:endParaRPr lang="en-US" sz="2400" b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8580" algn="l">
                        <a:spcAft>
                          <a:spcPts val="0"/>
                        </a:spcAft>
                      </a:pPr>
                      <a:r>
                        <a:rPr lang="id-ID" sz="2400" b="1" u="sng">
                          <a:effectLst/>
                          <a:hlinkClick r:id="rId2"/>
                        </a:rPr>
                        <a:t>Benda asing</a:t>
                      </a:r>
                      <a:endParaRPr lang="en-US" sz="2400" b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2710" marR="85725" algn="ctr">
                        <a:spcAft>
                          <a:spcPts val="0"/>
                        </a:spcAft>
                      </a:pPr>
                      <a:r>
                        <a:rPr lang="id-ID" sz="2400" b="1" u="sng">
                          <a:effectLst/>
                          <a:hlinkClick r:id="rId2"/>
                        </a:rPr>
                        <a:t>Tidak ada</a:t>
                      </a:r>
                      <a:endParaRPr lang="en-US" sz="2400" b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3185" marR="93980" algn="ctr">
                        <a:spcAft>
                          <a:spcPts val="0"/>
                        </a:spcAft>
                      </a:pPr>
                      <a:r>
                        <a:rPr lang="id-ID" sz="2400" b="1" u="sng">
                          <a:effectLst/>
                          <a:hlinkClick r:id="rId2"/>
                        </a:rPr>
                        <a:t>Tidak ada</a:t>
                      </a:r>
                      <a:endParaRPr lang="en-US" sz="2400" b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1440" marR="107315" algn="ctr">
                        <a:spcAft>
                          <a:spcPts val="0"/>
                        </a:spcAft>
                      </a:pPr>
                      <a:r>
                        <a:rPr lang="id-ID" sz="2400" b="1" u="sng" dirty="0">
                          <a:effectLst/>
                          <a:hlinkClick r:id="rId2"/>
                        </a:rPr>
                        <a:t>Tidak ada</a:t>
                      </a:r>
                      <a:endParaRPr lang="en-US" sz="24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6039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PERSYARATAN MUTU UMUM BIJI KAKAO KERING</a:t>
            </a:r>
            <a:endParaRPr lang="en-US" sz="28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2509886"/>
              </p:ext>
            </p:extLst>
          </p:nvPr>
        </p:nvGraphicFramePr>
        <p:xfrm>
          <a:off x="251520" y="1268760"/>
          <a:ext cx="8280922" cy="41764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40461"/>
                <a:gridCol w="4140461"/>
              </a:tblGrid>
              <a:tr h="5209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dirty="0" err="1">
                          <a:effectLst/>
                        </a:rPr>
                        <a:t>Karakteristik</a:t>
                      </a: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dirty="0" err="1">
                          <a:effectLst/>
                        </a:rPr>
                        <a:t>Persyaratan</a:t>
                      </a: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44649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 dirty="0">
                          <a:effectLst/>
                        </a:rPr>
                        <a:t>Kadar air (b/b)*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>
                          <a:effectLst/>
                        </a:rPr>
                        <a:t>maks. 7,5 %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92085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>
                          <a:effectLst/>
                        </a:rPr>
                        <a:t>Biji berbau asap dan atau abnormal dan atau berbau asing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>
                          <a:effectLst/>
                        </a:rPr>
                        <a:t>Tidak ada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44649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>
                          <a:effectLst/>
                        </a:rPr>
                        <a:t>Serangga hidup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>
                          <a:effectLst/>
                        </a:rPr>
                        <a:t>Tidak ada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139521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 dirty="0">
                          <a:effectLst/>
                        </a:rPr>
                        <a:t>Kadar </a:t>
                      </a:r>
                      <a:r>
                        <a:rPr lang="en-US" sz="2400" dirty="0" err="1">
                          <a:effectLst/>
                        </a:rPr>
                        <a:t>biji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pecah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dan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atau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pecahan</a:t>
                      </a:r>
                      <a:r>
                        <a:rPr lang="en-US" sz="2400" dirty="0">
                          <a:effectLst/>
                        </a:rPr>
                        <a:t>  </a:t>
                      </a:r>
                      <a:r>
                        <a:rPr lang="en-US" sz="2400" dirty="0" err="1">
                          <a:effectLst/>
                        </a:rPr>
                        <a:t>biji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dan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atau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pecahan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kulit</a:t>
                      </a:r>
                      <a:r>
                        <a:rPr lang="en-US" sz="2400" dirty="0">
                          <a:effectLst/>
                        </a:rPr>
                        <a:t> (b/b)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>
                          <a:effectLst/>
                        </a:rPr>
                        <a:t>maks. 3 %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44649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 dirty="0">
                          <a:effectLst/>
                        </a:rPr>
                        <a:t>Kadar </a:t>
                      </a:r>
                      <a:r>
                        <a:rPr lang="en-US" sz="2400" dirty="0" err="1">
                          <a:effectLst/>
                        </a:rPr>
                        <a:t>benda-benda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asing</a:t>
                      </a:r>
                      <a:r>
                        <a:rPr lang="en-US" sz="2400" dirty="0">
                          <a:effectLst/>
                        </a:rPr>
                        <a:t> (b/b)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 dirty="0" err="1">
                          <a:effectLst/>
                        </a:rPr>
                        <a:t>maks</a:t>
                      </a:r>
                      <a:r>
                        <a:rPr lang="en-US" sz="2400" dirty="0">
                          <a:effectLst/>
                        </a:rPr>
                        <a:t>. 0 %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9108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PERSYARATAN KHUSUS</a:t>
            </a:r>
            <a:endParaRPr lang="en-US" sz="32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8257830"/>
              </p:ext>
            </p:extLst>
          </p:nvPr>
        </p:nvGraphicFramePr>
        <p:xfrm>
          <a:off x="1762125" y="3127089"/>
          <a:ext cx="5619750" cy="141058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73250"/>
                <a:gridCol w="1873250"/>
                <a:gridCol w="1873250"/>
              </a:tblGrid>
              <a:tr h="0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Karakteristik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Persyaratan (maks.)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Mutu I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Mutu II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Kadar biji berkapang (b/b)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3%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4%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Kadar biji tidak terfermentasi (biji/biji)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3%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8%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Kadar biji berserangga, pipih dan berkecambah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3%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200" dirty="0">
                          <a:effectLst/>
                        </a:rPr>
                        <a:t>6%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2388005"/>
              </p:ext>
            </p:extLst>
          </p:nvPr>
        </p:nvGraphicFramePr>
        <p:xfrm>
          <a:off x="755575" y="1147689"/>
          <a:ext cx="8064898" cy="47631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68353"/>
                <a:gridCol w="2208246"/>
                <a:gridCol w="2688299"/>
              </a:tblGrid>
              <a:tr h="458832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dirty="0" err="1">
                          <a:effectLst/>
                        </a:rPr>
                        <a:t>Karakteristik</a:t>
                      </a: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dirty="0" err="1">
                          <a:effectLst/>
                        </a:rPr>
                        <a:t>Persyaratan</a:t>
                      </a:r>
                      <a:r>
                        <a:rPr lang="en-US" sz="2800" dirty="0">
                          <a:effectLst/>
                        </a:rPr>
                        <a:t> (</a:t>
                      </a:r>
                      <a:r>
                        <a:rPr lang="en-US" sz="2800" dirty="0" err="1">
                          <a:effectLst/>
                        </a:rPr>
                        <a:t>maks</a:t>
                      </a:r>
                      <a:r>
                        <a:rPr lang="en-US" sz="2800" dirty="0">
                          <a:effectLst/>
                        </a:rPr>
                        <a:t>.)</a:t>
                      </a: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5883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dirty="0" err="1">
                          <a:effectLst/>
                        </a:rPr>
                        <a:t>Mutu</a:t>
                      </a:r>
                      <a:r>
                        <a:rPr lang="en-US" sz="2800" dirty="0">
                          <a:effectLst/>
                        </a:rPr>
                        <a:t> I</a:t>
                      </a: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>
                          <a:effectLst/>
                        </a:rPr>
                        <a:t>Mutu II</a:t>
                      </a:r>
                      <a:endParaRPr lang="en-US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4588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>
                          <a:effectLst/>
                        </a:rPr>
                        <a:t>Kadar biji berkapang (b/b)</a:t>
                      </a:r>
                      <a:endParaRPr lang="en-US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dirty="0">
                          <a:effectLst/>
                        </a:rPr>
                        <a:t>3%</a:t>
                      </a: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dirty="0">
                          <a:effectLst/>
                        </a:rPr>
                        <a:t>4%</a:t>
                      </a: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9462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>
                          <a:effectLst/>
                        </a:rPr>
                        <a:t>Kadar biji tidak terfermentasi (biji/biji)</a:t>
                      </a:r>
                      <a:endParaRPr lang="en-US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>
                          <a:effectLst/>
                        </a:rPr>
                        <a:t>3%</a:t>
                      </a:r>
                      <a:endParaRPr lang="en-US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dirty="0">
                          <a:effectLst/>
                        </a:rPr>
                        <a:t>8%</a:t>
                      </a: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9462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>
                          <a:effectLst/>
                        </a:rPr>
                        <a:t>Kadar biji berserangga, pipih dan berkecambah</a:t>
                      </a:r>
                      <a:endParaRPr lang="en-US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>
                          <a:effectLst/>
                        </a:rPr>
                        <a:t>3%</a:t>
                      </a:r>
                      <a:endParaRPr lang="en-US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dirty="0">
                          <a:effectLst/>
                        </a:rPr>
                        <a:t>6%</a:t>
                      </a: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4322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MUTU BIJI KAKAO KERING SNI 2323-2008</a:t>
            </a:r>
            <a:endParaRPr lang="en-US" sz="32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1625201"/>
              </p:ext>
            </p:extLst>
          </p:nvPr>
        </p:nvGraphicFramePr>
        <p:xfrm>
          <a:off x="1259632" y="1340766"/>
          <a:ext cx="7200800" cy="471273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55275"/>
                <a:gridCol w="3645525"/>
              </a:tblGrid>
              <a:tr h="7524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2800" dirty="0">
                          <a:effectLst/>
                        </a:rPr>
                        <a:t>        </a:t>
                      </a:r>
                      <a:r>
                        <a:rPr lang="en-US" altLang="zh-CN" sz="2800" dirty="0" smtClean="0">
                          <a:effectLst/>
                        </a:rPr>
                        <a:t>GOLONGAN</a:t>
                      </a:r>
                      <a:endParaRPr lang="en-US" sz="2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339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   Jumlah Biji</a:t>
                      </a:r>
                      <a:endParaRPr lang="en-US" sz="2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7524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2800" dirty="0">
                          <a:effectLst/>
                        </a:rPr>
                        <a:t>AA</a:t>
                      </a:r>
                      <a:endParaRPr lang="en-US" sz="2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339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2800" dirty="0">
                          <a:effectLst/>
                        </a:rPr>
                        <a:t>85 per 100 gram</a:t>
                      </a:r>
                      <a:endParaRPr lang="en-US" sz="2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7524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2800" dirty="0">
                          <a:effectLst/>
                        </a:rPr>
                        <a:t>A</a:t>
                      </a:r>
                      <a:endParaRPr lang="en-US" sz="2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339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2800" dirty="0">
                          <a:effectLst/>
                        </a:rPr>
                        <a:t>86 - 100 per 100 gram</a:t>
                      </a:r>
                      <a:endParaRPr lang="en-US" sz="2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7524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2800">
                          <a:effectLst/>
                        </a:rPr>
                        <a:t>B</a:t>
                      </a:r>
                      <a:endParaRPr lang="en-US" sz="2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339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2800" dirty="0">
                          <a:effectLst/>
                        </a:rPr>
                        <a:t>101 – 110 per 100 gram</a:t>
                      </a:r>
                      <a:endParaRPr lang="en-US" sz="2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7524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2800">
                          <a:effectLst/>
                        </a:rPr>
                        <a:t>C</a:t>
                      </a:r>
                      <a:endParaRPr lang="en-US" sz="2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339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2800" dirty="0">
                          <a:effectLst/>
                        </a:rPr>
                        <a:t>11 – 120 per 100 gram </a:t>
                      </a:r>
                      <a:endParaRPr lang="en-US" sz="2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9286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2800">
                          <a:effectLst/>
                        </a:rPr>
                        <a:t>S</a:t>
                      </a:r>
                      <a:endParaRPr lang="en-US" sz="2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339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2800" dirty="0">
                          <a:effectLst/>
                        </a:rPr>
                        <a:t>Lebih besar dari 120 biji per 100 gram</a:t>
                      </a:r>
                      <a:endParaRPr lang="en-US" sz="2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1600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318</TotalTime>
  <Words>425</Words>
  <Application>Microsoft Office PowerPoint</Application>
  <PresentationFormat>On-screen Show (4:3)</PresentationFormat>
  <Paragraphs>123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Adjacency</vt:lpstr>
      <vt:lpstr>MUTU BIJI KAKAO SNI 2323-2008</vt:lpstr>
      <vt:lpstr>PENDAHULUAN</vt:lpstr>
      <vt:lpstr>Klasifikasi atau penggolongan mutu biji kakao  kering menurut SNI 2323-2008 terbagi menjadi tiga:</vt:lpstr>
      <vt:lpstr>PowerPoint Presentation</vt:lpstr>
      <vt:lpstr> </vt:lpstr>
      <vt:lpstr>PowerPoint Presentation</vt:lpstr>
      <vt:lpstr>PERSYARATAN MUTU UMUM BIJI KAKAO KERING</vt:lpstr>
      <vt:lpstr>PERSYARATAN KHUSUS</vt:lpstr>
      <vt:lpstr>MUTU BIJI KAKAO KERING SNI 2323-2008</vt:lpstr>
      <vt:lpstr>SELESAI DAN TERIMA KASIH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MUTU BIJI KAKAO SNI 2323-2008</dc:title>
  <dc:creator>Asus</dc:creator>
  <cp:lastModifiedBy>Asus</cp:lastModifiedBy>
  <cp:revision>28</cp:revision>
  <dcterms:created xsi:type="dcterms:W3CDTF">2022-09-19T23:10:16Z</dcterms:created>
  <dcterms:modified xsi:type="dcterms:W3CDTF">2022-09-20T04:28:43Z</dcterms:modified>
</cp:coreProperties>
</file>