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8288000" cy="10287000"/>
  <p:notesSz cx="6858000" cy="9144000"/>
  <p:embeddedFontLs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nva Sans Bold" panose="020B0803030501040103" pitchFamily="34" charset="0"/>
      <p:regular r:id="rId25"/>
      <p:bold r:id="rId26"/>
    </p:embeddedFont>
    <p:embeddedFont>
      <p:font typeface="DM Sans" pitchFamily="2" charset="77"/>
      <p:regular r:id="rId27"/>
      <p:bold r:id="rId28"/>
      <p:italic r:id="rId29"/>
      <p:boldItalic r:id="rId30"/>
    </p:embeddedFont>
    <p:embeddedFont>
      <p:font typeface="DM Sans Bold" pitchFamily="2" charset="77"/>
      <p:regular r:id="rId31"/>
      <p:bold r:id="rId32"/>
    </p:embeddedFont>
    <p:embeddedFont>
      <p:font typeface="Hammersmith One" panose="02010703030501060504" pitchFamily="2" charset="77"/>
      <p:regular r:id="rId33"/>
    </p:embeddedFont>
    <p:embeddedFont>
      <p:font typeface="Times New Roman Bold" panose="02030802070405020303" pitchFamily="18" charset="77"/>
      <p:regular r:id="rId34"/>
      <p:bold r:id="rId35"/>
    </p:embeddedFont>
    <p:embeddedFont>
      <p:font typeface="Times New Roman Bold Italics" panose="02030802070405090303" pitchFamily="18" charset="77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C67"/>
    <a:srgbClr val="16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0738" autoAdjust="0"/>
  </p:normalViewPr>
  <p:slideViewPr>
    <p:cSldViewPr>
      <p:cViewPr varScale="1">
        <p:scale>
          <a:sx n="63" d="100"/>
          <a:sy n="63" d="100"/>
        </p:scale>
        <p:origin x="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3135-1116-4645-9185-761C34900D07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D4C1D-5B6A-CD4B-AD1B-6FC9D91D4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6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Evaluasi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informasi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keuangan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 Proses yang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dilakukan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auditor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dalam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audit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untuk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mengevaluasi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informasi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keuangan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dengan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cara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membandingkan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atau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menganalisis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hubungan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antara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data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keuangan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dan non-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keuangan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Penilaian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risiko</a:t>
            </a:r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memperoleh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pemahaman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tentang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bisnis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lingkungannya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misalnya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kinerja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keuangan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relatif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tahun-tahun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sebelumnya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industri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relevan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serta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kelompok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pembanding</a:t>
            </a:r>
            <a:r>
              <a:rPr lang="en-ID" b="0" i="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Menentukan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tingkat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kewajaran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laporan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keuangan</a:t>
            </a:r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Mengetahui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kemungkinan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terdapatnya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salah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saji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pada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laporan</a:t>
            </a:r>
            <a:r>
              <a:rPr lang="en-ID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001D35"/>
                </a:solidFill>
                <a:effectLst/>
                <a:latin typeface="Google Sans"/>
              </a:rPr>
              <a:t>keuangan</a:t>
            </a:r>
            <a:endParaRPr lang="en-ID" b="0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D4C1D-5B6A-CD4B-AD1B-6FC9D91D40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1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3.png"/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12" Type="http://schemas.openxmlformats.org/officeDocument/2006/relationships/image" Target="../media/image12.sv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2.sv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10.pn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12" Type="http://schemas.openxmlformats.org/officeDocument/2006/relationships/image" Target="../media/image12.sv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2.svg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3486377" y="3749675"/>
            <a:ext cx="11315247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</a:t>
            </a:r>
          </a:p>
          <a:p>
            <a:pPr algn="ctr">
              <a:lnSpc>
                <a:spcPts val="9999"/>
              </a:lnSpc>
            </a:pPr>
            <a:r>
              <a:rPr lang="en-US" sz="9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EVIDENCE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>
            <a:off x="11212351" y="0"/>
            <a:ext cx="1408776" cy="1430961"/>
          </a:xfrm>
          <a:custGeom>
            <a:avLst/>
            <a:gdLst/>
            <a:ahLst/>
            <a:cxnLst/>
            <a:rect l="l" t="t" r="r" b="b"/>
            <a:pathLst>
              <a:path w="1408776" h="1430961">
                <a:moveTo>
                  <a:pt x="0" y="0"/>
                </a:moveTo>
                <a:lnTo>
                  <a:pt x="1408776" y="0"/>
                </a:lnTo>
                <a:lnTo>
                  <a:pt x="1408776" y="1430961"/>
                </a:lnTo>
                <a:lnTo>
                  <a:pt x="0" y="14309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367015" y="149559"/>
            <a:ext cx="2384381" cy="1281402"/>
          </a:xfrm>
          <a:custGeom>
            <a:avLst/>
            <a:gdLst/>
            <a:ahLst/>
            <a:cxnLst/>
            <a:rect l="l" t="t" r="r" b="b"/>
            <a:pathLst>
              <a:path w="2384381" h="1281402">
                <a:moveTo>
                  <a:pt x="0" y="0"/>
                </a:moveTo>
                <a:lnTo>
                  <a:pt x="2384381" y="0"/>
                </a:lnTo>
                <a:lnTo>
                  <a:pt x="2384381" y="1281402"/>
                </a:lnTo>
                <a:lnTo>
                  <a:pt x="0" y="12814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497284" y="-52965"/>
            <a:ext cx="1524032" cy="1483926"/>
          </a:xfrm>
          <a:custGeom>
            <a:avLst/>
            <a:gdLst/>
            <a:ahLst/>
            <a:cxnLst/>
            <a:rect l="l" t="t" r="r" b="b"/>
            <a:pathLst>
              <a:path w="1524032" h="1483926">
                <a:moveTo>
                  <a:pt x="0" y="0"/>
                </a:moveTo>
                <a:lnTo>
                  <a:pt x="1524032" y="0"/>
                </a:lnTo>
                <a:lnTo>
                  <a:pt x="1524032" y="1483926"/>
                </a:lnTo>
                <a:lnTo>
                  <a:pt x="0" y="14839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649578" y="8592648"/>
            <a:ext cx="11191668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000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Pitrasacha, S.T., M.T</a:t>
            </a:r>
          </a:p>
          <a:p>
            <a:pPr algn="l">
              <a:lnSpc>
                <a:spcPts val="5500"/>
              </a:lnSpc>
            </a:pPr>
            <a:r>
              <a:rPr lang="en-US" sz="5000" b="1">
                <a:solidFill>
                  <a:srgbClr val="545454"/>
                </a:solidFill>
                <a:latin typeface="DM Sans Bold"/>
                <a:ea typeface="DM Sans Bold"/>
                <a:cs typeface="DM Sans Bold"/>
                <a:sym typeface="DM Sans Bold"/>
              </a:rPr>
              <a:t>Rachmah Agus Putri, S.Kom., M.MT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-372777" y="333375"/>
            <a:ext cx="1206187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Pembelajaran</a:t>
            </a:r>
            <a:r>
              <a:rPr lang="en-US" sz="5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Daring </a:t>
            </a:r>
            <a:r>
              <a:rPr lang="en-US" sz="5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Kolaboratif</a:t>
            </a:r>
            <a:endParaRPr lang="en-US" sz="5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STMIK WICIDA &amp; STITEK </a:t>
            </a:r>
            <a:r>
              <a:rPr lang="en-US" sz="5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Bontang</a:t>
            </a:r>
            <a:endParaRPr lang="en-US" sz="5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pic>
        <p:nvPicPr>
          <p:cNvPr id="35" name="Audio 34">
            <a:extLst>
              <a:ext uri="{FF2B5EF4-FFF2-40B4-BE49-F238E27FC236}">
                <a16:creationId xmlns:a16="http://schemas.microsoft.com/office/drawing/2014/main" id="{064EB13A-DF8A-6136-F8B3-C07B0BE1E18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2761">
        <p15:prstTrans prst="pageCurlDouble"/>
      </p:transition>
    </mc:Choice>
    <mc:Fallback>
      <p:transition spd="slow" advTm="12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390460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4988415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4988415" y="10691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7226356" y="2857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42547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226356" y="111238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13904606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21210" y="1351516"/>
            <a:ext cx="7215982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000" b="1" spc="426" dirty="0">
                <a:solidFill>
                  <a:srgbClr val="227C9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Documentation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2841" y="2588240"/>
            <a:ext cx="15482318" cy="672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Auditor’s examination of the client’s documents and records to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substantiate:</a:t>
            </a:r>
          </a:p>
          <a:p>
            <a:pPr marL="820421" lvl="1" indent="-410210" algn="just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information that is or should be included in the financial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statements.</a:t>
            </a:r>
          </a:p>
          <a:p>
            <a:pPr algn="just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internal document: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Prepared and used within the client’s organisation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Retained without ever going to an outside party e.g. duplicate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sales invoice.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0" y="1349562"/>
            <a:ext cx="10746196" cy="87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6000" b="1" spc="426" dirty="0">
                <a:solidFill>
                  <a:srgbClr val="227C9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Documentation</a:t>
            </a:r>
            <a:r>
              <a:rPr lang="en-US" sz="6000" b="1" spc="455" dirty="0">
                <a:solidFill>
                  <a:srgbClr val="166C6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6000" b="1" i="1" spc="455" dirty="0">
                <a:solidFill>
                  <a:srgbClr val="166C67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(cont’d)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6159" y="2285229"/>
            <a:ext cx="15482318" cy="805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20"/>
              </a:lnSpc>
            </a:pPr>
            <a:r>
              <a:rPr lang="en-US" sz="38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 external document:</a:t>
            </a:r>
          </a:p>
          <a:p>
            <a:pPr marL="820421" lvl="1" indent="-410210" algn="just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originate outside the client and end up in the client’s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hands </a:t>
            </a:r>
            <a:r>
              <a:rPr lang="en-US" sz="38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e.g. vendor’s invoice</a:t>
            </a:r>
          </a:p>
          <a:p>
            <a:pPr marL="820421" lvl="1" indent="-410210" algn="just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go to an outsider and finally be returned to the client </a:t>
            </a:r>
          </a:p>
          <a:p>
            <a:pPr algn="just">
              <a:lnSpc>
                <a:spcPts val="5320"/>
              </a:lnSpc>
            </a:pPr>
            <a:r>
              <a:rPr lang="en-US" sz="38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e.g. cancelled cheques.</a:t>
            </a:r>
          </a:p>
          <a:p>
            <a:pPr algn="just">
              <a:lnSpc>
                <a:spcPts val="5320"/>
              </a:lnSpc>
            </a:pPr>
            <a:endParaRPr lang="en-US" sz="38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just">
              <a:lnSpc>
                <a:spcPts val="5320"/>
              </a:lnSpc>
            </a:pPr>
            <a:endParaRPr lang="en-US" sz="38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algn="just">
              <a:lnSpc>
                <a:spcPts val="5320"/>
              </a:lnSpc>
            </a:pPr>
            <a:r>
              <a:rPr lang="en-US" sz="38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Vouching</a:t>
            </a:r>
          </a:p>
          <a:p>
            <a:pPr marL="820421" lvl="1" indent="-410210" algn="just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auditors use documentation to support recorded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transactions or amounts.</a:t>
            </a:r>
          </a:p>
          <a:p>
            <a:pPr algn="just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just">
              <a:lnSpc>
                <a:spcPts val="5320"/>
              </a:lnSpc>
            </a:pPr>
            <a:endParaRPr lang="en-US" sz="3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717396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1028700" y="597149"/>
            <a:ext cx="386566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6000" b="1">
                <a:solidFill>
                  <a:srgbClr val="12AFE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Observation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66783" y="2117455"/>
            <a:ext cx="14897327" cy="5916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9"/>
              </a:lnSpc>
            </a:pPr>
            <a:r>
              <a:rPr lang="en-US" sz="39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Use of the senses to assess certain activities.</a:t>
            </a:r>
          </a:p>
          <a:p>
            <a:pPr algn="l">
              <a:lnSpc>
                <a:spcPts val="5839"/>
              </a:lnSpc>
            </a:pPr>
            <a:r>
              <a:rPr lang="en-US" sz="39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During a plant tour, an auditor may:</a:t>
            </a:r>
          </a:p>
          <a:p>
            <a:pPr marL="863599" lvl="1" indent="-431800" algn="l">
              <a:lnSpc>
                <a:spcPts val="583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 a general impression of the client’s facilities.</a:t>
            </a:r>
          </a:p>
          <a:p>
            <a:pPr marL="863599" lvl="1" indent="-431800" algn="l">
              <a:lnSpc>
                <a:spcPts val="583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 whether the equipment is obsolete.</a:t>
            </a:r>
          </a:p>
          <a:p>
            <a:pPr marL="863599" lvl="1" indent="-431800" algn="l">
              <a:lnSpc>
                <a:spcPts val="583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Watch individuals performing accounting tasks.</a:t>
            </a:r>
          </a:p>
          <a:p>
            <a:pPr algn="l">
              <a:lnSpc>
                <a:spcPts val="5839"/>
              </a:lnSpc>
            </a:pPr>
            <a:endParaRPr lang="en-US" sz="3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839"/>
              </a:lnSpc>
            </a:pPr>
            <a:endParaRPr lang="en-US" sz="3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83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 is rarely sufficient by itself.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260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083809" y="81098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083809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0" y="919366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8100000">
            <a:off x="16760858" y="-1240983"/>
            <a:ext cx="7415398" cy="3565095"/>
            <a:chOff x="0" y="0"/>
            <a:chExt cx="660400" cy="317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16298854" y="-362874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H="1">
            <a:off x="16080026" y="-38426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H="1">
            <a:off x="15893267" y="-402229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>
            <a:off x="15683626" y="-4148951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>
            <a:off x="15586790" y="-4292805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1083809" y="1076325"/>
            <a:ext cx="8945476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Inquiries of The Client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42985" y="2488496"/>
            <a:ext cx="14364370" cy="715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Inquiry: obtaining of written or oral information from the client in</a:t>
            </a:r>
          </a:p>
          <a:p>
            <a:pPr algn="l">
              <a:lnSpc>
                <a:spcPts val="623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to questions from the auditor.</a:t>
            </a:r>
          </a:p>
          <a:p>
            <a:pPr algn="l">
              <a:lnSpc>
                <a:spcPts val="6239"/>
              </a:lnSpc>
            </a:pPr>
            <a:endParaRPr lang="en-US" sz="3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623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cannot be regarded as conclusive given:</a:t>
            </a:r>
          </a:p>
          <a:p>
            <a:pPr marL="863599" lvl="1" indent="-431800" algn="l">
              <a:lnSpc>
                <a:spcPts val="623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not from an independent source</a:t>
            </a:r>
          </a:p>
          <a:p>
            <a:pPr marL="863599" lvl="1" indent="-431800" algn="l">
              <a:lnSpc>
                <a:spcPts val="623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may be biased in the client’s </a:t>
            </a:r>
            <a:r>
              <a:rPr lang="en-US" sz="399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favour</a:t>
            </a: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algn="l">
              <a:lnSpc>
                <a:spcPts val="6239"/>
              </a:lnSpc>
            </a:pPr>
            <a:endParaRPr lang="en-US" sz="3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623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Normally necessary to obtain further corroborating evidence</a:t>
            </a:r>
          </a:p>
          <a:p>
            <a:pPr algn="l">
              <a:lnSpc>
                <a:spcPts val="623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through other procedures.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6354" y="2151692"/>
            <a:ext cx="17221646" cy="780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Recalculation involves rechecking a sample of calculations made by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client by: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the client’s arithmetical accuracy includes: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Extending sales invoices and inventory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Adding journals and subsidiary records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Checking the calculation of depreciation expense </a:t>
            </a:r>
          </a:p>
          <a:p>
            <a:pPr marL="863599" lvl="1" indent="-431800" algn="l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Checking prepaid expenses.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auditor recalculations are performed by computer-assisted audit software.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66354" y="800100"/>
            <a:ext cx="5031507" cy="8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Recalculation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81521" y="4929296"/>
            <a:ext cx="6046286" cy="1547696"/>
            <a:chOff x="0" y="0"/>
            <a:chExt cx="1592438" cy="407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2438" cy="407624"/>
            </a:xfrm>
            <a:custGeom>
              <a:avLst/>
              <a:gdLst/>
              <a:ahLst/>
              <a:cxnLst/>
              <a:rect l="l" t="t" r="r" b="b"/>
              <a:pathLst>
                <a:path w="1592438" h="40762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342321"/>
                  </a:lnTo>
                  <a:cubicBezTo>
                    <a:pt x="1592438" y="378387"/>
                    <a:pt x="1563201" y="407624"/>
                    <a:pt x="1527135" y="407624"/>
                  </a:cubicBezTo>
                  <a:lnTo>
                    <a:pt x="65303" y="407624"/>
                  </a:lnTo>
                  <a:cubicBezTo>
                    <a:pt x="29237" y="407624"/>
                    <a:pt x="0" y="378387"/>
                    <a:pt x="0" y="342321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1592438" cy="3885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 flipH="1" flipV="1">
            <a:off x="17204191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 flipH="1" flipV="1">
            <a:off x="1720419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99767" y="5143500"/>
            <a:ext cx="5618490" cy="1049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9"/>
              </a:lnSpc>
            </a:pPr>
            <a:r>
              <a:rPr lang="en-US" sz="3799" b="1">
                <a:solidFill>
                  <a:srgbClr val="FFFFFF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Most auditors use audit software tools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37595" y="2718634"/>
            <a:ext cx="10418042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Software Tools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33280" y="4465555"/>
            <a:ext cx="6483986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SAP Audit Management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AuditBoard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Workiva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Onspring</a:t>
            </a:r>
          </a:p>
          <a:p>
            <a:pPr marL="755651" lvl="1" indent="-377825" algn="l">
              <a:lnSpc>
                <a:spcPts val="4200"/>
              </a:lnSpc>
              <a:buFont typeface="Arial"/>
              <a:buChar char="•"/>
            </a:pPr>
            <a:r>
              <a:rPr lang="en-US" sz="35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TeamMate+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527807" y="5684094"/>
            <a:ext cx="240547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7" name="AutoShape 27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35"/>
          <p:cNvSpPr txBox="1"/>
          <p:nvPr/>
        </p:nvSpPr>
        <p:spPr>
          <a:xfrm>
            <a:off x="1625713" y="3171789"/>
            <a:ext cx="15364063" cy="498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endParaRPr/>
          </a:p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97270E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Reperformance</a:t>
            </a: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the auditor’s independent tests of client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accounting procedures or controls that were originally done as part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the entity’s accounting and internal control system.</a:t>
            </a:r>
          </a:p>
          <a:p>
            <a:pPr algn="l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Whereas </a:t>
            </a:r>
            <a:r>
              <a:rPr lang="en-US" sz="3999" b="1">
                <a:solidFill>
                  <a:srgbClr val="97270E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recalculation</a:t>
            </a: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involves rechecking a calculation,</a:t>
            </a:r>
          </a:p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97270E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reperformance</a:t>
            </a:r>
            <a:r>
              <a:rPr lang="en-US" sz="399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involves checking other procedures.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85902" y="2045834"/>
            <a:ext cx="4834905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6000" b="1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Reperformance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3166134" y="-4341298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3628748" y="-3521748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3842695" y="-320907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4022296" y="-2850601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4148951" y="-2464334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4292805" y="-2024657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0" y="890617"/>
            <a:ext cx="10093094" cy="921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5"/>
              </a:lnSpc>
              <a:spcBef>
                <a:spcPct val="0"/>
              </a:spcBef>
            </a:pPr>
            <a:r>
              <a:rPr lang="en-US" sz="5635" b="1" spc="264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Analytical Procedures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2348" y="2552587"/>
            <a:ext cx="15482318" cy="493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59"/>
              </a:lnSpc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comparisons and relationships:</a:t>
            </a:r>
          </a:p>
          <a:p>
            <a:pPr marL="863599" lvl="1" indent="-431800" algn="just">
              <a:lnSpc>
                <a:spcPts val="655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assess whether account balances or other </a:t>
            </a:r>
            <a:r>
              <a:rPr lang="en-US" sz="3999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data appear plausible.</a:t>
            </a:r>
          </a:p>
          <a:p>
            <a:pPr marL="863599" lvl="1" indent="-431800" algn="just">
              <a:lnSpc>
                <a:spcPts val="655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Maybe the only evidence needed for certain audit objectives or small account balances.</a:t>
            </a:r>
          </a:p>
          <a:p>
            <a:pPr marL="863599" lvl="1" indent="-431800" algn="just">
              <a:lnSpc>
                <a:spcPts val="655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during the planning and completion phases on all audits.</a:t>
            </a: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3915" y="3960810"/>
            <a:ext cx="10620170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 b="1">
                <a:solidFill>
                  <a:srgbClr val="227C9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THANK YOU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6" name="TextBox 46"/>
          <p:cNvSpPr txBox="1"/>
          <p:nvPr/>
        </p:nvSpPr>
        <p:spPr>
          <a:xfrm>
            <a:off x="3321750" y="6647494"/>
            <a:ext cx="12061874" cy="142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Pembelajaran Daring Kolaboratif</a:t>
            </a:r>
          </a:p>
          <a:p>
            <a:pPr algn="ctr">
              <a:lnSpc>
                <a:spcPts val="555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STMIK WICIDA &amp; STITEK Bontang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1339718" y="4386240"/>
            <a:ext cx="4739113" cy="83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9"/>
              </a:lnSpc>
            </a:pPr>
            <a:r>
              <a:rPr lang="en-US" sz="5499" b="1">
                <a:solidFill>
                  <a:srgbClr val="227C9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List of Contents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04955" y="3915387"/>
            <a:ext cx="10457212" cy="203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8009"/>
              </a:lnSpc>
              <a:buFont typeface="Arial"/>
              <a:buChar char="•"/>
            </a:pPr>
            <a:r>
              <a:rPr lang="en-US" sz="4500" b="1" spc="117" dirty="0">
                <a:solidFill>
                  <a:srgbClr val="171A1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Nature of Evidence</a:t>
            </a:r>
          </a:p>
          <a:p>
            <a:pPr marL="971550" lvl="1" indent="-485775" algn="l">
              <a:lnSpc>
                <a:spcPts val="8009"/>
              </a:lnSpc>
              <a:buFont typeface="Arial"/>
              <a:buChar char="•"/>
            </a:pPr>
            <a:r>
              <a:rPr lang="en-US" sz="4500" b="1" spc="117" dirty="0">
                <a:solidFill>
                  <a:srgbClr val="171A1A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Types of Audit Evidence</a:t>
            </a:r>
          </a:p>
        </p:txBody>
      </p:sp>
      <p:pic>
        <p:nvPicPr>
          <p:cNvPr id="22" name="Audio 21">
            <a:extLst>
              <a:ext uri="{FF2B5EF4-FFF2-40B4-BE49-F238E27FC236}">
                <a16:creationId xmlns:a16="http://schemas.microsoft.com/office/drawing/2014/main" id="{308E13D5-FCBC-FDB1-7351-E929060462D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68"/>
    </mc:Choice>
    <mc:Fallback>
      <p:transition spd="slow" advTm="14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256742" y="4954245"/>
            <a:ext cx="8031258" cy="5332755"/>
          </a:xfrm>
          <a:custGeom>
            <a:avLst/>
            <a:gdLst/>
            <a:ahLst/>
            <a:cxnLst/>
            <a:rect l="l" t="t" r="r" b="b"/>
            <a:pathLst>
              <a:path w="8031258" h="5332755">
                <a:moveTo>
                  <a:pt x="0" y="0"/>
                </a:moveTo>
                <a:lnTo>
                  <a:pt x="8031258" y="0"/>
                </a:lnTo>
                <a:lnTo>
                  <a:pt x="8031258" y="5332755"/>
                </a:lnTo>
                <a:lnTo>
                  <a:pt x="0" y="5332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8999"/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55053" y="3264517"/>
            <a:ext cx="13057557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What is Audit Evidence?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70751" y="4954245"/>
            <a:ext cx="10485496" cy="184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ID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collected data during the audit process that strengthens the auditor's opinion and conclusions.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Hammersmith One"/>
              <a:cs typeface="Times New Roman" panose="02020603050405020304" pitchFamily="18" charset="0"/>
              <a:sym typeface="Hammersmith One"/>
            </a:endParaRPr>
          </a:p>
        </p:txBody>
      </p:sp>
      <p:pic>
        <p:nvPicPr>
          <p:cNvPr id="26" name="Audio 25">
            <a:extLst>
              <a:ext uri="{FF2B5EF4-FFF2-40B4-BE49-F238E27FC236}">
                <a16:creationId xmlns:a16="http://schemas.microsoft.com/office/drawing/2014/main" id="{42C58F05-74F0-828A-3AFA-FB930F65E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 advTm="344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0256742" y="4954245"/>
            <a:ext cx="8031258" cy="5332755"/>
          </a:xfrm>
          <a:custGeom>
            <a:avLst/>
            <a:gdLst/>
            <a:ahLst/>
            <a:cxnLst/>
            <a:rect l="l" t="t" r="r" b="b"/>
            <a:pathLst>
              <a:path w="8031258" h="5332755">
                <a:moveTo>
                  <a:pt x="0" y="0"/>
                </a:moveTo>
                <a:lnTo>
                  <a:pt x="8031258" y="0"/>
                </a:lnTo>
                <a:lnTo>
                  <a:pt x="8031258" y="5332755"/>
                </a:lnTo>
                <a:lnTo>
                  <a:pt x="0" y="53327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8999"/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255053" y="2200892"/>
            <a:ext cx="13057557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b="1" dirty="0">
                <a:solidFill>
                  <a:srgbClr val="004AA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Nature of Evidence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44613" y="3781027"/>
            <a:ext cx="13397681" cy="278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Audit Evidence is necessary to support the auditor’s opinion and report.</a:t>
            </a: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Obtain from audit procedures performed during the audit.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7660877"/>
            <a:ext cx="16717396" cy="151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n-US" sz="5000" b="1" spc="-42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Hammersmith One"/>
                <a:cs typeface="Hammersmith One"/>
                <a:sym typeface="Hammersmith One"/>
              </a:rPr>
              <a:t>The use of evidence is not unique to auditor: it is also used extensively by scientist, solicitors &amp; historians</a:t>
            </a:r>
          </a:p>
        </p:txBody>
      </p:sp>
      <p:pic>
        <p:nvPicPr>
          <p:cNvPr id="27" name="Audio 26">
            <a:extLst>
              <a:ext uri="{FF2B5EF4-FFF2-40B4-BE49-F238E27FC236}">
                <a16:creationId xmlns:a16="http://schemas.microsoft.com/office/drawing/2014/main" id="{9AFE19FB-B590-37F9-6E52-0265A01DDB0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76"/>
    </mc:Choice>
    <mc:Fallback>
      <p:transition spd="slow" advTm="47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3925" y="3249296"/>
            <a:ext cx="1424407" cy="14244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CFA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13925" y="5017591"/>
            <a:ext cx="1424407" cy="142440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6D73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4506" y="6847913"/>
            <a:ext cx="1424407" cy="142440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B7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13925" y="8615220"/>
            <a:ext cx="1424407" cy="142440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7C9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2700000">
            <a:off x="-2396474" y="-2921783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-2859087" y="-210223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-3073034" y="-178955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-3252636" y="-143108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-3379290" y="-104481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-3523144" y="-60514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3643964" y="-16141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3539308" y="1524396"/>
            <a:ext cx="11827731" cy="144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FOUR AUDIT EVIDENCE DECISIONS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14506" y="3719400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b="1" spc="33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14506" y="5469929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b="1" spc="33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14506" y="7245474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b="1" spc="33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53173" y="4912816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b="1" spc="33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APR</a:t>
            </a:r>
          </a:p>
        </p:txBody>
      </p:sp>
      <p:sp>
        <p:nvSpPr>
          <p:cNvPr id="28" name="Freeform 28"/>
          <p:cNvSpPr/>
          <p:nvPr/>
        </p:nvSpPr>
        <p:spPr>
          <a:xfrm>
            <a:off x="17204191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204191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5400000" flipH="1" flipV="1">
            <a:off x="17204191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120382" y="59539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120382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5400000">
            <a:off x="15036573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10800000">
            <a:off x="16120382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10800000" flipH="1" flipV="1">
            <a:off x="15036573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1613925" y="9100634"/>
            <a:ext cx="1424407" cy="52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2799" b="1" spc="338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655807" y="5429757"/>
            <a:ext cx="8765892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12AFE0"/>
                </a:solidFill>
                <a:latin typeface="DM Sans Bold"/>
                <a:ea typeface="DM Sans Bold"/>
                <a:cs typeface="DM Sans Bold"/>
                <a:sym typeface="DM Sans Bold"/>
              </a:rPr>
              <a:t>Reliability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655807" y="3758770"/>
            <a:ext cx="8962394" cy="579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3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12AFE0"/>
                </a:solidFill>
                <a:latin typeface="DM Sans Bold"/>
                <a:ea typeface="DM Sans Bold"/>
                <a:cs typeface="DM Sans Bold"/>
                <a:sym typeface="DM Sans Bold"/>
              </a:rPr>
              <a:t>Relevance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655807" y="7260079"/>
            <a:ext cx="8765892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12AFE0"/>
                </a:solidFill>
                <a:latin typeface="DM Sans Bold"/>
                <a:ea typeface="DM Sans Bold"/>
                <a:cs typeface="DM Sans Bold"/>
                <a:sym typeface="DM Sans Bold"/>
              </a:rPr>
              <a:t>Sufficient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655807" y="9027386"/>
            <a:ext cx="8765892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3999" b="1" dirty="0">
                <a:solidFill>
                  <a:srgbClr val="12AFE0"/>
                </a:solidFill>
                <a:latin typeface="DM Sans Bold"/>
                <a:ea typeface="DM Sans Bold"/>
                <a:cs typeface="DM Sans Bold"/>
                <a:sym typeface="DM Sans Bold"/>
              </a:rPr>
              <a:t>Timing/timeliness</a:t>
            </a:r>
          </a:p>
        </p:txBody>
      </p:sp>
      <p:pic>
        <p:nvPicPr>
          <p:cNvPr id="42" name="Audio 41">
            <a:extLst>
              <a:ext uri="{FF2B5EF4-FFF2-40B4-BE49-F238E27FC236}">
                <a16:creationId xmlns:a16="http://schemas.microsoft.com/office/drawing/2014/main" id="{DE50A727-3708-9541-3839-03AECAAE81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5865">
        <p159:morph option="byObject"/>
      </p:transition>
    </mc:Choice>
    <mc:Fallback>
      <p:transition spd="slow" advTm="85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3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7204191" y="81193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 flipV="1">
            <a:off x="17204191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34979" y="2608905"/>
            <a:ext cx="10418042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 b="1">
                <a:solidFill>
                  <a:srgbClr val="227C9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AUDIT EVIDENCE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36830" y="4555590"/>
            <a:ext cx="15609266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High cost is not a reason to avoid collecting evidence - the auditor must figure out a way</a:t>
            </a:r>
          </a:p>
        </p:txBody>
      </p:sp>
      <p:pic>
        <p:nvPicPr>
          <p:cNvPr id="7" name="Audio 6">
            <a:extLst>
              <a:ext uri="{FF2B5EF4-FFF2-40B4-BE49-F238E27FC236}">
                <a16:creationId xmlns:a16="http://schemas.microsoft.com/office/drawing/2014/main" id="{AAEC32D7-3CC9-F0C1-4149-24D0A5C3A8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3353">
        <p15:prstTrans prst="fallOver"/>
      </p:transition>
    </mc:Choice>
    <mc:Fallback>
      <p:transition spd="slow" advTm="533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8688" y="-645157"/>
            <a:ext cx="7741890" cy="238787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77751" y="1028700"/>
            <a:ext cx="3410878" cy="884326"/>
            <a:chOff x="0" y="0"/>
            <a:chExt cx="898338" cy="2329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8338" cy="232909"/>
            </a:xfrm>
            <a:custGeom>
              <a:avLst/>
              <a:gdLst/>
              <a:ahLst/>
              <a:cxnLst/>
              <a:rect l="l" t="t" r="r" b="b"/>
              <a:pathLst>
                <a:path w="898338" h="232909">
                  <a:moveTo>
                    <a:pt x="113489" y="0"/>
                  </a:moveTo>
                  <a:lnTo>
                    <a:pt x="784850" y="0"/>
                  </a:lnTo>
                  <a:cubicBezTo>
                    <a:pt x="814949" y="0"/>
                    <a:pt x="843815" y="11957"/>
                    <a:pt x="865098" y="33240"/>
                  </a:cubicBezTo>
                  <a:cubicBezTo>
                    <a:pt x="886381" y="54523"/>
                    <a:pt x="898338" y="83390"/>
                    <a:pt x="898338" y="113489"/>
                  </a:cubicBezTo>
                  <a:lnTo>
                    <a:pt x="898338" y="119420"/>
                  </a:lnTo>
                  <a:cubicBezTo>
                    <a:pt x="898338" y="182098"/>
                    <a:pt x="847528" y="232909"/>
                    <a:pt x="784850" y="232909"/>
                  </a:cubicBezTo>
                  <a:lnTo>
                    <a:pt x="113489" y="232909"/>
                  </a:lnTo>
                  <a:cubicBezTo>
                    <a:pt x="83390" y="232909"/>
                    <a:pt x="54523" y="220952"/>
                    <a:pt x="33240" y="199669"/>
                  </a:cubicBezTo>
                  <a:cubicBezTo>
                    <a:pt x="11957" y="178386"/>
                    <a:pt x="0" y="149519"/>
                    <a:pt x="0" y="119420"/>
                  </a:cubicBezTo>
                  <a:lnTo>
                    <a:pt x="0" y="113489"/>
                  </a:lnTo>
                  <a:cubicBezTo>
                    <a:pt x="0" y="50811"/>
                    <a:pt x="50811" y="0"/>
                    <a:pt x="11348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98338" cy="271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Physical Evidence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TextBox 22"/>
          <p:cNvSpPr txBox="1"/>
          <p:nvPr/>
        </p:nvSpPr>
        <p:spPr>
          <a:xfrm>
            <a:off x="202216" y="5205723"/>
            <a:ext cx="5908653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Types of Audit Evidence</a:t>
            </a:r>
          </a:p>
          <a:p>
            <a:pPr algn="ctr">
              <a:lnSpc>
                <a:spcPts val="5000"/>
              </a:lnSpc>
            </a:pPr>
            <a:r>
              <a:rPr lang="en-US" sz="4000" b="1" dirty="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(Source of Audit Evidence)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78406" y="7791669"/>
            <a:ext cx="2864935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2100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Lorna Alvarado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905435" y="2075729"/>
            <a:ext cx="3410878" cy="884326"/>
            <a:chOff x="0" y="0"/>
            <a:chExt cx="898338" cy="23290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98338" cy="232909"/>
            </a:xfrm>
            <a:custGeom>
              <a:avLst/>
              <a:gdLst/>
              <a:ahLst/>
              <a:cxnLst/>
              <a:rect l="l" t="t" r="r" b="b"/>
              <a:pathLst>
                <a:path w="898338" h="232909">
                  <a:moveTo>
                    <a:pt x="113489" y="0"/>
                  </a:moveTo>
                  <a:lnTo>
                    <a:pt x="784850" y="0"/>
                  </a:lnTo>
                  <a:cubicBezTo>
                    <a:pt x="814949" y="0"/>
                    <a:pt x="843815" y="11957"/>
                    <a:pt x="865098" y="33240"/>
                  </a:cubicBezTo>
                  <a:cubicBezTo>
                    <a:pt x="886381" y="54523"/>
                    <a:pt x="898338" y="83390"/>
                    <a:pt x="898338" y="113489"/>
                  </a:cubicBezTo>
                  <a:lnTo>
                    <a:pt x="898338" y="119420"/>
                  </a:lnTo>
                  <a:cubicBezTo>
                    <a:pt x="898338" y="182098"/>
                    <a:pt x="847528" y="232909"/>
                    <a:pt x="784850" y="232909"/>
                  </a:cubicBezTo>
                  <a:lnTo>
                    <a:pt x="113489" y="232909"/>
                  </a:lnTo>
                  <a:cubicBezTo>
                    <a:pt x="83390" y="232909"/>
                    <a:pt x="54523" y="220952"/>
                    <a:pt x="33240" y="199669"/>
                  </a:cubicBezTo>
                  <a:cubicBezTo>
                    <a:pt x="11957" y="178386"/>
                    <a:pt x="0" y="149519"/>
                    <a:pt x="0" y="119420"/>
                  </a:cubicBezTo>
                  <a:lnTo>
                    <a:pt x="0" y="113489"/>
                  </a:lnTo>
                  <a:cubicBezTo>
                    <a:pt x="0" y="50811"/>
                    <a:pt x="50811" y="0"/>
                    <a:pt x="11348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98338" cy="271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Confirmation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788629" y="3264855"/>
            <a:ext cx="3410878" cy="963722"/>
            <a:chOff x="0" y="0"/>
            <a:chExt cx="898338" cy="25382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98338" cy="253820"/>
            </a:xfrm>
            <a:custGeom>
              <a:avLst/>
              <a:gdLst/>
              <a:ahLst/>
              <a:cxnLst/>
              <a:rect l="l" t="t" r="r" b="b"/>
              <a:pathLst>
                <a:path w="898338" h="253820">
                  <a:moveTo>
                    <a:pt x="113489" y="0"/>
                  </a:moveTo>
                  <a:lnTo>
                    <a:pt x="784850" y="0"/>
                  </a:lnTo>
                  <a:cubicBezTo>
                    <a:pt x="814949" y="0"/>
                    <a:pt x="843815" y="11957"/>
                    <a:pt x="865098" y="33240"/>
                  </a:cubicBezTo>
                  <a:cubicBezTo>
                    <a:pt x="886381" y="54523"/>
                    <a:pt x="898338" y="83390"/>
                    <a:pt x="898338" y="113489"/>
                  </a:cubicBezTo>
                  <a:lnTo>
                    <a:pt x="898338" y="140331"/>
                  </a:lnTo>
                  <a:cubicBezTo>
                    <a:pt x="898338" y="203009"/>
                    <a:pt x="847528" y="253820"/>
                    <a:pt x="784850" y="253820"/>
                  </a:cubicBezTo>
                  <a:lnTo>
                    <a:pt x="113489" y="253820"/>
                  </a:lnTo>
                  <a:cubicBezTo>
                    <a:pt x="50811" y="253820"/>
                    <a:pt x="0" y="203009"/>
                    <a:pt x="0" y="140331"/>
                  </a:cubicBezTo>
                  <a:lnTo>
                    <a:pt x="0" y="113489"/>
                  </a:lnTo>
                  <a:cubicBezTo>
                    <a:pt x="0" y="50811"/>
                    <a:pt x="50811" y="0"/>
                    <a:pt x="11348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98338" cy="291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Inspection of Documented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731381" y="9176616"/>
            <a:ext cx="3410878" cy="963722"/>
            <a:chOff x="0" y="0"/>
            <a:chExt cx="898338" cy="25382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98338" cy="253820"/>
            </a:xfrm>
            <a:custGeom>
              <a:avLst/>
              <a:gdLst/>
              <a:ahLst/>
              <a:cxnLst/>
              <a:rect l="l" t="t" r="r" b="b"/>
              <a:pathLst>
                <a:path w="898338" h="253820">
                  <a:moveTo>
                    <a:pt x="113489" y="0"/>
                  </a:moveTo>
                  <a:lnTo>
                    <a:pt x="784850" y="0"/>
                  </a:lnTo>
                  <a:cubicBezTo>
                    <a:pt x="814949" y="0"/>
                    <a:pt x="843815" y="11957"/>
                    <a:pt x="865098" y="33240"/>
                  </a:cubicBezTo>
                  <a:cubicBezTo>
                    <a:pt x="886381" y="54523"/>
                    <a:pt x="898338" y="83390"/>
                    <a:pt x="898338" y="113489"/>
                  </a:cubicBezTo>
                  <a:lnTo>
                    <a:pt x="898338" y="140331"/>
                  </a:lnTo>
                  <a:cubicBezTo>
                    <a:pt x="898338" y="203009"/>
                    <a:pt x="847528" y="253820"/>
                    <a:pt x="784850" y="253820"/>
                  </a:cubicBezTo>
                  <a:lnTo>
                    <a:pt x="113489" y="253820"/>
                  </a:lnTo>
                  <a:cubicBezTo>
                    <a:pt x="50811" y="253820"/>
                    <a:pt x="0" y="203009"/>
                    <a:pt x="0" y="140331"/>
                  </a:cubicBezTo>
                  <a:lnTo>
                    <a:pt x="0" y="113489"/>
                  </a:lnTo>
                  <a:cubicBezTo>
                    <a:pt x="0" y="50811"/>
                    <a:pt x="50811" y="0"/>
                    <a:pt x="11348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98338" cy="291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Analytical 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Procedures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178406" y="7252148"/>
            <a:ext cx="3410878" cy="884326"/>
            <a:chOff x="0" y="0"/>
            <a:chExt cx="898338" cy="23290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98338" cy="232909"/>
            </a:xfrm>
            <a:custGeom>
              <a:avLst/>
              <a:gdLst/>
              <a:ahLst/>
              <a:cxnLst/>
              <a:rect l="l" t="t" r="r" b="b"/>
              <a:pathLst>
                <a:path w="898338" h="232909">
                  <a:moveTo>
                    <a:pt x="113489" y="0"/>
                  </a:moveTo>
                  <a:lnTo>
                    <a:pt x="784850" y="0"/>
                  </a:lnTo>
                  <a:cubicBezTo>
                    <a:pt x="814949" y="0"/>
                    <a:pt x="843815" y="11957"/>
                    <a:pt x="865098" y="33240"/>
                  </a:cubicBezTo>
                  <a:cubicBezTo>
                    <a:pt x="886381" y="54523"/>
                    <a:pt x="898338" y="83390"/>
                    <a:pt x="898338" y="113489"/>
                  </a:cubicBezTo>
                  <a:lnTo>
                    <a:pt x="898338" y="119420"/>
                  </a:lnTo>
                  <a:cubicBezTo>
                    <a:pt x="898338" y="182098"/>
                    <a:pt x="847528" y="232909"/>
                    <a:pt x="784850" y="232909"/>
                  </a:cubicBezTo>
                  <a:lnTo>
                    <a:pt x="113489" y="232909"/>
                  </a:lnTo>
                  <a:cubicBezTo>
                    <a:pt x="83390" y="232909"/>
                    <a:pt x="54523" y="220952"/>
                    <a:pt x="33240" y="199669"/>
                  </a:cubicBezTo>
                  <a:cubicBezTo>
                    <a:pt x="11957" y="178386"/>
                    <a:pt x="0" y="149519"/>
                    <a:pt x="0" y="119420"/>
                  </a:cubicBezTo>
                  <a:lnTo>
                    <a:pt x="0" y="113489"/>
                  </a:lnTo>
                  <a:cubicBezTo>
                    <a:pt x="0" y="50811"/>
                    <a:pt x="50811" y="0"/>
                    <a:pt x="11348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98338" cy="271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Recalculation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391812" y="5755026"/>
            <a:ext cx="3410878" cy="963722"/>
            <a:chOff x="0" y="0"/>
            <a:chExt cx="898338" cy="2538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98338" cy="253820"/>
            </a:xfrm>
            <a:custGeom>
              <a:avLst/>
              <a:gdLst/>
              <a:ahLst/>
              <a:cxnLst/>
              <a:rect l="l" t="t" r="r" b="b"/>
              <a:pathLst>
                <a:path w="898338" h="253820">
                  <a:moveTo>
                    <a:pt x="113489" y="0"/>
                  </a:moveTo>
                  <a:lnTo>
                    <a:pt x="784850" y="0"/>
                  </a:lnTo>
                  <a:cubicBezTo>
                    <a:pt x="814949" y="0"/>
                    <a:pt x="843815" y="11957"/>
                    <a:pt x="865098" y="33240"/>
                  </a:cubicBezTo>
                  <a:cubicBezTo>
                    <a:pt x="886381" y="54523"/>
                    <a:pt x="898338" y="83390"/>
                    <a:pt x="898338" y="113489"/>
                  </a:cubicBezTo>
                  <a:lnTo>
                    <a:pt x="898338" y="140331"/>
                  </a:lnTo>
                  <a:cubicBezTo>
                    <a:pt x="898338" y="203009"/>
                    <a:pt x="847528" y="253820"/>
                    <a:pt x="784850" y="253820"/>
                  </a:cubicBezTo>
                  <a:lnTo>
                    <a:pt x="113489" y="253820"/>
                  </a:lnTo>
                  <a:cubicBezTo>
                    <a:pt x="50811" y="253820"/>
                    <a:pt x="0" y="203009"/>
                    <a:pt x="0" y="140331"/>
                  </a:cubicBezTo>
                  <a:lnTo>
                    <a:pt x="0" y="113489"/>
                  </a:lnTo>
                  <a:cubicBezTo>
                    <a:pt x="0" y="50811"/>
                    <a:pt x="50811" y="0"/>
                    <a:pt x="11348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98338" cy="291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4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Inquiries of </a:t>
              </a:r>
            </a:p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 Client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2142259" y="8555574"/>
            <a:ext cx="3410878" cy="884326"/>
            <a:chOff x="0" y="0"/>
            <a:chExt cx="898338" cy="23290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98338" cy="232909"/>
            </a:xfrm>
            <a:custGeom>
              <a:avLst/>
              <a:gdLst/>
              <a:ahLst/>
              <a:cxnLst/>
              <a:rect l="l" t="t" r="r" b="b"/>
              <a:pathLst>
                <a:path w="898338" h="232909">
                  <a:moveTo>
                    <a:pt x="113489" y="0"/>
                  </a:moveTo>
                  <a:lnTo>
                    <a:pt x="784850" y="0"/>
                  </a:lnTo>
                  <a:cubicBezTo>
                    <a:pt x="814949" y="0"/>
                    <a:pt x="843815" y="11957"/>
                    <a:pt x="865098" y="33240"/>
                  </a:cubicBezTo>
                  <a:cubicBezTo>
                    <a:pt x="886381" y="54523"/>
                    <a:pt x="898338" y="83390"/>
                    <a:pt x="898338" y="113489"/>
                  </a:cubicBezTo>
                  <a:lnTo>
                    <a:pt x="898338" y="119420"/>
                  </a:lnTo>
                  <a:cubicBezTo>
                    <a:pt x="898338" y="182098"/>
                    <a:pt x="847528" y="232909"/>
                    <a:pt x="784850" y="232909"/>
                  </a:cubicBezTo>
                  <a:lnTo>
                    <a:pt x="113489" y="232909"/>
                  </a:lnTo>
                  <a:cubicBezTo>
                    <a:pt x="83390" y="232909"/>
                    <a:pt x="54523" y="220952"/>
                    <a:pt x="33240" y="199669"/>
                  </a:cubicBezTo>
                  <a:cubicBezTo>
                    <a:pt x="11957" y="178386"/>
                    <a:pt x="0" y="149519"/>
                    <a:pt x="0" y="119420"/>
                  </a:cubicBezTo>
                  <a:lnTo>
                    <a:pt x="0" y="113489"/>
                  </a:lnTo>
                  <a:cubicBezTo>
                    <a:pt x="0" y="50811"/>
                    <a:pt x="50811" y="0"/>
                    <a:pt x="11348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898338" cy="271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Reperformance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142259" y="4660038"/>
            <a:ext cx="3410878" cy="884326"/>
            <a:chOff x="0" y="0"/>
            <a:chExt cx="898338" cy="23290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98338" cy="232909"/>
            </a:xfrm>
            <a:custGeom>
              <a:avLst/>
              <a:gdLst/>
              <a:ahLst/>
              <a:cxnLst/>
              <a:rect l="l" t="t" r="r" b="b"/>
              <a:pathLst>
                <a:path w="898338" h="232909">
                  <a:moveTo>
                    <a:pt x="113489" y="0"/>
                  </a:moveTo>
                  <a:lnTo>
                    <a:pt x="784850" y="0"/>
                  </a:lnTo>
                  <a:cubicBezTo>
                    <a:pt x="814949" y="0"/>
                    <a:pt x="843815" y="11957"/>
                    <a:pt x="865098" y="33240"/>
                  </a:cubicBezTo>
                  <a:cubicBezTo>
                    <a:pt x="886381" y="54523"/>
                    <a:pt x="898338" y="83390"/>
                    <a:pt x="898338" y="113489"/>
                  </a:cubicBezTo>
                  <a:lnTo>
                    <a:pt x="898338" y="119420"/>
                  </a:lnTo>
                  <a:cubicBezTo>
                    <a:pt x="898338" y="182098"/>
                    <a:pt x="847528" y="232909"/>
                    <a:pt x="784850" y="232909"/>
                  </a:cubicBezTo>
                  <a:lnTo>
                    <a:pt x="113489" y="232909"/>
                  </a:lnTo>
                  <a:cubicBezTo>
                    <a:pt x="83390" y="232909"/>
                    <a:pt x="54523" y="220952"/>
                    <a:pt x="33240" y="199669"/>
                  </a:cubicBezTo>
                  <a:cubicBezTo>
                    <a:pt x="11957" y="178386"/>
                    <a:pt x="0" y="149519"/>
                    <a:pt x="0" y="119420"/>
                  </a:cubicBezTo>
                  <a:lnTo>
                    <a:pt x="0" y="113489"/>
                  </a:lnTo>
                  <a:cubicBezTo>
                    <a:pt x="0" y="50811"/>
                    <a:pt x="50811" y="0"/>
                    <a:pt x="113489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98338" cy="271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Observation</a:t>
              </a:r>
            </a:p>
          </p:txBody>
        </p:sp>
      </p:grpSp>
      <p:sp>
        <p:nvSpPr>
          <p:cNvPr id="45" name="AutoShape 45"/>
          <p:cNvSpPr/>
          <p:nvPr/>
        </p:nvSpPr>
        <p:spPr>
          <a:xfrm flipV="1">
            <a:off x="6110869" y="1470863"/>
            <a:ext cx="2266882" cy="4436535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6" name="AutoShape 46"/>
          <p:cNvSpPr/>
          <p:nvPr/>
        </p:nvSpPr>
        <p:spPr>
          <a:xfrm flipV="1">
            <a:off x="6110869" y="2517892"/>
            <a:ext cx="4794566" cy="3389506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7" name="AutoShape 47"/>
          <p:cNvSpPr/>
          <p:nvPr/>
        </p:nvSpPr>
        <p:spPr>
          <a:xfrm flipV="1">
            <a:off x="6110869" y="3746716"/>
            <a:ext cx="5677760" cy="2160682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8" name="AutoShape 48"/>
          <p:cNvSpPr/>
          <p:nvPr/>
        </p:nvSpPr>
        <p:spPr>
          <a:xfrm>
            <a:off x="6110869" y="5907398"/>
            <a:ext cx="2620512" cy="3751079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49" name="AutoShape 49"/>
          <p:cNvSpPr/>
          <p:nvPr/>
        </p:nvSpPr>
        <p:spPr>
          <a:xfrm>
            <a:off x="6110869" y="5907398"/>
            <a:ext cx="5067537" cy="1786913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0" name="AutoShape 50"/>
          <p:cNvSpPr/>
          <p:nvPr/>
        </p:nvSpPr>
        <p:spPr>
          <a:xfrm>
            <a:off x="6110869" y="5907398"/>
            <a:ext cx="5280943" cy="329489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1" name="AutoShape 51"/>
          <p:cNvSpPr/>
          <p:nvPr/>
        </p:nvSpPr>
        <p:spPr>
          <a:xfrm>
            <a:off x="6110869" y="5907398"/>
            <a:ext cx="6031390" cy="3090339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52" name="AutoShape 52"/>
          <p:cNvSpPr/>
          <p:nvPr/>
        </p:nvSpPr>
        <p:spPr>
          <a:xfrm flipV="1">
            <a:off x="6110869" y="5102202"/>
            <a:ext cx="6031390" cy="805197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54" name="Audio 53">
            <a:extLst>
              <a:ext uri="{FF2B5EF4-FFF2-40B4-BE49-F238E27FC236}">
                <a16:creationId xmlns:a16="http://schemas.microsoft.com/office/drawing/2014/main" id="{47BCAB83-0916-E6AD-D224-2A5C5FDC28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69185">
        <p15:prstTrans prst="prestige"/>
      </p:transition>
    </mc:Choice>
    <mc:Fallback>
      <p:transition spd="slow" advTm="269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3334" y="896235"/>
            <a:ext cx="10620170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b="1">
                <a:solidFill>
                  <a:srgbClr val="227C9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Physical Evidence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16352770" y="7408442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5768573" y="7892424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5415546" y="870854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4914042" y="9250451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4597704" y="9583189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6" name="AutoShape 16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2331308" y="7120321"/>
            <a:ext cx="14163763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“Evidence must be seen by auditors (tangible asset)”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39718" y="2493711"/>
            <a:ext cx="15431823" cy="551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607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form of evidence is typically useful for demonstrating the existence and condition of the asset.</a:t>
            </a:r>
          </a:p>
          <a:p>
            <a:pPr marL="863599" lvl="1" indent="-431800" algn="just">
              <a:lnSpc>
                <a:spcPts val="607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associated with inventory</a:t>
            </a:r>
          </a:p>
          <a:p>
            <a:pPr marL="863599" lvl="1" indent="-431800" algn="just">
              <a:lnSpc>
                <a:spcPts val="607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Ascertaining quantity of asset.</a:t>
            </a:r>
          </a:p>
          <a:p>
            <a:pPr marL="863599" lvl="1" indent="-431800" algn="just">
              <a:lnSpc>
                <a:spcPts val="6079"/>
              </a:lnSpc>
              <a:buFont typeface="Arial"/>
              <a:buChar char="•"/>
            </a:pPr>
            <a:r>
              <a:rPr lang="en-US" sz="39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Verifying the condition and quality of the asset.</a:t>
            </a:r>
          </a:p>
          <a:p>
            <a:pPr algn="just">
              <a:lnSpc>
                <a:spcPts val="6384"/>
              </a:lnSpc>
            </a:pPr>
            <a:endParaRPr lang="en-US" sz="3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lnSpc>
                <a:spcPts val="6384"/>
              </a:lnSpc>
            </a:pPr>
            <a:endParaRPr lang="en-US" sz="3999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331308" y="8505902"/>
            <a:ext cx="14163763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20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“Physical evidence helps the auditor proves that items do really exist”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12447" y="1565676"/>
            <a:ext cx="6967300" cy="744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4"/>
              </a:lnSpc>
            </a:pPr>
            <a:r>
              <a:rPr lang="en-US" sz="5600" b="1" spc="300" dirty="0">
                <a:solidFill>
                  <a:srgbClr val="227C9D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Confirmation</a:t>
            </a:r>
          </a:p>
        </p:txBody>
      </p:sp>
      <p:grpSp>
        <p:nvGrpSpPr>
          <p:cNvPr id="3" name="Group 3"/>
          <p:cNvGrpSpPr/>
          <p:nvPr/>
        </p:nvGrpSpPr>
        <p:grpSpPr>
          <a:xfrm rot="2700000">
            <a:off x="-2693793" y="7510422"/>
            <a:ext cx="7415398" cy="3565095"/>
            <a:chOff x="0" y="0"/>
            <a:chExt cx="660400" cy="317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7836769" y="-2308948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412447" y="2983090"/>
            <a:ext cx="16676594" cy="146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5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The receipt of a written or oral response from an independent third</a:t>
            </a:r>
          </a:p>
          <a:p>
            <a:pPr algn="just">
              <a:lnSpc>
                <a:spcPts val="3885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party verifying the accuracy of information requested by the auditor.</a:t>
            </a:r>
          </a:p>
          <a:p>
            <a:pPr algn="just">
              <a:lnSpc>
                <a:spcPts val="3885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Costly to obtain as auditors typically obtain written responses.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2447" y="5666046"/>
            <a:ext cx="14120231" cy="2926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85"/>
              </a:lnSpc>
              <a:spcBef>
                <a:spcPct val="0"/>
              </a:spcBef>
            </a:pPr>
            <a:r>
              <a:rPr lang="en-US" sz="3500" b="1">
                <a:solidFill>
                  <a:srgbClr val="12AFE0"/>
                </a:solidFill>
                <a:latin typeface="DM Sans Bold"/>
                <a:ea typeface="DM Sans Bold"/>
                <a:cs typeface="DM Sans Bold"/>
                <a:sym typeface="DM Sans Bold"/>
              </a:rPr>
              <a:t>Two common types of confirmations:</a:t>
            </a:r>
          </a:p>
          <a:p>
            <a:pPr algn="just">
              <a:lnSpc>
                <a:spcPts val="3885"/>
              </a:lnSpc>
              <a:spcBef>
                <a:spcPct val="0"/>
              </a:spcBef>
            </a:pPr>
            <a:r>
              <a:rPr lang="en-US" sz="3500">
                <a:solidFill>
                  <a:srgbClr val="12AFE0"/>
                </a:solidFill>
                <a:latin typeface="DM Sans"/>
                <a:ea typeface="DM Sans"/>
                <a:cs typeface="DM Sans"/>
                <a:sym typeface="DM Sans"/>
              </a:rPr>
              <a:t>P</a:t>
            </a:r>
            <a:r>
              <a:rPr lang="en-US" sz="3500" b="1">
                <a:solidFill>
                  <a:srgbClr val="12AFE0"/>
                </a:solidFill>
                <a:latin typeface="DM Sans Bold"/>
                <a:ea typeface="DM Sans Bold"/>
                <a:cs typeface="DM Sans Bold"/>
                <a:sym typeface="DM Sans Bold"/>
              </a:rPr>
              <a:t>ositive:</a:t>
            </a: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Recipient is asked to return the confirmation in all</a:t>
            </a:r>
          </a:p>
          <a:p>
            <a:pPr algn="just">
              <a:lnSpc>
                <a:spcPts val="3885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circumstances.</a:t>
            </a:r>
          </a:p>
          <a:p>
            <a:pPr algn="just">
              <a:lnSpc>
                <a:spcPts val="3885"/>
              </a:lnSpc>
              <a:spcBef>
                <a:spcPct val="0"/>
              </a:spcBef>
            </a:pPr>
            <a:endParaRPr lang="en-US" sz="3500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885"/>
              </a:lnSpc>
              <a:spcBef>
                <a:spcPct val="0"/>
              </a:spcBef>
            </a:pPr>
            <a:r>
              <a:rPr lang="en-US" sz="3500" b="1">
                <a:solidFill>
                  <a:srgbClr val="12AFE0"/>
                </a:solidFill>
                <a:latin typeface="DM Sans Bold"/>
                <a:ea typeface="DM Sans Bold"/>
                <a:cs typeface="DM Sans Bold"/>
                <a:sym typeface="DM Sans Bold"/>
              </a:rPr>
              <a:t>Negative:</a:t>
            </a: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Recipient is requested to respond only when the</a:t>
            </a:r>
          </a:p>
          <a:p>
            <a:pPr algn="just">
              <a:lnSpc>
                <a:spcPts val="3885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information is incorrect.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1|20.5|0.5|8.9|1.2|15.1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3|3.1|2.2|2.2|3.1|2.9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741</Words>
  <Application>Microsoft Macintosh PowerPoint</Application>
  <PresentationFormat>Custom</PresentationFormat>
  <Paragraphs>140</Paragraphs>
  <Slides>18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DM Sans Bold</vt:lpstr>
      <vt:lpstr>Calibri</vt:lpstr>
      <vt:lpstr>Canva Sans Bold</vt:lpstr>
      <vt:lpstr>DM Sans</vt:lpstr>
      <vt:lpstr>Hammersmith One</vt:lpstr>
      <vt:lpstr>Times New Roman Bold Italics</vt:lpstr>
      <vt:lpstr>Times New Roman Bold</vt:lpstr>
      <vt:lpstr>Google Sans</vt:lpstr>
      <vt:lpstr>Cambria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audit</dc:title>
  <cp:lastModifiedBy>Microsoft Office User</cp:lastModifiedBy>
  <cp:revision>5</cp:revision>
  <dcterms:created xsi:type="dcterms:W3CDTF">2006-08-16T00:00:00Z</dcterms:created>
  <dcterms:modified xsi:type="dcterms:W3CDTF">2024-11-10T12:53:28Z</dcterms:modified>
  <dc:identifier>DAGTO8e1Mj4</dc:identifier>
</cp:coreProperties>
</file>