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0"/>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9" r:id="rId41"/>
    <p:sldId id="300" r:id="rId42"/>
    <p:sldId id="301" r:id="rId43"/>
    <p:sldId id="302" r:id="rId44"/>
    <p:sldId id="303" r:id="rId45"/>
    <p:sldId id="304" r:id="rId46"/>
    <p:sldId id="305" r:id="rId47"/>
    <p:sldId id="307" r:id="rId48"/>
    <p:sldId id="309" r:id="rId49"/>
  </p:sldIdLst>
  <p:sldSz cx="18288000" cy="10287000"/>
  <p:notesSz cx="6858000" cy="9144000"/>
  <p:embeddedFontLst>
    <p:embeddedFont>
      <p:font typeface="Calibri" panose="020F0502020204030204" pitchFamily="34" charset="0"/>
      <p:regular r:id="rId51"/>
      <p:bold r:id="rId52"/>
      <p:italic r:id="rId53"/>
      <p:boldItalic r:id="rId54"/>
    </p:embeddedFont>
    <p:embeddedFont>
      <p:font typeface="Hagrid Heavy" panose="020B0604020202020204" charset="0"/>
      <p:regular r:id="rId55"/>
    </p:embeddedFont>
    <p:embeddedFont>
      <p:font typeface="Hagrid Ultra-Bold" panose="020B0604020202020204" charset="0"/>
      <p:regular r:id="rId56"/>
    </p:embeddedFont>
    <p:embeddedFont>
      <p:font typeface="IBM Plex Sans" panose="020B0503050203000203" pitchFamily="34" charset="0"/>
      <p:regular r:id="rId57"/>
      <p:bold r:id="rId58"/>
      <p:italic r:id="rId59"/>
      <p:boldItalic r:id="rId60"/>
    </p:embeddedFont>
    <p:embeddedFont>
      <p:font typeface="IBM Plex Sans Italics" panose="020B0604020202020204" charset="0"/>
      <p:regular r:id="rId61"/>
    </p:embeddedFont>
    <p:embeddedFont>
      <p:font typeface="Montserrat" panose="00000500000000000000" pitchFamily="2" charset="0"/>
      <p:regular r:id="rId62"/>
      <p:bold r:id="rId63"/>
      <p:italic r:id="rId64"/>
      <p:boldItalic r:id="rId65"/>
    </p:embeddedFont>
    <p:embeddedFont>
      <p:font typeface="Roboto" panose="02000000000000000000" pitchFamily="2" charset="0"/>
      <p:regular r:id="rId66"/>
      <p:bold r:id="rId67"/>
      <p:italic r:id="rId68"/>
      <p:boldItalic r:id="rId69"/>
    </p:embeddedFont>
    <p:embeddedFont>
      <p:font typeface="Roboto Bold" panose="02000000000000000000" pitchFamily="2" charset="0"/>
      <p:regular r:id="rId70"/>
      <p:bold r:id="rId71"/>
    </p:embeddedFont>
    <p:embeddedFont>
      <p:font typeface="Roboto Light" panose="02000000000000000000" pitchFamily="2" charset="0"/>
      <p:regular r:id="rId72"/>
      <p:italic r:id="rId7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2711B7-C7A0-A319-4CF7-41B389CD8BAB}" v="118" dt="2023-11-02T02:02:10.1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3.fntdata"/><Relationship Id="rId68" Type="http://schemas.openxmlformats.org/officeDocument/2006/relationships/font" Target="fonts/font18.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font" Target="fonts/font19.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fntdata"/><Relationship Id="rId72" Type="http://schemas.openxmlformats.org/officeDocument/2006/relationships/font" Target="fonts/font2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font" Target="fonts/font20.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73" Type="http://schemas.openxmlformats.org/officeDocument/2006/relationships/font" Target="fonts/font23.fntdata"/><Relationship Id="rId78"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notesMaster" Target="notesMasters/notesMaster1.xml"/><Relationship Id="rId55" Type="http://schemas.openxmlformats.org/officeDocument/2006/relationships/font" Target="fonts/font5.fntdata"/><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21.fntdata"/><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HAM MUHAMMAD SAKTI" userId="S::5027201042@student.its.ac.id::d60e09a8-a34a-4a2b-8037-ad2f42cb1125" providerId="AD" clId="Web-{7B2711B7-C7A0-A319-4CF7-41B389CD8BAB}"/>
    <pc:docChg chg="addSld delSld modSld">
      <pc:chgData name="ILHAM MUHAMMAD SAKTI" userId="S::5027201042@student.its.ac.id::d60e09a8-a34a-4a2b-8037-ad2f42cb1125" providerId="AD" clId="Web-{7B2711B7-C7A0-A319-4CF7-41B389CD8BAB}" dt="2023-11-02T02:02:10.119" v="87" actId="14100"/>
      <pc:docMkLst>
        <pc:docMk/>
      </pc:docMkLst>
      <pc:sldChg chg="del">
        <pc:chgData name="ILHAM MUHAMMAD SAKTI" userId="S::5027201042@student.its.ac.id::d60e09a8-a34a-4a2b-8037-ad2f42cb1125" providerId="AD" clId="Web-{7B2711B7-C7A0-A319-4CF7-41B389CD8BAB}" dt="2023-11-02T01:57:27.998" v="1"/>
        <pc:sldMkLst>
          <pc:docMk/>
          <pc:sldMk cId="0" sldId="257"/>
        </pc:sldMkLst>
      </pc:sldChg>
      <pc:sldChg chg="del">
        <pc:chgData name="ILHAM MUHAMMAD SAKTI" userId="S::5027201042@student.its.ac.id::d60e09a8-a34a-4a2b-8037-ad2f42cb1125" providerId="AD" clId="Web-{7B2711B7-C7A0-A319-4CF7-41B389CD8BAB}" dt="2023-11-02T01:57:27.904" v="0"/>
        <pc:sldMkLst>
          <pc:docMk/>
          <pc:sldMk cId="0" sldId="258"/>
        </pc:sldMkLst>
      </pc:sldChg>
      <pc:sldChg chg="modSp">
        <pc:chgData name="ILHAM MUHAMMAD SAKTI" userId="S::5027201042@student.its.ac.id::d60e09a8-a34a-4a2b-8037-ad2f42cb1125" providerId="AD" clId="Web-{7B2711B7-C7A0-A319-4CF7-41B389CD8BAB}" dt="2023-11-02T02:02:10.119" v="87" actId="14100"/>
        <pc:sldMkLst>
          <pc:docMk/>
          <pc:sldMk cId="0" sldId="259"/>
        </pc:sldMkLst>
        <pc:spChg chg="mod">
          <ac:chgData name="ILHAM MUHAMMAD SAKTI" userId="S::5027201042@student.its.ac.id::d60e09a8-a34a-4a2b-8037-ad2f42cb1125" providerId="AD" clId="Web-{7B2711B7-C7A0-A319-4CF7-41B389CD8BAB}" dt="2023-11-02T02:02:10.119" v="87" actId="14100"/>
          <ac:spMkLst>
            <pc:docMk/>
            <pc:sldMk cId="0" sldId="259"/>
            <ac:spMk id="9" creationId="{00000000-0000-0000-0000-000000000000}"/>
          </ac:spMkLst>
        </pc:spChg>
      </pc:sldChg>
      <pc:sldChg chg="del">
        <pc:chgData name="ILHAM MUHAMMAD SAKTI" userId="S::5027201042@student.its.ac.id::d60e09a8-a34a-4a2b-8037-ad2f42cb1125" providerId="AD" clId="Web-{7B2711B7-C7A0-A319-4CF7-41B389CD8BAB}" dt="2023-11-02T02:01:44.571" v="86"/>
        <pc:sldMkLst>
          <pc:docMk/>
          <pc:sldMk cId="0" sldId="285"/>
        </pc:sldMkLst>
      </pc:sldChg>
      <pc:sldChg chg="del">
        <pc:chgData name="ILHAM MUHAMMAD SAKTI" userId="S::5027201042@student.its.ac.id::d60e09a8-a34a-4a2b-8037-ad2f42cb1125" providerId="AD" clId="Web-{7B2711B7-C7A0-A319-4CF7-41B389CD8BAB}" dt="2023-11-02T02:01:30.148" v="85"/>
        <pc:sldMkLst>
          <pc:docMk/>
          <pc:sldMk cId="0" sldId="298"/>
        </pc:sldMkLst>
      </pc:sldChg>
      <pc:sldChg chg="del">
        <pc:chgData name="ILHAM MUHAMMAD SAKTI" userId="S::5027201042@student.its.ac.id::d60e09a8-a34a-4a2b-8037-ad2f42cb1125" providerId="AD" clId="Web-{7B2711B7-C7A0-A319-4CF7-41B389CD8BAB}" dt="2023-11-02T02:01:20.132" v="84"/>
        <pc:sldMkLst>
          <pc:docMk/>
          <pc:sldMk cId="0" sldId="306"/>
        </pc:sldMkLst>
      </pc:sldChg>
      <pc:sldChg chg="modSp add del">
        <pc:chgData name="ILHAM MUHAMMAD SAKTI" userId="S::5027201042@student.its.ac.id::d60e09a8-a34a-4a2b-8037-ad2f42cb1125" providerId="AD" clId="Web-{7B2711B7-C7A0-A319-4CF7-41B389CD8BAB}" dt="2023-11-02T02:00:28.037" v="64"/>
        <pc:sldMkLst>
          <pc:docMk/>
          <pc:sldMk cId="1810532179" sldId="308"/>
        </pc:sldMkLst>
        <pc:spChg chg="mod">
          <ac:chgData name="ILHAM MUHAMMAD SAKTI" userId="S::5027201042@student.its.ac.id::d60e09a8-a34a-4a2b-8037-ad2f42cb1125" providerId="AD" clId="Web-{7B2711B7-C7A0-A319-4CF7-41B389CD8BAB}" dt="2023-11-02T01:59:47.316" v="37" actId="1076"/>
          <ac:spMkLst>
            <pc:docMk/>
            <pc:sldMk cId="1810532179" sldId="308"/>
            <ac:spMk id="38" creationId="{00000000-0000-0000-0000-000000000000}"/>
          </ac:spMkLst>
        </pc:spChg>
        <pc:spChg chg="mod">
          <ac:chgData name="ILHAM MUHAMMAD SAKTI" userId="S::5027201042@student.its.ac.id::d60e09a8-a34a-4a2b-8037-ad2f42cb1125" providerId="AD" clId="Web-{7B2711B7-C7A0-A319-4CF7-41B389CD8BAB}" dt="2023-11-02T02:00:00.676" v="41" actId="1076"/>
          <ac:spMkLst>
            <pc:docMk/>
            <pc:sldMk cId="1810532179" sldId="308"/>
            <ac:spMk id="39" creationId="{00000000-0000-0000-0000-000000000000}"/>
          </ac:spMkLst>
        </pc:spChg>
        <pc:spChg chg="mod">
          <ac:chgData name="ILHAM MUHAMMAD SAKTI" userId="S::5027201042@student.its.ac.id::d60e09a8-a34a-4a2b-8037-ad2f42cb1125" providerId="AD" clId="Web-{7B2711B7-C7A0-A319-4CF7-41B389CD8BAB}" dt="2023-11-02T02:00:10.270" v="45" actId="1076"/>
          <ac:spMkLst>
            <pc:docMk/>
            <pc:sldMk cId="1810532179" sldId="308"/>
            <ac:spMk id="40" creationId="{00000000-0000-0000-0000-000000000000}"/>
          </ac:spMkLst>
        </pc:spChg>
      </pc:sldChg>
      <pc:sldChg chg="addSp delSp modSp add">
        <pc:chgData name="ILHAM MUHAMMAD SAKTI" userId="S::5027201042@student.its.ac.id::d60e09a8-a34a-4a2b-8037-ad2f42cb1125" providerId="AD" clId="Web-{7B2711B7-C7A0-A319-4CF7-41B389CD8BAB}" dt="2023-11-02T02:01:18.742" v="83" actId="1076"/>
        <pc:sldMkLst>
          <pc:docMk/>
          <pc:sldMk cId="3693697633" sldId="309"/>
        </pc:sldMkLst>
        <pc:spChg chg="del">
          <ac:chgData name="ILHAM MUHAMMAD SAKTI" userId="S::5027201042@student.its.ac.id::d60e09a8-a34a-4a2b-8037-ad2f42cb1125" providerId="AD" clId="Web-{7B2711B7-C7A0-A319-4CF7-41B389CD8BAB}" dt="2023-11-02T02:00:19.989" v="59"/>
          <ac:spMkLst>
            <pc:docMk/>
            <pc:sldMk cId="3693697633" sldId="309"/>
            <ac:spMk id="13" creationId="{00000000-0000-0000-0000-000000000000}"/>
          </ac:spMkLst>
        </pc:spChg>
        <pc:spChg chg="del">
          <ac:chgData name="ILHAM MUHAMMAD SAKTI" userId="S::5027201042@student.its.ac.id::d60e09a8-a34a-4a2b-8037-ad2f42cb1125" providerId="AD" clId="Web-{7B2711B7-C7A0-A319-4CF7-41B389CD8BAB}" dt="2023-11-02T02:00:19.989" v="58"/>
          <ac:spMkLst>
            <pc:docMk/>
            <pc:sldMk cId="3693697633" sldId="309"/>
            <ac:spMk id="24" creationId="{00000000-0000-0000-0000-000000000000}"/>
          </ac:spMkLst>
        </pc:spChg>
        <pc:spChg chg="del">
          <ac:chgData name="ILHAM MUHAMMAD SAKTI" userId="S::5027201042@student.its.ac.id::d60e09a8-a34a-4a2b-8037-ad2f42cb1125" providerId="AD" clId="Web-{7B2711B7-C7A0-A319-4CF7-41B389CD8BAB}" dt="2023-11-02T02:00:19.989" v="57"/>
          <ac:spMkLst>
            <pc:docMk/>
            <pc:sldMk cId="3693697633" sldId="309"/>
            <ac:spMk id="35" creationId="{00000000-0000-0000-0000-000000000000}"/>
          </ac:spMkLst>
        </pc:spChg>
        <pc:spChg chg="del">
          <ac:chgData name="ILHAM MUHAMMAD SAKTI" userId="S::5027201042@student.its.ac.id::d60e09a8-a34a-4a2b-8037-ad2f42cb1125" providerId="AD" clId="Web-{7B2711B7-C7A0-A319-4CF7-41B389CD8BAB}" dt="2023-11-02T02:00:19.989" v="56"/>
          <ac:spMkLst>
            <pc:docMk/>
            <pc:sldMk cId="3693697633" sldId="309"/>
            <ac:spMk id="46" creationId="{00000000-0000-0000-0000-000000000000}"/>
          </ac:spMkLst>
        </pc:spChg>
        <pc:spChg chg="mod">
          <ac:chgData name="ILHAM MUHAMMAD SAKTI" userId="S::5027201042@student.its.ac.id::d60e09a8-a34a-4a2b-8037-ad2f42cb1125" providerId="AD" clId="Web-{7B2711B7-C7A0-A319-4CF7-41B389CD8BAB}" dt="2023-11-02T01:58:21.047" v="13" actId="1076"/>
          <ac:spMkLst>
            <pc:docMk/>
            <pc:sldMk cId="3693697633" sldId="309"/>
            <ac:spMk id="47" creationId="{00000000-0000-0000-0000-000000000000}"/>
          </ac:spMkLst>
        </pc:spChg>
        <pc:spChg chg="mod">
          <ac:chgData name="ILHAM MUHAMMAD SAKTI" userId="S::5027201042@student.its.ac.id::d60e09a8-a34a-4a2b-8037-ad2f42cb1125" providerId="AD" clId="Web-{7B2711B7-C7A0-A319-4CF7-41B389CD8BAB}" dt="2023-11-02T02:01:18.742" v="83" actId="1076"/>
          <ac:spMkLst>
            <pc:docMk/>
            <pc:sldMk cId="3693697633" sldId="309"/>
            <ac:spMk id="48" creationId="{00000000-0000-0000-0000-000000000000}"/>
          </ac:spMkLst>
        </pc:spChg>
        <pc:spChg chg="del">
          <ac:chgData name="ILHAM MUHAMMAD SAKTI" userId="S::5027201042@student.its.ac.id::d60e09a8-a34a-4a2b-8037-ad2f42cb1125" providerId="AD" clId="Web-{7B2711B7-C7A0-A319-4CF7-41B389CD8BAB}" dt="2023-11-02T02:00:19.989" v="55"/>
          <ac:spMkLst>
            <pc:docMk/>
            <pc:sldMk cId="3693697633" sldId="309"/>
            <ac:spMk id="49" creationId="{00000000-0000-0000-0000-000000000000}"/>
          </ac:spMkLst>
        </pc:spChg>
        <pc:spChg chg="del">
          <ac:chgData name="ILHAM MUHAMMAD SAKTI" userId="S::5027201042@student.its.ac.id::d60e09a8-a34a-4a2b-8037-ad2f42cb1125" providerId="AD" clId="Web-{7B2711B7-C7A0-A319-4CF7-41B389CD8BAB}" dt="2023-11-02T02:00:19.989" v="54"/>
          <ac:spMkLst>
            <pc:docMk/>
            <pc:sldMk cId="3693697633" sldId="309"/>
            <ac:spMk id="50" creationId="{00000000-0000-0000-0000-000000000000}"/>
          </ac:spMkLst>
        </pc:spChg>
        <pc:spChg chg="del">
          <ac:chgData name="ILHAM MUHAMMAD SAKTI" userId="S::5027201042@student.its.ac.id::d60e09a8-a34a-4a2b-8037-ad2f42cb1125" providerId="AD" clId="Web-{7B2711B7-C7A0-A319-4CF7-41B389CD8BAB}" dt="2023-11-02T02:00:19.989" v="53"/>
          <ac:spMkLst>
            <pc:docMk/>
            <pc:sldMk cId="3693697633" sldId="309"/>
            <ac:spMk id="51" creationId="{00000000-0000-0000-0000-000000000000}"/>
          </ac:spMkLst>
        </pc:spChg>
        <pc:spChg chg="del">
          <ac:chgData name="ILHAM MUHAMMAD SAKTI" userId="S::5027201042@student.its.ac.id::d60e09a8-a34a-4a2b-8037-ad2f42cb1125" providerId="AD" clId="Web-{7B2711B7-C7A0-A319-4CF7-41B389CD8BAB}" dt="2023-11-02T02:00:19.989" v="52"/>
          <ac:spMkLst>
            <pc:docMk/>
            <pc:sldMk cId="3693697633" sldId="309"/>
            <ac:spMk id="52" creationId="{00000000-0000-0000-0000-000000000000}"/>
          </ac:spMkLst>
        </pc:spChg>
        <pc:spChg chg="del">
          <ac:chgData name="ILHAM MUHAMMAD SAKTI" userId="S::5027201042@student.its.ac.id::d60e09a8-a34a-4a2b-8037-ad2f42cb1125" providerId="AD" clId="Web-{7B2711B7-C7A0-A319-4CF7-41B389CD8BAB}" dt="2023-11-02T02:00:19.989" v="51"/>
          <ac:spMkLst>
            <pc:docMk/>
            <pc:sldMk cId="3693697633" sldId="309"/>
            <ac:spMk id="53" creationId="{00000000-0000-0000-0000-000000000000}"/>
          </ac:spMkLst>
        </pc:spChg>
        <pc:spChg chg="del">
          <ac:chgData name="ILHAM MUHAMMAD SAKTI" userId="S::5027201042@student.its.ac.id::d60e09a8-a34a-4a2b-8037-ad2f42cb1125" providerId="AD" clId="Web-{7B2711B7-C7A0-A319-4CF7-41B389CD8BAB}" dt="2023-11-02T02:00:19.989" v="50"/>
          <ac:spMkLst>
            <pc:docMk/>
            <pc:sldMk cId="3693697633" sldId="309"/>
            <ac:spMk id="54" creationId="{00000000-0000-0000-0000-000000000000}"/>
          </ac:spMkLst>
        </pc:spChg>
        <pc:spChg chg="del">
          <ac:chgData name="ILHAM MUHAMMAD SAKTI" userId="S::5027201042@student.its.ac.id::d60e09a8-a34a-4a2b-8037-ad2f42cb1125" providerId="AD" clId="Web-{7B2711B7-C7A0-A319-4CF7-41B389CD8BAB}" dt="2023-11-02T02:00:19.989" v="49"/>
          <ac:spMkLst>
            <pc:docMk/>
            <pc:sldMk cId="3693697633" sldId="309"/>
            <ac:spMk id="55" creationId="{00000000-0000-0000-0000-000000000000}"/>
          </ac:spMkLst>
        </pc:spChg>
        <pc:spChg chg="add del">
          <ac:chgData name="ILHAM MUHAMMAD SAKTI" userId="S::5027201042@student.its.ac.id::d60e09a8-a34a-4a2b-8037-ad2f42cb1125" providerId="AD" clId="Web-{7B2711B7-C7A0-A319-4CF7-41B389CD8BAB}" dt="2023-11-02T01:58:59.861" v="26"/>
          <ac:spMkLst>
            <pc:docMk/>
            <pc:sldMk cId="3693697633" sldId="309"/>
            <ac:spMk id="56" creationId="{7FA1EBEE-57D4-2F77-C3FB-57B6951EA3C0}"/>
          </ac:spMkLst>
        </pc:spChg>
        <pc:grpChg chg="del">
          <ac:chgData name="ILHAM MUHAMMAD SAKTI" userId="S::5027201042@student.its.ac.id::d60e09a8-a34a-4a2b-8037-ad2f42cb1125" providerId="AD" clId="Web-{7B2711B7-C7A0-A319-4CF7-41B389CD8BAB}" dt="2023-11-02T02:00:27.646" v="63"/>
          <ac:grpSpMkLst>
            <pc:docMk/>
            <pc:sldMk cId="3693697633" sldId="309"/>
            <ac:grpSpMk id="3" creationId="{00000000-0000-0000-0000-000000000000}"/>
          </ac:grpSpMkLst>
        </pc:grpChg>
        <pc:grpChg chg="del">
          <ac:chgData name="ILHAM MUHAMMAD SAKTI" userId="S::5027201042@student.its.ac.id::d60e09a8-a34a-4a2b-8037-ad2f42cb1125" providerId="AD" clId="Web-{7B2711B7-C7A0-A319-4CF7-41B389CD8BAB}" dt="2023-11-02T02:00:27.646" v="62"/>
          <ac:grpSpMkLst>
            <pc:docMk/>
            <pc:sldMk cId="3693697633" sldId="309"/>
            <ac:grpSpMk id="14" creationId="{00000000-0000-0000-0000-000000000000}"/>
          </ac:grpSpMkLst>
        </pc:grpChg>
        <pc:grpChg chg="del">
          <ac:chgData name="ILHAM MUHAMMAD SAKTI" userId="S::5027201042@student.its.ac.id::d60e09a8-a34a-4a2b-8037-ad2f42cb1125" providerId="AD" clId="Web-{7B2711B7-C7A0-A319-4CF7-41B389CD8BAB}" dt="2023-11-02T02:00:27.646" v="61"/>
          <ac:grpSpMkLst>
            <pc:docMk/>
            <pc:sldMk cId="3693697633" sldId="309"/>
            <ac:grpSpMk id="25" creationId="{00000000-0000-0000-0000-000000000000}"/>
          </ac:grpSpMkLst>
        </pc:grpChg>
        <pc:grpChg chg="del">
          <ac:chgData name="ILHAM MUHAMMAD SAKTI" userId="S::5027201042@student.its.ac.id::d60e09a8-a34a-4a2b-8037-ad2f42cb1125" providerId="AD" clId="Web-{7B2711B7-C7A0-A319-4CF7-41B389CD8BAB}" dt="2023-11-02T02:00:21.114" v="60"/>
          <ac:grpSpMkLst>
            <pc:docMk/>
            <pc:sldMk cId="3693697633" sldId="309"/>
            <ac:grpSpMk id="36"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01.11.2023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Sumber Daya Web (Web Resources):</a:t>
            </a:r>
          </a:p>
          <a:p>
            <a:endParaRPr lang="en-US"/>
          </a:p>
          <a:p>
            <a:r>
              <a:rPr lang="en-US"/>
              <a:t>- Sumber daya web adalah artefak yang dapat diakses melalui World Wide Web (WWW) atau internet.</a:t>
            </a:r>
          </a:p>
          <a:p>
            <a:r>
              <a:rPr lang="en-US"/>
              <a:t>- Sumber daya web dapat mencakup berbagai jenis artefak, seperti gambar JPG, halaman web HTML, audio, video, dan lain sebagainya.</a:t>
            </a:r>
          </a:p>
          <a:p>
            <a:r>
              <a:rPr lang="en-US"/>
              <a:t>- Sumber daya web dapat direpresentasikan dalam berbagai format, dan mereka dapat diakses melalui URL (Uniform Resource Locator).</a:t>
            </a:r>
          </a:p>
          <a:p>
            <a:r>
              <a:rPr lang="en-US"/>
              <a:t>- Sumber daya web dapat berupa konten statis (misalnya, gambar atau halaman web yang tidak berubah) atau konten dinamis yang dihasilkan berdasarkan permintaan (misalnya, hasil pencarian yang dihasilkan secara dinamis).</a:t>
            </a:r>
          </a:p>
          <a:p>
            <a:endParaRPr lang="en-US"/>
          </a:p>
          <a:p>
            <a:endParaRPr lang="en-US"/>
          </a:p>
          <a:p>
            <a:r>
              <a:rPr lang="en-US"/>
              <a:t>Sumber Daya IT (IT Resources):</a:t>
            </a:r>
          </a:p>
          <a:p>
            <a:endParaRPr lang="en-US"/>
          </a:p>
          <a:p>
            <a:r>
              <a:rPr lang="en-US"/>
              <a:t>- Sumber daya IT dalam konteks komputasi awan (cloud computing) mengacu pada artefak fisik atau virtual yang berhubungan dengan teknologi informasi (IT), termasuk perangkat keras dan perangkat lunak.</a:t>
            </a:r>
          </a:p>
          <a:p>
            <a:r>
              <a:rPr lang="en-US"/>
              <a:t>- Sumber daya IT adalah komponen yang lebih spesifik dan mencakup perangkat keras seperti server fisik, perangkat penyimpanan, CPU, RAM, serta perangkat lunak yang berjalan di atasnya.</a:t>
            </a:r>
          </a:p>
          <a:p>
            <a:r>
              <a:rPr lang="en-US"/>
              <a:t>- Sumber daya IT umumnya digunakan dalam konteks pengelolaan infrastruktur teknologi informasi yang lebih luas, termasuk server, jaringan, dan komponen teknologi lainnya yang mendukung operasi organisasi.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Abstraksi arsitektural tiga tier dari aplikasi web merujuk pada cara aplikasi web dibagi menjadi tiga lapisan utama, yaitu:</a:t>
            </a:r>
          </a:p>
          <a:p>
            <a:endParaRPr lang="en-US"/>
          </a:p>
          <a:p>
            <a:r>
              <a:rPr lang="en-US"/>
              <a:t>- Presentation Layer (Lapisan Presentasi): Ini adalah lapisan pertama yang dilihat oleh pengguna. Ini berisi antarmuka pengguna (UI) yang digunakan oleh pengguna untuk berinteraksi dengan aplikasi. Lapisan presentasi dapat mencakup elemen-elemen seperti halaman web, formulir, grafik, tombol, dan elemen lainnya yang membuat aplikasi mudah digunakan. Lapisan ini berfokus pada tampilan dan interaksi.</a:t>
            </a:r>
          </a:p>
          <a:p>
            <a:endParaRPr lang="en-US"/>
          </a:p>
          <a:p>
            <a:r>
              <a:rPr lang="en-US"/>
              <a:t>- Application Layer (Lapisan Aplikasi): Lapisan ini adalah tempat logika bisnis aplikasi berada. Ini mengatur alur kerja dan proses bisnis yang diinginkan oleh aplikasi. Ketika pengguna berinteraksi dengan antarmuka pengguna, permintaan mereka diteruskan ke lapisan aplikasi, di mana perhitungan, pengolahan data, validasi, dan logika lainnya terjadi. Lapisan ini bertanggung jawab atas pemrosesan inti dari aplikasi.</a:t>
            </a:r>
          </a:p>
          <a:p>
            <a:endParaRPr lang="en-US"/>
          </a:p>
          <a:p>
            <a:r>
              <a:rPr lang="en-US"/>
              <a:t>- Data Layer (Lapisan Data): Ini adalah lapisan yang mengelola data aplikasi. Data seperti informasi pengguna, catatan, atau konten aplikasi disimpan dan diambil dari sini. Lapisan data biasanya melibatkan basis data atau penyimpanan data lainnya. Lapisan ini bertanggung jawab atas penyimpanan, pengambilan, dan manipulasi data.</a:t>
            </a:r>
          </a:p>
          <a:p>
            <a:endParaRPr lang="en-US"/>
          </a:p>
          <a:p>
            <a:r>
              <a:rPr lang="en-US"/>
              <a:t>Abstraksi tiga tier ini membantu dalam pemisahan konsep antara tampilan pengguna, logika aplikasi, dan manajemen data. Ini juga membuat aplikasi lebih modular dan dapat di-maintain dengan lebih baik. Setiap lapisan dapat diubah atau diperbarui tanpa harus memengaruhi lapisan lainnya, selama antarmuka yang didefinisikan tetap konsisten. Hal ini memudahkan pengembangan, pemeliharaan, dan skalabilitas aplikasi web.</a:t>
            </a:r>
          </a:p>
          <a:p>
            <a:endParaRPr lang="en-US"/>
          </a:p>
          <a:p>
            <a:r>
              <a:rPr lang="en-US"/>
              <a:t>Dalam konteks cloud computing, aplikasi web sering digunakan karena dapat diakses secara luas melalui internet, sesuai dengan deskripsi yang diberikan dalam teks di atas. Ini membuat aplikasi web menjadi pilihan yang baik untuk berbagai lingkungan cloud-based.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Infrastruktur Skalabilitas: Cloud computing memungkinkan aplikasi web untuk dengan mudah mengakses sumber daya komputasi tambahan jika diperlukan. Ini memungkinkan aplikasi web untuk berskala secara horizontal atau vertikal sesuai dengan kebutuhan lalu lintas dan permintaan pengguna.</a:t>
            </a:r>
          </a:p>
          <a:p>
            <a:endParaRPr lang="en-US"/>
          </a:p>
          <a:p>
            <a:r>
              <a:rPr lang="en-US"/>
              <a:t>Penghematan Biaya: Dengan menggunakan cloud, pengembang aplikasi web dapat menghindari biaya investasi awal dalam perangkat keras fisik. Mereka hanya membayar berdasarkan penggunaan, yang dapat menghemat biaya secara signifikan.</a:t>
            </a:r>
          </a:p>
          <a:p>
            <a:endParaRPr lang="en-US"/>
          </a:p>
          <a:p>
            <a:r>
              <a:rPr lang="en-US"/>
              <a:t>Akses Global: Aplikasi web yang di-host di cloud dapat diakses dari mana saja di dunia, asalkan terdapat koneksi internet. Ini memungkinkan pengguna untuk mengakses aplikasi web secara global tanpa batasan geografis.</a:t>
            </a:r>
          </a:p>
          <a:p>
            <a:endParaRPr lang="en-US"/>
          </a:p>
          <a:p>
            <a:r>
              <a:rPr lang="en-US"/>
              <a:t>Kemudahan Manajemen: Cloud computing menyediakan alat dan layanan yang memudahkan pengelolaan dan pemantauan aplikasi web. Ini termasuk layanan pemantauan, otomatisasi, dan manajemen beban.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Lingkungan Pengembangan Terkelola: PaaS menyediakan lingkungan pengembangan yang siap pakai dan terkelola. Ini mencakup bahasa pemrograman, alat pengembangan, basis data, dan infrastruktur yang dibutuhkan untuk membangun aplikasi web. Pengembang tidak perlu khawatir tentang administrasi server atau perangkat keras.</a:t>
            </a:r>
          </a:p>
          <a:p>
            <a:endParaRPr lang="en-US"/>
          </a:p>
          <a:p>
            <a:r>
              <a:rPr lang="en-US"/>
              <a:t>Skalabilitas Otomatis: PaaS sering memiliki fitur otomatisasi yang memungkinkan aplikasi web untuk berskala secara otomatis berdasarkan permintaan pengguna. Ini memastikan ketersediaan dan kinerja aplikasi yang baik saat beban kerja meningkat.</a:t>
            </a:r>
          </a:p>
          <a:p>
            <a:endParaRPr lang="en-US"/>
          </a:p>
          <a:p>
            <a:r>
              <a:rPr lang="en-US"/>
              <a:t>Pengelolaan Layanan Terpusat: PaaS menyediakan pusat kontrol untuk mengelola aplikasi web, termasuk pemantauan kinerja, pembaruan perangkat lunak, dan manajemen basis data. Semua ini dapat dilakukan melalui antarmuka web yang mudah digunakan.</a:t>
            </a:r>
          </a:p>
          <a:p>
            <a:endParaRPr lang="en-US"/>
          </a:p>
          <a:p>
            <a:r>
              <a:rPr lang="en-US"/>
              <a:t>Pembaruan Mudah: PaaS memungkinkan pengembang untuk dengan mudah memperbarui aplikasi web tanpa harus mengganggu infrastruktur yang ada. Ini mengurangi downtime dan risiko yang terkait dengan pembaruan.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svg"/><Relationship Id="rId10" Type="http://schemas.openxmlformats.org/officeDocument/2006/relationships/image" Target="../media/image9.sv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4.svg"/><Relationship Id="rId7" Type="http://schemas.openxmlformats.org/officeDocument/2006/relationships/image" Target="../media/image16.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1.sv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4.svg"/><Relationship Id="rId7" Type="http://schemas.openxmlformats.org/officeDocument/2006/relationships/image" Target="../media/image16.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1.sv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png"/><Relationship Id="rId16" Type="http://schemas.openxmlformats.org/officeDocument/2006/relationships/image" Target="../media/image30.sv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jpeg"/><Relationship Id="rId9" Type="http://schemas.openxmlformats.org/officeDocument/2006/relationships/image" Target="../media/image23.png"/><Relationship Id="rId14" Type="http://schemas.openxmlformats.org/officeDocument/2006/relationships/image" Target="../media/image28.sv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51.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6.png"/><Relationship Id="rId7" Type="http://schemas.openxmlformats.org/officeDocument/2006/relationships/image" Target="../media/image17.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6.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17.png"/><Relationship Id="rId9" Type="http://schemas.openxmlformats.org/officeDocument/2006/relationships/image" Target="../media/image35.png"/></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4.svg"/><Relationship Id="rId7" Type="http://schemas.openxmlformats.org/officeDocument/2006/relationships/image" Target="../media/image16.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1.sv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0.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4.svg"/><Relationship Id="rId7"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a:stretch>
          </a:blipFill>
        </p:spPr>
      </p:sp>
      <p:sp>
        <p:nvSpPr>
          <p:cNvPr id="4" name="Freeform 4"/>
          <p:cNvSpPr/>
          <p:nvPr/>
        </p:nvSpPr>
        <p:spPr>
          <a:xfrm>
            <a:off x="611176" y="4675027"/>
            <a:ext cx="8724219" cy="468473"/>
          </a:xfrm>
          <a:custGeom>
            <a:avLst/>
            <a:gdLst/>
            <a:ahLst/>
            <a:cxnLst/>
            <a:rect l="l" t="t" r="r" b="b"/>
            <a:pathLst>
              <a:path w="8724219" h="468473">
                <a:moveTo>
                  <a:pt x="0" y="0"/>
                </a:moveTo>
                <a:lnTo>
                  <a:pt x="8724219" y="0"/>
                </a:lnTo>
                <a:lnTo>
                  <a:pt x="8724219" y="468473"/>
                </a:lnTo>
                <a:lnTo>
                  <a:pt x="0" y="46847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611176" y="2595210"/>
            <a:ext cx="8724148" cy="969750"/>
          </a:xfrm>
          <a:custGeom>
            <a:avLst/>
            <a:gdLst/>
            <a:ahLst/>
            <a:cxnLst/>
            <a:rect l="l" t="t" r="r" b="b"/>
            <a:pathLst>
              <a:path w="8724148" h="969750">
                <a:moveTo>
                  <a:pt x="0" y="0"/>
                </a:moveTo>
                <a:lnTo>
                  <a:pt x="8724148" y="0"/>
                </a:lnTo>
                <a:lnTo>
                  <a:pt x="8724148" y="969750"/>
                </a:lnTo>
                <a:lnTo>
                  <a:pt x="0" y="9697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a:off x="4353001" y="8491147"/>
            <a:ext cx="1477885" cy="1477885"/>
          </a:xfrm>
          <a:custGeom>
            <a:avLst/>
            <a:gdLst/>
            <a:ahLst/>
            <a:cxnLst/>
            <a:rect l="l" t="t" r="r" b="b"/>
            <a:pathLst>
              <a:path w="1477885" h="1477885">
                <a:moveTo>
                  <a:pt x="0" y="0"/>
                </a:moveTo>
                <a:lnTo>
                  <a:pt x="1477885" y="0"/>
                </a:lnTo>
                <a:lnTo>
                  <a:pt x="1477885" y="1477885"/>
                </a:lnTo>
                <a:lnTo>
                  <a:pt x="0" y="147788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Freeform 7"/>
          <p:cNvSpPr/>
          <p:nvPr/>
        </p:nvSpPr>
        <p:spPr>
          <a:xfrm>
            <a:off x="4353001" y="8491147"/>
            <a:ext cx="1477885" cy="1477885"/>
          </a:xfrm>
          <a:custGeom>
            <a:avLst/>
            <a:gdLst/>
            <a:ahLst/>
            <a:cxnLst/>
            <a:rect l="l" t="t" r="r" b="b"/>
            <a:pathLst>
              <a:path w="1477885" h="1477885">
                <a:moveTo>
                  <a:pt x="0" y="0"/>
                </a:moveTo>
                <a:lnTo>
                  <a:pt x="1477885" y="0"/>
                </a:lnTo>
                <a:lnTo>
                  <a:pt x="1477885" y="1477885"/>
                </a:lnTo>
                <a:lnTo>
                  <a:pt x="0" y="1477885"/>
                </a:lnTo>
                <a:lnTo>
                  <a:pt x="0" y="0"/>
                </a:lnTo>
                <a:close/>
              </a:path>
            </a:pathLst>
          </a:custGeom>
          <a:blipFill>
            <a:blip r:embed="rId11"/>
            <a:stretch>
              <a:fillRect/>
            </a:stretch>
          </a:blipFill>
        </p:spPr>
      </p:sp>
      <p:sp>
        <p:nvSpPr>
          <p:cNvPr id="8" name="Freeform 8"/>
          <p:cNvSpPr/>
          <p:nvPr/>
        </p:nvSpPr>
        <p:spPr>
          <a:xfrm>
            <a:off x="466930" y="8313010"/>
            <a:ext cx="1656021" cy="1656021"/>
          </a:xfrm>
          <a:custGeom>
            <a:avLst/>
            <a:gdLst/>
            <a:ahLst/>
            <a:cxnLst/>
            <a:rect l="l" t="t" r="r" b="b"/>
            <a:pathLst>
              <a:path w="1656021" h="1656021">
                <a:moveTo>
                  <a:pt x="0" y="0"/>
                </a:moveTo>
                <a:lnTo>
                  <a:pt x="1656021" y="0"/>
                </a:lnTo>
                <a:lnTo>
                  <a:pt x="1656021" y="1656022"/>
                </a:lnTo>
                <a:lnTo>
                  <a:pt x="0" y="165602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9" name="Freeform 9"/>
          <p:cNvSpPr/>
          <p:nvPr/>
        </p:nvSpPr>
        <p:spPr>
          <a:xfrm>
            <a:off x="611176" y="696030"/>
            <a:ext cx="6474181" cy="1985162"/>
          </a:xfrm>
          <a:custGeom>
            <a:avLst/>
            <a:gdLst/>
            <a:ahLst/>
            <a:cxnLst/>
            <a:rect l="l" t="t" r="r" b="b"/>
            <a:pathLst>
              <a:path w="6474181" h="1985162">
                <a:moveTo>
                  <a:pt x="0" y="0"/>
                </a:moveTo>
                <a:lnTo>
                  <a:pt x="6474181" y="0"/>
                </a:lnTo>
                <a:lnTo>
                  <a:pt x="6474181" y="1985162"/>
                </a:lnTo>
                <a:lnTo>
                  <a:pt x="0" y="198516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0" name="Freeform 10"/>
          <p:cNvSpPr/>
          <p:nvPr/>
        </p:nvSpPr>
        <p:spPr>
          <a:xfrm>
            <a:off x="2317004" y="8313010"/>
            <a:ext cx="1656021" cy="1656021"/>
          </a:xfrm>
          <a:custGeom>
            <a:avLst/>
            <a:gdLst/>
            <a:ahLst/>
            <a:cxnLst/>
            <a:rect l="l" t="t" r="r" b="b"/>
            <a:pathLst>
              <a:path w="1656021" h="1656021">
                <a:moveTo>
                  <a:pt x="0" y="0"/>
                </a:moveTo>
                <a:lnTo>
                  <a:pt x="1656021" y="0"/>
                </a:lnTo>
                <a:lnTo>
                  <a:pt x="1656021" y="1656022"/>
                </a:lnTo>
                <a:lnTo>
                  <a:pt x="0" y="1656022"/>
                </a:lnTo>
                <a:lnTo>
                  <a:pt x="0" y="0"/>
                </a:lnTo>
                <a:close/>
              </a:path>
            </a:pathLst>
          </a:custGeom>
          <a:blipFill>
            <a:blip r:embed="rId12">
              <a:extLst>
                <a:ext uri="{96DAC541-7B7A-43D3-8B79-37D633B846F1}">
                  <asvg:svgBlip xmlns:asvg="http://schemas.microsoft.com/office/drawing/2016/SVG/main" r:embed="rId16"/>
                </a:ext>
              </a:extLst>
            </a:blip>
            <a:stretch>
              <a:fillRect/>
            </a:stretch>
          </a:blipFill>
        </p:spPr>
      </p:sp>
      <p:sp>
        <p:nvSpPr>
          <p:cNvPr id="11" name="Freeform 11"/>
          <p:cNvSpPr/>
          <p:nvPr/>
        </p:nvSpPr>
        <p:spPr>
          <a:xfrm>
            <a:off x="466930" y="8313010"/>
            <a:ext cx="1656021" cy="1656021"/>
          </a:xfrm>
          <a:custGeom>
            <a:avLst/>
            <a:gdLst/>
            <a:ahLst/>
            <a:cxnLst/>
            <a:rect l="l" t="t" r="r" b="b"/>
            <a:pathLst>
              <a:path w="1656021" h="1656021">
                <a:moveTo>
                  <a:pt x="0" y="0"/>
                </a:moveTo>
                <a:lnTo>
                  <a:pt x="1656021" y="0"/>
                </a:lnTo>
                <a:lnTo>
                  <a:pt x="1656021" y="1656022"/>
                </a:lnTo>
                <a:lnTo>
                  <a:pt x="0" y="1656022"/>
                </a:lnTo>
                <a:lnTo>
                  <a:pt x="0" y="0"/>
                </a:lnTo>
                <a:close/>
              </a:path>
            </a:pathLst>
          </a:custGeom>
          <a:blipFill>
            <a:blip r:embed="rId17"/>
            <a:stretch>
              <a:fillRect/>
            </a:stretch>
          </a:blipFill>
        </p:spPr>
      </p:sp>
      <p:sp>
        <p:nvSpPr>
          <p:cNvPr id="12" name="Freeform 12"/>
          <p:cNvSpPr/>
          <p:nvPr/>
        </p:nvSpPr>
        <p:spPr>
          <a:xfrm>
            <a:off x="2317004" y="8313010"/>
            <a:ext cx="1656021" cy="1656021"/>
          </a:xfrm>
          <a:custGeom>
            <a:avLst/>
            <a:gdLst/>
            <a:ahLst/>
            <a:cxnLst/>
            <a:rect l="l" t="t" r="r" b="b"/>
            <a:pathLst>
              <a:path w="1656021" h="1656021">
                <a:moveTo>
                  <a:pt x="0" y="0"/>
                </a:moveTo>
                <a:lnTo>
                  <a:pt x="1656021" y="0"/>
                </a:lnTo>
                <a:lnTo>
                  <a:pt x="1656021" y="1656022"/>
                </a:lnTo>
                <a:lnTo>
                  <a:pt x="0" y="1656022"/>
                </a:lnTo>
                <a:lnTo>
                  <a:pt x="0" y="0"/>
                </a:lnTo>
                <a:close/>
              </a:path>
            </a:pathLst>
          </a:custGeom>
          <a:blipFill>
            <a:blip r:embed="rId18"/>
            <a:stretch>
              <a:fillRect/>
            </a:stretch>
          </a:blipFill>
        </p:spPr>
      </p:sp>
      <p:sp>
        <p:nvSpPr>
          <p:cNvPr id="13" name="TextBox 13"/>
          <p:cNvSpPr txBox="1"/>
          <p:nvPr/>
        </p:nvSpPr>
        <p:spPr>
          <a:xfrm>
            <a:off x="739764" y="2656927"/>
            <a:ext cx="8359216" cy="1882140"/>
          </a:xfrm>
          <a:prstGeom prst="rect">
            <a:avLst/>
          </a:prstGeom>
        </p:spPr>
        <p:txBody>
          <a:bodyPr lIns="0" tIns="0" rIns="0" bIns="0" rtlCol="0" anchor="t">
            <a:spAutoFit/>
          </a:bodyPr>
          <a:lstStyle/>
          <a:p>
            <a:pPr algn="l">
              <a:lnSpc>
                <a:spcPts val="7559"/>
              </a:lnSpc>
            </a:pPr>
            <a:r>
              <a:rPr lang="en-US" sz="5400" spc="27">
                <a:solidFill>
                  <a:srgbClr val="FFFFFF"/>
                </a:solidFill>
                <a:latin typeface="IBM Plex Sans Italics"/>
              </a:rPr>
              <a:t>Cloud-Enabling Technology</a:t>
            </a:r>
          </a:p>
        </p:txBody>
      </p:sp>
      <p:sp>
        <p:nvSpPr>
          <p:cNvPr id="14" name="TextBox 14"/>
          <p:cNvSpPr txBox="1"/>
          <p:nvPr/>
        </p:nvSpPr>
        <p:spPr>
          <a:xfrm>
            <a:off x="739764" y="4687000"/>
            <a:ext cx="5354155" cy="476588"/>
          </a:xfrm>
          <a:prstGeom prst="rect">
            <a:avLst/>
          </a:prstGeom>
        </p:spPr>
        <p:txBody>
          <a:bodyPr lIns="0" tIns="0" rIns="0" bIns="0" rtlCol="0" anchor="t">
            <a:spAutoFit/>
          </a:bodyPr>
          <a:lstStyle/>
          <a:p>
            <a:pPr algn="l">
              <a:lnSpc>
                <a:spcPts val="3920"/>
              </a:lnSpc>
            </a:pPr>
            <a:r>
              <a:rPr lang="en-US" sz="2800" spc="-11">
                <a:solidFill>
                  <a:srgbClr val="FFFFFF"/>
                </a:solidFill>
                <a:latin typeface="IBM Plex Sans"/>
              </a:rPr>
              <a:t>Dosen: Henning Titi Ciptaningtyas</a:t>
            </a:r>
          </a:p>
        </p:txBody>
      </p:sp>
      <p:sp>
        <p:nvSpPr>
          <p:cNvPr id="15" name="TextBox 15"/>
          <p:cNvSpPr txBox="1"/>
          <p:nvPr/>
        </p:nvSpPr>
        <p:spPr>
          <a:xfrm>
            <a:off x="739764" y="886730"/>
            <a:ext cx="6134095" cy="1809750"/>
          </a:xfrm>
          <a:prstGeom prst="rect">
            <a:avLst/>
          </a:prstGeom>
        </p:spPr>
        <p:txBody>
          <a:bodyPr lIns="0" tIns="0" rIns="0" bIns="0" rtlCol="0" anchor="t">
            <a:spAutoFit/>
          </a:bodyPr>
          <a:lstStyle/>
          <a:p>
            <a:pPr algn="l">
              <a:lnSpc>
                <a:spcPts val="7199"/>
              </a:lnSpc>
            </a:pPr>
            <a:r>
              <a:rPr lang="en-US" sz="5999" spc="107">
                <a:solidFill>
                  <a:srgbClr val="FFFFFF"/>
                </a:solidFill>
                <a:latin typeface="Roboto"/>
              </a:rPr>
              <a:t>MK Teknologi Komputasi Awan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E6CA"/>
        </a:solidFill>
        <a:effectLst/>
      </p:bgPr>
    </p:bg>
    <p:spTree>
      <p:nvGrpSpPr>
        <p:cNvPr id="1" name=""/>
        <p:cNvGrpSpPr/>
        <p:nvPr/>
      </p:nvGrpSpPr>
      <p:grpSpPr>
        <a:xfrm>
          <a:off x="0" y="0"/>
          <a:ext cx="0" cy="0"/>
          <a:chOff x="0" y="0"/>
          <a:chExt cx="0" cy="0"/>
        </a:xfrm>
      </p:grpSpPr>
      <p:grpSp>
        <p:nvGrpSpPr>
          <p:cNvPr id="2" name="Group 2"/>
          <p:cNvGrpSpPr/>
          <p:nvPr/>
        </p:nvGrpSpPr>
        <p:grpSpPr>
          <a:xfrm>
            <a:off x="-386397" y="-369157"/>
            <a:ext cx="19021310" cy="3012245"/>
            <a:chOff x="0" y="0"/>
            <a:chExt cx="8016217" cy="1269461"/>
          </a:xfrm>
        </p:grpSpPr>
        <p:sp>
          <p:nvSpPr>
            <p:cNvPr id="3" name="Freeform 3"/>
            <p:cNvSpPr/>
            <p:nvPr/>
          </p:nvSpPr>
          <p:spPr>
            <a:xfrm>
              <a:off x="0" y="0"/>
              <a:ext cx="8016217" cy="1269461"/>
            </a:xfrm>
            <a:custGeom>
              <a:avLst/>
              <a:gdLst/>
              <a:ahLst/>
              <a:cxnLst/>
              <a:rect l="l" t="t" r="r" b="b"/>
              <a:pathLst>
                <a:path w="8016217" h="1269461">
                  <a:moveTo>
                    <a:pt x="0" y="0"/>
                  </a:moveTo>
                  <a:lnTo>
                    <a:pt x="8016217" y="0"/>
                  </a:lnTo>
                  <a:lnTo>
                    <a:pt x="8016217" y="1269461"/>
                  </a:lnTo>
                  <a:lnTo>
                    <a:pt x="0" y="1269461"/>
                  </a:lnTo>
                  <a:close/>
                </a:path>
              </a:pathLst>
            </a:custGeom>
            <a:solidFill>
              <a:srgbClr val="343F56"/>
            </a:solidFill>
            <a:ln cap="sq">
              <a:noFill/>
              <a:miter/>
            </a:ln>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30320" y="3289770"/>
            <a:ext cx="5061550" cy="6348511"/>
            <a:chOff x="0" y="0"/>
            <a:chExt cx="2007284" cy="2517661"/>
          </a:xfrm>
        </p:grpSpPr>
        <p:sp>
          <p:nvSpPr>
            <p:cNvPr id="6" name="Freeform 6"/>
            <p:cNvSpPr/>
            <p:nvPr/>
          </p:nvSpPr>
          <p:spPr>
            <a:xfrm>
              <a:off x="0" y="0"/>
              <a:ext cx="2007284" cy="2517661"/>
            </a:xfrm>
            <a:custGeom>
              <a:avLst/>
              <a:gdLst/>
              <a:ahLst/>
              <a:cxnLst/>
              <a:rect l="l" t="t" r="r" b="b"/>
              <a:pathLst>
                <a:path w="2007284" h="2517661">
                  <a:moveTo>
                    <a:pt x="0" y="0"/>
                  </a:moveTo>
                  <a:lnTo>
                    <a:pt x="2007284" y="0"/>
                  </a:lnTo>
                  <a:lnTo>
                    <a:pt x="2007284" y="2517661"/>
                  </a:lnTo>
                  <a:lnTo>
                    <a:pt x="0" y="2517661"/>
                  </a:lnTo>
                  <a:close/>
                </a:path>
              </a:pathLst>
            </a:custGeom>
            <a:solidFill>
              <a:srgbClr val="000000">
                <a:alpha val="0"/>
              </a:srgbClr>
            </a:solidFill>
            <a:ln w="38100" cap="sq">
              <a:solidFill>
                <a:srgbClr val="343F56"/>
              </a:solidFill>
              <a:miter/>
            </a:ln>
          </p:spPr>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6614845" y="3289770"/>
            <a:ext cx="5061550" cy="6348511"/>
            <a:chOff x="0" y="0"/>
            <a:chExt cx="2007284" cy="2517661"/>
          </a:xfrm>
        </p:grpSpPr>
        <p:sp>
          <p:nvSpPr>
            <p:cNvPr id="9" name="Freeform 9"/>
            <p:cNvSpPr/>
            <p:nvPr/>
          </p:nvSpPr>
          <p:spPr>
            <a:xfrm>
              <a:off x="0" y="0"/>
              <a:ext cx="2007284" cy="2517661"/>
            </a:xfrm>
            <a:custGeom>
              <a:avLst/>
              <a:gdLst/>
              <a:ahLst/>
              <a:cxnLst/>
              <a:rect l="l" t="t" r="r" b="b"/>
              <a:pathLst>
                <a:path w="2007284" h="2517661">
                  <a:moveTo>
                    <a:pt x="0" y="0"/>
                  </a:moveTo>
                  <a:lnTo>
                    <a:pt x="2007284" y="0"/>
                  </a:lnTo>
                  <a:lnTo>
                    <a:pt x="2007284" y="2517661"/>
                  </a:lnTo>
                  <a:lnTo>
                    <a:pt x="0" y="2517661"/>
                  </a:lnTo>
                  <a:close/>
                </a:path>
              </a:pathLst>
            </a:custGeom>
            <a:solidFill>
              <a:srgbClr val="343F56"/>
            </a:solidFill>
            <a:ln cap="sq">
              <a:noFill/>
              <a:miter/>
            </a:ln>
          </p:spPr>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2197750" y="3289770"/>
            <a:ext cx="5061550" cy="6348511"/>
            <a:chOff x="0" y="0"/>
            <a:chExt cx="2007284" cy="2517661"/>
          </a:xfrm>
        </p:grpSpPr>
        <p:sp>
          <p:nvSpPr>
            <p:cNvPr id="12" name="Freeform 12"/>
            <p:cNvSpPr/>
            <p:nvPr/>
          </p:nvSpPr>
          <p:spPr>
            <a:xfrm>
              <a:off x="0" y="0"/>
              <a:ext cx="2007284" cy="2517661"/>
            </a:xfrm>
            <a:custGeom>
              <a:avLst/>
              <a:gdLst/>
              <a:ahLst/>
              <a:cxnLst/>
              <a:rect l="l" t="t" r="r" b="b"/>
              <a:pathLst>
                <a:path w="2007284" h="2517661">
                  <a:moveTo>
                    <a:pt x="0" y="0"/>
                  </a:moveTo>
                  <a:lnTo>
                    <a:pt x="2007284" y="0"/>
                  </a:lnTo>
                  <a:lnTo>
                    <a:pt x="2007284" y="2517661"/>
                  </a:lnTo>
                  <a:lnTo>
                    <a:pt x="0" y="2517661"/>
                  </a:lnTo>
                  <a:close/>
                </a:path>
              </a:pathLst>
            </a:custGeom>
            <a:solidFill>
              <a:srgbClr val="000000">
                <a:alpha val="0"/>
              </a:srgbClr>
            </a:solidFill>
            <a:ln w="38100" cap="sq">
              <a:solidFill>
                <a:srgbClr val="343F56"/>
              </a:solidFill>
              <a:miter/>
            </a:ln>
          </p:spPr>
        </p:sp>
        <p:sp>
          <p:nvSpPr>
            <p:cNvPr id="13" name="TextBox 13"/>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1401949" y="3742690"/>
            <a:ext cx="4318293" cy="1118235"/>
          </a:xfrm>
          <a:prstGeom prst="rect">
            <a:avLst/>
          </a:prstGeom>
        </p:spPr>
        <p:txBody>
          <a:bodyPr lIns="0" tIns="0" rIns="0" bIns="0" rtlCol="0" anchor="t">
            <a:spAutoFit/>
          </a:bodyPr>
          <a:lstStyle/>
          <a:p>
            <a:pPr algn="ctr">
              <a:lnSpc>
                <a:spcPts val="4200"/>
              </a:lnSpc>
            </a:pPr>
            <a:r>
              <a:rPr lang="en-US" sz="3000">
                <a:solidFill>
                  <a:srgbClr val="343F56"/>
                </a:solidFill>
                <a:latin typeface="Hagrid Heavy"/>
              </a:rPr>
              <a:t>PHYSICAL NETWORK</a:t>
            </a:r>
          </a:p>
        </p:txBody>
      </p:sp>
      <p:sp>
        <p:nvSpPr>
          <p:cNvPr id="15" name="TextBox 15"/>
          <p:cNvSpPr txBox="1"/>
          <p:nvPr/>
        </p:nvSpPr>
        <p:spPr>
          <a:xfrm>
            <a:off x="7171069" y="3741420"/>
            <a:ext cx="3949103" cy="1118235"/>
          </a:xfrm>
          <a:prstGeom prst="rect">
            <a:avLst/>
          </a:prstGeom>
        </p:spPr>
        <p:txBody>
          <a:bodyPr lIns="0" tIns="0" rIns="0" bIns="0" rtlCol="0" anchor="t">
            <a:spAutoFit/>
          </a:bodyPr>
          <a:lstStyle/>
          <a:p>
            <a:pPr algn="ctr">
              <a:lnSpc>
                <a:spcPts val="4200"/>
              </a:lnSpc>
            </a:pPr>
            <a:r>
              <a:rPr lang="en-US" sz="3000">
                <a:solidFill>
                  <a:srgbClr val="F5E6CA"/>
                </a:solidFill>
                <a:latin typeface="Hagrid Heavy"/>
              </a:rPr>
              <a:t>TRANSPORT LAYER PROTOCOL</a:t>
            </a:r>
          </a:p>
        </p:txBody>
      </p:sp>
      <p:sp>
        <p:nvSpPr>
          <p:cNvPr id="16" name="TextBox 16"/>
          <p:cNvSpPr txBox="1"/>
          <p:nvPr/>
        </p:nvSpPr>
        <p:spPr>
          <a:xfrm>
            <a:off x="12415248" y="3741420"/>
            <a:ext cx="4636694" cy="1118235"/>
          </a:xfrm>
          <a:prstGeom prst="rect">
            <a:avLst/>
          </a:prstGeom>
        </p:spPr>
        <p:txBody>
          <a:bodyPr lIns="0" tIns="0" rIns="0" bIns="0" rtlCol="0" anchor="t">
            <a:spAutoFit/>
          </a:bodyPr>
          <a:lstStyle/>
          <a:p>
            <a:pPr algn="ctr">
              <a:lnSpc>
                <a:spcPts val="4200"/>
              </a:lnSpc>
            </a:pPr>
            <a:r>
              <a:rPr lang="en-US" sz="3000">
                <a:solidFill>
                  <a:srgbClr val="343F56"/>
                </a:solidFill>
                <a:latin typeface="Hagrid Heavy"/>
              </a:rPr>
              <a:t>APPLICATION LAYER PROTOCOL</a:t>
            </a:r>
          </a:p>
        </p:txBody>
      </p:sp>
      <p:sp>
        <p:nvSpPr>
          <p:cNvPr id="17" name="TextBox 17"/>
          <p:cNvSpPr txBox="1"/>
          <p:nvPr/>
        </p:nvSpPr>
        <p:spPr>
          <a:xfrm>
            <a:off x="1513688" y="5166043"/>
            <a:ext cx="4094816" cy="3896994"/>
          </a:xfrm>
          <a:prstGeom prst="rect">
            <a:avLst/>
          </a:prstGeom>
        </p:spPr>
        <p:txBody>
          <a:bodyPr lIns="0" tIns="0" rIns="0" bIns="0" rtlCol="0" anchor="t">
            <a:spAutoFit/>
          </a:bodyPr>
          <a:lstStyle/>
          <a:p>
            <a:pPr algn="ctr">
              <a:lnSpc>
                <a:spcPts val="3080"/>
              </a:lnSpc>
            </a:pPr>
            <a:r>
              <a:rPr lang="en-US" sz="2200">
                <a:solidFill>
                  <a:srgbClr val="343F56"/>
                </a:solidFill>
                <a:latin typeface="Roboto"/>
              </a:rPr>
              <a:t>Paket IP berjalan melalui jaringan fisik, seperti Ethernet, ATM, dan 3G mobile HSDPA, yang menghubungkan node.</a:t>
            </a:r>
          </a:p>
          <a:p>
            <a:pPr algn="ctr">
              <a:lnSpc>
                <a:spcPts val="3080"/>
              </a:lnSpc>
            </a:pPr>
            <a:endParaRPr lang="en-US" sz="2200">
              <a:solidFill>
                <a:srgbClr val="343F56"/>
              </a:solidFill>
              <a:latin typeface="Roboto"/>
            </a:endParaRPr>
          </a:p>
          <a:p>
            <a:pPr algn="ctr">
              <a:lnSpc>
                <a:spcPts val="3080"/>
              </a:lnSpc>
            </a:pPr>
            <a:r>
              <a:rPr lang="en-US" sz="2200">
                <a:solidFill>
                  <a:srgbClr val="343F56"/>
                </a:solidFill>
                <a:latin typeface="Roboto"/>
              </a:rPr>
              <a:t>Jaringan ini terdiri dari lapisan data link untuk kontrol komunikasi node dan lapisan fisik untuk transmisi data berkabel dan nirkabel.</a:t>
            </a:r>
          </a:p>
        </p:txBody>
      </p:sp>
      <p:sp>
        <p:nvSpPr>
          <p:cNvPr id="18" name="TextBox 18"/>
          <p:cNvSpPr txBox="1"/>
          <p:nvPr/>
        </p:nvSpPr>
        <p:spPr>
          <a:xfrm>
            <a:off x="7117121" y="5332731"/>
            <a:ext cx="4056998" cy="3506469"/>
          </a:xfrm>
          <a:prstGeom prst="rect">
            <a:avLst/>
          </a:prstGeom>
        </p:spPr>
        <p:txBody>
          <a:bodyPr lIns="0" tIns="0" rIns="0" bIns="0" rtlCol="0" anchor="t">
            <a:spAutoFit/>
          </a:bodyPr>
          <a:lstStyle/>
          <a:p>
            <a:pPr algn="ctr">
              <a:lnSpc>
                <a:spcPts val="3080"/>
              </a:lnSpc>
            </a:pPr>
            <a:r>
              <a:rPr lang="en-US" sz="2200">
                <a:solidFill>
                  <a:srgbClr val="F5E6CA"/>
                </a:solidFill>
                <a:latin typeface="Roboto"/>
              </a:rPr>
              <a:t>Protokol lapisan transport seperti TCP dan UDP menggunakan IP untuk dukungan komunikasi end-to-end di Internet.</a:t>
            </a:r>
          </a:p>
          <a:p>
            <a:pPr algn="ctr">
              <a:lnSpc>
                <a:spcPts val="3080"/>
              </a:lnSpc>
            </a:pPr>
            <a:endParaRPr lang="en-US" sz="2200">
              <a:solidFill>
                <a:srgbClr val="F5E6CA"/>
              </a:solidFill>
              <a:latin typeface="Roboto"/>
            </a:endParaRPr>
          </a:p>
          <a:p>
            <a:pPr algn="ctr">
              <a:lnSpc>
                <a:spcPts val="3080"/>
              </a:lnSpc>
            </a:pPr>
            <a:r>
              <a:rPr lang="en-US" sz="2200">
                <a:solidFill>
                  <a:srgbClr val="F5E6CA"/>
                </a:solidFill>
                <a:latin typeface="Roboto"/>
              </a:rPr>
              <a:t>Protokol-protokol ini membantu dalam merutekan paket data secara efektif.</a:t>
            </a:r>
          </a:p>
        </p:txBody>
      </p:sp>
      <p:sp>
        <p:nvSpPr>
          <p:cNvPr id="19" name="TextBox 19"/>
          <p:cNvSpPr txBox="1"/>
          <p:nvPr/>
        </p:nvSpPr>
        <p:spPr>
          <a:xfrm>
            <a:off x="12705095" y="5139691"/>
            <a:ext cx="4056998" cy="3883024"/>
          </a:xfrm>
          <a:prstGeom prst="rect">
            <a:avLst/>
          </a:prstGeom>
        </p:spPr>
        <p:txBody>
          <a:bodyPr lIns="0" tIns="0" rIns="0" bIns="0" rtlCol="0" anchor="t">
            <a:spAutoFit/>
          </a:bodyPr>
          <a:lstStyle/>
          <a:p>
            <a:pPr algn="ctr">
              <a:lnSpc>
                <a:spcPts val="2800"/>
              </a:lnSpc>
            </a:pPr>
            <a:r>
              <a:rPr lang="en-US" sz="2000">
                <a:solidFill>
                  <a:srgbClr val="343F56"/>
                </a:solidFill>
                <a:latin typeface="Roboto"/>
              </a:rPr>
              <a:t>Banyak protokol, seperti HTTP, SMTP (untuk email), BitTorrent (untuk P2P), dan SIP (untuk telepon IP), menggunakan lapisan transport untuk menstandarkan transfer paket data di Internet. Selain itu, berbagai protokol lainnya memenuhi kebutuhan aplikasi khusus dan beroperasi melalui TCP/IP atau UDP dalam pengiriman data di Internet dan LAN.</a:t>
            </a:r>
          </a:p>
        </p:txBody>
      </p:sp>
      <p:sp>
        <p:nvSpPr>
          <p:cNvPr id="20" name="TextBox 20"/>
          <p:cNvSpPr txBox="1"/>
          <p:nvPr/>
        </p:nvSpPr>
        <p:spPr>
          <a:xfrm>
            <a:off x="821341" y="1203641"/>
            <a:ext cx="16230600" cy="657225"/>
          </a:xfrm>
          <a:prstGeom prst="rect">
            <a:avLst/>
          </a:prstGeom>
        </p:spPr>
        <p:txBody>
          <a:bodyPr lIns="0" tIns="0" rIns="0" bIns="0" rtlCol="0" anchor="t">
            <a:spAutoFit/>
          </a:bodyPr>
          <a:lstStyle/>
          <a:p>
            <a:pPr>
              <a:lnSpc>
                <a:spcPts val="4500"/>
              </a:lnSpc>
            </a:pPr>
            <a:r>
              <a:rPr lang="en-US" sz="4500">
                <a:solidFill>
                  <a:srgbClr val="F5E6CA"/>
                </a:solidFill>
                <a:latin typeface="Hagrid Heavy"/>
              </a:rPr>
              <a:t>ROUTER-BASED INTERCONNECTIVITY</a:t>
            </a:r>
          </a:p>
        </p:txBody>
      </p:sp>
      <p:sp>
        <p:nvSpPr>
          <p:cNvPr id="21" name="Freeform 21"/>
          <p:cNvSpPr/>
          <p:nvPr/>
        </p:nvSpPr>
        <p:spPr>
          <a:xfrm>
            <a:off x="16171680" y="957471"/>
            <a:ext cx="1089240" cy="1089240"/>
          </a:xfrm>
          <a:custGeom>
            <a:avLst/>
            <a:gdLst/>
            <a:ahLst/>
            <a:cxnLst/>
            <a:rect l="l" t="t" r="r" b="b"/>
            <a:pathLst>
              <a:path w="1089240" h="1089240">
                <a:moveTo>
                  <a:pt x="0" y="0"/>
                </a:moveTo>
                <a:lnTo>
                  <a:pt x="1089240" y="0"/>
                </a:lnTo>
                <a:lnTo>
                  <a:pt x="1089240" y="1089240"/>
                </a:lnTo>
                <a:lnTo>
                  <a:pt x="0" y="1089240"/>
                </a:lnTo>
                <a:lnTo>
                  <a:pt x="0" y="0"/>
                </a:lnTo>
                <a:close/>
              </a:path>
            </a:pathLst>
          </a:custGeom>
          <a:blipFill>
            <a:blip r:embed="rId2"/>
            <a:stretch>
              <a:fillRect/>
            </a:stretch>
          </a:blipFill>
        </p:spPr>
      </p:sp>
      <p:sp>
        <p:nvSpPr>
          <p:cNvPr id="22" name="Freeform 22"/>
          <p:cNvSpPr/>
          <p:nvPr/>
        </p:nvSpPr>
        <p:spPr>
          <a:xfrm>
            <a:off x="13324501" y="891825"/>
            <a:ext cx="1220531" cy="1220531"/>
          </a:xfrm>
          <a:custGeom>
            <a:avLst/>
            <a:gdLst/>
            <a:ahLst/>
            <a:cxnLst/>
            <a:rect l="l" t="t" r="r" b="b"/>
            <a:pathLst>
              <a:path w="1220531" h="1220531">
                <a:moveTo>
                  <a:pt x="0" y="0"/>
                </a:moveTo>
                <a:lnTo>
                  <a:pt x="1220531" y="0"/>
                </a:lnTo>
                <a:lnTo>
                  <a:pt x="1220531" y="1220532"/>
                </a:lnTo>
                <a:lnTo>
                  <a:pt x="0" y="1220532"/>
                </a:lnTo>
                <a:lnTo>
                  <a:pt x="0" y="0"/>
                </a:lnTo>
                <a:close/>
              </a:path>
            </a:pathLst>
          </a:custGeom>
          <a:blipFill>
            <a:blip r:embed="rId3"/>
            <a:stretch>
              <a:fillRect/>
            </a:stretch>
          </a:blipFill>
        </p:spPr>
      </p:sp>
      <p:sp>
        <p:nvSpPr>
          <p:cNvPr id="23" name="Freeform 23"/>
          <p:cNvSpPr/>
          <p:nvPr/>
        </p:nvSpPr>
        <p:spPr>
          <a:xfrm>
            <a:off x="14688054" y="891825"/>
            <a:ext cx="1220531" cy="1220531"/>
          </a:xfrm>
          <a:custGeom>
            <a:avLst/>
            <a:gdLst/>
            <a:ahLst/>
            <a:cxnLst/>
            <a:rect l="l" t="t" r="r" b="b"/>
            <a:pathLst>
              <a:path w="1220531" h="1220531">
                <a:moveTo>
                  <a:pt x="0" y="0"/>
                </a:moveTo>
                <a:lnTo>
                  <a:pt x="1220532" y="0"/>
                </a:lnTo>
                <a:lnTo>
                  <a:pt x="1220532" y="1220532"/>
                </a:lnTo>
                <a:lnTo>
                  <a:pt x="0" y="1220532"/>
                </a:lnTo>
                <a:lnTo>
                  <a:pt x="0" y="0"/>
                </a:lnTo>
                <a:close/>
              </a:path>
            </a:pathLst>
          </a:custGeom>
          <a:blipFill>
            <a:blip r:embed="rId4"/>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43F56"/>
        </a:solidFill>
        <a:effectLst/>
      </p:bgPr>
    </p:bg>
    <p:spTree>
      <p:nvGrpSpPr>
        <p:cNvPr id="1" name=""/>
        <p:cNvGrpSpPr/>
        <p:nvPr/>
      </p:nvGrpSpPr>
      <p:grpSpPr>
        <a:xfrm>
          <a:off x="0" y="0"/>
          <a:ext cx="0" cy="0"/>
          <a:chOff x="0" y="0"/>
          <a:chExt cx="0" cy="0"/>
        </a:xfrm>
      </p:grpSpPr>
      <p:grpSp>
        <p:nvGrpSpPr>
          <p:cNvPr id="2" name="Group 2"/>
          <p:cNvGrpSpPr/>
          <p:nvPr/>
        </p:nvGrpSpPr>
        <p:grpSpPr>
          <a:xfrm>
            <a:off x="-386397" y="-218285"/>
            <a:ext cx="9530397" cy="10772366"/>
            <a:chOff x="0" y="0"/>
            <a:chExt cx="4016429" cy="4539836"/>
          </a:xfrm>
        </p:grpSpPr>
        <p:sp>
          <p:nvSpPr>
            <p:cNvPr id="3" name="Freeform 3"/>
            <p:cNvSpPr/>
            <p:nvPr/>
          </p:nvSpPr>
          <p:spPr>
            <a:xfrm>
              <a:off x="0" y="0"/>
              <a:ext cx="4016428" cy="4539836"/>
            </a:xfrm>
            <a:custGeom>
              <a:avLst/>
              <a:gdLst/>
              <a:ahLst/>
              <a:cxnLst/>
              <a:rect l="l" t="t" r="r" b="b"/>
              <a:pathLst>
                <a:path w="4016428" h="4539836">
                  <a:moveTo>
                    <a:pt x="0" y="0"/>
                  </a:moveTo>
                  <a:lnTo>
                    <a:pt x="4016428" y="0"/>
                  </a:lnTo>
                  <a:lnTo>
                    <a:pt x="4016428" y="4539836"/>
                  </a:lnTo>
                  <a:lnTo>
                    <a:pt x="0" y="4539836"/>
                  </a:lnTo>
                  <a:close/>
                </a:path>
              </a:pathLst>
            </a:custGeom>
            <a:solidFill>
              <a:srgbClr val="F5E6CA"/>
            </a:solidFill>
            <a:ln cap="sq">
              <a:noFill/>
              <a:miter/>
            </a:ln>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6714680" y="484080"/>
            <a:ext cx="1089240" cy="1089240"/>
          </a:xfrm>
          <a:custGeom>
            <a:avLst/>
            <a:gdLst/>
            <a:ahLst/>
            <a:cxnLst/>
            <a:rect l="l" t="t" r="r" b="b"/>
            <a:pathLst>
              <a:path w="1089240" h="1089240">
                <a:moveTo>
                  <a:pt x="0" y="0"/>
                </a:moveTo>
                <a:lnTo>
                  <a:pt x="1089240" y="0"/>
                </a:lnTo>
                <a:lnTo>
                  <a:pt x="1089240" y="1089240"/>
                </a:lnTo>
                <a:lnTo>
                  <a:pt x="0" y="1089240"/>
                </a:lnTo>
                <a:lnTo>
                  <a:pt x="0" y="0"/>
                </a:lnTo>
                <a:close/>
              </a:path>
            </a:pathLst>
          </a:custGeom>
          <a:blipFill>
            <a:blip r:embed="rId2"/>
            <a:stretch>
              <a:fillRect/>
            </a:stretch>
          </a:blipFill>
        </p:spPr>
      </p:sp>
      <p:sp>
        <p:nvSpPr>
          <p:cNvPr id="6" name="Freeform 6"/>
          <p:cNvSpPr/>
          <p:nvPr/>
        </p:nvSpPr>
        <p:spPr>
          <a:xfrm>
            <a:off x="13811258" y="418434"/>
            <a:ext cx="1220531" cy="1220531"/>
          </a:xfrm>
          <a:custGeom>
            <a:avLst/>
            <a:gdLst/>
            <a:ahLst/>
            <a:cxnLst/>
            <a:rect l="l" t="t" r="r" b="b"/>
            <a:pathLst>
              <a:path w="1220531" h="1220531">
                <a:moveTo>
                  <a:pt x="0" y="0"/>
                </a:moveTo>
                <a:lnTo>
                  <a:pt x="1220531" y="0"/>
                </a:lnTo>
                <a:lnTo>
                  <a:pt x="1220531" y="1220532"/>
                </a:lnTo>
                <a:lnTo>
                  <a:pt x="0" y="1220532"/>
                </a:lnTo>
                <a:lnTo>
                  <a:pt x="0" y="0"/>
                </a:lnTo>
                <a:close/>
              </a:path>
            </a:pathLst>
          </a:custGeom>
          <a:blipFill>
            <a:blip r:embed="rId3"/>
            <a:stretch>
              <a:fillRect/>
            </a:stretch>
          </a:blipFill>
        </p:spPr>
      </p:sp>
      <p:sp>
        <p:nvSpPr>
          <p:cNvPr id="7" name="Freeform 7"/>
          <p:cNvSpPr/>
          <p:nvPr/>
        </p:nvSpPr>
        <p:spPr>
          <a:xfrm>
            <a:off x="15174811" y="418434"/>
            <a:ext cx="1220531" cy="1220531"/>
          </a:xfrm>
          <a:custGeom>
            <a:avLst/>
            <a:gdLst/>
            <a:ahLst/>
            <a:cxnLst/>
            <a:rect l="l" t="t" r="r" b="b"/>
            <a:pathLst>
              <a:path w="1220531" h="1220531">
                <a:moveTo>
                  <a:pt x="0" y="0"/>
                </a:moveTo>
                <a:lnTo>
                  <a:pt x="1220532" y="0"/>
                </a:lnTo>
                <a:lnTo>
                  <a:pt x="1220532" y="1220532"/>
                </a:lnTo>
                <a:lnTo>
                  <a:pt x="0" y="1220532"/>
                </a:lnTo>
                <a:lnTo>
                  <a:pt x="0" y="0"/>
                </a:lnTo>
                <a:close/>
              </a:path>
            </a:pathLst>
          </a:custGeom>
          <a:blipFill>
            <a:blip r:embed="rId4"/>
            <a:stretch>
              <a:fillRect/>
            </a:stretch>
          </a:blipFill>
        </p:spPr>
      </p:sp>
      <p:sp>
        <p:nvSpPr>
          <p:cNvPr id="8" name="Freeform 8"/>
          <p:cNvSpPr/>
          <p:nvPr/>
        </p:nvSpPr>
        <p:spPr>
          <a:xfrm>
            <a:off x="9563189" y="2726754"/>
            <a:ext cx="8496139" cy="3626479"/>
          </a:xfrm>
          <a:custGeom>
            <a:avLst/>
            <a:gdLst/>
            <a:ahLst/>
            <a:cxnLst/>
            <a:rect l="l" t="t" r="r" b="b"/>
            <a:pathLst>
              <a:path w="8496139" h="3626479">
                <a:moveTo>
                  <a:pt x="0" y="0"/>
                </a:moveTo>
                <a:lnTo>
                  <a:pt x="8496138" y="0"/>
                </a:lnTo>
                <a:lnTo>
                  <a:pt x="8496138" y="3626479"/>
                </a:lnTo>
                <a:lnTo>
                  <a:pt x="0" y="3626479"/>
                </a:lnTo>
                <a:lnTo>
                  <a:pt x="0" y="0"/>
                </a:lnTo>
                <a:close/>
              </a:path>
            </a:pathLst>
          </a:custGeom>
          <a:blipFill>
            <a:blip r:embed="rId5"/>
            <a:stretch>
              <a:fillRect/>
            </a:stretch>
          </a:blipFill>
        </p:spPr>
      </p:sp>
      <p:sp>
        <p:nvSpPr>
          <p:cNvPr id="9" name="TextBox 9"/>
          <p:cNvSpPr txBox="1"/>
          <p:nvPr/>
        </p:nvSpPr>
        <p:spPr>
          <a:xfrm>
            <a:off x="833870" y="952500"/>
            <a:ext cx="7848633" cy="1460500"/>
          </a:xfrm>
          <a:prstGeom prst="rect">
            <a:avLst/>
          </a:prstGeom>
        </p:spPr>
        <p:txBody>
          <a:bodyPr lIns="0" tIns="0" rIns="0" bIns="0" rtlCol="0" anchor="t">
            <a:spAutoFit/>
          </a:bodyPr>
          <a:lstStyle/>
          <a:p>
            <a:pPr>
              <a:lnSpc>
                <a:spcPts val="5599"/>
              </a:lnSpc>
            </a:pPr>
            <a:r>
              <a:rPr lang="en-US" sz="3999">
                <a:solidFill>
                  <a:srgbClr val="343F56"/>
                </a:solidFill>
                <a:latin typeface="Hagrid Heavy"/>
              </a:rPr>
              <a:t>TECHNICAL AND BUSINESS CONSIDERATIONS</a:t>
            </a:r>
          </a:p>
        </p:txBody>
      </p:sp>
      <p:sp>
        <p:nvSpPr>
          <p:cNvPr id="10" name="TextBox 10"/>
          <p:cNvSpPr txBox="1"/>
          <p:nvPr/>
        </p:nvSpPr>
        <p:spPr>
          <a:xfrm>
            <a:off x="9563189" y="6695441"/>
            <a:ext cx="8496139" cy="1672590"/>
          </a:xfrm>
          <a:prstGeom prst="rect">
            <a:avLst/>
          </a:prstGeom>
        </p:spPr>
        <p:txBody>
          <a:bodyPr lIns="0" tIns="0" rIns="0" bIns="0" rtlCol="0" anchor="t">
            <a:spAutoFit/>
          </a:bodyPr>
          <a:lstStyle/>
          <a:p>
            <a:pPr algn="just">
              <a:lnSpc>
                <a:spcPts val="3360"/>
              </a:lnSpc>
            </a:pPr>
            <a:r>
              <a:rPr lang="en-US" sz="2400">
                <a:solidFill>
                  <a:srgbClr val="F5E6CA"/>
                </a:solidFill>
                <a:latin typeface="Roboto"/>
              </a:rPr>
              <a:t>Dalam model ini, organisasi memiliki akses langsung ke Internet, memberi mereka kendali penuh dengan alat seperti firewall. Mereka juga bertanggung jawab untuk sumber daya TI dan konektivitas Internet mereka.</a:t>
            </a:r>
          </a:p>
        </p:txBody>
      </p:sp>
      <p:sp>
        <p:nvSpPr>
          <p:cNvPr id="11" name="TextBox 11"/>
          <p:cNvSpPr txBox="1"/>
          <p:nvPr/>
        </p:nvSpPr>
        <p:spPr>
          <a:xfrm>
            <a:off x="818167" y="4229332"/>
            <a:ext cx="7121269" cy="4606290"/>
          </a:xfrm>
          <a:prstGeom prst="rect">
            <a:avLst/>
          </a:prstGeom>
        </p:spPr>
        <p:txBody>
          <a:bodyPr lIns="0" tIns="0" rIns="0" bIns="0" rtlCol="0" anchor="t">
            <a:spAutoFit/>
          </a:bodyPr>
          <a:lstStyle/>
          <a:p>
            <a:pPr algn="just">
              <a:lnSpc>
                <a:spcPts val="3360"/>
              </a:lnSpc>
            </a:pPr>
            <a:r>
              <a:rPr lang="en-US" sz="2400">
                <a:solidFill>
                  <a:srgbClr val="343F56"/>
                </a:solidFill>
                <a:latin typeface="Roboto"/>
              </a:rPr>
              <a:t>Dalam penerapan on-premise tradisional, aplikasi dan solusi IT di-host di pusat data organisasi. Pengguna akhir (end-user) terhubung melalui jaringan perusahaan untuk akses Internet yang berkelanjutan.</a:t>
            </a:r>
          </a:p>
          <a:p>
            <a:pPr algn="just">
              <a:lnSpc>
                <a:spcPts val="3360"/>
              </a:lnSpc>
            </a:pPr>
            <a:endParaRPr lang="en-US" sz="2400">
              <a:solidFill>
                <a:srgbClr val="343F56"/>
              </a:solidFill>
              <a:latin typeface="Roboto"/>
            </a:endParaRPr>
          </a:p>
          <a:p>
            <a:pPr algn="just">
              <a:lnSpc>
                <a:spcPts val="3360"/>
              </a:lnSpc>
            </a:pPr>
            <a:r>
              <a:rPr lang="en-US" sz="2400">
                <a:solidFill>
                  <a:srgbClr val="343F56"/>
                </a:solidFill>
                <a:latin typeface="Roboto"/>
              </a:rPr>
              <a:t>TCP/IP memfasilitasi akses Internet dan pertukaran data di lokasi melalui LAN. Meskipun tidak biasa disebut sebagai model cloud, konfigurasi ini telah diimplementasikan berkali-kali untuk jaringan lokal menengah dan besar.</a:t>
            </a:r>
          </a:p>
        </p:txBody>
      </p:sp>
      <p:sp>
        <p:nvSpPr>
          <p:cNvPr id="12" name="TextBox 12"/>
          <p:cNvSpPr txBox="1"/>
          <p:nvPr/>
        </p:nvSpPr>
        <p:spPr>
          <a:xfrm>
            <a:off x="833870" y="3107546"/>
            <a:ext cx="7848633" cy="653415"/>
          </a:xfrm>
          <a:prstGeom prst="rect">
            <a:avLst/>
          </a:prstGeom>
        </p:spPr>
        <p:txBody>
          <a:bodyPr lIns="0" tIns="0" rIns="0" bIns="0" rtlCol="0" anchor="t">
            <a:spAutoFit/>
          </a:bodyPr>
          <a:lstStyle/>
          <a:p>
            <a:pPr>
              <a:lnSpc>
                <a:spcPts val="5040"/>
              </a:lnSpc>
            </a:pPr>
            <a:r>
              <a:rPr lang="en-US" sz="3600">
                <a:solidFill>
                  <a:srgbClr val="343F56"/>
                </a:solidFill>
                <a:latin typeface="Hagrid Heavy"/>
              </a:rPr>
              <a:t>CONNECTIVITY ISSUES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43F56"/>
        </a:solidFill>
        <a:effectLst/>
      </p:bgPr>
    </p:bg>
    <p:spTree>
      <p:nvGrpSpPr>
        <p:cNvPr id="1" name=""/>
        <p:cNvGrpSpPr/>
        <p:nvPr/>
      </p:nvGrpSpPr>
      <p:grpSpPr>
        <a:xfrm>
          <a:off x="0" y="0"/>
          <a:ext cx="0" cy="0"/>
          <a:chOff x="0" y="0"/>
          <a:chExt cx="0" cy="0"/>
        </a:xfrm>
      </p:grpSpPr>
      <p:grpSp>
        <p:nvGrpSpPr>
          <p:cNvPr id="2" name="Group 2"/>
          <p:cNvGrpSpPr/>
          <p:nvPr/>
        </p:nvGrpSpPr>
        <p:grpSpPr>
          <a:xfrm>
            <a:off x="-386397" y="-218285"/>
            <a:ext cx="9530397" cy="10772366"/>
            <a:chOff x="0" y="0"/>
            <a:chExt cx="4016429" cy="4539836"/>
          </a:xfrm>
        </p:grpSpPr>
        <p:sp>
          <p:nvSpPr>
            <p:cNvPr id="3" name="Freeform 3"/>
            <p:cNvSpPr/>
            <p:nvPr/>
          </p:nvSpPr>
          <p:spPr>
            <a:xfrm>
              <a:off x="0" y="0"/>
              <a:ext cx="4016428" cy="4539836"/>
            </a:xfrm>
            <a:custGeom>
              <a:avLst/>
              <a:gdLst/>
              <a:ahLst/>
              <a:cxnLst/>
              <a:rect l="l" t="t" r="r" b="b"/>
              <a:pathLst>
                <a:path w="4016428" h="4539836">
                  <a:moveTo>
                    <a:pt x="0" y="0"/>
                  </a:moveTo>
                  <a:lnTo>
                    <a:pt x="4016428" y="0"/>
                  </a:lnTo>
                  <a:lnTo>
                    <a:pt x="4016428" y="4539836"/>
                  </a:lnTo>
                  <a:lnTo>
                    <a:pt x="0" y="4539836"/>
                  </a:lnTo>
                  <a:close/>
                </a:path>
              </a:pathLst>
            </a:custGeom>
            <a:solidFill>
              <a:srgbClr val="F5E6CA"/>
            </a:solidFill>
            <a:ln cap="sq">
              <a:noFill/>
              <a:miter/>
            </a:ln>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6714680" y="484080"/>
            <a:ext cx="1089240" cy="1089240"/>
          </a:xfrm>
          <a:custGeom>
            <a:avLst/>
            <a:gdLst/>
            <a:ahLst/>
            <a:cxnLst/>
            <a:rect l="l" t="t" r="r" b="b"/>
            <a:pathLst>
              <a:path w="1089240" h="1089240">
                <a:moveTo>
                  <a:pt x="0" y="0"/>
                </a:moveTo>
                <a:lnTo>
                  <a:pt x="1089240" y="0"/>
                </a:lnTo>
                <a:lnTo>
                  <a:pt x="1089240" y="1089240"/>
                </a:lnTo>
                <a:lnTo>
                  <a:pt x="0" y="1089240"/>
                </a:lnTo>
                <a:lnTo>
                  <a:pt x="0" y="0"/>
                </a:lnTo>
                <a:close/>
              </a:path>
            </a:pathLst>
          </a:custGeom>
          <a:blipFill>
            <a:blip r:embed="rId2"/>
            <a:stretch>
              <a:fillRect/>
            </a:stretch>
          </a:blipFill>
        </p:spPr>
      </p:sp>
      <p:sp>
        <p:nvSpPr>
          <p:cNvPr id="6" name="Freeform 6"/>
          <p:cNvSpPr/>
          <p:nvPr/>
        </p:nvSpPr>
        <p:spPr>
          <a:xfrm>
            <a:off x="13811258" y="418434"/>
            <a:ext cx="1220531" cy="1220531"/>
          </a:xfrm>
          <a:custGeom>
            <a:avLst/>
            <a:gdLst/>
            <a:ahLst/>
            <a:cxnLst/>
            <a:rect l="l" t="t" r="r" b="b"/>
            <a:pathLst>
              <a:path w="1220531" h="1220531">
                <a:moveTo>
                  <a:pt x="0" y="0"/>
                </a:moveTo>
                <a:lnTo>
                  <a:pt x="1220531" y="0"/>
                </a:lnTo>
                <a:lnTo>
                  <a:pt x="1220531" y="1220532"/>
                </a:lnTo>
                <a:lnTo>
                  <a:pt x="0" y="1220532"/>
                </a:lnTo>
                <a:lnTo>
                  <a:pt x="0" y="0"/>
                </a:lnTo>
                <a:close/>
              </a:path>
            </a:pathLst>
          </a:custGeom>
          <a:blipFill>
            <a:blip r:embed="rId3"/>
            <a:stretch>
              <a:fillRect/>
            </a:stretch>
          </a:blipFill>
        </p:spPr>
      </p:sp>
      <p:sp>
        <p:nvSpPr>
          <p:cNvPr id="7" name="Freeform 7"/>
          <p:cNvSpPr/>
          <p:nvPr/>
        </p:nvSpPr>
        <p:spPr>
          <a:xfrm>
            <a:off x="15174811" y="418434"/>
            <a:ext cx="1220531" cy="1220531"/>
          </a:xfrm>
          <a:custGeom>
            <a:avLst/>
            <a:gdLst/>
            <a:ahLst/>
            <a:cxnLst/>
            <a:rect l="l" t="t" r="r" b="b"/>
            <a:pathLst>
              <a:path w="1220531" h="1220531">
                <a:moveTo>
                  <a:pt x="0" y="0"/>
                </a:moveTo>
                <a:lnTo>
                  <a:pt x="1220532" y="0"/>
                </a:lnTo>
                <a:lnTo>
                  <a:pt x="1220532" y="1220532"/>
                </a:lnTo>
                <a:lnTo>
                  <a:pt x="0" y="1220532"/>
                </a:lnTo>
                <a:lnTo>
                  <a:pt x="0" y="0"/>
                </a:lnTo>
                <a:close/>
              </a:path>
            </a:pathLst>
          </a:custGeom>
          <a:blipFill>
            <a:blip r:embed="rId4"/>
            <a:stretch>
              <a:fillRect/>
            </a:stretch>
          </a:blipFill>
        </p:spPr>
      </p:sp>
      <p:sp>
        <p:nvSpPr>
          <p:cNvPr id="8" name="Freeform 8"/>
          <p:cNvSpPr/>
          <p:nvPr/>
        </p:nvSpPr>
        <p:spPr>
          <a:xfrm>
            <a:off x="516309" y="1445369"/>
            <a:ext cx="7724985" cy="7396262"/>
          </a:xfrm>
          <a:custGeom>
            <a:avLst/>
            <a:gdLst/>
            <a:ahLst/>
            <a:cxnLst/>
            <a:rect l="l" t="t" r="r" b="b"/>
            <a:pathLst>
              <a:path w="7724985" h="7396262">
                <a:moveTo>
                  <a:pt x="0" y="0"/>
                </a:moveTo>
                <a:lnTo>
                  <a:pt x="7724985" y="0"/>
                </a:lnTo>
                <a:lnTo>
                  <a:pt x="7724985" y="7396262"/>
                </a:lnTo>
                <a:lnTo>
                  <a:pt x="0" y="7396262"/>
                </a:lnTo>
                <a:lnTo>
                  <a:pt x="0" y="0"/>
                </a:lnTo>
                <a:close/>
              </a:path>
            </a:pathLst>
          </a:custGeom>
          <a:blipFill>
            <a:blip r:embed="rId5"/>
            <a:stretch>
              <a:fillRect/>
            </a:stretch>
          </a:blipFill>
        </p:spPr>
      </p:sp>
      <p:sp>
        <p:nvSpPr>
          <p:cNvPr id="9" name="TextBox 9"/>
          <p:cNvSpPr txBox="1"/>
          <p:nvPr/>
        </p:nvSpPr>
        <p:spPr>
          <a:xfrm>
            <a:off x="9410667" y="1857549"/>
            <a:ext cx="7848633" cy="1460500"/>
          </a:xfrm>
          <a:prstGeom prst="rect">
            <a:avLst/>
          </a:prstGeom>
        </p:spPr>
        <p:txBody>
          <a:bodyPr lIns="0" tIns="0" rIns="0" bIns="0" rtlCol="0" anchor="t">
            <a:spAutoFit/>
          </a:bodyPr>
          <a:lstStyle/>
          <a:p>
            <a:pPr algn="r">
              <a:lnSpc>
                <a:spcPts val="5599"/>
              </a:lnSpc>
            </a:pPr>
            <a:r>
              <a:rPr lang="en-US" sz="3999">
                <a:solidFill>
                  <a:srgbClr val="F5E6CA"/>
                </a:solidFill>
                <a:latin typeface="Hagrid Heavy"/>
              </a:rPr>
              <a:t>TECHNICAL AND BUSINESS CONSIDERATIONS</a:t>
            </a:r>
          </a:p>
        </p:txBody>
      </p:sp>
      <p:sp>
        <p:nvSpPr>
          <p:cNvPr id="10" name="TextBox 10"/>
          <p:cNvSpPr txBox="1"/>
          <p:nvPr/>
        </p:nvSpPr>
        <p:spPr>
          <a:xfrm>
            <a:off x="10138031" y="3720985"/>
            <a:ext cx="7121269" cy="4606290"/>
          </a:xfrm>
          <a:prstGeom prst="rect">
            <a:avLst/>
          </a:prstGeom>
        </p:spPr>
        <p:txBody>
          <a:bodyPr lIns="0" tIns="0" rIns="0" bIns="0" rtlCol="0" anchor="t">
            <a:spAutoFit/>
          </a:bodyPr>
          <a:lstStyle/>
          <a:p>
            <a:pPr algn="just">
              <a:lnSpc>
                <a:spcPts val="3360"/>
              </a:lnSpc>
            </a:pPr>
            <a:r>
              <a:rPr lang="en-US" sz="2400">
                <a:solidFill>
                  <a:srgbClr val="F5E6CA"/>
                </a:solidFill>
                <a:latin typeface="Roboto"/>
              </a:rPr>
              <a:t>Perangkat end-user yang terhubung ke jaringan melalui Internet dapat diberikan akses terus menerus ke server dan aplikasi terpusat di cloud.</a:t>
            </a:r>
          </a:p>
          <a:p>
            <a:pPr algn="just">
              <a:lnSpc>
                <a:spcPts val="3360"/>
              </a:lnSpc>
            </a:pPr>
            <a:endParaRPr lang="en-US" sz="2400">
              <a:solidFill>
                <a:srgbClr val="F5E6CA"/>
              </a:solidFill>
              <a:latin typeface="Roboto"/>
            </a:endParaRPr>
          </a:p>
          <a:p>
            <a:pPr algn="just">
              <a:lnSpc>
                <a:spcPts val="3360"/>
              </a:lnSpc>
            </a:pPr>
            <a:r>
              <a:rPr lang="en-US" sz="2400">
                <a:solidFill>
                  <a:srgbClr val="F5E6CA"/>
                </a:solidFill>
                <a:latin typeface="Roboto"/>
              </a:rPr>
              <a:t>Dalam cloud, pengguna bisa akses sumber daya IT tanpa memperhatikan lokasi fisik, mempengaruhi cara pengguna internal dan eksternal mengaksesnya. Penyedia cloud bisa konfigurasi sumber daya melalui Internet untuk pengguna internal dan eksternal, menghasilkan biaya tambahan karena konektivitas Internet unggul.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E6CA"/>
        </a:solidFill>
        <a:effectLst/>
      </p:bgPr>
    </p:bg>
    <p:spTree>
      <p:nvGrpSpPr>
        <p:cNvPr id="1" name=""/>
        <p:cNvGrpSpPr/>
        <p:nvPr/>
      </p:nvGrpSpPr>
      <p:grpSpPr>
        <a:xfrm>
          <a:off x="0" y="0"/>
          <a:ext cx="0" cy="0"/>
          <a:chOff x="0" y="0"/>
          <a:chExt cx="0" cy="0"/>
        </a:xfrm>
      </p:grpSpPr>
      <p:grpSp>
        <p:nvGrpSpPr>
          <p:cNvPr id="2" name="Group 2"/>
          <p:cNvGrpSpPr/>
          <p:nvPr/>
        </p:nvGrpSpPr>
        <p:grpSpPr>
          <a:xfrm>
            <a:off x="-452611" y="-531941"/>
            <a:ext cx="3634131" cy="11380101"/>
            <a:chOff x="0" y="0"/>
            <a:chExt cx="957137" cy="2997228"/>
          </a:xfrm>
        </p:grpSpPr>
        <p:sp>
          <p:nvSpPr>
            <p:cNvPr id="3" name="Freeform 3"/>
            <p:cNvSpPr/>
            <p:nvPr/>
          </p:nvSpPr>
          <p:spPr>
            <a:xfrm>
              <a:off x="0" y="0"/>
              <a:ext cx="957137" cy="2997228"/>
            </a:xfrm>
            <a:custGeom>
              <a:avLst/>
              <a:gdLst/>
              <a:ahLst/>
              <a:cxnLst/>
              <a:rect l="l" t="t" r="r" b="b"/>
              <a:pathLst>
                <a:path w="957137" h="2997228">
                  <a:moveTo>
                    <a:pt x="0" y="0"/>
                  </a:moveTo>
                  <a:lnTo>
                    <a:pt x="957137" y="0"/>
                  </a:lnTo>
                  <a:lnTo>
                    <a:pt x="957137" y="2997228"/>
                  </a:lnTo>
                  <a:lnTo>
                    <a:pt x="0" y="2997228"/>
                  </a:lnTo>
                  <a:close/>
                </a:path>
              </a:pathLst>
            </a:custGeom>
            <a:solidFill>
              <a:srgbClr val="343F56"/>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5400000">
            <a:off x="-2401252" y="4372928"/>
            <a:ext cx="8229600" cy="1541145"/>
          </a:xfrm>
          <a:prstGeom prst="rect">
            <a:avLst/>
          </a:prstGeom>
        </p:spPr>
        <p:txBody>
          <a:bodyPr lIns="0" tIns="0" rIns="0" bIns="0" rtlCol="0" anchor="t">
            <a:spAutoFit/>
          </a:bodyPr>
          <a:lstStyle/>
          <a:p>
            <a:pPr algn="ctr">
              <a:lnSpc>
                <a:spcPts val="5879"/>
              </a:lnSpc>
            </a:pPr>
            <a:r>
              <a:rPr lang="en-US" sz="4199">
                <a:solidFill>
                  <a:srgbClr val="F5E6CA"/>
                </a:solidFill>
                <a:latin typeface="Hagrid Heavy"/>
              </a:rPr>
              <a:t>TECHNICAL AND BUSINESS CONSIDERATIONS</a:t>
            </a:r>
          </a:p>
        </p:txBody>
      </p:sp>
      <p:grpSp>
        <p:nvGrpSpPr>
          <p:cNvPr id="6" name="Group 6"/>
          <p:cNvGrpSpPr/>
          <p:nvPr/>
        </p:nvGrpSpPr>
        <p:grpSpPr>
          <a:xfrm>
            <a:off x="4176072" y="2708962"/>
            <a:ext cx="6219319" cy="6994766"/>
            <a:chOff x="0" y="0"/>
            <a:chExt cx="2007284" cy="2257560"/>
          </a:xfrm>
        </p:grpSpPr>
        <p:sp>
          <p:nvSpPr>
            <p:cNvPr id="7" name="Freeform 7"/>
            <p:cNvSpPr/>
            <p:nvPr/>
          </p:nvSpPr>
          <p:spPr>
            <a:xfrm>
              <a:off x="0" y="0"/>
              <a:ext cx="2007284" cy="2257560"/>
            </a:xfrm>
            <a:custGeom>
              <a:avLst/>
              <a:gdLst/>
              <a:ahLst/>
              <a:cxnLst/>
              <a:rect l="l" t="t" r="r" b="b"/>
              <a:pathLst>
                <a:path w="2007284" h="2257560">
                  <a:moveTo>
                    <a:pt x="0" y="0"/>
                  </a:moveTo>
                  <a:lnTo>
                    <a:pt x="2007284" y="0"/>
                  </a:lnTo>
                  <a:lnTo>
                    <a:pt x="2007284" y="2257560"/>
                  </a:lnTo>
                  <a:lnTo>
                    <a:pt x="0" y="2257560"/>
                  </a:lnTo>
                  <a:close/>
                </a:path>
              </a:pathLst>
            </a:custGeom>
            <a:solidFill>
              <a:srgbClr val="343F56"/>
            </a:solidFill>
            <a:ln cap="sq">
              <a:noFill/>
              <a:miter/>
            </a:ln>
          </p:spPr>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4885863" y="3308488"/>
            <a:ext cx="4418349" cy="1120775"/>
          </a:xfrm>
          <a:prstGeom prst="rect">
            <a:avLst/>
          </a:prstGeom>
        </p:spPr>
        <p:txBody>
          <a:bodyPr lIns="0" tIns="0" rIns="0" bIns="0" rtlCol="0" anchor="t">
            <a:spAutoFit/>
          </a:bodyPr>
          <a:lstStyle/>
          <a:p>
            <a:pPr>
              <a:lnSpc>
                <a:spcPts val="4200"/>
              </a:lnSpc>
            </a:pPr>
            <a:r>
              <a:rPr lang="en-US" sz="3000">
                <a:solidFill>
                  <a:srgbClr val="F5E6CA"/>
                </a:solidFill>
                <a:latin typeface="Hagrid Heavy"/>
              </a:rPr>
              <a:t>END-TO-END BANDWIDTH</a:t>
            </a:r>
          </a:p>
        </p:txBody>
      </p:sp>
      <p:sp>
        <p:nvSpPr>
          <p:cNvPr id="10" name="TextBox 10"/>
          <p:cNvSpPr txBox="1"/>
          <p:nvPr/>
        </p:nvSpPr>
        <p:spPr>
          <a:xfrm>
            <a:off x="11171542" y="3590428"/>
            <a:ext cx="4613535" cy="554355"/>
          </a:xfrm>
          <a:prstGeom prst="rect">
            <a:avLst/>
          </a:prstGeom>
        </p:spPr>
        <p:txBody>
          <a:bodyPr lIns="0" tIns="0" rIns="0" bIns="0" rtlCol="0" anchor="t">
            <a:spAutoFit/>
          </a:bodyPr>
          <a:lstStyle/>
          <a:p>
            <a:pPr>
              <a:lnSpc>
                <a:spcPts val="4200"/>
              </a:lnSpc>
            </a:pPr>
            <a:r>
              <a:rPr lang="en-US" sz="3000">
                <a:solidFill>
                  <a:srgbClr val="343F56"/>
                </a:solidFill>
                <a:latin typeface="Hagrid Heavy"/>
              </a:rPr>
              <a:t>LATENCY</a:t>
            </a:r>
          </a:p>
        </p:txBody>
      </p:sp>
      <p:sp>
        <p:nvSpPr>
          <p:cNvPr id="11" name="TextBox 11"/>
          <p:cNvSpPr txBox="1"/>
          <p:nvPr/>
        </p:nvSpPr>
        <p:spPr>
          <a:xfrm>
            <a:off x="4418272" y="4880384"/>
            <a:ext cx="5603249" cy="4080509"/>
          </a:xfrm>
          <a:prstGeom prst="rect">
            <a:avLst/>
          </a:prstGeom>
        </p:spPr>
        <p:txBody>
          <a:bodyPr lIns="0" tIns="0" rIns="0" bIns="0" rtlCol="0" anchor="t">
            <a:spAutoFit/>
          </a:bodyPr>
          <a:lstStyle/>
          <a:p>
            <a:pPr marL="453395" lvl="1" indent="-226697" algn="just">
              <a:lnSpc>
                <a:spcPts val="2940"/>
              </a:lnSpc>
              <a:buFont typeface="Arial"/>
              <a:buChar char="•"/>
            </a:pPr>
            <a:r>
              <a:rPr lang="en-US" sz="2100">
                <a:solidFill>
                  <a:srgbClr val="F5E6CA"/>
                </a:solidFill>
                <a:latin typeface="Roboto"/>
              </a:rPr>
              <a:t>Bandwidth dari awal hingga akhir dipengaruhi oleh sambungan data antara jaringan dan ISP, serta kapasitas sambungan data bersama di simpul perantara.</a:t>
            </a:r>
          </a:p>
          <a:p>
            <a:pPr marL="453395" lvl="1" indent="-226697" algn="just">
              <a:lnSpc>
                <a:spcPts val="2940"/>
              </a:lnSpc>
              <a:buFont typeface="Arial"/>
              <a:buChar char="•"/>
            </a:pPr>
            <a:r>
              <a:rPr lang="en-US" sz="2100">
                <a:solidFill>
                  <a:srgbClr val="F5E6CA"/>
                </a:solidFill>
                <a:latin typeface="Roboto"/>
              </a:rPr>
              <a:t>Teknologi jaringan broadband sangat penting bagi ISP untuk menjaga koneksi yang stabil.</a:t>
            </a:r>
          </a:p>
          <a:p>
            <a:pPr marL="453395" lvl="1" indent="-226697" algn="just">
              <a:lnSpc>
                <a:spcPts val="2940"/>
              </a:lnSpc>
              <a:buFont typeface="Arial"/>
              <a:buChar char="•"/>
            </a:pPr>
            <a:r>
              <a:rPr lang="en-US" sz="2100">
                <a:solidFill>
                  <a:srgbClr val="F5E6CA"/>
                </a:solidFill>
                <a:latin typeface="Roboto"/>
              </a:rPr>
              <a:t>Perkembangan teknologi akselerasi web seperti caching dan kompresi terus meningkatkan konektivitas pengguna akhir.</a:t>
            </a:r>
          </a:p>
        </p:txBody>
      </p:sp>
      <p:sp>
        <p:nvSpPr>
          <p:cNvPr id="12" name="TextBox 12"/>
          <p:cNvSpPr txBox="1"/>
          <p:nvPr/>
        </p:nvSpPr>
        <p:spPr>
          <a:xfrm>
            <a:off x="10848020" y="4880384"/>
            <a:ext cx="5151506" cy="3337559"/>
          </a:xfrm>
          <a:prstGeom prst="rect">
            <a:avLst/>
          </a:prstGeom>
        </p:spPr>
        <p:txBody>
          <a:bodyPr lIns="0" tIns="0" rIns="0" bIns="0" rtlCol="0" anchor="t">
            <a:spAutoFit/>
          </a:bodyPr>
          <a:lstStyle/>
          <a:p>
            <a:pPr marL="453395" lvl="1" indent="-226697" algn="just">
              <a:lnSpc>
                <a:spcPts val="2940"/>
              </a:lnSpc>
              <a:buFont typeface="Arial"/>
              <a:buChar char="•"/>
            </a:pPr>
            <a:r>
              <a:rPr lang="en-US" sz="2100">
                <a:solidFill>
                  <a:srgbClr val="343F56"/>
                </a:solidFill>
                <a:latin typeface="Roboto"/>
              </a:rPr>
              <a:t>Latensi adalah waktu yang dibutuhkan oleh paket data untuk bergerak dari satu node ke node lainnya.</a:t>
            </a:r>
          </a:p>
          <a:p>
            <a:pPr marL="453395" lvl="1" indent="-226697" algn="just">
              <a:lnSpc>
                <a:spcPts val="2940"/>
              </a:lnSpc>
              <a:buFont typeface="Arial"/>
              <a:buChar char="•"/>
            </a:pPr>
            <a:r>
              <a:rPr lang="en-US" sz="2100">
                <a:solidFill>
                  <a:srgbClr val="343F56"/>
                </a:solidFill>
                <a:latin typeface="Roboto"/>
              </a:rPr>
              <a:t>Latensi meningkat dengan setiap node perantara dan dapat diperburuk oleh kemacetan dan antrian di jaringan.</a:t>
            </a:r>
          </a:p>
          <a:p>
            <a:pPr marL="453395" lvl="1" indent="-226697" algn="just">
              <a:lnSpc>
                <a:spcPts val="2940"/>
              </a:lnSpc>
              <a:buFont typeface="Arial"/>
              <a:buChar char="•"/>
            </a:pPr>
            <a:r>
              <a:rPr lang="en-US" sz="2100">
                <a:solidFill>
                  <a:srgbClr val="343F56"/>
                </a:solidFill>
                <a:latin typeface="Roboto"/>
              </a:rPr>
              <a:t>Latensi internet sering bervariasi dan sulit untuk diprediksi karena faktor-faktor dalam jaringan bersama.</a:t>
            </a:r>
          </a:p>
        </p:txBody>
      </p:sp>
      <p:sp>
        <p:nvSpPr>
          <p:cNvPr id="13" name="Freeform 13"/>
          <p:cNvSpPr/>
          <p:nvPr/>
        </p:nvSpPr>
        <p:spPr>
          <a:xfrm>
            <a:off x="9854199" y="9090978"/>
            <a:ext cx="334644" cy="334644"/>
          </a:xfrm>
          <a:custGeom>
            <a:avLst/>
            <a:gdLst/>
            <a:ahLst/>
            <a:cxnLst/>
            <a:rect l="l" t="t" r="r" b="b"/>
            <a:pathLst>
              <a:path w="334644" h="334644">
                <a:moveTo>
                  <a:pt x="0" y="0"/>
                </a:moveTo>
                <a:lnTo>
                  <a:pt x="334645" y="0"/>
                </a:lnTo>
                <a:lnTo>
                  <a:pt x="334645" y="334644"/>
                </a:lnTo>
                <a:lnTo>
                  <a:pt x="0" y="334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4" name="Freeform 14"/>
          <p:cNvSpPr/>
          <p:nvPr/>
        </p:nvSpPr>
        <p:spPr>
          <a:xfrm>
            <a:off x="16060698" y="9090978"/>
            <a:ext cx="334644" cy="334644"/>
          </a:xfrm>
          <a:custGeom>
            <a:avLst/>
            <a:gdLst/>
            <a:ahLst/>
            <a:cxnLst/>
            <a:rect l="l" t="t" r="r" b="b"/>
            <a:pathLst>
              <a:path w="334644" h="334644">
                <a:moveTo>
                  <a:pt x="0" y="0"/>
                </a:moveTo>
                <a:lnTo>
                  <a:pt x="334645" y="0"/>
                </a:lnTo>
                <a:lnTo>
                  <a:pt x="334645" y="334644"/>
                </a:lnTo>
                <a:lnTo>
                  <a:pt x="0" y="3346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5" name="Freeform 15"/>
          <p:cNvSpPr/>
          <p:nvPr/>
        </p:nvSpPr>
        <p:spPr>
          <a:xfrm>
            <a:off x="16714680" y="484080"/>
            <a:ext cx="1089240" cy="1089240"/>
          </a:xfrm>
          <a:custGeom>
            <a:avLst/>
            <a:gdLst/>
            <a:ahLst/>
            <a:cxnLst/>
            <a:rect l="l" t="t" r="r" b="b"/>
            <a:pathLst>
              <a:path w="1089240" h="1089240">
                <a:moveTo>
                  <a:pt x="0" y="0"/>
                </a:moveTo>
                <a:lnTo>
                  <a:pt x="1089240" y="0"/>
                </a:lnTo>
                <a:lnTo>
                  <a:pt x="1089240" y="1089240"/>
                </a:lnTo>
                <a:lnTo>
                  <a:pt x="0" y="1089240"/>
                </a:lnTo>
                <a:lnTo>
                  <a:pt x="0" y="0"/>
                </a:lnTo>
                <a:close/>
              </a:path>
            </a:pathLst>
          </a:custGeom>
          <a:blipFill>
            <a:blip r:embed="rId6"/>
            <a:stretch>
              <a:fillRect/>
            </a:stretch>
          </a:blipFill>
        </p:spPr>
      </p:sp>
      <p:sp>
        <p:nvSpPr>
          <p:cNvPr id="16" name="Freeform 16"/>
          <p:cNvSpPr/>
          <p:nvPr/>
        </p:nvSpPr>
        <p:spPr>
          <a:xfrm>
            <a:off x="13811258" y="418434"/>
            <a:ext cx="1220531" cy="1220531"/>
          </a:xfrm>
          <a:custGeom>
            <a:avLst/>
            <a:gdLst/>
            <a:ahLst/>
            <a:cxnLst/>
            <a:rect l="l" t="t" r="r" b="b"/>
            <a:pathLst>
              <a:path w="1220531" h="1220531">
                <a:moveTo>
                  <a:pt x="0" y="0"/>
                </a:moveTo>
                <a:lnTo>
                  <a:pt x="1220531" y="0"/>
                </a:lnTo>
                <a:lnTo>
                  <a:pt x="1220531" y="1220532"/>
                </a:lnTo>
                <a:lnTo>
                  <a:pt x="0" y="1220532"/>
                </a:lnTo>
                <a:lnTo>
                  <a:pt x="0" y="0"/>
                </a:lnTo>
                <a:close/>
              </a:path>
            </a:pathLst>
          </a:custGeom>
          <a:blipFill>
            <a:blip r:embed="rId7"/>
            <a:stretch>
              <a:fillRect/>
            </a:stretch>
          </a:blipFill>
        </p:spPr>
      </p:sp>
      <p:sp>
        <p:nvSpPr>
          <p:cNvPr id="17" name="Freeform 17"/>
          <p:cNvSpPr/>
          <p:nvPr/>
        </p:nvSpPr>
        <p:spPr>
          <a:xfrm>
            <a:off x="15174811" y="418434"/>
            <a:ext cx="1220531" cy="1220531"/>
          </a:xfrm>
          <a:custGeom>
            <a:avLst/>
            <a:gdLst/>
            <a:ahLst/>
            <a:cxnLst/>
            <a:rect l="l" t="t" r="r" b="b"/>
            <a:pathLst>
              <a:path w="1220531" h="1220531">
                <a:moveTo>
                  <a:pt x="0" y="0"/>
                </a:moveTo>
                <a:lnTo>
                  <a:pt x="1220532" y="0"/>
                </a:lnTo>
                <a:lnTo>
                  <a:pt x="1220532" y="1220532"/>
                </a:lnTo>
                <a:lnTo>
                  <a:pt x="0" y="1220532"/>
                </a:lnTo>
                <a:lnTo>
                  <a:pt x="0" y="0"/>
                </a:lnTo>
                <a:close/>
              </a:path>
            </a:pathLst>
          </a:custGeom>
          <a:blipFill>
            <a:blip r:embed="rId8"/>
            <a:stretch>
              <a:fillRect/>
            </a:stretch>
          </a:blipFill>
        </p:spPr>
      </p:sp>
      <p:sp>
        <p:nvSpPr>
          <p:cNvPr id="18" name="TextBox 18"/>
          <p:cNvSpPr txBox="1"/>
          <p:nvPr/>
        </p:nvSpPr>
        <p:spPr>
          <a:xfrm>
            <a:off x="3856380" y="938668"/>
            <a:ext cx="7848633" cy="1322070"/>
          </a:xfrm>
          <a:prstGeom prst="rect">
            <a:avLst/>
          </a:prstGeom>
        </p:spPr>
        <p:txBody>
          <a:bodyPr lIns="0" tIns="0" rIns="0" bIns="0" rtlCol="0" anchor="t">
            <a:spAutoFit/>
          </a:bodyPr>
          <a:lstStyle/>
          <a:p>
            <a:pPr>
              <a:lnSpc>
                <a:spcPts val="5040"/>
              </a:lnSpc>
            </a:pPr>
            <a:r>
              <a:rPr lang="en-US" sz="3600">
                <a:solidFill>
                  <a:srgbClr val="343F56"/>
                </a:solidFill>
                <a:latin typeface="Hagrid Heavy"/>
              </a:rPr>
              <a:t>NETWORK BANDWIDTH AND LATENCY ISSUES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E6CA"/>
        </a:solidFill>
        <a:effectLst/>
      </p:bgPr>
    </p:bg>
    <p:spTree>
      <p:nvGrpSpPr>
        <p:cNvPr id="1" name=""/>
        <p:cNvGrpSpPr/>
        <p:nvPr/>
      </p:nvGrpSpPr>
      <p:grpSpPr>
        <a:xfrm>
          <a:off x="0" y="0"/>
          <a:ext cx="0" cy="0"/>
          <a:chOff x="0" y="0"/>
          <a:chExt cx="0" cy="0"/>
        </a:xfrm>
      </p:grpSpPr>
      <p:grpSp>
        <p:nvGrpSpPr>
          <p:cNvPr id="2" name="Group 2"/>
          <p:cNvGrpSpPr/>
          <p:nvPr/>
        </p:nvGrpSpPr>
        <p:grpSpPr>
          <a:xfrm>
            <a:off x="-452611" y="-531941"/>
            <a:ext cx="3634131" cy="11380101"/>
            <a:chOff x="0" y="0"/>
            <a:chExt cx="957137" cy="2997228"/>
          </a:xfrm>
        </p:grpSpPr>
        <p:sp>
          <p:nvSpPr>
            <p:cNvPr id="3" name="Freeform 3"/>
            <p:cNvSpPr/>
            <p:nvPr/>
          </p:nvSpPr>
          <p:spPr>
            <a:xfrm>
              <a:off x="0" y="0"/>
              <a:ext cx="957137" cy="2997228"/>
            </a:xfrm>
            <a:custGeom>
              <a:avLst/>
              <a:gdLst/>
              <a:ahLst/>
              <a:cxnLst/>
              <a:rect l="l" t="t" r="r" b="b"/>
              <a:pathLst>
                <a:path w="957137" h="2997228">
                  <a:moveTo>
                    <a:pt x="0" y="0"/>
                  </a:moveTo>
                  <a:lnTo>
                    <a:pt x="957137" y="0"/>
                  </a:lnTo>
                  <a:lnTo>
                    <a:pt x="957137" y="2997228"/>
                  </a:lnTo>
                  <a:lnTo>
                    <a:pt x="0" y="2997228"/>
                  </a:lnTo>
                  <a:close/>
                </a:path>
              </a:pathLst>
            </a:custGeom>
            <a:solidFill>
              <a:srgbClr val="343F56"/>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5400000">
            <a:off x="-2401252" y="4372928"/>
            <a:ext cx="8229600" cy="1541145"/>
          </a:xfrm>
          <a:prstGeom prst="rect">
            <a:avLst/>
          </a:prstGeom>
        </p:spPr>
        <p:txBody>
          <a:bodyPr lIns="0" tIns="0" rIns="0" bIns="0" rtlCol="0" anchor="t">
            <a:spAutoFit/>
          </a:bodyPr>
          <a:lstStyle/>
          <a:p>
            <a:pPr algn="ctr">
              <a:lnSpc>
                <a:spcPts val="5879"/>
              </a:lnSpc>
            </a:pPr>
            <a:r>
              <a:rPr lang="en-US" sz="4199">
                <a:solidFill>
                  <a:srgbClr val="F5E6CA"/>
                </a:solidFill>
                <a:latin typeface="Hagrid Heavy"/>
              </a:rPr>
              <a:t>TECHNICAL AND BUSINESS CONSIDERATIONS</a:t>
            </a:r>
          </a:p>
        </p:txBody>
      </p:sp>
      <p:grpSp>
        <p:nvGrpSpPr>
          <p:cNvPr id="6" name="Group 6"/>
          <p:cNvGrpSpPr/>
          <p:nvPr/>
        </p:nvGrpSpPr>
        <p:grpSpPr>
          <a:xfrm>
            <a:off x="4176072" y="2708962"/>
            <a:ext cx="6219319" cy="6994766"/>
            <a:chOff x="0" y="0"/>
            <a:chExt cx="2007284" cy="2257560"/>
          </a:xfrm>
        </p:grpSpPr>
        <p:sp>
          <p:nvSpPr>
            <p:cNvPr id="7" name="Freeform 7"/>
            <p:cNvSpPr/>
            <p:nvPr/>
          </p:nvSpPr>
          <p:spPr>
            <a:xfrm>
              <a:off x="0" y="0"/>
              <a:ext cx="2007284" cy="2257560"/>
            </a:xfrm>
            <a:custGeom>
              <a:avLst/>
              <a:gdLst/>
              <a:ahLst/>
              <a:cxnLst/>
              <a:rect l="l" t="t" r="r" b="b"/>
              <a:pathLst>
                <a:path w="2007284" h="2257560">
                  <a:moveTo>
                    <a:pt x="0" y="0"/>
                  </a:moveTo>
                  <a:lnTo>
                    <a:pt x="2007284" y="0"/>
                  </a:lnTo>
                  <a:lnTo>
                    <a:pt x="2007284" y="2257560"/>
                  </a:lnTo>
                  <a:lnTo>
                    <a:pt x="0" y="2257560"/>
                  </a:lnTo>
                  <a:close/>
                </a:path>
              </a:pathLst>
            </a:custGeom>
            <a:solidFill>
              <a:srgbClr val="343F56"/>
            </a:solidFill>
            <a:ln cap="sq">
              <a:noFill/>
              <a:miter/>
            </a:ln>
          </p:spPr>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4885863" y="3308488"/>
            <a:ext cx="4418349" cy="1120775"/>
          </a:xfrm>
          <a:prstGeom prst="rect">
            <a:avLst/>
          </a:prstGeom>
        </p:spPr>
        <p:txBody>
          <a:bodyPr lIns="0" tIns="0" rIns="0" bIns="0" rtlCol="0" anchor="t">
            <a:spAutoFit/>
          </a:bodyPr>
          <a:lstStyle/>
          <a:p>
            <a:pPr>
              <a:lnSpc>
                <a:spcPts val="4200"/>
              </a:lnSpc>
            </a:pPr>
            <a:r>
              <a:rPr lang="en-US" sz="3000">
                <a:solidFill>
                  <a:srgbClr val="F5E6CA"/>
                </a:solidFill>
                <a:latin typeface="Hagrid Heavy"/>
              </a:rPr>
              <a:t>QUALITY OF SERVICE (QOS)</a:t>
            </a:r>
          </a:p>
        </p:txBody>
      </p:sp>
      <p:sp>
        <p:nvSpPr>
          <p:cNvPr id="10" name="TextBox 10"/>
          <p:cNvSpPr txBox="1"/>
          <p:nvPr/>
        </p:nvSpPr>
        <p:spPr>
          <a:xfrm>
            <a:off x="11171542" y="3308488"/>
            <a:ext cx="4613535" cy="1118235"/>
          </a:xfrm>
          <a:prstGeom prst="rect">
            <a:avLst/>
          </a:prstGeom>
        </p:spPr>
        <p:txBody>
          <a:bodyPr lIns="0" tIns="0" rIns="0" bIns="0" rtlCol="0" anchor="t">
            <a:spAutoFit/>
          </a:bodyPr>
          <a:lstStyle/>
          <a:p>
            <a:pPr>
              <a:lnSpc>
                <a:spcPts val="4200"/>
              </a:lnSpc>
            </a:pPr>
            <a:r>
              <a:rPr lang="en-US" sz="3000">
                <a:solidFill>
                  <a:srgbClr val="343F56"/>
                </a:solidFill>
                <a:latin typeface="Hagrid Heavy"/>
              </a:rPr>
              <a:t>ASSESSMENT OF IT SOLUTIONS</a:t>
            </a:r>
          </a:p>
        </p:txBody>
      </p:sp>
      <p:sp>
        <p:nvSpPr>
          <p:cNvPr id="11" name="TextBox 11"/>
          <p:cNvSpPr txBox="1"/>
          <p:nvPr/>
        </p:nvSpPr>
        <p:spPr>
          <a:xfrm>
            <a:off x="4418272" y="4880384"/>
            <a:ext cx="5603249" cy="4080509"/>
          </a:xfrm>
          <a:prstGeom prst="rect">
            <a:avLst/>
          </a:prstGeom>
        </p:spPr>
        <p:txBody>
          <a:bodyPr lIns="0" tIns="0" rIns="0" bIns="0" rtlCol="0" anchor="t">
            <a:spAutoFit/>
          </a:bodyPr>
          <a:lstStyle/>
          <a:p>
            <a:pPr marL="453395" lvl="1" indent="-226697" algn="just">
              <a:lnSpc>
                <a:spcPts val="2940"/>
              </a:lnSpc>
              <a:buFont typeface="Arial"/>
              <a:buChar char="•"/>
            </a:pPr>
            <a:r>
              <a:rPr lang="en-US" sz="2100">
                <a:solidFill>
                  <a:srgbClr val="F5E6CA"/>
                </a:solidFill>
                <a:latin typeface="Roboto"/>
              </a:rPr>
              <a:t>Jaringan dengan QoS "upaya terbaik" mengirimkan paket sesuai urutan kedatangan.</a:t>
            </a:r>
          </a:p>
          <a:p>
            <a:pPr marL="453395" lvl="1" indent="-226697" algn="just">
              <a:lnSpc>
                <a:spcPts val="2940"/>
              </a:lnSpc>
              <a:buFont typeface="Arial"/>
              <a:buChar char="•"/>
            </a:pPr>
            <a:r>
              <a:rPr lang="en-US" sz="2100">
                <a:solidFill>
                  <a:srgbClr val="F5E6CA"/>
                </a:solidFill>
                <a:latin typeface="Roboto"/>
              </a:rPr>
              <a:t>Saat lalu lintas padat, degradasi bandwidth, peningkatan latensi, atau kehilangan paket dapat terjadi jika lalu lintas tidak diprioritaskan.</a:t>
            </a:r>
          </a:p>
          <a:p>
            <a:pPr marL="453395" lvl="1" indent="-226697" algn="just">
              <a:lnSpc>
                <a:spcPts val="2940"/>
              </a:lnSpc>
              <a:buFont typeface="Arial"/>
              <a:buChar char="•"/>
            </a:pPr>
            <a:r>
              <a:rPr lang="en-US" sz="2100">
                <a:solidFill>
                  <a:srgbClr val="F5E6CA"/>
                </a:solidFill>
                <a:latin typeface="Roboto"/>
              </a:rPr>
              <a:t>Dinamika pengalihan paket dalam infrastruktur Internet dapat mempengaruhi QoS secara dinamis, membuat kecepatan perjalanan paket data tidak seragam.</a:t>
            </a:r>
          </a:p>
        </p:txBody>
      </p:sp>
      <p:sp>
        <p:nvSpPr>
          <p:cNvPr id="12" name="TextBox 12"/>
          <p:cNvSpPr txBox="1"/>
          <p:nvPr/>
        </p:nvSpPr>
        <p:spPr>
          <a:xfrm>
            <a:off x="10848020" y="4880384"/>
            <a:ext cx="5151506" cy="2966084"/>
          </a:xfrm>
          <a:prstGeom prst="rect">
            <a:avLst/>
          </a:prstGeom>
        </p:spPr>
        <p:txBody>
          <a:bodyPr lIns="0" tIns="0" rIns="0" bIns="0" rtlCol="0" anchor="t">
            <a:spAutoFit/>
          </a:bodyPr>
          <a:lstStyle/>
          <a:p>
            <a:pPr marL="453395" lvl="1" indent="-226697" algn="just">
              <a:lnSpc>
                <a:spcPts val="2940"/>
              </a:lnSpc>
              <a:buFont typeface="Arial"/>
              <a:buChar char="•"/>
            </a:pPr>
            <a:r>
              <a:rPr lang="en-US" sz="2100">
                <a:solidFill>
                  <a:srgbClr val="343F56"/>
                </a:solidFill>
                <a:latin typeface="Roboto"/>
              </a:rPr>
              <a:t>Solusi IT harus sesuai dengan kebutuhan bisnis, yang dipengaruhi oleh bandwidth dan latensi jaringan.</a:t>
            </a:r>
          </a:p>
          <a:p>
            <a:pPr marL="453395" lvl="1" indent="-226697" algn="just">
              <a:lnSpc>
                <a:spcPts val="2940"/>
              </a:lnSpc>
              <a:buFont typeface="Arial"/>
              <a:buChar char="•"/>
            </a:pPr>
            <a:r>
              <a:rPr lang="en-US" sz="2100">
                <a:solidFill>
                  <a:srgbClr val="343F56"/>
                </a:solidFill>
                <a:latin typeface="Roboto"/>
              </a:rPr>
              <a:t>Bandwidth sangat penting untuk aplikasi yang membutuhkan transfer data besar, sementara latensi krusial untuk aplikasi yang memerlukan respon cepat.</a:t>
            </a:r>
          </a:p>
        </p:txBody>
      </p:sp>
      <p:sp>
        <p:nvSpPr>
          <p:cNvPr id="13" name="Freeform 13"/>
          <p:cNvSpPr/>
          <p:nvPr/>
        </p:nvSpPr>
        <p:spPr>
          <a:xfrm>
            <a:off x="9854199" y="9090978"/>
            <a:ext cx="334644" cy="334644"/>
          </a:xfrm>
          <a:custGeom>
            <a:avLst/>
            <a:gdLst/>
            <a:ahLst/>
            <a:cxnLst/>
            <a:rect l="l" t="t" r="r" b="b"/>
            <a:pathLst>
              <a:path w="334644" h="334644">
                <a:moveTo>
                  <a:pt x="0" y="0"/>
                </a:moveTo>
                <a:lnTo>
                  <a:pt x="334645" y="0"/>
                </a:lnTo>
                <a:lnTo>
                  <a:pt x="334645" y="334644"/>
                </a:lnTo>
                <a:lnTo>
                  <a:pt x="0" y="334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4" name="Freeform 14"/>
          <p:cNvSpPr/>
          <p:nvPr/>
        </p:nvSpPr>
        <p:spPr>
          <a:xfrm>
            <a:off x="16060698" y="9090978"/>
            <a:ext cx="334644" cy="334644"/>
          </a:xfrm>
          <a:custGeom>
            <a:avLst/>
            <a:gdLst/>
            <a:ahLst/>
            <a:cxnLst/>
            <a:rect l="l" t="t" r="r" b="b"/>
            <a:pathLst>
              <a:path w="334644" h="334644">
                <a:moveTo>
                  <a:pt x="0" y="0"/>
                </a:moveTo>
                <a:lnTo>
                  <a:pt x="334645" y="0"/>
                </a:lnTo>
                <a:lnTo>
                  <a:pt x="334645" y="334644"/>
                </a:lnTo>
                <a:lnTo>
                  <a:pt x="0" y="3346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5" name="Freeform 15"/>
          <p:cNvSpPr/>
          <p:nvPr/>
        </p:nvSpPr>
        <p:spPr>
          <a:xfrm>
            <a:off x="16714680" y="484080"/>
            <a:ext cx="1089240" cy="1089240"/>
          </a:xfrm>
          <a:custGeom>
            <a:avLst/>
            <a:gdLst/>
            <a:ahLst/>
            <a:cxnLst/>
            <a:rect l="l" t="t" r="r" b="b"/>
            <a:pathLst>
              <a:path w="1089240" h="1089240">
                <a:moveTo>
                  <a:pt x="0" y="0"/>
                </a:moveTo>
                <a:lnTo>
                  <a:pt x="1089240" y="0"/>
                </a:lnTo>
                <a:lnTo>
                  <a:pt x="1089240" y="1089240"/>
                </a:lnTo>
                <a:lnTo>
                  <a:pt x="0" y="1089240"/>
                </a:lnTo>
                <a:lnTo>
                  <a:pt x="0" y="0"/>
                </a:lnTo>
                <a:close/>
              </a:path>
            </a:pathLst>
          </a:custGeom>
          <a:blipFill>
            <a:blip r:embed="rId6"/>
            <a:stretch>
              <a:fillRect/>
            </a:stretch>
          </a:blipFill>
        </p:spPr>
      </p:sp>
      <p:sp>
        <p:nvSpPr>
          <p:cNvPr id="16" name="Freeform 16"/>
          <p:cNvSpPr/>
          <p:nvPr/>
        </p:nvSpPr>
        <p:spPr>
          <a:xfrm>
            <a:off x="13811258" y="418434"/>
            <a:ext cx="1220531" cy="1220531"/>
          </a:xfrm>
          <a:custGeom>
            <a:avLst/>
            <a:gdLst/>
            <a:ahLst/>
            <a:cxnLst/>
            <a:rect l="l" t="t" r="r" b="b"/>
            <a:pathLst>
              <a:path w="1220531" h="1220531">
                <a:moveTo>
                  <a:pt x="0" y="0"/>
                </a:moveTo>
                <a:lnTo>
                  <a:pt x="1220531" y="0"/>
                </a:lnTo>
                <a:lnTo>
                  <a:pt x="1220531" y="1220532"/>
                </a:lnTo>
                <a:lnTo>
                  <a:pt x="0" y="1220532"/>
                </a:lnTo>
                <a:lnTo>
                  <a:pt x="0" y="0"/>
                </a:lnTo>
                <a:close/>
              </a:path>
            </a:pathLst>
          </a:custGeom>
          <a:blipFill>
            <a:blip r:embed="rId7"/>
            <a:stretch>
              <a:fillRect/>
            </a:stretch>
          </a:blipFill>
        </p:spPr>
      </p:sp>
      <p:sp>
        <p:nvSpPr>
          <p:cNvPr id="17" name="Freeform 17"/>
          <p:cNvSpPr/>
          <p:nvPr/>
        </p:nvSpPr>
        <p:spPr>
          <a:xfrm>
            <a:off x="15174811" y="418434"/>
            <a:ext cx="1220531" cy="1220531"/>
          </a:xfrm>
          <a:custGeom>
            <a:avLst/>
            <a:gdLst/>
            <a:ahLst/>
            <a:cxnLst/>
            <a:rect l="l" t="t" r="r" b="b"/>
            <a:pathLst>
              <a:path w="1220531" h="1220531">
                <a:moveTo>
                  <a:pt x="0" y="0"/>
                </a:moveTo>
                <a:lnTo>
                  <a:pt x="1220532" y="0"/>
                </a:lnTo>
                <a:lnTo>
                  <a:pt x="1220532" y="1220532"/>
                </a:lnTo>
                <a:lnTo>
                  <a:pt x="0" y="1220532"/>
                </a:lnTo>
                <a:lnTo>
                  <a:pt x="0" y="0"/>
                </a:lnTo>
                <a:close/>
              </a:path>
            </a:pathLst>
          </a:custGeom>
          <a:blipFill>
            <a:blip r:embed="rId8"/>
            <a:stretch>
              <a:fillRect/>
            </a:stretch>
          </a:blipFill>
        </p:spPr>
      </p:sp>
      <p:sp>
        <p:nvSpPr>
          <p:cNvPr id="18" name="TextBox 18"/>
          <p:cNvSpPr txBox="1"/>
          <p:nvPr/>
        </p:nvSpPr>
        <p:spPr>
          <a:xfrm>
            <a:off x="3856380" y="938668"/>
            <a:ext cx="7848633" cy="1322070"/>
          </a:xfrm>
          <a:prstGeom prst="rect">
            <a:avLst/>
          </a:prstGeom>
        </p:spPr>
        <p:txBody>
          <a:bodyPr lIns="0" tIns="0" rIns="0" bIns="0" rtlCol="0" anchor="t">
            <a:spAutoFit/>
          </a:bodyPr>
          <a:lstStyle/>
          <a:p>
            <a:pPr>
              <a:lnSpc>
                <a:spcPts val="5040"/>
              </a:lnSpc>
            </a:pPr>
            <a:r>
              <a:rPr lang="en-US" sz="3600">
                <a:solidFill>
                  <a:srgbClr val="343F56"/>
                </a:solidFill>
                <a:latin typeface="Hagrid Heavy"/>
              </a:rPr>
              <a:t>NETWORK BANDWIDTH AND LATENCY ISSUES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E6CA"/>
        </a:solidFill>
        <a:effectLst/>
      </p:bgPr>
    </p:bg>
    <p:spTree>
      <p:nvGrpSpPr>
        <p:cNvPr id="1" name=""/>
        <p:cNvGrpSpPr/>
        <p:nvPr/>
      </p:nvGrpSpPr>
      <p:grpSpPr>
        <a:xfrm>
          <a:off x="0" y="0"/>
          <a:ext cx="0" cy="0"/>
          <a:chOff x="0" y="0"/>
          <a:chExt cx="0" cy="0"/>
        </a:xfrm>
      </p:grpSpPr>
      <p:grpSp>
        <p:nvGrpSpPr>
          <p:cNvPr id="2" name="Group 2"/>
          <p:cNvGrpSpPr/>
          <p:nvPr/>
        </p:nvGrpSpPr>
        <p:grpSpPr>
          <a:xfrm>
            <a:off x="-386397" y="-369157"/>
            <a:ext cx="19021310" cy="3012245"/>
            <a:chOff x="0" y="0"/>
            <a:chExt cx="8016217" cy="1269461"/>
          </a:xfrm>
        </p:grpSpPr>
        <p:sp>
          <p:nvSpPr>
            <p:cNvPr id="3" name="Freeform 3"/>
            <p:cNvSpPr/>
            <p:nvPr/>
          </p:nvSpPr>
          <p:spPr>
            <a:xfrm>
              <a:off x="0" y="0"/>
              <a:ext cx="8016217" cy="1269461"/>
            </a:xfrm>
            <a:custGeom>
              <a:avLst/>
              <a:gdLst/>
              <a:ahLst/>
              <a:cxnLst/>
              <a:rect l="l" t="t" r="r" b="b"/>
              <a:pathLst>
                <a:path w="8016217" h="1269461">
                  <a:moveTo>
                    <a:pt x="0" y="0"/>
                  </a:moveTo>
                  <a:lnTo>
                    <a:pt x="8016217" y="0"/>
                  </a:lnTo>
                  <a:lnTo>
                    <a:pt x="8016217" y="1269461"/>
                  </a:lnTo>
                  <a:lnTo>
                    <a:pt x="0" y="1269461"/>
                  </a:lnTo>
                  <a:close/>
                </a:path>
              </a:pathLst>
            </a:custGeom>
            <a:solidFill>
              <a:srgbClr val="343F56"/>
            </a:solidFill>
            <a:ln cap="sq">
              <a:noFill/>
              <a:miter/>
            </a:ln>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30320" y="3679429"/>
            <a:ext cx="5061550" cy="6348511"/>
            <a:chOff x="0" y="0"/>
            <a:chExt cx="2007284" cy="2517661"/>
          </a:xfrm>
        </p:grpSpPr>
        <p:sp>
          <p:nvSpPr>
            <p:cNvPr id="6" name="Freeform 6"/>
            <p:cNvSpPr/>
            <p:nvPr/>
          </p:nvSpPr>
          <p:spPr>
            <a:xfrm>
              <a:off x="0" y="0"/>
              <a:ext cx="2007284" cy="2517661"/>
            </a:xfrm>
            <a:custGeom>
              <a:avLst/>
              <a:gdLst/>
              <a:ahLst/>
              <a:cxnLst/>
              <a:rect l="l" t="t" r="r" b="b"/>
              <a:pathLst>
                <a:path w="2007284" h="2517661">
                  <a:moveTo>
                    <a:pt x="0" y="0"/>
                  </a:moveTo>
                  <a:lnTo>
                    <a:pt x="2007284" y="0"/>
                  </a:lnTo>
                  <a:lnTo>
                    <a:pt x="2007284" y="2517661"/>
                  </a:lnTo>
                  <a:lnTo>
                    <a:pt x="0" y="2517661"/>
                  </a:lnTo>
                  <a:close/>
                </a:path>
              </a:pathLst>
            </a:custGeom>
            <a:solidFill>
              <a:srgbClr val="000000">
                <a:alpha val="0"/>
              </a:srgbClr>
            </a:solidFill>
            <a:ln w="38100" cap="sq">
              <a:solidFill>
                <a:srgbClr val="343F56"/>
              </a:solidFill>
              <a:miter/>
            </a:ln>
          </p:spPr>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6614845" y="3679429"/>
            <a:ext cx="5061550" cy="6348511"/>
            <a:chOff x="0" y="0"/>
            <a:chExt cx="2007284" cy="2517661"/>
          </a:xfrm>
        </p:grpSpPr>
        <p:sp>
          <p:nvSpPr>
            <p:cNvPr id="9" name="Freeform 9"/>
            <p:cNvSpPr/>
            <p:nvPr/>
          </p:nvSpPr>
          <p:spPr>
            <a:xfrm>
              <a:off x="0" y="0"/>
              <a:ext cx="2007284" cy="2517661"/>
            </a:xfrm>
            <a:custGeom>
              <a:avLst/>
              <a:gdLst/>
              <a:ahLst/>
              <a:cxnLst/>
              <a:rect l="l" t="t" r="r" b="b"/>
              <a:pathLst>
                <a:path w="2007284" h="2517661">
                  <a:moveTo>
                    <a:pt x="0" y="0"/>
                  </a:moveTo>
                  <a:lnTo>
                    <a:pt x="2007284" y="0"/>
                  </a:lnTo>
                  <a:lnTo>
                    <a:pt x="2007284" y="2517661"/>
                  </a:lnTo>
                  <a:lnTo>
                    <a:pt x="0" y="2517661"/>
                  </a:lnTo>
                  <a:close/>
                </a:path>
              </a:pathLst>
            </a:custGeom>
            <a:solidFill>
              <a:srgbClr val="343F56"/>
            </a:solidFill>
            <a:ln cap="sq">
              <a:noFill/>
              <a:miter/>
            </a:ln>
          </p:spPr>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2197750" y="3679429"/>
            <a:ext cx="5061550" cy="6348511"/>
            <a:chOff x="0" y="0"/>
            <a:chExt cx="2007284" cy="2517661"/>
          </a:xfrm>
        </p:grpSpPr>
        <p:sp>
          <p:nvSpPr>
            <p:cNvPr id="12" name="Freeform 12"/>
            <p:cNvSpPr/>
            <p:nvPr/>
          </p:nvSpPr>
          <p:spPr>
            <a:xfrm>
              <a:off x="0" y="0"/>
              <a:ext cx="2007284" cy="2517661"/>
            </a:xfrm>
            <a:custGeom>
              <a:avLst/>
              <a:gdLst/>
              <a:ahLst/>
              <a:cxnLst/>
              <a:rect l="l" t="t" r="r" b="b"/>
              <a:pathLst>
                <a:path w="2007284" h="2517661">
                  <a:moveTo>
                    <a:pt x="0" y="0"/>
                  </a:moveTo>
                  <a:lnTo>
                    <a:pt x="2007284" y="0"/>
                  </a:lnTo>
                  <a:lnTo>
                    <a:pt x="2007284" y="2517661"/>
                  </a:lnTo>
                  <a:lnTo>
                    <a:pt x="0" y="2517661"/>
                  </a:lnTo>
                  <a:close/>
                </a:path>
              </a:pathLst>
            </a:custGeom>
            <a:solidFill>
              <a:srgbClr val="000000">
                <a:alpha val="0"/>
              </a:srgbClr>
            </a:solidFill>
            <a:ln w="38100" cap="sq">
              <a:solidFill>
                <a:srgbClr val="343F56"/>
              </a:solidFill>
              <a:miter/>
            </a:ln>
          </p:spPr>
        </p:sp>
        <p:sp>
          <p:nvSpPr>
            <p:cNvPr id="13" name="TextBox 13"/>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1401949" y="4132349"/>
            <a:ext cx="4318293" cy="1118235"/>
          </a:xfrm>
          <a:prstGeom prst="rect">
            <a:avLst/>
          </a:prstGeom>
        </p:spPr>
        <p:txBody>
          <a:bodyPr lIns="0" tIns="0" rIns="0" bIns="0" rtlCol="0" anchor="t">
            <a:spAutoFit/>
          </a:bodyPr>
          <a:lstStyle/>
          <a:p>
            <a:pPr algn="ctr">
              <a:lnSpc>
                <a:spcPts val="4200"/>
              </a:lnSpc>
            </a:pPr>
            <a:r>
              <a:rPr lang="en-US" sz="3000">
                <a:solidFill>
                  <a:srgbClr val="343F56"/>
                </a:solidFill>
                <a:latin typeface="Hagrid Heavy"/>
              </a:rPr>
              <a:t>TINGKAT LAYANAN INTERNET</a:t>
            </a:r>
          </a:p>
        </p:txBody>
      </p:sp>
      <p:sp>
        <p:nvSpPr>
          <p:cNvPr id="15" name="TextBox 15"/>
          <p:cNvSpPr txBox="1"/>
          <p:nvPr/>
        </p:nvSpPr>
        <p:spPr>
          <a:xfrm>
            <a:off x="7171069" y="3849139"/>
            <a:ext cx="3949103" cy="1682115"/>
          </a:xfrm>
          <a:prstGeom prst="rect">
            <a:avLst/>
          </a:prstGeom>
        </p:spPr>
        <p:txBody>
          <a:bodyPr lIns="0" tIns="0" rIns="0" bIns="0" rtlCol="0" anchor="t">
            <a:spAutoFit/>
          </a:bodyPr>
          <a:lstStyle/>
          <a:p>
            <a:pPr algn="ctr">
              <a:lnSpc>
                <a:spcPts val="4200"/>
              </a:lnSpc>
            </a:pPr>
            <a:r>
              <a:rPr lang="en-US" sz="3000">
                <a:solidFill>
                  <a:srgbClr val="F5E6CA"/>
                </a:solidFill>
                <a:latin typeface="Hagrid Heavy"/>
              </a:rPr>
              <a:t>PENGGUNAAN BEBERAPA OPERATOR CLOUD</a:t>
            </a:r>
          </a:p>
        </p:txBody>
      </p:sp>
      <p:sp>
        <p:nvSpPr>
          <p:cNvPr id="16" name="TextBox 16"/>
          <p:cNvSpPr txBox="1"/>
          <p:nvPr/>
        </p:nvSpPr>
        <p:spPr>
          <a:xfrm>
            <a:off x="12415248" y="3849139"/>
            <a:ext cx="4636694" cy="1682115"/>
          </a:xfrm>
          <a:prstGeom prst="rect">
            <a:avLst/>
          </a:prstGeom>
        </p:spPr>
        <p:txBody>
          <a:bodyPr lIns="0" tIns="0" rIns="0" bIns="0" rtlCol="0" anchor="t">
            <a:spAutoFit/>
          </a:bodyPr>
          <a:lstStyle/>
          <a:p>
            <a:pPr algn="ctr">
              <a:lnSpc>
                <a:spcPts val="4200"/>
              </a:lnSpc>
            </a:pPr>
            <a:r>
              <a:rPr lang="en-US" sz="3000">
                <a:solidFill>
                  <a:srgbClr val="343F56"/>
                </a:solidFill>
                <a:latin typeface="Hagrid Heavy"/>
              </a:rPr>
              <a:t>PERTIMBANGAN UNTUK ADOPSI CLOUD</a:t>
            </a:r>
          </a:p>
        </p:txBody>
      </p:sp>
      <p:sp>
        <p:nvSpPr>
          <p:cNvPr id="17" name="TextBox 17"/>
          <p:cNvSpPr txBox="1"/>
          <p:nvPr/>
        </p:nvSpPr>
        <p:spPr>
          <a:xfrm>
            <a:off x="1513688" y="5555702"/>
            <a:ext cx="4094816" cy="3896994"/>
          </a:xfrm>
          <a:prstGeom prst="rect">
            <a:avLst/>
          </a:prstGeom>
        </p:spPr>
        <p:txBody>
          <a:bodyPr lIns="0" tIns="0" rIns="0" bIns="0" rtlCol="0" anchor="t">
            <a:spAutoFit/>
          </a:bodyPr>
          <a:lstStyle/>
          <a:p>
            <a:pPr algn="ctr">
              <a:lnSpc>
                <a:spcPts val="3080"/>
              </a:lnSpc>
            </a:pPr>
            <a:r>
              <a:rPr lang="en-US" sz="2200">
                <a:solidFill>
                  <a:srgbClr val="343F56"/>
                </a:solidFill>
                <a:latin typeface="Roboto"/>
              </a:rPr>
              <a:t>Koneksi Internet antara konsumen dan penyedia cloud dipengaruhi oleh ISP mereka, yang sering melibatkan beberapa jaringan ISP.</a:t>
            </a:r>
          </a:p>
          <a:p>
            <a:pPr algn="ctr">
              <a:lnSpc>
                <a:spcPts val="3080"/>
              </a:lnSpc>
            </a:pPr>
            <a:endParaRPr lang="en-US" sz="2200">
              <a:solidFill>
                <a:srgbClr val="343F56"/>
              </a:solidFill>
              <a:latin typeface="Roboto"/>
            </a:endParaRPr>
          </a:p>
          <a:p>
            <a:pPr algn="ctr">
              <a:lnSpc>
                <a:spcPts val="3080"/>
              </a:lnSpc>
            </a:pPr>
            <a:r>
              <a:rPr lang="en-US" sz="2200">
                <a:solidFill>
                  <a:srgbClr val="343F56"/>
                </a:solidFill>
                <a:latin typeface="Roboto"/>
              </a:rPr>
              <a:t>Mengelola QoS di banyak ISP ini memerlukan kolaborasi antara penyedia layanan cloud untuk memenuhi persyaratan bisnis.</a:t>
            </a:r>
          </a:p>
        </p:txBody>
      </p:sp>
      <p:sp>
        <p:nvSpPr>
          <p:cNvPr id="18" name="TextBox 18"/>
          <p:cNvSpPr txBox="1"/>
          <p:nvPr/>
        </p:nvSpPr>
        <p:spPr>
          <a:xfrm>
            <a:off x="7117121" y="5917652"/>
            <a:ext cx="4056998" cy="3115944"/>
          </a:xfrm>
          <a:prstGeom prst="rect">
            <a:avLst/>
          </a:prstGeom>
        </p:spPr>
        <p:txBody>
          <a:bodyPr lIns="0" tIns="0" rIns="0" bIns="0" rtlCol="0" anchor="t">
            <a:spAutoFit/>
          </a:bodyPr>
          <a:lstStyle/>
          <a:p>
            <a:pPr algn="ctr">
              <a:lnSpc>
                <a:spcPts val="3080"/>
              </a:lnSpc>
            </a:pPr>
            <a:r>
              <a:rPr lang="en-US" sz="2200">
                <a:solidFill>
                  <a:srgbClr val="F5E6CA"/>
                </a:solidFill>
                <a:latin typeface="Roboto"/>
              </a:rPr>
              <a:t>Untuk mendapatkan konektivitas dan keandalan yang dibutuhkan, konsumen dan penyedia cloud mungkin perlu menggunakan beberapa operator cloud, yang bisa menimbulkan biaya tambahan dalam adopsi cloud.</a:t>
            </a:r>
          </a:p>
        </p:txBody>
      </p:sp>
      <p:sp>
        <p:nvSpPr>
          <p:cNvPr id="19" name="TextBox 19"/>
          <p:cNvSpPr txBox="1"/>
          <p:nvPr/>
        </p:nvSpPr>
        <p:spPr>
          <a:xfrm>
            <a:off x="12705095" y="5908127"/>
            <a:ext cx="4056998" cy="1416049"/>
          </a:xfrm>
          <a:prstGeom prst="rect">
            <a:avLst/>
          </a:prstGeom>
        </p:spPr>
        <p:txBody>
          <a:bodyPr lIns="0" tIns="0" rIns="0" bIns="0" rtlCol="0" anchor="t">
            <a:spAutoFit/>
          </a:bodyPr>
          <a:lstStyle/>
          <a:p>
            <a:pPr algn="ctr">
              <a:lnSpc>
                <a:spcPts val="2800"/>
              </a:lnSpc>
            </a:pPr>
            <a:r>
              <a:rPr lang="en-US" sz="2000">
                <a:solidFill>
                  <a:srgbClr val="343F56"/>
                </a:solidFill>
                <a:latin typeface="Roboto"/>
              </a:rPr>
              <a:t>Adopsi cloud mungkin lebih mudah untuk aplikasi dengan persyaratan latensi dan bandwidth yang tidak terlalu ketat.</a:t>
            </a:r>
          </a:p>
        </p:txBody>
      </p:sp>
      <p:sp>
        <p:nvSpPr>
          <p:cNvPr id="20" name="TextBox 20"/>
          <p:cNvSpPr txBox="1"/>
          <p:nvPr/>
        </p:nvSpPr>
        <p:spPr>
          <a:xfrm>
            <a:off x="821341" y="902016"/>
            <a:ext cx="10874385" cy="1266825"/>
          </a:xfrm>
          <a:prstGeom prst="rect">
            <a:avLst/>
          </a:prstGeom>
        </p:spPr>
        <p:txBody>
          <a:bodyPr lIns="0" tIns="0" rIns="0" bIns="0" rtlCol="0" anchor="t">
            <a:spAutoFit/>
          </a:bodyPr>
          <a:lstStyle/>
          <a:p>
            <a:pPr>
              <a:lnSpc>
                <a:spcPts val="4500"/>
              </a:lnSpc>
            </a:pPr>
            <a:r>
              <a:rPr lang="en-US" sz="4500">
                <a:solidFill>
                  <a:srgbClr val="F5E6CA"/>
                </a:solidFill>
                <a:latin typeface="Hagrid Heavy"/>
              </a:rPr>
              <a:t>TECHNICAL AND BUSINESS CONSIDERATIONS</a:t>
            </a:r>
          </a:p>
        </p:txBody>
      </p:sp>
      <p:sp>
        <p:nvSpPr>
          <p:cNvPr id="21" name="Freeform 21"/>
          <p:cNvSpPr/>
          <p:nvPr/>
        </p:nvSpPr>
        <p:spPr>
          <a:xfrm>
            <a:off x="16171680" y="957471"/>
            <a:ext cx="1089240" cy="1089240"/>
          </a:xfrm>
          <a:custGeom>
            <a:avLst/>
            <a:gdLst/>
            <a:ahLst/>
            <a:cxnLst/>
            <a:rect l="l" t="t" r="r" b="b"/>
            <a:pathLst>
              <a:path w="1089240" h="1089240">
                <a:moveTo>
                  <a:pt x="0" y="0"/>
                </a:moveTo>
                <a:lnTo>
                  <a:pt x="1089240" y="0"/>
                </a:lnTo>
                <a:lnTo>
                  <a:pt x="1089240" y="1089240"/>
                </a:lnTo>
                <a:lnTo>
                  <a:pt x="0" y="1089240"/>
                </a:lnTo>
                <a:lnTo>
                  <a:pt x="0" y="0"/>
                </a:lnTo>
                <a:close/>
              </a:path>
            </a:pathLst>
          </a:custGeom>
          <a:blipFill>
            <a:blip r:embed="rId2"/>
            <a:stretch>
              <a:fillRect/>
            </a:stretch>
          </a:blipFill>
        </p:spPr>
      </p:sp>
      <p:sp>
        <p:nvSpPr>
          <p:cNvPr id="22" name="Freeform 22"/>
          <p:cNvSpPr/>
          <p:nvPr/>
        </p:nvSpPr>
        <p:spPr>
          <a:xfrm>
            <a:off x="13324501" y="891825"/>
            <a:ext cx="1220531" cy="1220531"/>
          </a:xfrm>
          <a:custGeom>
            <a:avLst/>
            <a:gdLst/>
            <a:ahLst/>
            <a:cxnLst/>
            <a:rect l="l" t="t" r="r" b="b"/>
            <a:pathLst>
              <a:path w="1220531" h="1220531">
                <a:moveTo>
                  <a:pt x="0" y="0"/>
                </a:moveTo>
                <a:lnTo>
                  <a:pt x="1220531" y="0"/>
                </a:lnTo>
                <a:lnTo>
                  <a:pt x="1220531" y="1220532"/>
                </a:lnTo>
                <a:lnTo>
                  <a:pt x="0" y="1220532"/>
                </a:lnTo>
                <a:lnTo>
                  <a:pt x="0" y="0"/>
                </a:lnTo>
                <a:close/>
              </a:path>
            </a:pathLst>
          </a:custGeom>
          <a:blipFill>
            <a:blip r:embed="rId3"/>
            <a:stretch>
              <a:fillRect/>
            </a:stretch>
          </a:blipFill>
        </p:spPr>
      </p:sp>
      <p:sp>
        <p:nvSpPr>
          <p:cNvPr id="23" name="Freeform 23"/>
          <p:cNvSpPr/>
          <p:nvPr/>
        </p:nvSpPr>
        <p:spPr>
          <a:xfrm>
            <a:off x="14688054" y="891825"/>
            <a:ext cx="1220531" cy="1220531"/>
          </a:xfrm>
          <a:custGeom>
            <a:avLst/>
            <a:gdLst/>
            <a:ahLst/>
            <a:cxnLst/>
            <a:rect l="l" t="t" r="r" b="b"/>
            <a:pathLst>
              <a:path w="1220531" h="1220531">
                <a:moveTo>
                  <a:pt x="0" y="0"/>
                </a:moveTo>
                <a:lnTo>
                  <a:pt x="1220532" y="0"/>
                </a:lnTo>
                <a:lnTo>
                  <a:pt x="1220532" y="1220532"/>
                </a:lnTo>
                <a:lnTo>
                  <a:pt x="0" y="1220532"/>
                </a:lnTo>
                <a:lnTo>
                  <a:pt x="0" y="0"/>
                </a:lnTo>
                <a:close/>
              </a:path>
            </a:pathLst>
          </a:custGeom>
          <a:blipFill>
            <a:blip r:embed="rId4"/>
            <a:stretch>
              <a:fillRect/>
            </a:stretch>
          </a:blipFill>
        </p:spPr>
      </p:sp>
      <p:sp>
        <p:nvSpPr>
          <p:cNvPr id="24" name="TextBox 24"/>
          <p:cNvSpPr txBox="1"/>
          <p:nvPr/>
        </p:nvSpPr>
        <p:spPr>
          <a:xfrm>
            <a:off x="2543196" y="2796451"/>
            <a:ext cx="13204848" cy="653415"/>
          </a:xfrm>
          <a:prstGeom prst="rect">
            <a:avLst/>
          </a:prstGeom>
        </p:spPr>
        <p:txBody>
          <a:bodyPr lIns="0" tIns="0" rIns="0" bIns="0" rtlCol="0" anchor="t">
            <a:spAutoFit/>
          </a:bodyPr>
          <a:lstStyle/>
          <a:p>
            <a:pPr>
              <a:lnSpc>
                <a:spcPts val="5040"/>
              </a:lnSpc>
            </a:pPr>
            <a:r>
              <a:rPr lang="en-US" sz="3600">
                <a:solidFill>
                  <a:srgbClr val="343F56"/>
                </a:solidFill>
                <a:latin typeface="Hagrid Heavy"/>
              </a:rPr>
              <a:t>CLOUD CARRIER AND CLOUD PROVIDER SELECTION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43F5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927515"/>
            <a:ext cx="16230600" cy="4431969"/>
            <a:chOff x="0" y="0"/>
            <a:chExt cx="3965003" cy="1082694"/>
          </a:xfrm>
        </p:grpSpPr>
        <p:sp>
          <p:nvSpPr>
            <p:cNvPr id="3" name="Freeform 3"/>
            <p:cNvSpPr/>
            <p:nvPr/>
          </p:nvSpPr>
          <p:spPr>
            <a:xfrm>
              <a:off x="0" y="0"/>
              <a:ext cx="3965003" cy="1082694"/>
            </a:xfrm>
            <a:custGeom>
              <a:avLst/>
              <a:gdLst/>
              <a:ahLst/>
              <a:cxnLst/>
              <a:rect l="l" t="t" r="r" b="b"/>
              <a:pathLst>
                <a:path w="3965003" h="1082694">
                  <a:moveTo>
                    <a:pt x="0" y="0"/>
                  </a:moveTo>
                  <a:lnTo>
                    <a:pt x="3965003" y="0"/>
                  </a:lnTo>
                  <a:lnTo>
                    <a:pt x="3965003" y="1082694"/>
                  </a:lnTo>
                  <a:lnTo>
                    <a:pt x="0" y="1082694"/>
                  </a:lnTo>
                  <a:close/>
                </a:path>
              </a:pathLst>
            </a:custGeom>
            <a:solidFill>
              <a:srgbClr val="F5E6CA"/>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472890" y="3674745"/>
            <a:ext cx="9342221" cy="2785111"/>
          </a:xfrm>
          <a:prstGeom prst="rect">
            <a:avLst/>
          </a:prstGeom>
        </p:spPr>
        <p:txBody>
          <a:bodyPr lIns="0" tIns="0" rIns="0" bIns="0" rtlCol="0" anchor="t">
            <a:spAutoFit/>
          </a:bodyPr>
          <a:lstStyle/>
          <a:p>
            <a:pPr algn="ctr">
              <a:lnSpc>
                <a:spcPts val="10639"/>
              </a:lnSpc>
            </a:pPr>
            <a:r>
              <a:rPr lang="en-US" sz="7599">
                <a:solidFill>
                  <a:srgbClr val="343F56"/>
                </a:solidFill>
                <a:latin typeface="Hagrid Heavy"/>
              </a:rPr>
              <a:t>DATA CENTER TECHNOLOGY</a:t>
            </a:r>
          </a:p>
        </p:txBody>
      </p:sp>
      <p:sp>
        <p:nvSpPr>
          <p:cNvPr id="6" name="Freeform 6"/>
          <p:cNvSpPr/>
          <p:nvPr/>
        </p:nvSpPr>
        <p:spPr>
          <a:xfrm>
            <a:off x="16714680" y="484080"/>
            <a:ext cx="1089240" cy="1089240"/>
          </a:xfrm>
          <a:custGeom>
            <a:avLst/>
            <a:gdLst/>
            <a:ahLst/>
            <a:cxnLst/>
            <a:rect l="l" t="t" r="r" b="b"/>
            <a:pathLst>
              <a:path w="1089240" h="1089240">
                <a:moveTo>
                  <a:pt x="0" y="0"/>
                </a:moveTo>
                <a:lnTo>
                  <a:pt x="1089240" y="0"/>
                </a:lnTo>
                <a:lnTo>
                  <a:pt x="1089240" y="1089240"/>
                </a:lnTo>
                <a:lnTo>
                  <a:pt x="0" y="1089240"/>
                </a:lnTo>
                <a:lnTo>
                  <a:pt x="0" y="0"/>
                </a:lnTo>
                <a:close/>
              </a:path>
            </a:pathLst>
          </a:custGeom>
          <a:blipFill>
            <a:blip r:embed="rId2"/>
            <a:stretch>
              <a:fillRect/>
            </a:stretch>
          </a:blipFill>
        </p:spPr>
      </p:sp>
      <p:sp>
        <p:nvSpPr>
          <p:cNvPr id="7" name="Freeform 7"/>
          <p:cNvSpPr/>
          <p:nvPr/>
        </p:nvSpPr>
        <p:spPr>
          <a:xfrm>
            <a:off x="13811258" y="418434"/>
            <a:ext cx="1220531" cy="1220531"/>
          </a:xfrm>
          <a:custGeom>
            <a:avLst/>
            <a:gdLst/>
            <a:ahLst/>
            <a:cxnLst/>
            <a:rect l="l" t="t" r="r" b="b"/>
            <a:pathLst>
              <a:path w="1220531" h="1220531">
                <a:moveTo>
                  <a:pt x="0" y="0"/>
                </a:moveTo>
                <a:lnTo>
                  <a:pt x="1220531" y="0"/>
                </a:lnTo>
                <a:lnTo>
                  <a:pt x="1220531" y="1220532"/>
                </a:lnTo>
                <a:lnTo>
                  <a:pt x="0" y="1220532"/>
                </a:lnTo>
                <a:lnTo>
                  <a:pt x="0" y="0"/>
                </a:lnTo>
                <a:close/>
              </a:path>
            </a:pathLst>
          </a:custGeom>
          <a:blipFill>
            <a:blip r:embed="rId3"/>
            <a:stretch>
              <a:fillRect/>
            </a:stretch>
          </a:blipFill>
        </p:spPr>
      </p:sp>
      <p:sp>
        <p:nvSpPr>
          <p:cNvPr id="8" name="Freeform 8"/>
          <p:cNvSpPr/>
          <p:nvPr/>
        </p:nvSpPr>
        <p:spPr>
          <a:xfrm>
            <a:off x="15174811" y="418434"/>
            <a:ext cx="1220531" cy="1220531"/>
          </a:xfrm>
          <a:custGeom>
            <a:avLst/>
            <a:gdLst/>
            <a:ahLst/>
            <a:cxnLst/>
            <a:rect l="l" t="t" r="r" b="b"/>
            <a:pathLst>
              <a:path w="1220531" h="1220531">
                <a:moveTo>
                  <a:pt x="0" y="0"/>
                </a:moveTo>
                <a:lnTo>
                  <a:pt x="1220532" y="0"/>
                </a:lnTo>
                <a:lnTo>
                  <a:pt x="1220532" y="1220532"/>
                </a:lnTo>
                <a:lnTo>
                  <a:pt x="0" y="1220532"/>
                </a:lnTo>
                <a:lnTo>
                  <a:pt x="0" y="0"/>
                </a:lnTo>
                <a:close/>
              </a:path>
            </a:pathLst>
          </a:custGeom>
          <a:blipFill>
            <a:blip r:embed="rId4"/>
            <a:stretch>
              <a:fillRect/>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E6CA"/>
        </a:solidFill>
        <a:effectLst/>
      </p:bgPr>
    </p:bg>
    <p:spTree>
      <p:nvGrpSpPr>
        <p:cNvPr id="1" name=""/>
        <p:cNvGrpSpPr/>
        <p:nvPr/>
      </p:nvGrpSpPr>
      <p:grpSpPr>
        <a:xfrm>
          <a:off x="0" y="0"/>
          <a:ext cx="0" cy="0"/>
          <a:chOff x="0" y="0"/>
          <a:chExt cx="0" cy="0"/>
        </a:xfrm>
      </p:grpSpPr>
      <p:sp>
        <p:nvSpPr>
          <p:cNvPr id="2" name="AutoShape 2"/>
          <p:cNvSpPr/>
          <p:nvPr/>
        </p:nvSpPr>
        <p:spPr>
          <a:xfrm>
            <a:off x="5727469" y="1619916"/>
            <a:ext cx="11531831" cy="0"/>
          </a:xfrm>
          <a:prstGeom prst="line">
            <a:avLst/>
          </a:prstGeom>
          <a:ln w="38100" cap="flat">
            <a:solidFill>
              <a:srgbClr val="343F56"/>
            </a:solidFill>
            <a:prstDash val="solid"/>
            <a:headEnd type="none" w="sm" len="sm"/>
            <a:tailEnd type="none" w="sm" len="sm"/>
          </a:ln>
        </p:spPr>
      </p:sp>
      <p:sp>
        <p:nvSpPr>
          <p:cNvPr id="3" name="Freeform 3"/>
          <p:cNvSpPr/>
          <p:nvPr/>
        </p:nvSpPr>
        <p:spPr>
          <a:xfrm>
            <a:off x="3755660" y="1094346"/>
            <a:ext cx="1089240" cy="1089240"/>
          </a:xfrm>
          <a:custGeom>
            <a:avLst/>
            <a:gdLst/>
            <a:ahLst/>
            <a:cxnLst/>
            <a:rect l="l" t="t" r="r" b="b"/>
            <a:pathLst>
              <a:path w="1089240" h="1089240">
                <a:moveTo>
                  <a:pt x="0" y="0"/>
                </a:moveTo>
                <a:lnTo>
                  <a:pt x="1089240" y="0"/>
                </a:lnTo>
                <a:lnTo>
                  <a:pt x="1089240" y="1089240"/>
                </a:lnTo>
                <a:lnTo>
                  <a:pt x="0" y="1089240"/>
                </a:lnTo>
                <a:lnTo>
                  <a:pt x="0" y="0"/>
                </a:lnTo>
                <a:close/>
              </a:path>
            </a:pathLst>
          </a:custGeom>
          <a:blipFill>
            <a:blip r:embed="rId2"/>
            <a:stretch>
              <a:fillRect/>
            </a:stretch>
          </a:blipFill>
        </p:spPr>
      </p:sp>
      <p:sp>
        <p:nvSpPr>
          <p:cNvPr id="4" name="Freeform 4"/>
          <p:cNvSpPr/>
          <p:nvPr/>
        </p:nvSpPr>
        <p:spPr>
          <a:xfrm>
            <a:off x="1028700" y="1028700"/>
            <a:ext cx="1220531" cy="1220531"/>
          </a:xfrm>
          <a:custGeom>
            <a:avLst/>
            <a:gdLst/>
            <a:ahLst/>
            <a:cxnLst/>
            <a:rect l="l" t="t" r="r" b="b"/>
            <a:pathLst>
              <a:path w="1220531" h="1220531">
                <a:moveTo>
                  <a:pt x="0" y="0"/>
                </a:moveTo>
                <a:lnTo>
                  <a:pt x="1220531" y="0"/>
                </a:lnTo>
                <a:lnTo>
                  <a:pt x="1220531" y="1220531"/>
                </a:lnTo>
                <a:lnTo>
                  <a:pt x="0" y="1220531"/>
                </a:lnTo>
                <a:lnTo>
                  <a:pt x="0" y="0"/>
                </a:lnTo>
                <a:close/>
              </a:path>
            </a:pathLst>
          </a:custGeom>
          <a:blipFill>
            <a:blip r:embed="rId3"/>
            <a:stretch>
              <a:fillRect/>
            </a:stretch>
          </a:blipFill>
        </p:spPr>
      </p:sp>
      <p:sp>
        <p:nvSpPr>
          <p:cNvPr id="5" name="Freeform 5"/>
          <p:cNvSpPr/>
          <p:nvPr/>
        </p:nvSpPr>
        <p:spPr>
          <a:xfrm>
            <a:off x="2392253" y="1028700"/>
            <a:ext cx="1220531" cy="1220531"/>
          </a:xfrm>
          <a:custGeom>
            <a:avLst/>
            <a:gdLst/>
            <a:ahLst/>
            <a:cxnLst/>
            <a:rect l="l" t="t" r="r" b="b"/>
            <a:pathLst>
              <a:path w="1220531" h="1220531">
                <a:moveTo>
                  <a:pt x="0" y="0"/>
                </a:moveTo>
                <a:lnTo>
                  <a:pt x="1220532" y="0"/>
                </a:lnTo>
                <a:lnTo>
                  <a:pt x="1220532" y="1220531"/>
                </a:lnTo>
                <a:lnTo>
                  <a:pt x="0" y="1220531"/>
                </a:lnTo>
                <a:lnTo>
                  <a:pt x="0" y="0"/>
                </a:lnTo>
                <a:close/>
              </a:path>
            </a:pathLst>
          </a:custGeom>
          <a:blipFill>
            <a:blip r:embed="rId4"/>
            <a:stretch>
              <a:fillRect/>
            </a:stretch>
          </a:blipFill>
        </p:spPr>
      </p:sp>
      <p:sp>
        <p:nvSpPr>
          <p:cNvPr id="6" name="Freeform 6"/>
          <p:cNvSpPr/>
          <p:nvPr/>
        </p:nvSpPr>
        <p:spPr>
          <a:xfrm>
            <a:off x="9580000" y="4077664"/>
            <a:ext cx="7361975" cy="5104436"/>
          </a:xfrm>
          <a:custGeom>
            <a:avLst/>
            <a:gdLst/>
            <a:ahLst/>
            <a:cxnLst/>
            <a:rect l="l" t="t" r="r" b="b"/>
            <a:pathLst>
              <a:path w="7361975" h="5104436">
                <a:moveTo>
                  <a:pt x="0" y="0"/>
                </a:moveTo>
                <a:lnTo>
                  <a:pt x="7361975" y="0"/>
                </a:lnTo>
                <a:lnTo>
                  <a:pt x="7361975" y="5104436"/>
                </a:lnTo>
                <a:lnTo>
                  <a:pt x="0" y="5104436"/>
                </a:lnTo>
                <a:lnTo>
                  <a:pt x="0" y="0"/>
                </a:lnTo>
                <a:close/>
              </a:path>
            </a:pathLst>
          </a:custGeom>
          <a:blipFill>
            <a:blip r:embed="rId5"/>
            <a:stretch>
              <a:fillRect/>
            </a:stretch>
          </a:blipFill>
        </p:spPr>
      </p:sp>
      <p:sp>
        <p:nvSpPr>
          <p:cNvPr id="7" name="TextBox 7"/>
          <p:cNvSpPr txBox="1"/>
          <p:nvPr/>
        </p:nvSpPr>
        <p:spPr>
          <a:xfrm>
            <a:off x="1028700" y="2731966"/>
            <a:ext cx="16230600" cy="1082039"/>
          </a:xfrm>
          <a:prstGeom prst="rect">
            <a:avLst/>
          </a:prstGeom>
        </p:spPr>
        <p:txBody>
          <a:bodyPr lIns="0" tIns="0" rIns="0" bIns="0" rtlCol="0" anchor="t">
            <a:spAutoFit/>
          </a:bodyPr>
          <a:lstStyle/>
          <a:p>
            <a:pPr>
              <a:lnSpc>
                <a:spcPts val="7599"/>
              </a:lnSpc>
            </a:pPr>
            <a:r>
              <a:rPr lang="en-US" sz="7599">
                <a:solidFill>
                  <a:srgbClr val="343F56"/>
                </a:solidFill>
                <a:latin typeface="Hagrid Heavy"/>
              </a:rPr>
              <a:t>DATA CENTER TECHNOLOGY</a:t>
            </a:r>
          </a:p>
        </p:txBody>
      </p:sp>
      <p:sp>
        <p:nvSpPr>
          <p:cNvPr id="8" name="TextBox 8"/>
          <p:cNvSpPr txBox="1"/>
          <p:nvPr/>
        </p:nvSpPr>
        <p:spPr>
          <a:xfrm>
            <a:off x="1028700" y="4001464"/>
            <a:ext cx="8115300" cy="3967480"/>
          </a:xfrm>
          <a:prstGeom prst="rect">
            <a:avLst/>
          </a:prstGeom>
        </p:spPr>
        <p:txBody>
          <a:bodyPr lIns="0" tIns="0" rIns="0" bIns="0" rtlCol="0" anchor="t">
            <a:spAutoFit/>
          </a:bodyPr>
          <a:lstStyle/>
          <a:p>
            <a:pPr algn="just">
              <a:lnSpc>
                <a:spcPts val="3920"/>
              </a:lnSpc>
            </a:pPr>
            <a:r>
              <a:rPr lang="en-US" sz="2800">
                <a:solidFill>
                  <a:srgbClr val="343F56"/>
                </a:solidFill>
                <a:latin typeface="Roboto"/>
              </a:rPr>
              <a:t>Pengelolaan sumber daya IT dengan menggunakan sistem terpusat yang didalamnya terdapat infrastruktur computing yang dibutuhkan sistem IT seperti, server, penyimpanan data, dan komponen jaringan. Hal ini dapat meningkatkan efisiensi penggunaan sumber daya IT dan juga aksesibilitasnya terhadap personil IT yang butuh menggunakan sumber daya tersebut.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43F5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4132195"/>
            <a:ext cx="7848588" cy="1938294"/>
            <a:chOff x="0" y="0"/>
            <a:chExt cx="2067118" cy="510497"/>
          </a:xfrm>
        </p:grpSpPr>
        <p:sp>
          <p:nvSpPr>
            <p:cNvPr id="3" name="Freeform 3"/>
            <p:cNvSpPr/>
            <p:nvPr/>
          </p:nvSpPr>
          <p:spPr>
            <a:xfrm>
              <a:off x="0" y="0"/>
              <a:ext cx="2067118" cy="510497"/>
            </a:xfrm>
            <a:custGeom>
              <a:avLst/>
              <a:gdLst/>
              <a:ahLst/>
              <a:cxnLst/>
              <a:rect l="l" t="t" r="r" b="b"/>
              <a:pathLst>
                <a:path w="2067118" h="510497">
                  <a:moveTo>
                    <a:pt x="0" y="0"/>
                  </a:moveTo>
                  <a:lnTo>
                    <a:pt x="2067118" y="0"/>
                  </a:lnTo>
                  <a:lnTo>
                    <a:pt x="2067118" y="510497"/>
                  </a:lnTo>
                  <a:lnTo>
                    <a:pt x="0" y="510497"/>
                  </a:lnTo>
                  <a:close/>
                </a:path>
              </a:pathLst>
            </a:custGeom>
            <a:solidFill>
              <a:srgbClr val="F5E6CA"/>
            </a:solidFill>
            <a:ln cap="sq">
              <a:noFill/>
              <a:miter/>
            </a:ln>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6600576"/>
            <a:ext cx="7848588" cy="1938294"/>
            <a:chOff x="0" y="0"/>
            <a:chExt cx="2067118" cy="510497"/>
          </a:xfrm>
        </p:grpSpPr>
        <p:sp>
          <p:nvSpPr>
            <p:cNvPr id="6" name="Freeform 6"/>
            <p:cNvSpPr/>
            <p:nvPr/>
          </p:nvSpPr>
          <p:spPr>
            <a:xfrm>
              <a:off x="0" y="0"/>
              <a:ext cx="2067118" cy="510497"/>
            </a:xfrm>
            <a:custGeom>
              <a:avLst/>
              <a:gdLst/>
              <a:ahLst/>
              <a:cxnLst/>
              <a:rect l="l" t="t" r="r" b="b"/>
              <a:pathLst>
                <a:path w="2067118" h="510497">
                  <a:moveTo>
                    <a:pt x="0" y="0"/>
                  </a:moveTo>
                  <a:lnTo>
                    <a:pt x="2067118" y="0"/>
                  </a:lnTo>
                  <a:lnTo>
                    <a:pt x="2067118" y="510497"/>
                  </a:lnTo>
                  <a:lnTo>
                    <a:pt x="0" y="510497"/>
                  </a:lnTo>
                  <a:close/>
                </a:path>
              </a:pathLst>
            </a:custGeom>
            <a:solidFill>
              <a:srgbClr val="F5E6CA"/>
            </a:solidFill>
            <a:ln cap="sq">
              <a:noFill/>
              <a:miter/>
            </a:ln>
          </p:spPr>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9410712" y="4132195"/>
            <a:ext cx="7848588" cy="1938294"/>
            <a:chOff x="0" y="0"/>
            <a:chExt cx="2067118" cy="510497"/>
          </a:xfrm>
        </p:grpSpPr>
        <p:sp>
          <p:nvSpPr>
            <p:cNvPr id="9" name="Freeform 9"/>
            <p:cNvSpPr/>
            <p:nvPr/>
          </p:nvSpPr>
          <p:spPr>
            <a:xfrm>
              <a:off x="0" y="0"/>
              <a:ext cx="2067118" cy="510497"/>
            </a:xfrm>
            <a:custGeom>
              <a:avLst/>
              <a:gdLst/>
              <a:ahLst/>
              <a:cxnLst/>
              <a:rect l="l" t="t" r="r" b="b"/>
              <a:pathLst>
                <a:path w="2067118" h="510497">
                  <a:moveTo>
                    <a:pt x="0" y="0"/>
                  </a:moveTo>
                  <a:lnTo>
                    <a:pt x="2067118" y="0"/>
                  </a:lnTo>
                  <a:lnTo>
                    <a:pt x="2067118" y="510497"/>
                  </a:lnTo>
                  <a:lnTo>
                    <a:pt x="0" y="510497"/>
                  </a:lnTo>
                  <a:close/>
                </a:path>
              </a:pathLst>
            </a:custGeom>
            <a:solidFill>
              <a:srgbClr val="F5E6CA"/>
            </a:solidFill>
            <a:ln cap="sq">
              <a:noFill/>
              <a:miter/>
            </a:ln>
          </p:spPr>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9410712" y="6600576"/>
            <a:ext cx="7848588" cy="1938294"/>
            <a:chOff x="0" y="0"/>
            <a:chExt cx="2067118" cy="510497"/>
          </a:xfrm>
        </p:grpSpPr>
        <p:sp>
          <p:nvSpPr>
            <p:cNvPr id="12" name="Freeform 12"/>
            <p:cNvSpPr/>
            <p:nvPr/>
          </p:nvSpPr>
          <p:spPr>
            <a:xfrm>
              <a:off x="0" y="0"/>
              <a:ext cx="2067118" cy="510497"/>
            </a:xfrm>
            <a:custGeom>
              <a:avLst/>
              <a:gdLst/>
              <a:ahLst/>
              <a:cxnLst/>
              <a:rect l="l" t="t" r="r" b="b"/>
              <a:pathLst>
                <a:path w="2067118" h="510497">
                  <a:moveTo>
                    <a:pt x="0" y="0"/>
                  </a:moveTo>
                  <a:lnTo>
                    <a:pt x="2067118" y="0"/>
                  </a:lnTo>
                  <a:lnTo>
                    <a:pt x="2067118" y="510497"/>
                  </a:lnTo>
                  <a:lnTo>
                    <a:pt x="0" y="510497"/>
                  </a:lnTo>
                  <a:close/>
                </a:path>
              </a:pathLst>
            </a:custGeom>
            <a:solidFill>
              <a:srgbClr val="F5E6CA"/>
            </a:solidFill>
            <a:ln cap="sq">
              <a:noFill/>
              <a:miter/>
            </a:ln>
          </p:spPr>
        </p:sp>
        <p:sp>
          <p:nvSpPr>
            <p:cNvPr id="13" name="TextBox 13"/>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14" name="Freeform 14"/>
          <p:cNvSpPr/>
          <p:nvPr/>
        </p:nvSpPr>
        <p:spPr>
          <a:xfrm>
            <a:off x="1352088" y="4530584"/>
            <a:ext cx="368749" cy="368749"/>
          </a:xfrm>
          <a:custGeom>
            <a:avLst/>
            <a:gdLst/>
            <a:ahLst/>
            <a:cxnLst/>
            <a:rect l="l" t="t" r="r" b="b"/>
            <a:pathLst>
              <a:path w="368749" h="368749">
                <a:moveTo>
                  <a:pt x="0" y="0"/>
                </a:moveTo>
                <a:lnTo>
                  <a:pt x="368749" y="0"/>
                </a:lnTo>
                <a:lnTo>
                  <a:pt x="368749" y="368749"/>
                </a:lnTo>
                <a:lnTo>
                  <a:pt x="0" y="368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15"/>
          <p:cNvSpPr/>
          <p:nvPr/>
        </p:nvSpPr>
        <p:spPr>
          <a:xfrm>
            <a:off x="1352088" y="6998965"/>
            <a:ext cx="368749" cy="368749"/>
          </a:xfrm>
          <a:custGeom>
            <a:avLst/>
            <a:gdLst/>
            <a:ahLst/>
            <a:cxnLst/>
            <a:rect l="l" t="t" r="r" b="b"/>
            <a:pathLst>
              <a:path w="368749" h="368749">
                <a:moveTo>
                  <a:pt x="0" y="0"/>
                </a:moveTo>
                <a:lnTo>
                  <a:pt x="368749" y="0"/>
                </a:lnTo>
                <a:lnTo>
                  <a:pt x="368749" y="368749"/>
                </a:lnTo>
                <a:lnTo>
                  <a:pt x="0" y="368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a:off x="9734100" y="4530584"/>
            <a:ext cx="368749" cy="368749"/>
          </a:xfrm>
          <a:custGeom>
            <a:avLst/>
            <a:gdLst/>
            <a:ahLst/>
            <a:cxnLst/>
            <a:rect l="l" t="t" r="r" b="b"/>
            <a:pathLst>
              <a:path w="368749" h="368749">
                <a:moveTo>
                  <a:pt x="0" y="0"/>
                </a:moveTo>
                <a:lnTo>
                  <a:pt x="368749" y="0"/>
                </a:lnTo>
                <a:lnTo>
                  <a:pt x="368749" y="368749"/>
                </a:lnTo>
                <a:lnTo>
                  <a:pt x="0" y="368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Freeform 17"/>
          <p:cNvSpPr/>
          <p:nvPr/>
        </p:nvSpPr>
        <p:spPr>
          <a:xfrm>
            <a:off x="9734100" y="6998965"/>
            <a:ext cx="368749" cy="368749"/>
          </a:xfrm>
          <a:custGeom>
            <a:avLst/>
            <a:gdLst/>
            <a:ahLst/>
            <a:cxnLst/>
            <a:rect l="l" t="t" r="r" b="b"/>
            <a:pathLst>
              <a:path w="368749" h="368749">
                <a:moveTo>
                  <a:pt x="0" y="0"/>
                </a:moveTo>
                <a:lnTo>
                  <a:pt x="368749" y="0"/>
                </a:lnTo>
                <a:lnTo>
                  <a:pt x="368749" y="368749"/>
                </a:lnTo>
                <a:lnTo>
                  <a:pt x="0" y="368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TextBox 18"/>
          <p:cNvSpPr txBox="1"/>
          <p:nvPr/>
        </p:nvSpPr>
        <p:spPr>
          <a:xfrm>
            <a:off x="2690523" y="1836034"/>
            <a:ext cx="12906955" cy="1372236"/>
          </a:xfrm>
          <a:prstGeom prst="rect">
            <a:avLst/>
          </a:prstGeom>
        </p:spPr>
        <p:txBody>
          <a:bodyPr lIns="0" tIns="0" rIns="0" bIns="0" rtlCol="0" anchor="t">
            <a:spAutoFit/>
          </a:bodyPr>
          <a:lstStyle/>
          <a:p>
            <a:pPr algn="ctr">
              <a:lnSpc>
                <a:spcPts val="10639"/>
              </a:lnSpc>
            </a:pPr>
            <a:r>
              <a:rPr lang="en-US" sz="7599">
                <a:solidFill>
                  <a:srgbClr val="F5E6CA"/>
                </a:solidFill>
                <a:latin typeface="Hagrid Heavy"/>
              </a:rPr>
              <a:t>KEUNTUNGAN</a:t>
            </a:r>
          </a:p>
        </p:txBody>
      </p:sp>
      <p:sp>
        <p:nvSpPr>
          <p:cNvPr id="19" name="TextBox 19"/>
          <p:cNvSpPr txBox="1"/>
          <p:nvPr/>
        </p:nvSpPr>
        <p:spPr>
          <a:xfrm>
            <a:off x="2101465" y="4323715"/>
            <a:ext cx="6165768" cy="1553844"/>
          </a:xfrm>
          <a:prstGeom prst="rect">
            <a:avLst/>
          </a:prstGeom>
        </p:spPr>
        <p:txBody>
          <a:bodyPr lIns="0" tIns="0" rIns="0" bIns="0" rtlCol="0" anchor="t">
            <a:spAutoFit/>
          </a:bodyPr>
          <a:lstStyle/>
          <a:p>
            <a:pPr algn="just">
              <a:lnSpc>
                <a:spcPts val="3080"/>
              </a:lnSpc>
            </a:pPr>
            <a:r>
              <a:rPr lang="en-US" sz="2200">
                <a:solidFill>
                  <a:srgbClr val="343F56"/>
                </a:solidFill>
                <a:latin typeface="Roboto"/>
              </a:rPr>
              <a:t>Memiliki cadangan power supply sebagai solusi saat terjadinya pemadaman listrik sehingga performa perusahaan yang menggunakan layanan tetap berjalan lancar.</a:t>
            </a:r>
          </a:p>
        </p:txBody>
      </p:sp>
      <p:sp>
        <p:nvSpPr>
          <p:cNvPr id="20" name="TextBox 20"/>
          <p:cNvSpPr txBox="1"/>
          <p:nvPr/>
        </p:nvSpPr>
        <p:spPr>
          <a:xfrm>
            <a:off x="2101465" y="6946789"/>
            <a:ext cx="6165768" cy="772794"/>
          </a:xfrm>
          <a:prstGeom prst="rect">
            <a:avLst/>
          </a:prstGeom>
        </p:spPr>
        <p:txBody>
          <a:bodyPr lIns="0" tIns="0" rIns="0" bIns="0" rtlCol="0" anchor="t">
            <a:spAutoFit/>
          </a:bodyPr>
          <a:lstStyle/>
          <a:p>
            <a:pPr algn="just">
              <a:lnSpc>
                <a:spcPts val="3080"/>
              </a:lnSpc>
            </a:pPr>
            <a:r>
              <a:rPr lang="en-US" sz="2200">
                <a:solidFill>
                  <a:srgbClr val="343F56"/>
                </a:solidFill>
                <a:latin typeface="Roboto"/>
              </a:rPr>
              <a:t>Adanya fasilitas yang memungkinkan suhu mesin terkontrol agar memiliki life span yang lebih lama.</a:t>
            </a:r>
          </a:p>
        </p:txBody>
      </p:sp>
      <p:sp>
        <p:nvSpPr>
          <p:cNvPr id="21" name="TextBox 21"/>
          <p:cNvSpPr txBox="1"/>
          <p:nvPr/>
        </p:nvSpPr>
        <p:spPr>
          <a:xfrm>
            <a:off x="10483849" y="4482959"/>
            <a:ext cx="6165768" cy="1163319"/>
          </a:xfrm>
          <a:prstGeom prst="rect">
            <a:avLst/>
          </a:prstGeom>
        </p:spPr>
        <p:txBody>
          <a:bodyPr lIns="0" tIns="0" rIns="0" bIns="0" rtlCol="0" anchor="t">
            <a:spAutoFit/>
          </a:bodyPr>
          <a:lstStyle/>
          <a:p>
            <a:pPr algn="just">
              <a:lnSpc>
                <a:spcPts val="3080"/>
              </a:lnSpc>
            </a:pPr>
            <a:r>
              <a:rPr lang="en-US" sz="2200">
                <a:solidFill>
                  <a:srgbClr val="343F56"/>
                </a:solidFill>
                <a:latin typeface="Roboto"/>
              </a:rPr>
              <a:t>Replikasi data di beberapa mesin sebagai tindakan preventif hal-hal yang tidak diinginkan seperti, data hilang, dan lain-lain.</a:t>
            </a:r>
          </a:p>
        </p:txBody>
      </p:sp>
      <p:sp>
        <p:nvSpPr>
          <p:cNvPr id="22" name="TextBox 22"/>
          <p:cNvSpPr txBox="1"/>
          <p:nvPr/>
        </p:nvSpPr>
        <p:spPr>
          <a:xfrm>
            <a:off x="10483849" y="6951340"/>
            <a:ext cx="6165768" cy="772794"/>
          </a:xfrm>
          <a:prstGeom prst="rect">
            <a:avLst/>
          </a:prstGeom>
        </p:spPr>
        <p:txBody>
          <a:bodyPr lIns="0" tIns="0" rIns="0" bIns="0" rtlCol="0" anchor="t">
            <a:spAutoFit/>
          </a:bodyPr>
          <a:lstStyle/>
          <a:p>
            <a:pPr algn="just">
              <a:lnSpc>
                <a:spcPts val="3080"/>
              </a:lnSpc>
            </a:pPr>
            <a:r>
              <a:rPr lang="en-US" sz="2200">
                <a:solidFill>
                  <a:srgbClr val="343F56"/>
                </a:solidFill>
                <a:latin typeface="Roboto"/>
              </a:rPr>
              <a:t>Implementasi kepatuhan terhadap hukum tergolong lebih mudah.</a:t>
            </a:r>
          </a:p>
        </p:txBody>
      </p:sp>
      <p:sp>
        <p:nvSpPr>
          <p:cNvPr id="23" name="Freeform 23"/>
          <p:cNvSpPr/>
          <p:nvPr/>
        </p:nvSpPr>
        <p:spPr>
          <a:xfrm>
            <a:off x="16649617" y="484080"/>
            <a:ext cx="1089240" cy="1089240"/>
          </a:xfrm>
          <a:custGeom>
            <a:avLst/>
            <a:gdLst/>
            <a:ahLst/>
            <a:cxnLst/>
            <a:rect l="l" t="t" r="r" b="b"/>
            <a:pathLst>
              <a:path w="1089240" h="1089240">
                <a:moveTo>
                  <a:pt x="0" y="0"/>
                </a:moveTo>
                <a:lnTo>
                  <a:pt x="1089240" y="0"/>
                </a:lnTo>
                <a:lnTo>
                  <a:pt x="1089240" y="1089240"/>
                </a:lnTo>
                <a:lnTo>
                  <a:pt x="0" y="1089240"/>
                </a:lnTo>
                <a:lnTo>
                  <a:pt x="0" y="0"/>
                </a:lnTo>
                <a:close/>
              </a:path>
            </a:pathLst>
          </a:custGeom>
          <a:blipFill>
            <a:blip r:embed="rId4"/>
            <a:stretch>
              <a:fillRect/>
            </a:stretch>
          </a:blipFill>
        </p:spPr>
      </p:sp>
      <p:sp>
        <p:nvSpPr>
          <p:cNvPr id="24" name="Freeform 24"/>
          <p:cNvSpPr/>
          <p:nvPr/>
        </p:nvSpPr>
        <p:spPr>
          <a:xfrm>
            <a:off x="13811258" y="418434"/>
            <a:ext cx="1220531" cy="1220531"/>
          </a:xfrm>
          <a:custGeom>
            <a:avLst/>
            <a:gdLst/>
            <a:ahLst/>
            <a:cxnLst/>
            <a:rect l="l" t="t" r="r" b="b"/>
            <a:pathLst>
              <a:path w="1220531" h="1220531">
                <a:moveTo>
                  <a:pt x="0" y="0"/>
                </a:moveTo>
                <a:lnTo>
                  <a:pt x="1220531" y="0"/>
                </a:lnTo>
                <a:lnTo>
                  <a:pt x="1220531" y="1220532"/>
                </a:lnTo>
                <a:lnTo>
                  <a:pt x="0" y="1220532"/>
                </a:lnTo>
                <a:lnTo>
                  <a:pt x="0" y="0"/>
                </a:lnTo>
                <a:close/>
              </a:path>
            </a:pathLst>
          </a:custGeom>
          <a:blipFill>
            <a:blip r:embed="rId5"/>
            <a:stretch>
              <a:fillRect/>
            </a:stretch>
          </a:blipFill>
        </p:spPr>
      </p:sp>
      <p:sp>
        <p:nvSpPr>
          <p:cNvPr id="25" name="Freeform 25"/>
          <p:cNvSpPr/>
          <p:nvPr/>
        </p:nvSpPr>
        <p:spPr>
          <a:xfrm>
            <a:off x="15174811" y="418434"/>
            <a:ext cx="1220531" cy="1220531"/>
          </a:xfrm>
          <a:custGeom>
            <a:avLst/>
            <a:gdLst/>
            <a:ahLst/>
            <a:cxnLst/>
            <a:rect l="l" t="t" r="r" b="b"/>
            <a:pathLst>
              <a:path w="1220531" h="1220531">
                <a:moveTo>
                  <a:pt x="0" y="0"/>
                </a:moveTo>
                <a:lnTo>
                  <a:pt x="1220532" y="0"/>
                </a:lnTo>
                <a:lnTo>
                  <a:pt x="1220532" y="1220532"/>
                </a:lnTo>
                <a:lnTo>
                  <a:pt x="0" y="1220532"/>
                </a:lnTo>
                <a:lnTo>
                  <a:pt x="0" y="0"/>
                </a:lnTo>
                <a:close/>
              </a:path>
            </a:pathLst>
          </a:custGeom>
          <a:blipFill>
            <a:blip r:embed="rId6"/>
            <a:stretch>
              <a:fillRect/>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E6CA"/>
        </a:solidFill>
        <a:effectLst/>
      </p:bgPr>
    </p:bg>
    <p:spTree>
      <p:nvGrpSpPr>
        <p:cNvPr id="1" name=""/>
        <p:cNvGrpSpPr/>
        <p:nvPr/>
      </p:nvGrpSpPr>
      <p:grpSpPr>
        <a:xfrm>
          <a:off x="0" y="0"/>
          <a:ext cx="0" cy="0"/>
          <a:chOff x="0" y="0"/>
          <a:chExt cx="0" cy="0"/>
        </a:xfrm>
      </p:grpSpPr>
      <p:grpSp>
        <p:nvGrpSpPr>
          <p:cNvPr id="2" name="Group 2"/>
          <p:cNvGrpSpPr/>
          <p:nvPr/>
        </p:nvGrpSpPr>
        <p:grpSpPr>
          <a:xfrm>
            <a:off x="9864852" y="-369157"/>
            <a:ext cx="9014043" cy="11060158"/>
            <a:chOff x="0" y="0"/>
            <a:chExt cx="3798819" cy="4661121"/>
          </a:xfrm>
        </p:grpSpPr>
        <p:sp>
          <p:nvSpPr>
            <p:cNvPr id="3" name="Freeform 3"/>
            <p:cNvSpPr/>
            <p:nvPr/>
          </p:nvSpPr>
          <p:spPr>
            <a:xfrm>
              <a:off x="0" y="0"/>
              <a:ext cx="3798820" cy="4661121"/>
            </a:xfrm>
            <a:custGeom>
              <a:avLst/>
              <a:gdLst/>
              <a:ahLst/>
              <a:cxnLst/>
              <a:rect l="l" t="t" r="r" b="b"/>
              <a:pathLst>
                <a:path w="3798820" h="4661121">
                  <a:moveTo>
                    <a:pt x="0" y="0"/>
                  </a:moveTo>
                  <a:lnTo>
                    <a:pt x="3798820" y="0"/>
                  </a:lnTo>
                  <a:lnTo>
                    <a:pt x="3798820" y="4661121"/>
                  </a:lnTo>
                  <a:lnTo>
                    <a:pt x="0" y="4661121"/>
                  </a:lnTo>
                  <a:close/>
                </a:path>
              </a:pathLst>
            </a:custGeom>
            <a:solidFill>
              <a:srgbClr val="343F56"/>
            </a:solidFill>
            <a:ln cap="sq">
              <a:noFill/>
              <a:miter/>
            </a:ln>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1162777" y="2031563"/>
            <a:ext cx="5864828" cy="7112437"/>
          </a:xfrm>
          <a:custGeom>
            <a:avLst/>
            <a:gdLst/>
            <a:ahLst/>
            <a:cxnLst/>
            <a:rect l="l" t="t" r="r" b="b"/>
            <a:pathLst>
              <a:path w="5864828" h="7112437">
                <a:moveTo>
                  <a:pt x="0" y="0"/>
                </a:moveTo>
                <a:lnTo>
                  <a:pt x="5864828" y="0"/>
                </a:lnTo>
                <a:lnTo>
                  <a:pt x="5864828" y="7112437"/>
                </a:lnTo>
                <a:lnTo>
                  <a:pt x="0" y="7112437"/>
                </a:lnTo>
                <a:lnTo>
                  <a:pt x="0" y="0"/>
                </a:lnTo>
                <a:close/>
              </a:path>
            </a:pathLst>
          </a:custGeom>
          <a:blipFill>
            <a:blip r:embed="rId2"/>
            <a:stretch>
              <a:fillRect/>
            </a:stretch>
          </a:blipFill>
        </p:spPr>
      </p:sp>
      <p:sp>
        <p:nvSpPr>
          <p:cNvPr id="6" name="TextBox 6"/>
          <p:cNvSpPr txBox="1"/>
          <p:nvPr/>
        </p:nvSpPr>
        <p:spPr>
          <a:xfrm>
            <a:off x="1028700" y="914588"/>
            <a:ext cx="8520679" cy="549275"/>
          </a:xfrm>
          <a:prstGeom prst="rect">
            <a:avLst/>
          </a:prstGeom>
        </p:spPr>
        <p:txBody>
          <a:bodyPr lIns="0" tIns="0" rIns="0" bIns="0" rtlCol="0" anchor="t">
            <a:spAutoFit/>
          </a:bodyPr>
          <a:lstStyle/>
          <a:p>
            <a:pPr>
              <a:lnSpc>
                <a:spcPts val="4200"/>
              </a:lnSpc>
            </a:pPr>
            <a:r>
              <a:rPr lang="en-US" sz="3000">
                <a:solidFill>
                  <a:srgbClr val="343F56"/>
                </a:solidFill>
                <a:latin typeface="Hagrid Ultra-Bold"/>
              </a:rPr>
              <a:t>TECHNOLOGIES &amp; COMPONENTS</a:t>
            </a:r>
          </a:p>
        </p:txBody>
      </p:sp>
      <p:sp>
        <p:nvSpPr>
          <p:cNvPr id="7" name="TextBox 7"/>
          <p:cNvSpPr txBox="1"/>
          <p:nvPr/>
        </p:nvSpPr>
        <p:spPr>
          <a:xfrm>
            <a:off x="1028700" y="2073208"/>
            <a:ext cx="8520679" cy="1187450"/>
          </a:xfrm>
          <a:prstGeom prst="rect">
            <a:avLst/>
          </a:prstGeom>
        </p:spPr>
        <p:txBody>
          <a:bodyPr lIns="0" tIns="0" rIns="0" bIns="0" rtlCol="0" anchor="t">
            <a:spAutoFit/>
          </a:bodyPr>
          <a:lstStyle/>
          <a:p>
            <a:pPr>
              <a:lnSpc>
                <a:spcPts val="9100"/>
              </a:lnSpc>
            </a:pPr>
            <a:r>
              <a:rPr lang="en-US" sz="6500">
                <a:solidFill>
                  <a:srgbClr val="343F56"/>
                </a:solidFill>
                <a:latin typeface="Hagrid Heavy"/>
              </a:rPr>
              <a:t>VIRTUALIZATION</a:t>
            </a:r>
          </a:p>
        </p:txBody>
      </p:sp>
      <p:sp>
        <p:nvSpPr>
          <p:cNvPr id="8" name="TextBox 8"/>
          <p:cNvSpPr txBox="1"/>
          <p:nvPr/>
        </p:nvSpPr>
        <p:spPr>
          <a:xfrm>
            <a:off x="1028700" y="3213032"/>
            <a:ext cx="8115300" cy="2174875"/>
          </a:xfrm>
          <a:prstGeom prst="rect">
            <a:avLst/>
          </a:prstGeom>
        </p:spPr>
        <p:txBody>
          <a:bodyPr lIns="0" tIns="0" rIns="0" bIns="0" rtlCol="0" anchor="t">
            <a:spAutoFit/>
          </a:bodyPr>
          <a:lstStyle/>
          <a:p>
            <a:pPr algn="just">
              <a:lnSpc>
                <a:spcPts val="3499"/>
              </a:lnSpc>
            </a:pPr>
            <a:r>
              <a:rPr lang="en-US" sz="2499">
                <a:solidFill>
                  <a:srgbClr val="343F56"/>
                </a:solidFill>
                <a:latin typeface="Roboto"/>
              </a:rPr>
              <a:t>Sumber daya fisik IT dapat dibuat kembali dalam bentuk virtual termasuk server, storage, dan jaringannya. Hal ini tentu dapat memudahkan proses pengalokasian, pengoperasian, pemantauan, dan pengendalian physical IT resources di sebuah perusahaan.</a:t>
            </a:r>
          </a:p>
        </p:txBody>
      </p:sp>
      <p:sp>
        <p:nvSpPr>
          <p:cNvPr id="9" name="TextBox 9"/>
          <p:cNvSpPr txBox="1"/>
          <p:nvPr/>
        </p:nvSpPr>
        <p:spPr>
          <a:xfrm>
            <a:off x="1028700" y="5530631"/>
            <a:ext cx="9275040" cy="1187450"/>
          </a:xfrm>
          <a:prstGeom prst="rect">
            <a:avLst/>
          </a:prstGeom>
        </p:spPr>
        <p:txBody>
          <a:bodyPr lIns="0" tIns="0" rIns="0" bIns="0" rtlCol="0" anchor="t">
            <a:spAutoFit/>
          </a:bodyPr>
          <a:lstStyle/>
          <a:p>
            <a:pPr>
              <a:lnSpc>
                <a:spcPts val="9100"/>
              </a:lnSpc>
            </a:pPr>
            <a:r>
              <a:rPr lang="en-US" sz="6500">
                <a:solidFill>
                  <a:srgbClr val="343F56"/>
                </a:solidFill>
                <a:latin typeface="Hagrid Heavy"/>
              </a:rPr>
              <a:t>AUTOMATION</a:t>
            </a:r>
          </a:p>
        </p:txBody>
      </p:sp>
      <p:sp>
        <p:nvSpPr>
          <p:cNvPr id="10" name="TextBox 10"/>
          <p:cNvSpPr txBox="1"/>
          <p:nvPr/>
        </p:nvSpPr>
        <p:spPr>
          <a:xfrm>
            <a:off x="1028700" y="6670456"/>
            <a:ext cx="8115300" cy="1736725"/>
          </a:xfrm>
          <a:prstGeom prst="rect">
            <a:avLst/>
          </a:prstGeom>
        </p:spPr>
        <p:txBody>
          <a:bodyPr lIns="0" tIns="0" rIns="0" bIns="0" rtlCol="0" anchor="t">
            <a:spAutoFit/>
          </a:bodyPr>
          <a:lstStyle/>
          <a:p>
            <a:pPr algn="just">
              <a:lnSpc>
                <a:spcPts val="3499"/>
              </a:lnSpc>
            </a:pPr>
            <a:r>
              <a:rPr lang="en-US" sz="2499">
                <a:solidFill>
                  <a:srgbClr val="343F56"/>
                </a:solidFill>
                <a:latin typeface="Roboto"/>
              </a:rPr>
              <a:t>Data center memiliki kemampuan untuk mengotomasi banyak tugas seperti penyediaan konfigurasi, mengatur pengaturan, memperbarui, dan memantau tanpa harus ada orang yang meu mantalangsung di tempat.</a:t>
            </a:r>
          </a:p>
        </p:txBody>
      </p:sp>
      <p:sp>
        <p:nvSpPr>
          <p:cNvPr id="11" name="TextBox 11"/>
          <p:cNvSpPr txBox="1"/>
          <p:nvPr/>
        </p:nvSpPr>
        <p:spPr>
          <a:xfrm>
            <a:off x="10931082" y="1171763"/>
            <a:ext cx="6328218" cy="555625"/>
          </a:xfrm>
          <a:prstGeom prst="rect">
            <a:avLst/>
          </a:prstGeom>
        </p:spPr>
        <p:txBody>
          <a:bodyPr lIns="0" tIns="0" rIns="0" bIns="0" rtlCol="0" anchor="t">
            <a:spAutoFit/>
          </a:bodyPr>
          <a:lstStyle/>
          <a:p>
            <a:pPr algn="ctr">
              <a:lnSpc>
                <a:spcPts val="4200"/>
              </a:lnSpc>
            </a:pPr>
            <a:r>
              <a:rPr lang="en-US" sz="3000">
                <a:solidFill>
                  <a:srgbClr val="F5E6CA"/>
                </a:solidFill>
                <a:latin typeface="Hagrid Heavy"/>
              </a:rPr>
              <a:t>VIRTUALIZATION</a:t>
            </a:r>
          </a:p>
        </p:txBody>
      </p:sp>
      <p:sp>
        <p:nvSpPr>
          <p:cNvPr id="12" name="Freeform 12"/>
          <p:cNvSpPr/>
          <p:nvPr/>
        </p:nvSpPr>
        <p:spPr>
          <a:xfrm>
            <a:off x="2806570" y="9095873"/>
            <a:ext cx="926321" cy="926321"/>
          </a:xfrm>
          <a:custGeom>
            <a:avLst/>
            <a:gdLst/>
            <a:ahLst/>
            <a:cxnLst/>
            <a:rect l="l" t="t" r="r" b="b"/>
            <a:pathLst>
              <a:path w="926321" h="926321">
                <a:moveTo>
                  <a:pt x="0" y="0"/>
                </a:moveTo>
                <a:lnTo>
                  <a:pt x="926322" y="0"/>
                </a:lnTo>
                <a:lnTo>
                  <a:pt x="926322" y="926321"/>
                </a:lnTo>
                <a:lnTo>
                  <a:pt x="0" y="926321"/>
                </a:lnTo>
                <a:lnTo>
                  <a:pt x="0" y="0"/>
                </a:lnTo>
                <a:close/>
              </a:path>
            </a:pathLst>
          </a:custGeom>
          <a:blipFill>
            <a:blip r:embed="rId3"/>
            <a:stretch>
              <a:fillRect/>
            </a:stretch>
          </a:blipFill>
        </p:spPr>
      </p:sp>
      <p:sp>
        <p:nvSpPr>
          <p:cNvPr id="13" name="Freeform 13"/>
          <p:cNvSpPr/>
          <p:nvPr/>
        </p:nvSpPr>
        <p:spPr>
          <a:xfrm>
            <a:off x="487484" y="9040046"/>
            <a:ext cx="1037975" cy="1037975"/>
          </a:xfrm>
          <a:custGeom>
            <a:avLst/>
            <a:gdLst/>
            <a:ahLst/>
            <a:cxnLst/>
            <a:rect l="l" t="t" r="r" b="b"/>
            <a:pathLst>
              <a:path w="1037975" h="1037975">
                <a:moveTo>
                  <a:pt x="0" y="0"/>
                </a:moveTo>
                <a:lnTo>
                  <a:pt x="1037976" y="0"/>
                </a:lnTo>
                <a:lnTo>
                  <a:pt x="1037976" y="1037975"/>
                </a:lnTo>
                <a:lnTo>
                  <a:pt x="0" y="1037975"/>
                </a:lnTo>
                <a:lnTo>
                  <a:pt x="0" y="0"/>
                </a:lnTo>
                <a:close/>
              </a:path>
            </a:pathLst>
          </a:custGeom>
          <a:blipFill>
            <a:blip r:embed="rId4"/>
            <a:stretch>
              <a:fillRect/>
            </a:stretch>
          </a:blipFill>
        </p:spPr>
      </p:sp>
      <p:sp>
        <p:nvSpPr>
          <p:cNvPr id="14" name="Freeform 14"/>
          <p:cNvSpPr/>
          <p:nvPr/>
        </p:nvSpPr>
        <p:spPr>
          <a:xfrm>
            <a:off x="1647090" y="9040046"/>
            <a:ext cx="1037975" cy="1037975"/>
          </a:xfrm>
          <a:custGeom>
            <a:avLst/>
            <a:gdLst/>
            <a:ahLst/>
            <a:cxnLst/>
            <a:rect l="l" t="t" r="r" b="b"/>
            <a:pathLst>
              <a:path w="1037975" h="1037975">
                <a:moveTo>
                  <a:pt x="0" y="0"/>
                </a:moveTo>
                <a:lnTo>
                  <a:pt x="1037975" y="0"/>
                </a:lnTo>
                <a:lnTo>
                  <a:pt x="1037975" y="1037975"/>
                </a:lnTo>
                <a:lnTo>
                  <a:pt x="0" y="1037975"/>
                </a:lnTo>
                <a:lnTo>
                  <a:pt x="0" y="0"/>
                </a:lnTo>
                <a:close/>
              </a:path>
            </a:pathLst>
          </a:custGeom>
          <a:blipFill>
            <a:blip r:embed="rId5"/>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a:stretch>
          </a:blipFill>
        </p:spPr>
      </p:sp>
      <p:sp>
        <p:nvSpPr>
          <p:cNvPr id="4" name="Freeform 4"/>
          <p:cNvSpPr/>
          <p:nvPr/>
        </p:nvSpPr>
        <p:spPr>
          <a:xfrm>
            <a:off x="1252679" y="1199507"/>
            <a:ext cx="1177695" cy="1177695"/>
          </a:xfrm>
          <a:custGeom>
            <a:avLst/>
            <a:gdLst/>
            <a:ahLst/>
            <a:cxnLst/>
            <a:rect l="l" t="t" r="r" b="b"/>
            <a:pathLst>
              <a:path w="1177695" h="1177695">
                <a:moveTo>
                  <a:pt x="0" y="0"/>
                </a:moveTo>
                <a:lnTo>
                  <a:pt x="1177695" y="0"/>
                </a:lnTo>
                <a:lnTo>
                  <a:pt x="1177695" y="1177695"/>
                </a:lnTo>
                <a:lnTo>
                  <a:pt x="0" y="117769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1196684" y="2810657"/>
            <a:ext cx="1177695" cy="1177695"/>
          </a:xfrm>
          <a:custGeom>
            <a:avLst/>
            <a:gdLst/>
            <a:ahLst/>
            <a:cxnLst/>
            <a:rect l="l" t="t" r="r" b="b"/>
            <a:pathLst>
              <a:path w="1177695" h="1177695">
                <a:moveTo>
                  <a:pt x="0" y="0"/>
                </a:moveTo>
                <a:lnTo>
                  <a:pt x="1177695" y="0"/>
                </a:lnTo>
                <a:lnTo>
                  <a:pt x="1177695" y="1177695"/>
                </a:lnTo>
                <a:lnTo>
                  <a:pt x="0" y="117769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a:off x="1196684" y="4562015"/>
            <a:ext cx="1177695" cy="1177695"/>
          </a:xfrm>
          <a:custGeom>
            <a:avLst/>
            <a:gdLst/>
            <a:ahLst/>
            <a:cxnLst/>
            <a:rect l="l" t="t" r="r" b="b"/>
            <a:pathLst>
              <a:path w="1177695" h="1177695">
                <a:moveTo>
                  <a:pt x="0" y="0"/>
                </a:moveTo>
                <a:lnTo>
                  <a:pt x="1177695" y="0"/>
                </a:lnTo>
                <a:lnTo>
                  <a:pt x="1177695" y="1177695"/>
                </a:lnTo>
                <a:lnTo>
                  <a:pt x="0" y="117769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Freeform 7"/>
          <p:cNvSpPr/>
          <p:nvPr/>
        </p:nvSpPr>
        <p:spPr>
          <a:xfrm>
            <a:off x="1196684" y="6281991"/>
            <a:ext cx="1177695" cy="1177695"/>
          </a:xfrm>
          <a:custGeom>
            <a:avLst/>
            <a:gdLst/>
            <a:ahLst/>
            <a:cxnLst/>
            <a:rect l="l" t="t" r="r" b="b"/>
            <a:pathLst>
              <a:path w="1177695" h="1177695">
                <a:moveTo>
                  <a:pt x="0" y="0"/>
                </a:moveTo>
                <a:lnTo>
                  <a:pt x="1177695" y="0"/>
                </a:lnTo>
                <a:lnTo>
                  <a:pt x="1177695" y="1177695"/>
                </a:lnTo>
                <a:lnTo>
                  <a:pt x="0" y="117769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 name="Freeform 8"/>
          <p:cNvSpPr/>
          <p:nvPr/>
        </p:nvSpPr>
        <p:spPr>
          <a:xfrm>
            <a:off x="2744172" y="1199507"/>
            <a:ext cx="14123780" cy="1997921"/>
          </a:xfrm>
          <a:custGeom>
            <a:avLst/>
            <a:gdLst/>
            <a:ahLst/>
            <a:cxnLst/>
            <a:rect l="l" t="t" r="r" b="b"/>
            <a:pathLst>
              <a:path w="14123780" h="1997921">
                <a:moveTo>
                  <a:pt x="0" y="0"/>
                </a:moveTo>
                <a:lnTo>
                  <a:pt x="14123779" y="0"/>
                </a:lnTo>
                <a:lnTo>
                  <a:pt x="14123779" y="1997921"/>
                </a:lnTo>
                <a:lnTo>
                  <a:pt x="0" y="199792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9" name="TextBox 9"/>
          <p:cNvSpPr txBox="1"/>
          <p:nvPr/>
        </p:nvSpPr>
        <p:spPr>
          <a:xfrm>
            <a:off x="14242652" y="1738479"/>
            <a:ext cx="2915336" cy="1350498"/>
          </a:xfrm>
          <a:prstGeom prst="rect">
            <a:avLst/>
          </a:prstGeom>
        </p:spPr>
        <p:txBody>
          <a:bodyPr wrap="square" lIns="0" tIns="0" rIns="0" bIns="0" rtlCol="0" anchor="t">
            <a:spAutoFit/>
          </a:bodyPr>
          <a:lstStyle/>
          <a:p>
            <a:pPr algn="l">
              <a:lnSpc>
                <a:spcPts val="11340"/>
              </a:lnSpc>
            </a:pPr>
            <a:r>
              <a:rPr lang="en-US" sz="8100" spc="-32">
                <a:solidFill>
                  <a:srgbClr val="FFFFFF"/>
                </a:solidFill>
                <a:latin typeface="IBM Plex Sans"/>
              </a:rPr>
              <a:t>Topik</a:t>
            </a:r>
          </a:p>
        </p:txBody>
      </p:sp>
      <p:sp>
        <p:nvSpPr>
          <p:cNvPr id="10" name="TextBox 10"/>
          <p:cNvSpPr txBox="1"/>
          <p:nvPr/>
        </p:nvSpPr>
        <p:spPr>
          <a:xfrm>
            <a:off x="1475569" y="2975529"/>
            <a:ext cx="731915" cy="754657"/>
          </a:xfrm>
          <a:prstGeom prst="rect">
            <a:avLst/>
          </a:prstGeom>
        </p:spPr>
        <p:txBody>
          <a:bodyPr lIns="0" tIns="0" rIns="0" bIns="0" rtlCol="0" anchor="t">
            <a:spAutoFit/>
          </a:bodyPr>
          <a:lstStyle/>
          <a:p>
            <a:pPr algn="l">
              <a:lnSpc>
                <a:spcPts val="6145"/>
              </a:lnSpc>
            </a:pPr>
            <a:r>
              <a:rPr lang="en-US" sz="4389" spc="79">
                <a:solidFill>
                  <a:srgbClr val="FFFFFF"/>
                </a:solidFill>
                <a:latin typeface="Roboto"/>
              </a:rPr>
              <a:t>02</a:t>
            </a:r>
          </a:p>
        </p:txBody>
      </p:sp>
      <p:sp>
        <p:nvSpPr>
          <p:cNvPr id="11" name="TextBox 11"/>
          <p:cNvSpPr txBox="1"/>
          <p:nvPr/>
        </p:nvSpPr>
        <p:spPr>
          <a:xfrm>
            <a:off x="1475569" y="4717955"/>
            <a:ext cx="731915" cy="754657"/>
          </a:xfrm>
          <a:prstGeom prst="rect">
            <a:avLst/>
          </a:prstGeom>
        </p:spPr>
        <p:txBody>
          <a:bodyPr lIns="0" tIns="0" rIns="0" bIns="0" rtlCol="0" anchor="t">
            <a:spAutoFit/>
          </a:bodyPr>
          <a:lstStyle/>
          <a:p>
            <a:pPr algn="l">
              <a:lnSpc>
                <a:spcPts val="6145"/>
              </a:lnSpc>
            </a:pPr>
            <a:r>
              <a:rPr lang="en-US" sz="4389" spc="79">
                <a:solidFill>
                  <a:srgbClr val="FFFFFF"/>
                </a:solidFill>
                <a:latin typeface="Roboto"/>
              </a:rPr>
              <a:t>03</a:t>
            </a:r>
          </a:p>
        </p:txBody>
      </p:sp>
      <p:sp>
        <p:nvSpPr>
          <p:cNvPr id="12" name="TextBox 12"/>
          <p:cNvSpPr txBox="1"/>
          <p:nvPr/>
        </p:nvSpPr>
        <p:spPr>
          <a:xfrm>
            <a:off x="1475569" y="6446862"/>
            <a:ext cx="731915" cy="754657"/>
          </a:xfrm>
          <a:prstGeom prst="rect">
            <a:avLst/>
          </a:prstGeom>
        </p:spPr>
        <p:txBody>
          <a:bodyPr lIns="0" tIns="0" rIns="0" bIns="0" rtlCol="0" anchor="t">
            <a:spAutoFit/>
          </a:bodyPr>
          <a:lstStyle/>
          <a:p>
            <a:pPr algn="l">
              <a:lnSpc>
                <a:spcPts val="6145"/>
              </a:lnSpc>
            </a:pPr>
            <a:r>
              <a:rPr lang="en-US" sz="4389" spc="79">
                <a:solidFill>
                  <a:srgbClr val="FFFFFF"/>
                </a:solidFill>
                <a:latin typeface="Roboto"/>
              </a:rPr>
              <a:t>04</a:t>
            </a:r>
          </a:p>
        </p:txBody>
      </p:sp>
      <p:sp>
        <p:nvSpPr>
          <p:cNvPr id="13" name="TextBox 13"/>
          <p:cNvSpPr txBox="1"/>
          <p:nvPr/>
        </p:nvSpPr>
        <p:spPr>
          <a:xfrm>
            <a:off x="1559017" y="1381190"/>
            <a:ext cx="731915" cy="754657"/>
          </a:xfrm>
          <a:prstGeom prst="rect">
            <a:avLst/>
          </a:prstGeom>
        </p:spPr>
        <p:txBody>
          <a:bodyPr lIns="0" tIns="0" rIns="0" bIns="0" rtlCol="0" anchor="t">
            <a:spAutoFit/>
          </a:bodyPr>
          <a:lstStyle/>
          <a:p>
            <a:pPr algn="l">
              <a:lnSpc>
                <a:spcPts val="6145"/>
              </a:lnSpc>
            </a:pPr>
            <a:r>
              <a:rPr lang="en-US" sz="4389" spc="79">
                <a:solidFill>
                  <a:srgbClr val="FFFFFF"/>
                </a:solidFill>
                <a:latin typeface="Roboto"/>
              </a:rPr>
              <a:t>01</a:t>
            </a:r>
          </a:p>
        </p:txBody>
      </p:sp>
      <p:sp>
        <p:nvSpPr>
          <p:cNvPr id="14" name="TextBox 14"/>
          <p:cNvSpPr txBox="1"/>
          <p:nvPr/>
        </p:nvSpPr>
        <p:spPr>
          <a:xfrm>
            <a:off x="2996589" y="3164263"/>
            <a:ext cx="8138130" cy="415290"/>
          </a:xfrm>
          <a:prstGeom prst="rect">
            <a:avLst/>
          </a:prstGeom>
        </p:spPr>
        <p:txBody>
          <a:bodyPr lIns="0" tIns="0" rIns="0" bIns="0" rtlCol="0" anchor="t">
            <a:spAutoFit/>
          </a:bodyPr>
          <a:lstStyle/>
          <a:p>
            <a:pPr algn="l">
              <a:lnSpc>
                <a:spcPts val="3359"/>
              </a:lnSpc>
            </a:pPr>
            <a:r>
              <a:rPr lang="en-US" sz="2400" spc="43">
                <a:solidFill>
                  <a:srgbClr val="ED3B55"/>
                </a:solidFill>
                <a:latin typeface="Roboto Bold"/>
              </a:rPr>
              <a:t>Data Center Technology  and Virtualization Technology</a:t>
            </a:r>
          </a:p>
        </p:txBody>
      </p:sp>
      <p:sp>
        <p:nvSpPr>
          <p:cNvPr id="15" name="TextBox 15"/>
          <p:cNvSpPr txBox="1"/>
          <p:nvPr/>
        </p:nvSpPr>
        <p:spPr>
          <a:xfrm>
            <a:off x="2996589" y="4858969"/>
            <a:ext cx="4680199" cy="415290"/>
          </a:xfrm>
          <a:prstGeom prst="rect">
            <a:avLst/>
          </a:prstGeom>
        </p:spPr>
        <p:txBody>
          <a:bodyPr lIns="0" tIns="0" rIns="0" bIns="0" rtlCol="0" anchor="t">
            <a:spAutoFit/>
          </a:bodyPr>
          <a:lstStyle/>
          <a:p>
            <a:pPr algn="l">
              <a:lnSpc>
                <a:spcPts val="3359"/>
              </a:lnSpc>
            </a:pPr>
            <a:r>
              <a:rPr lang="en-US" sz="2400" spc="43">
                <a:solidFill>
                  <a:srgbClr val="F79465"/>
                </a:solidFill>
                <a:latin typeface="Roboto Bold"/>
              </a:rPr>
              <a:t>Web Technology</a:t>
            </a:r>
          </a:p>
        </p:txBody>
      </p:sp>
      <p:sp>
        <p:nvSpPr>
          <p:cNvPr id="16" name="TextBox 16"/>
          <p:cNvSpPr txBox="1"/>
          <p:nvPr/>
        </p:nvSpPr>
        <p:spPr>
          <a:xfrm>
            <a:off x="2996589" y="6635596"/>
            <a:ext cx="4680199" cy="415290"/>
          </a:xfrm>
          <a:prstGeom prst="rect">
            <a:avLst/>
          </a:prstGeom>
        </p:spPr>
        <p:txBody>
          <a:bodyPr lIns="0" tIns="0" rIns="0" bIns="0" rtlCol="0" anchor="t">
            <a:spAutoFit/>
          </a:bodyPr>
          <a:lstStyle/>
          <a:p>
            <a:pPr algn="l">
              <a:lnSpc>
                <a:spcPts val="3359"/>
              </a:lnSpc>
            </a:pPr>
            <a:r>
              <a:rPr lang="en-US" sz="2400" spc="43">
                <a:solidFill>
                  <a:srgbClr val="F0D23F"/>
                </a:solidFill>
                <a:latin typeface="Roboto Bold"/>
              </a:rPr>
              <a:t>Multitalent Technology</a:t>
            </a:r>
          </a:p>
        </p:txBody>
      </p:sp>
      <p:sp>
        <p:nvSpPr>
          <p:cNvPr id="17" name="TextBox 17"/>
          <p:cNvSpPr txBox="1"/>
          <p:nvPr/>
        </p:nvSpPr>
        <p:spPr>
          <a:xfrm>
            <a:off x="2996589" y="1569923"/>
            <a:ext cx="6757416" cy="415290"/>
          </a:xfrm>
          <a:prstGeom prst="rect">
            <a:avLst/>
          </a:prstGeom>
        </p:spPr>
        <p:txBody>
          <a:bodyPr lIns="0" tIns="0" rIns="0" bIns="0" rtlCol="0" anchor="t">
            <a:spAutoFit/>
          </a:bodyPr>
          <a:lstStyle/>
          <a:p>
            <a:pPr algn="l">
              <a:lnSpc>
                <a:spcPts val="3359"/>
              </a:lnSpc>
            </a:pPr>
            <a:r>
              <a:rPr lang="en-US" sz="2400" spc="43">
                <a:solidFill>
                  <a:srgbClr val="54CBA0"/>
                </a:solidFill>
                <a:latin typeface="Roboto Bold"/>
              </a:rPr>
              <a:t>Broadband Networks and Internet Architecture</a:t>
            </a:r>
          </a:p>
        </p:txBody>
      </p:sp>
      <p:sp>
        <p:nvSpPr>
          <p:cNvPr id="18" name="TextBox 18"/>
          <p:cNvSpPr txBox="1"/>
          <p:nvPr/>
        </p:nvSpPr>
        <p:spPr>
          <a:xfrm>
            <a:off x="3470005" y="5537073"/>
            <a:ext cx="137160" cy="930235"/>
          </a:xfrm>
          <a:prstGeom prst="rect">
            <a:avLst/>
          </a:prstGeom>
        </p:spPr>
        <p:txBody>
          <a:bodyPr lIns="0" tIns="0" rIns="0" bIns="0" rtlCol="0" anchor="t">
            <a:spAutoFit/>
          </a:bodyPr>
          <a:lstStyle/>
          <a:p>
            <a:pPr algn="just">
              <a:lnSpc>
                <a:spcPts val="3817"/>
              </a:lnSpc>
            </a:pPr>
            <a:r>
              <a:rPr lang="en-US" sz="1800" spc="608">
                <a:solidFill>
                  <a:srgbClr val="FFFFFF"/>
                </a:solidFill>
                <a:latin typeface="Montserrat"/>
              </a:rPr>
              <a:t>   </a:t>
            </a:r>
          </a:p>
        </p:txBody>
      </p:sp>
      <p:sp>
        <p:nvSpPr>
          <p:cNvPr id="19" name="TextBox 19"/>
          <p:cNvSpPr txBox="1"/>
          <p:nvPr/>
        </p:nvSpPr>
        <p:spPr>
          <a:xfrm>
            <a:off x="3470005" y="8293460"/>
            <a:ext cx="137160" cy="930235"/>
          </a:xfrm>
          <a:prstGeom prst="rect">
            <a:avLst/>
          </a:prstGeom>
        </p:spPr>
        <p:txBody>
          <a:bodyPr lIns="0" tIns="0" rIns="0" bIns="0" rtlCol="0" anchor="t">
            <a:spAutoFit/>
          </a:bodyPr>
          <a:lstStyle/>
          <a:p>
            <a:pPr algn="just">
              <a:lnSpc>
                <a:spcPts val="3817"/>
              </a:lnSpc>
            </a:pPr>
            <a:r>
              <a:rPr lang="en-US" sz="1800" spc="608">
                <a:solidFill>
                  <a:srgbClr val="FFFFFF"/>
                </a:solidFill>
                <a:latin typeface="Montserrat"/>
              </a:rPr>
              <a:t>   </a:t>
            </a:r>
          </a:p>
        </p:txBody>
      </p:sp>
      <p:sp>
        <p:nvSpPr>
          <p:cNvPr id="20" name="TextBox 20"/>
          <p:cNvSpPr txBox="1"/>
          <p:nvPr/>
        </p:nvSpPr>
        <p:spPr>
          <a:xfrm>
            <a:off x="3470019" y="1958149"/>
            <a:ext cx="137160" cy="321664"/>
          </a:xfrm>
          <a:prstGeom prst="rect">
            <a:avLst/>
          </a:prstGeom>
        </p:spPr>
        <p:txBody>
          <a:bodyPr lIns="0" tIns="0" rIns="0" bIns="0" rtlCol="0" anchor="t">
            <a:spAutoFit/>
          </a:bodyPr>
          <a:lstStyle/>
          <a:p>
            <a:pPr algn="l">
              <a:lnSpc>
                <a:spcPts val="2520"/>
              </a:lnSpc>
            </a:pPr>
            <a:r>
              <a:rPr lang="en-US" sz="1800" spc="608">
                <a:solidFill>
                  <a:srgbClr val="FFFFFF"/>
                </a:solidFill>
                <a:latin typeface="Montserrat"/>
              </a:rPr>
              <a:t> </a:t>
            </a:r>
          </a:p>
        </p:txBody>
      </p:sp>
      <p:sp>
        <p:nvSpPr>
          <p:cNvPr id="21" name="Freeform 21"/>
          <p:cNvSpPr/>
          <p:nvPr/>
        </p:nvSpPr>
        <p:spPr>
          <a:xfrm>
            <a:off x="1196684" y="7866538"/>
            <a:ext cx="1177695" cy="1177695"/>
          </a:xfrm>
          <a:custGeom>
            <a:avLst/>
            <a:gdLst/>
            <a:ahLst/>
            <a:cxnLst/>
            <a:rect l="l" t="t" r="r" b="b"/>
            <a:pathLst>
              <a:path w="1177695" h="1177695">
                <a:moveTo>
                  <a:pt x="0" y="0"/>
                </a:moveTo>
                <a:lnTo>
                  <a:pt x="1177695" y="0"/>
                </a:lnTo>
                <a:lnTo>
                  <a:pt x="1177695" y="1177695"/>
                </a:lnTo>
                <a:lnTo>
                  <a:pt x="0" y="117769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2" name="TextBox 22"/>
          <p:cNvSpPr txBox="1"/>
          <p:nvPr/>
        </p:nvSpPr>
        <p:spPr>
          <a:xfrm>
            <a:off x="1475569" y="8031409"/>
            <a:ext cx="898810" cy="754657"/>
          </a:xfrm>
          <a:prstGeom prst="rect">
            <a:avLst/>
          </a:prstGeom>
        </p:spPr>
        <p:txBody>
          <a:bodyPr lIns="0" tIns="0" rIns="0" bIns="0" rtlCol="0" anchor="t">
            <a:spAutoFit/>
          </a:bodyPr>
          <a:lstStyle/>
          <a:p>
            <a:pPr algn="l">
              <a:lnSpc>
                <a:spcPts val="6145"/>
              </a:lnSpc>
            </a:pPr>
            <a:r>
              <a:rPr lang="en-US" sz="4389" spc="79">
                <a:solidFill>
                  <a:srgbClr val="FFFFFF"/>
                </a:solidFill>
                <a:latin typeface="Roboto"/>
              </a:rPr>
              <a:t>05</a:t>
            </a:r>
          </a:p>
        </p:txBody>
      </p:sp>
      <p:sp>
        <p:nvSpPr>
          <p:cNvPr id="23" name="TextBox 23"/>
          <p:cNvSpPr txBox="1"/>
          <p:nvPr/>
        </p:nvSpPr>
        <p:spPr>
          <a:xfrm>
            <a:off x="2996589" y="8220143"/>
            <a:ext cx="4680199" cy="415290"/>
          </a:xfrm>
          <a:prstGeom prst="rect">
            <a:avLst/>
          </a:prstGeom>
        </p:spPr>
        <p:txBody>
          <a:bodyPr lIns="0" tIns="0" rIns="0" bIns="0" rtlCol="0" anchor="t">
            <a:spAutoFit/>
          </a:bodyPr>
          <a:lstStyle/>
          <a:p>
            <a:pPr algn="l">
              <a:lnSpc>
                <a:spcPts val="3359"/>
              </a:lnSpc>
            </a:pPr>
            <a:r>
              <a:rPr lang="en-US" sz="2400" spc="43">
                <a:solidFill>
                  <a:srgbClr val="FF5AD1"/>
                </a:solidFill>
                <a:latin typeface="Roboto Bold"/>
              </a:rPr>
              <a:t>Service Technology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43F5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3841770"/>
            <a:ext cx="7848588" cy="5126105"/>
            <a:chOff x="0" y="0"/>
            <a:chExt cx="2067118" cy="1350085"/>
          </a:xfrm>
        </p:grpSpPr>
        <p:sp>
          <p:nvSpPr>
            <p:cNvPr id="3" name="Freeform 3"/>
            <p:cNvSpPr/>
            <p:nvPr/>
          </p:nvSpPr>
          <p:spPr>
            <a:xfrm>
              <a:off x="0" y="0"/>
              <a:ext cx="2067118" cy="1350085"/>
            </a:xfrm>
            <a:custGeom>
              <a:avLst/>
              <a:gdLst/>
              <a:ahLst/>
              <a:cxnLst/>
              <a:rect l="l" t="t" r="r" b="b"/>
              <a:pathLst>
                <a:path w="2067118" h="1350085">
                  <a:moveTo>
                    <a:pt x="0" y="0"/>
                  </a:moveTo>
                  <a:lnTo>
                    <a:pt x="2067118" y="0"/>
                  </a:lnTo>
                  <a:lnTo>
                    <a:pt x="2067118" y="1350085"/>
                  </a:lnTo>
                  <a:lnTo>
                    <a:pt x="0" y="1350085"/>
                  </a:lnTo>
                  <a:close/>
                </a:path>
              </a:pathLst>
            </a:custGeom>
            <a:solidFill>
              <a:srgbClr val="F5E6CA"/>
            </a:solidFill>
            <a:ln cap="sq">
              <a:noFill/>
              <a:miter/>
            </a:ln>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9410712" y="3841770"/>
            <a:ext cx="7848588" cy="5126105"/>
            <a:chOff x="0" y="0"/>
            <a:chExt cx="2067118" cy="1350085"/>
          </a:xfrm>
        </p:grpSpPr>
        <p:sp>
          <p:nvSpPr>
            <p:cNvPr id="6" name="Freeform 6"/>
            <p:cNvSpPr/>
            <p:nvPr/>
          </p:nvSpPr>
          <p:spPr>
            <a:xfrm>
              <a:off x="0" y="0"/>
              <a:ext cx="2067118" cy="1350085"/>
            </a:xfrm>
            <a:custGeom>
              <a:avLst/>
              <a:gdLst/>
              <a:ahLst/>
              <a:cxnLst/>
              <a:rect l="l" t="t" r="r" b="b"/>
              <a:pathLst>
                <a:path w="2067118" h="1350085">
                  <a:moveTo>
                    <a:pt x="0" y="0"/>
                  </a:moveTo>
                  <a:lnTo>
                    <a:pt x="2067118" y="0"/>
                  </a:lnTo>
                  <a:lnTo>
                    <a:pt x="2067118" y="1350085"/>
                  </a:lnTo>
                  <a:lnTo>
                    <a:pt x="0" y="1350085"/>
                  </a:lnTo>
                  <a:close/>
                </a:path>
              </a:pathLst>
            </a:custGeom>
            <a:solidFill>
              <a:srgbClr val="F5E6CA"/>
            </a:solidFill>
            <a:ln cap="sq">
              <a:noFill/>
              <a:miter/>
            </a:ln>
          </p:spPr>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2690523" y="1836034"/>
            <a:ext cx="12906955" cy="1372236"/>
          </a:xfrm>
          <a:prstGeom prst="rect">
            <a:avLst/>
          </a:prstGeom>
        </p:spPr>
        <p:txBody>
          <a:bodyPr lIns="0" tIns="0" rIns="0" bIns="0" rtlCol="0" anchor="t">
            <a:spAutoFit/>
          </a:bodyPr>
          <a:lstStyle/>
          <a:p>
            <a:pPr algn="ctr">
              <a:lnSpc>
                <a:spcPts val="10639"/>
              </a:lnSpc>
            </a:pPr>
            <a:r>
              <a:rPr lang="en-US" sz="7599">
                <a:solidFill>
                  <a:srgbClr val="F5E6CA"/>
                </a:solidFill>
                <a:latin typeface="Hagrid Heavy"/>
              </a:rPr>
              <a:t>VIRTUALIZATION</a:t>
            </a:r>
          </a:p>
        </p:txBody>
      </p:sp>
      <p:sp>
        <p:nvSpPr>
          <p:cNvPr id="9" name="TextBox 9"/>
          <p:cNvSpPr txBox="1"/>
          <p:nvPr/>
        </p:nvSpPr>
        <p:spPr>
          <a:xfrm>
            <a:off x="1870110" y="5771410"/>
            <a:ext cx="6165768" cy="2725419"/>
          </a:xfrm>
          <a:prstGeom prst="rect">
            <a:avLst/>
          </a:prstGeom>
        </p:spPr>
        <p:txBody>
          <a:bodyPr lIns="0" tIns="0" rIns="0" bIns="0" rtlCol="0" anchor="t">
            <a:spAutoFit/>
          </a:bodyPr>
          <a:lstStyle/>
          <a:p>
            <a:pPr algn="just">
              <a:lnSpc>
                <a:spcPts val="3080"/>
              </a:lnSpc>
            </a:pPr>
            <a:r>
              <a:rPr lang="en-US" sz="2200">
                <a:solidFill>
                  <a:srgbClr val="343F56"/>
                </a:solidFill>
                <a:latin typeface="Roboto"/>
              </a:rPr>
              <a:t>OS-Level Virtualization, juga dikenal sebagai containerization, melibatkan penggunaan sistem operasi yang sama untuk menjalankan beberapa kontainer atau partisi virtual di dalamnya. Kontainer ini berbagi kernel (inti) dari sistem operasi host, tetapi memiliki ruang pengguna (user space) yang terisolasi.</a:t>
            </a:r>
          </a:p>
        </p:txBody>
      </p:sp>
      <p:sp>
        <p:nvSpPr>
          <p:cNvPr id="10" name="TextBox 10"/>
          <p:cNvSpPr txBox="1"/>
          <p:nvPr/>
        </p:nvSpPr>
        <p:spPr>
          <a:xfrm>
            <a:off x="10252122" y="5771410"/>
            <a:ext cx="6165768" cy="2334894"/>
          </a:xfrm>
          <a:prstGeom prst="rect">
            <a:avLst/>
          </a:prstGeom>
        </p:spPr>
        <p:txBody>
          <a:bodyPr lIns="0" tIns="0" rIns="0" bIns="0" rtlCol="0" anchor="t">
            <a:spAutoFit/>
          </a:bodyPr>
          <a:lstStyle/>
          <a:p>
            <a:pPr algn="just">
              <a:lnSpc>
                <a:spcPts val="3080"/>
              </a:lnSpc>
            </a:pPr>
            <a:r>
              <a:rPr lang="en-US" sz="2200">
                <a:solidFill>
                  <a:srgbClr val="343F56"/>
                </a:solidFill>
                <a:latin typeface="Roboto"/>
              </a:rPr>
              <a:t>Hardware-Based Virtualization melibatkan penggunaan hipervisor atau Virtual Machine Monitor (VMM) yang berjalan di atas perangkat keras fisik. Hipervisor ini memungkinkan beberapa mesin virtual (VM) untuk berjalan secara independen di atas satu mesin fisik.</a:t>
            </a:r>
          </a:p>
        </p:txBody>
      </p:sp>
      <p:sp>
        <p:nvSpPr>
          <p:cNvPr id="11" name="Freeform 11"/>
          <p:cNvSpPr/>
          <p:nvPr/>
        </p:nvSpPr>
        <p:spPr>
          <a:xfrm>
            <a:off x="16649617" y="484080"/>
            <a:ext cx="1089240" cy="1089240"/>
          </a:xfrm>
          <a:custGeom>
            <a:avLst/>
            <a:gdLst/>
            <a:ahLst/>
            <a:cxnLst/>
            <a:rect l="l" t="t" r="r" b="b"/>
            <a:pathLst>
              <a:path w="1089240" h="1089240">
                <a:moveTo>
                  <a:pt x="0" y="0"/>
                </a:moveTo>
                <a:lnTo>
                  <a:pt x="1089240" y="0"/>
                </a:lnTo>
                <a:lnTo>
                  <a:pt x="1089240" y="1089240"/>
                </a:lnTo>
                <a:lnTo>
                  <a:pt x="0" y="1089240"/>
                </a:lnTo>
                <a:lnTo>
                  <a:pt x="0" y="0"/>
                </a:lnTo>
                <a:close/>
              </a:path>
            </a:pathLst>
          </a:custGeom>
          <a:blipFill>
            <a:blip r:embed="rId2"/>
            <a:stretch>
              <a:fillRect/>
            </a:stretch>
          </a:blipFill>
        </p:spPr>
      </p:sp>
      <p:sp>
        <p:nvSpPr>
          <p:cNvPr id="12" name="Freeform 12"/>
          <p:cNvSpPr/>
          <p:nvPr/>
        </p:nvSpPr>
        <p:spPr>
          <a:xfrm>
            <a:off x="13811258" y="418434"/>
            <a:ext cx="1220531" cy="1220531"/>
          </a:xfrm>
          <a:custGeom>
            <a:avLst/>
            <a:gdLst/>
            <a:ahLst/>
            <a:cxnLst/>
            <a:rect l="l" t="t" r="r" b="b"/>
            <a:pathLst>
              <a:path w="1220531" h="1220531">
                <a:moveTo>
                  <a:pt x="0" y="0"/>
                </a:moveTo>
                <a:lnTo>
                  <a:pt x="1220531" y="0"/>
                </a:lnTo>
                <a:lnTo>
                  <a:pt x="1220531" y="1220532"/>
                </a:lnTo>
                <a:lnTo>
                  <a:pt x="0" y="1220532"/>
                </a:lnTo>
                <a:lnTo>
                  <a:pt x="0" y="0"/>
                </a:lnTo>
                <a:close/>
              </a:path>
            </a:pathLst>
          </a:custGeom>
          <a:blipFill>
            <a:blip r:embed="rId3"/>
            <a:stretch>
              <a:fillRect/>
            </a:stretch>
          </a:blipFill>
        </p:spPr>
      </p:sp>
      <p:sp>
        <p:nvSpPr>
          <p:cNvPr id="13" name="Freeform 13"/>
          <p:cNvSpPr/>
          <p:nvPr/>
        </p:nvSpPr>
        <p:spPr>
          <a:xfrm>
            <a:off x="15174811" y="418434"/>
            <a:ext cx="1220531" cy="1220531"/>
          </a:xfrm>
          <a:custGeom>
            <a:avLst/>
            <a:gdLst/>
            <a:ahLst/>
            <a:cxnLst/>
            <a:rect l="l" t="t" r="r" b="b"/>
            <a:pathLst>
              <a:path w="1220531" h="1220531">
                <a:moveTo>
                  <a:pt x="0" y="0"/>
                </a:moveTo>
                <a:lnTo>
                  <a:pt x="1220532" y="0"/>
                </a:lnTo>
                <a:lnTo>
                  <a:pt x="1220532" y="1220532"/>
                </a:lnTo>
                <a:lnTo>
                  <a:pt x="0" y="1220532"/>
                </a:lnTo>
                <a:lnTo>
                  <a:pt x="0" y="0"/>
                </a:lnTo>
                <a:close/>
              </a:path>
            </a:pathLst>
          </a:custGeom>
          <a:blipFill>
            <a:blip r:embed="rId4"/>
            <a:stretch>
              <a:fillRect/>
            </a:stretch>
          </a:blipFill>
        </p:spPr>
      </p:sp>
      <p:sp>
        <p:nvSpPr>
          <p:cNvPr id="14" name="TextBox 14"/>
          <p:cNvSpPr txBox="1"/>
          <p:nvPr/>
        </p:nvSpPr>
        <p:spPr>
          <a:xfrm>
            <a:off x="1449405" y="4351210"/>
            <a:ext cx="7007178" cy="1298575"/>
          </a:xfrm>
          <a:prstGeom prst="rect">
            <a:avLst/>
          </a:prstGeom>
        </p:spPr>
        <p:txBody>
          <a:bodyPr lIns="0" tIns="0" rIns="0" bIns="0" rtlCol="0" anchor="t">
            <a:spAutoFit/>
          </a:bodyPr>
          <a:lstStyle/>
          <a:p>
            <a:pPr algn="ctr">
              <a:lnSpc>
                <a:spcPts val="4900"/>
              </a:lnSpc>
            </a:pPr>
            <a:r>
              <a:rPr lang="en-US" sz="3500">
                <a:solidFill>
                  <a:srgbClr val="343F56"/>
                </a:solidFill>
                <a:latin typeface="Hagrid Heavy"/>
              </a:rPr>
              <a:t>OPERATING SYSTEM BASED VIRTUALIZATION</a:t>
            </a:r>
          </a:p>
        </p:txBody>
      </p:sp>
      <p:sp>
        <p:nvSpPr>
          <p:cNvPr id="15" name="TextBox 15"/>
          <p:cNvSpPr txBox="1"/>
          <p:nvPr/>
        </p:nvSpPr>
        <p:spPr>
          <a:xfrm>
            <a:off x="9831417" y="4351210"/>
            <a:ext cx="7007178" cy="1298575"/>
          </a:xfrm>
          <a:prstGeom prst="rect">
            <a:avLst/>
          </a:prstGeom>
        </p:spPr>
        <p:txBody>
          <a:bodyPr lIns="0" tIns="0" rIns="0" bIns="0" rtlCol="0" anchor="t">
            <a:spAutoFit/>
          </a:bodyPr>
          <a:lstStyle/>
          <a:p>
            <a:pPr algn="ctr">
              <a:lnSpc>
                <a:spcPts val="4900"/>
              </a:lnSpc>
            </a:pPr>
            <a:r>
              <a:rPr lang="en-US" sz="3500">
                <a:solidFill>
                  <a:srgbClr val="343F56"/>
                </a:solidFill>
                <a:latin typeface="Hagrid Heavy"/>
              </a:rPr>
              <a:t>HARDWARE BASED VIRTUALIZATION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E6CA"/>
        </a:solidFill>
        <a:effectLst/>
      </p:bgPr>
    </p:bg>
    <p:spTree>
      <p:nvGrpSpPr>
        <p:cNvPr id="1" name=""/>
        <p:cNvGrpSpPr/>
        <p:nvPr/>
      </p:nvGrpSpPr>
      <p:grpSpPr>
        <a:xfrm>
          <a:off x="0" y="0"/>
          <a:ext cx="0" cy="0"/>
          <a:chOff x="0" y="0"/>
          <a:chExt cx="0" cy="0"/>
        </a:xfrm>
      </p:grpSpPr>
      <p:grpSp>
        <p:nvGrpSpPr>
          <p:cNvPr id="2" name="Group 2"/>
          <p:cNvGrpSpPr/>
          <p:nvPr/>
        </p:nvGrpSpPr>
        <p:grpSpPr>
          <a:xfrm>
            <a:off x="-386397" y="-369157"/>
            <a:ext cx="19021310" cy="2337868"/>
            <a:chOff x="0" y="0"/>
            <a:chExt cx="8016217" cy="985256"/>
          </a:xfrm>
        </p:grpSpPr>
        <p:sp>
          <p:nvSpPr>
            <p:cNvPr id="3" name="Freeform 3"/>
            <p:cNvSpPr/>
            <p:nvPr/>
          </p:nvSpPr>
          <p:spPr>
            <a:xfrm>
              <a:off x="0" y="0"/>
              <a:ext cx="8016217" cy="985256"/>
            </a:xfrm>
            <a:custGeom>
              <a:avLst/>
              <a:gdLst/>
              <a:ahLst/>
              <a:cxnLst/>
              <a:rect l="l" t="t" r="r" b="b"/>
              <a:pathLst>
                <a:path w="8016217" h="985256">
                  <a:moveTo>
                    <a:pt x="0" y="0"/>
                  </a:moveTo>
                  <a:lnTo>
                    <a:pt x="8016217" y="0"/>
                  </a:lnTo>
                  <a:lnTo>
                    <a:pt x="8016217" y="985256"/>
                  </a:lnTo>
                  <a:lnTo>
                    <a:pt x="0" y="985256"/>
                  </a:lnTo>
                  <a:close/>
                </a:path>
              </a:pathLst>
            </a:custGeom>
            <a:solidFill>
              <a:srgbClr val="343F56"/>
            </a:solidFill>
            <a:ln cap="sq">
              <a:noFill/>
              <a:miter/>
            </a:ln>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670780" y="2135462"/>
            <a:ext cx="12906955" cy="2785111"/>
          </a:xfrm>
          <a:prstGeom prst="rect">
            <a:avLst/>
          </a:prstGeom>
        </p:spPr>
        <p:txBody>
          <a:bodyPr lIns="0" tIns="0" rIns="0" bIns="0" rtlCol="0" anchor="t">
            <a:spAutoFit/>
          </a:bodyPr>
          <a:lstStyle/>
          <a:p>
            <a:pPr algn="ctr">
              <a:lnSpc>
                <a:spcPts val="10639"/>
              </a:lnSpc>
            </a:pPr>
            <a:r>
              <a:rPr lang="en-US" sz="7599">
                <a:solidFill>
                  <a:srgbClr val="343F56"/>
                </a:solidFill>
                <a:latin typeface="Hagrid Heavy"/>
              </a:rPr>
              <a:t>STANDARDIZATION &amp; MODULARITY</a:t>
            </a:r>
          </a:p>
        </p:txBody>
      </p:sp>
      <p:grpSp>
        <p:nvGrpSpPr>
          <p:cNvPr id="6" name="Group 6"/>
          <p:cNvGrpSpPr/>
          <p:nvPr/>
        </p:nvGrpSpPr>
        <p:grpSpPr>
          <a:xfrm>
            <a:off x="1028700" y="5130123"/>
            <a:ext cx="5061550" cy="4128177"/>
            <a:chOff x="0" y="0"/>
            <a:chExt cx="2007284" cy="1637132"/>
          </a:xfrm>
        </p:grpSpPr>
        <p:sp>
          <p:nvSpPr>
            <p:cNvPr id="7" name="Freeform 7"/>
            <p:cNvSpPr/>
            <p:nvPr/>
          </p:nvSpPr>
          <p:spPr>
            <a:xfrm>
              <a:off x="0" y="0"/>
              <a:ext cx="2007284" cy="1637132"/>
            </a:xfrm>
            <a:custGeom>
              <a:avLst/>
              <a:gdLst/>
              <a:ahLst/>
              <a:cxnLst/>
              <a:rect l="l" t="t" r="r" b="b"/>
              <a:pathLst>
                <a:path w="2007284" h="1637132">
                  <a:moveTo>
                    <a:pt x="0" y="0"/>
                  </a:moveTo>
                  <a:lnTo>
                    <a:pt x="2007284" y="0"/>
                  </a:lnTo>
                  <a:lnTo>
                    <a:pt x="2007284" y="1637132"/>
                  </a:lnTo>
                  <a:lnTo>
                    <a:pt x="0" y="1637132"/>
                  </a:lnTo>
                  <a:close/>
                </a:path>
              </a:pathLst>
            </a:custGeom>
            <a:solidFill>
              <a:srgbClr val="000000">
                <a:alpha val="0"/>
              </a:srgbClr>
            </a:solidFill>
            <a:ln w="38100" cap="sq">
              <a:solidFill>
                <a:srgbClr val="343F56"/>
              </a:solidFill>
              <a:miter/>
            </a:ln>
          </p:spPr>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6614845" y="5130123"/>
            <a:ext cx="5061550" cy="4128177"/>
            <a:chOff x="0" y="0"/>
            <a:chExt cx="2007284" cy="1637132"/>
          </a:xfrm>
        </p:grpSpPr>
        <p:sp>
          <p:nvSpPr>
            <p:cNvPr id="10" name="Freeform 10"/>
            <p:cNvSpPr/>
            <p:nvPr/>
          </p:nvSpPr>
          <p:spPr>
            <a:xfrm>
              <a:off x="0" y="0"/>
              <a:ext cx="2007284" cy="1637132"/>
            </a:xfrm>
            <a:custGeom>
              <a:avLst/>
              <a:gdLst/>
              <a:ahLst/>
              <a:cxnLst/>
              <a:rect l="l" t="t" r="r" b="b"/>
              <a:pathLst>
                <a:path w="2007284" h="1637132">
                  <a:moveTo>
                    <a:pt x="0" y="0"/>
                  </a:moveTo>
                  <a:lnTo>
                    <a:pt x="2007284" y="0"/>
                  </a:lnTo>
                  <a:lnTo>
                    <a:pt x="2007284" y="1637132"/>
                  </a:lnTo>
                  <a:lnTo>
                    <a:pt x="0" y="1637132"/>
                  </a:lnTo>
                  <a:close/>
                </a:path>
              </a:pathLst>
            </a:custGeom>
            <a:solidFill>
              <a:srgbClr val="343F56"/>
            </a:solidFill>
            <a:ln cap="sq">
              <a:noFill/>
              <a:miter/>
            </a:ln>
          </p:spPr>
        </p:sp>
        <p:sp>
          <p:nvSpPr>
            <p:cNvPr id="11" name="TextBox 11"/>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12197750" y="5130123"/>
            <a:ext cx="5061550" cy="4128177"/>
            <a:chOff x="0" y="0"/>
            <a:chExt cx="2007284" cy="1637132"/>
          </a:xfrm>
        </p:grpSpPr>
        <p:sp>
          <p:nvSpPr>
            <p:cNvPr id="13" name="Freeform 13"/>
            <p:cNvSpPr/>
            <p:nvPr/>
          </p:nvSpPr>
          <p:spPr>
            <a:xfrm>
              <a:off x="0" y="0"/>
              <a:ext cx="2007284" cy="1637132"/>
            </a:xfrm>
            <a:custGeom>
              <a:avLst/>
              <a:gdLst/>
              <a:ahLst/>
              <a:cxnLst/>
              <a:rect l="l" t="t" r="r" b="b"/>
              <a:pathLst>
                <a:path w="2007284" h="1637132">
                  <a:moveTo>
                    <a:pt x="0" y="0"/>
                  </a:moveTo>
                  <a:lnTo>
                    <a:pt x="2007284" y="0"/>
                  </a:lnTo>
                  <a:lnTo>
                    <a:pt x="2007284" y="1637132"/>
                  </a:lnTo>
                  <a:lnTo>
                    <a:pt x="0" y="1637132"/>
                  </a:lnTo>
                  <a:close/>
                </a:path>
              </a:pathLst>
            </a:custGeom>
            <a:solidFill>
              <a:srgbClr val="000000">
                <a:alpha val="0"/>
              </a:srgbClr>
            </a:solidFill>
            <a:ln w="38100" cap="sq">
              <a:solidFill>
                <a:srgbClr val="343F56"/>
              </a:solidFill>
              <a:miter/>
            </a:ln>
          </p:spPr>
        </p:sp>
        <p:sp>
          <p:nvSpPr>
            <p:cNvPr id="14" name="TextBox 14"/>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288590" y="5671908"/>
            <a:ext cx="4541771" cy="555625"/>
          </a:xfrm>
          <a:prstGeom prst="rect">
            <a:avLst/>
          </a:prstGeom>
        </p:spPr>
        <p:txBody>
          <a:bodyPr lIns="0" tIns="0" rIns="0" bIns="0" rtlCol="0" anchor="t">
            <a:spAutoFit/>
          </a:bodyPr>
          <a:lstStyle/>
          <a:p>
            <a:pPr algn="ctr">
              <a:lnSpc>
                <a:spcPts val="4200"/>
              </a:lnSpc>
            </a:pPr>
            <a:r>
              <a:rPr lang="en-US" sz="3000">
                <a:solidFill>
                  <a:srgbClr val="343F56"/>
                </a:solidFill>
                <a:latin typeface="Hagrid Heavy"/>
              </a:rPr>
              <a:t>STANDARDIZATION</a:t>
            </a:r>
          </a:p>
        </p:txBody>
      </p:sp>
      <p:sp>
        <p:nvSpPr>
          <p:cNvPr id="16" name="TextBox 16"/>
          <p:cNvSpPr txBox="1"/>
          <p:nvPr/>
        </p:nvSpPr>
        <p:spPr>
          <a:xfrm>
            <a:off x="7534751" y="5671908"/>
            <a:ext cx="3221739" cy="555625"/>
          </a:xfrm>
          <a:prstGeom prst="rect">
            <a:avLst/>
          </a:prstGeom>
        </p:spPr>
        <p:txBody>
          <a:bodyPr lIns="0" tIns="0" rIns="0" bIns="0" rtlCol="0" anchor="t">
            <a:spAutoFit/>
          </a:bodyPr>
          <a:lstStyle/>
          <a:p>
            <a:pPr algn="ctr">
              <a:lnSpc>
                <a:spcPts val="4200"/>
              </a:lnSpc>
            </a:pPr>
            <a:r>
              <a:rPr lang="en-US" sz="3000">
                <a:solidFill>
                  <a:srgbClr val="F5E6CA"/>
                </a:solidFill>
                <a:latin typeface="Hagrid Heavy"/>
              </a:rPr>
              <a:t>MODULARITY</a:t>
            </a:r>
          </a:p>
        </p:txBody>
      </p:sp>
      <p:sp>
        <p:nvSpPr>
          <p:cNvPr id="17" name="TextBox 17"/>
          <p:cNvSpPr txBox="1"/>
          <p:nvPr/>
        </p:nvSpPr>
        <p:spPr>
          <a:xfrm>
            <a:off x="13179875" y="5671908"/>
            <a:ext cx="3221739" cy="555625"/>
          </a:xfrm>
          <a:prstGeom prst="rect">
            <a:avLst/>
          </a:prstGeom>
        </p:spPr>
        <p:txBody>
          <a:bodyPr lIns="0" tIns="0" rIns="0" bIns="0" rtlCol="0" anchor="t">
            <a:spAutoFit/>
          </a:bodyPr>
          <a:lstStyle/>
          <a:p>
            <a:pPr algn="ctr">
              <a:lnSpc>
                <a:spcPts val="4200"/>
              </a:lnSpc>
            </a:pPr>
            <a:r>
              <a:rPr lang="en-US" sz="3000">
                <a:solidFill>
                  <a:srgbClr val="343F56"/>
                </a:solidFill>
                <a:latin typeface="Hagrid Heavy"/>
              </a:rPr>
              <a:t>KEUNTUNGAN</a:t>
            </a:r>
          </a:p>
        </p:txBody>
      </p:sp>
      <p:sp>
        <p:nvSpPr>
          <p:cNvPr id="18" name="TextBox 18"/>
          <p:cNvSpPr txBox="1"/>
          <p:nvPr/>
        </p:nvSpPr>
        <p:spPr>
          <a:xfrm>
            <a:off x="1512067" y="6416401"/>
            <a:ext cx="4094816" cy="2334894"/>
          </a:xfrm>
          <a:prstGeom prst="rect">
            <a:avLst/>
          </a:prstGeom>
        </p:spPr>
        <p:txBody>
          <a:bodyPr lIns="0" tIns="0" rIns="0" bIns="0" rtlCol="0" anchor="t">
            <a:spAutoFit/>
          </a:bodyPr>
          <a:lstStyle/>
          <a:p>
            <a:pPr algn="ctr">
              <a:lnSpc>
                <a:spcPts val="3080"/>
              </a:lnSpc>
            </a:pPr>
            <a:r>
              <a:rPr lang="en-US" sz="2200">
                <a:solidFill>
                  <a:srgbClr val="343F56"/>
                </a:solidFill>
                <a:latin typeface="Roboto"/>
              </a:rPr>
              <a:t>Data center menggunakan hardware yang sama dan dapat ditemukan di banyak tempat untuk menghemat biaya dan memudahkan pengelolaan data center.</a:t>
            </a:r>
          </a:p>
        </p:txBody>
      </p:sp>
      <p:sp>
        <p:nvSpPr>
          <p:cNvPr id="19" name="TextBox 19"/>
          <p:cNvSpPr txBox="1"/>
          <p:nvPr/>
        </p:nvSpPr>
        <p:spPr>
          <a:xfrm>
            <a:off x="7117121" y="6416401"/>
            <a:ext cx="4056998" cy="2334894"/>
          </a:xfrm>
          <a:prstGeom prst="rect">
            <a:avLst/>
          </a:prstGeom>
        </p:spPr>
        <p:txBody>
          <a:bodyPr lIns="0" tIns="0" rIns="0" bIns="0" rtlCol="0" anchor="t">
            <a:spAutoFit/>
          </a:bodyPr>
          <a:lstStyle/>
          <a:p>
            <a:pPr algn="ctr">
              <a:lnSpc>
                <a:spcPts val="3080"/>
              </a:lnSpc>
            </a:pPr>
            <a:r>
              <a:rPr lang="en-US" sz="2200">
                <a:solidFill>
                  <a:srgbClr val="F5E6CA"/>
                </a:solidFill>
                <a:latin typeface="Roboto"/>
              </a:rPr>
              <a:t>Data center terdiri dari beberapa bagian sehingga jika salah satu bagian perlu dibaiki, kita hanya perlu mengganti bagian tersebut, bukan secara keseluruhan.</a:t>
            </a:r>
          </a:p>
        </p:txBody>
      </p:sp>
      <p:sp>
        <p:nvSpPr>
          <p:cNvPr id="20" name="TextBox 20"/>
          <p:cNvSpPr txBox="1"/>
          <p:nvPr/>
        </p:nvSpPr>
        <p:spPr>
          <a:xfrm>
            <a:off x="12762245" y="6446608"/>
            <a:ext cx="4056998" cy="1944369"/>
          </a:xfrm>
          <a:prstGeom prst="rect">
            <a:avLst/>
          </a:prstGeom>
        </p:spPr>
        <p:txBody>
          <a:bodyPr lIns="0" tIns="0" rIns="0" bIns="0" rtlCol="0" anchor="t">
            <a:spAutoFit/>
          </a:bodyPr>
          <a:lstStyle/>
          <a:p>
            <a:pPr algn="ctr">
              <a:lnSpc>
                <a:spcPts val="3080"/>
              </a:lnSpc>
            </a:pPr>
            <a:r>
              <a:rPr lang="en-US" sz="2200">
                <a:solidFill>
                  <a:srgbClr val="343F56"/>
                </a:solidFill>
                <a:latin typeface="Roboto"/>
              </a:rPr>
              <a:t>Akan lebih optimal jika digunakan virtualisasi yang memungkinkan data center menggunakan physical resources yang lebih sedikit.</a:t>
            </a:r>
          </a:p>
        </p:txBody>
      </p:sp>
      <p:sp>
        <p:nvSpPr>
          <p:cNvPr id="21" name="TextBox 21"/>
          <p:cNvSpPr txBox="1"/>
          <p:nvPr/>
        </p:nvSpPr>
        <p:spPr>
          <a:xfrm>
            <a:off x="588643" y="847402"/>
            <a:ext cx="16230600" cy="511175"/>
          </a:xfrm>
          <a:prstGeom prst="rect">
            <a:avLst/>
          </a:prstGeom>
        </p:spPr>
        <p:txBody>
          <a:bodyPr lIns="0" tIns="0" rIns="0" bIns="0" rtlCol="0" anchor="t">
            <a:spAutoFit/>
          </a:bodyPr>
          <a:lstStyle/>
          <a:p>
            <a:pPr>
              <a:lnSpc>
                <a:spcPts val="3500"/>
              </a:lnSpc>
            </a:pPr>
            <a:r>
              <a:rPr lang="en-US" sz="3500">
                <a:solidFill>
                  <a:srgbClr val="F5E6CA"/>
                </a:solidFill>
                <a:latin typeface="Hagrid Heavy"/>
              </a:rPr>
              <a:t>TECHNOLOGIES &amp; COMPONENTS</a:t>
            </a:r>
          </a:p>
        </p:txBody>
      </p:sp>
      <p:sp>
        <p:nvSpPr>
          <p:cNvPr id="22" name="Freeform 22"/>
          <p:cNvSpPr/>
          <p:nvPr/>
        </p:nvSpPr>
        <p:spPr>
          <a:xfrm>
            <a:off x="16170060" y="534557"/>
            <a:ext cx="1089240" cy="1089240"/>
          </a:xfrm>
          <a:custGeom>
            <a:avLst/>
            <a:gdLst/>
            <a:ahLst/>
            <a:cxnLst/>
            <a:rect l="l" t="t" r="r" b="b"/>
            <a:pathLst>
              <a:path w="1089240" h="1089240">
                <a:moveTo>
                  <a:pt x="0" y="0"/>
                </a:moveTo>
                <a:lnTo>
                  <a:pt x="1089240" y="0"/>
                </a:lnTo>
                <a:lnTo>
                  <a:pt x="1089240" y="1089240"/>
                </a:lnTo>
                <a:lnTo>
                  <a:pt x="0" y="1089240"/>
                </a:lnTo>
                <a:lnTo>
                  <a:pt x="0" y="0"/>
                </a:lnTo>
                <a:close/>
              </a:path>
            </a:pathLst>
          </a:custGeom>
          <a:blipFill>
            <a:blip r:embed="rId2"/>
            <a:stretch>
              <a:fillRect/>
            </a:stretch>
          </a:blipFill>
        </p:spPr>
      </p:sp>
      <p:sp>
        <p:nvSpPr>
          <p:cNvPr id="23" name="Freeform 23"/>
          <p:cNvSpPr/>
          <p:nvPr/>
        </p:nvSpPr>
        <p:spPr>
          <a:xfrm>
            <a:off x="13322880" y="468912"/>
            <a:ext cx="1220531" cy="1220531"/>
          </a:xfrm>
          <a:custGeom>
            <a:avLst/>
            <a:gdLst/>
            <a:ahLst/>
            <a:cxnLst/>
            <a:rect l="l" t="t" r="r" b="b"/>
            <a:pathLst>
              <a:path w="1220531" h="1220531">
                <a:moveTo>
                  <a:pt x="0" y="0"/>
                </a:moveTo>
                <a:lnTo>
                  <a:pt x="1220532" y="0"/>
                </a:lnTo>
                <a:lnTo>
                  <a:pt x="1220532" y="1220531"/>
                </a:lnTo>
                <a:lnTo>
                  <a:pt x="0" y="1220531"/>
                </a:lnTo>
                <a:lnTo>
                  <a:pt x="0" y="0"/>
                </a:lnTo>
                <a:close/>
              </a:path>
            </a:pathLst>
          </a:custGeom>
          <a:blipFill>
            <a:blip r:embed="rId3"/>
            <a:stretch>
              <a:fillRect/>
            </a:stretch>
          </a:blipFill>
        </p:spPr>
      </p:sp>
      <p:sp>
        <p:nvSpPr>
          <p:cNvPr id="24" name="Freeform 24"/>
          <p:cNvSpPr/>
          <p:nvPr/>
        </p:nvSpPr>
        <p:spPr>
          <a:xfrm>
            <a:off x="14686434" y="468912"/>
            <a:ext cx="1220531" cy="1220531"/>
          </a:xfrm>
          <a:custGeom>
            <a:avLst/>
            <a:gdLst/>
            <a:ahLst/>
            <a:cxnLst/>
            <a:rect l="l" t="t" r="r" b="b"/>
            <a:pathLst>
              <a:path w="1220531" h="1220531">
                <a:moveTo>
                  <a:pt x="0" y="0"/>
                </a:moveTo>
                <a:lnTo>
                  <a:pt x="1220531" y="0"/>
                </a:lnTo>
                <a:lnTo>
                  <a:pt x="1220531" y="1220531"/>
                </a:lnTo>
                <a:lnTo>
                  <a:pt x="0" y="1220531"/>
                </a:lnTo>
                <a:lnTo>
                  <a:pt x="0" y="0"/>
                </a:lnTo>
                <a:close/>
              </a:path>
            </a:pathLst>
          </a:custGeom>
          <a:blipFill>
            <a:blip r:embed="rId4"/>
            <a:stretch>
              <a:fillRect/>
            </a:stretch>
          </a:blipFill>
        </p:spPr>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5E6CA"/>
        </a:solidFill>
        <a:effectLst/>
      </p:bgPr>
    </p:bg>
    <p:spTree>
      <p:nvGrpSpPr>
        <p:cNvPr id="1" name=""/>
        <p:cNvGrpSpPr/>
        <p:nvPr/>
      </p:nvGrpSpPr>
      <p:grpSpPr>
        <a:xfrm>
          <a:off x="0" y="0"/>
          <a:ext cx="0" cy="0"/>
          <a:chOff x="0" y="0"/>
          <a:chExt cx="0" cy="0"/>
        </a:xfrm>
      </p:grpSpPr>
      <p:grpSp>
        <p:nvGrpSpPr>
          <p:cNvPr id="2" name="Group 2"/>
          <p:cNvGrpSpPr/>
          <p:nvPr/>
        </p:nvGrpSpPr>
        <p:grpSpPr>
          <a:xfrm>
            <a:off x="-386397" y="-369157"/>
            <a:ext cx="19021310" cy="3012245"/>
            <a:chOff x="0" y="0"/>
            <a:chExt cx="8016217" cy="1269461"/>
          </a:xfrm>
        </p:grpSpPr>
        <p:sp>
          <p:nvSpPr>
            <p:cNvPr id="3" name="Freeform 3"/>
            <p:cNvSpPr/>
            <p:nvPr/>
          </p:nvSpPr>
          <p:spPr>
            <a:xfrm>
              <a:off x="0" y="0"/>
              <a:ext cx="8016217" cy="1269461"/>
            </a:xfrm>
            <a:custGeom>
              <a:avLst/>
              <a:gdLst/>
              <a:ahLst/>
              <a:cxnLst/>
              <a:rect l="l" t="t" r="r" b="b"/>
              <a:pathLst>
                <a:path w="8016217" h="1269461">
                  <a:moveTo>
                    <a:pt x="0" y="0"/>
                  </a:moveTo>
                  <a:lnTo>
                    <a:pt x="8016217" y="0"/>
                  </a:lnTo>
                  <a:lnTo>
                    <a:pt x="8016217" y="1269461"/>
                  </a:lnTo>
                  <a:lnTo>
                    <a:pt x="0" y="1269461"/>
                  </a:lnTo>
                  <a:close/>
                </a:path>
              </a:pathLst>
            </a:custGeom>
            <a:solidFill>
              <a:srgbClr val="343F56"/>
            </a:solidFill>
            <a:ln cap="sq">
              <a:noFill/>
              <a:miter/>
            </a:ln>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30320" y="3289770"/>
            <a:ext cx="5061550" cy="6348511"/>
            <a:chOff x="0" y="0"/>
            <a:chExt cx="2007284" cy="2517661"/>
          </a:xfrm>
        </p:grpSpPr>
        <p:sp>
          <p:nvSpPr>
            <p:cNvPr id="6" name="Freeform 6"/>
            <p:cNvSpPr/>
            <p:nvPr/>
          </p:nvSpPr>
          <p:spPr>
            <a:xfrm>
              <a:off x="0" y="0"/>
              <a:ext cx="2007284" cy="2517661"/>
            </a:xfrm>
            <a:custGeom>
              <a:avLst/>
              <a:gdLst/>
              <a:ahLst/>
              <a:cxnLst/>
              <a:rect l="l" t="t" r="r" b="b"/>
              <a:pathLst>
                <a:path w="2007284" h="2517661">
                  <a:moveTo>
                    <a:pt x="0" y="0"/>
                  </a:moveTo>
                  <a:lnTo>
                    <a:pt x="2007284" y="0"/>
                  </a:lnTo>
                  <a:lnTo>
                    <a:pt x="2007284" y="2517661"/>
                  </a:lnTo>
                  <a:lnTo>
                    <a:pt x="0" y="2517661"/>
                  </a:lnTo>
                  <a:close/>
                </a:path>
              </a:pathLst>
            </a:custGeom>
            <a:solidFill>
              <a:srgbClr val="000000">
                <a:alpha val="0"/>
              </a:srgbClr>
            </a:solidFill>
            <a:ln w="38100" cap="sq">
              <a:solidFill>
                <a:srgbClr val="343F56"/>
              </a:solidFill>
              <a:miter/>
            </a:ln>
          </p:spPr>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6614845" y="3289770"/>
            <a:ext cx="5061550" cy="6348511"/>
            <a:chOff x="0" y="0"/>
            <a:chExt cx="2007284" cy="2517661"/>
          </a:xfrm>
        </p:grpSpPr>
        <p:sp>
          <p:nvSpPr>
            <p:cNvPr id="9" name="Freeform 9"/>
            <p:cNvSpPr/>
            <p:nvPr/>
          </p:nvSpPr>
          <p:spPr>
            <a:xfrm>
              <a:off x="0" y="0"/>
              <a:ext cx="2007284" cy="2517661"/>
            </a:xfrm>
            <a:custGeom>
              <a:avLst/>
              <a:gdLst/>
              <a:ahLst/>
              <a:cxnLst/>
              <a:rect l="l" t="t" r="r" b="b"/>
              <a:pathLst>
                <a:path w="2007284" h="2517661">
                  <a:moveTo>
                    <a:pt x="0" y="0"/>
                  </a:moveTo>
                  <a:lnTo>
                    <a:pt x="2007284" y="0"/>
                  </a:lnTo>
                  <a:lnTo>
                    <a:pt x="2007284" y="2517661"/>
                  </a:lnTo>
                  <a:lnTo>
                    <a:pt x="0" y="2517661"/>
                  </a:lnTo>
                  <a:close/>
                </a:path>
              </a:pathLst>
            </a:custGeom>
            <a:solidFill>
              <a:srgbClr val="343F56"/>
            </a:solidFill>
            <a:ln cap="sq">
              <a:noFill/>
              <a:miter/>
            </a:ln>
          </p:spPr>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2197750" y="3289770"/>
            <a:ext cx="5061550" cy="6348511"/>
            <a:chOff x="0" y="0"/>
            <a:chExt cx="2007284" cy="2517661"/>
          </a:xfrm>
        </p:grpSpPr>
        <p:sp>
          <p:nvSpPr>
            <p:cNvPr id="12" name="Freeform 12"/>
            <p:cNvSpPr/>
            <p:nvPr/>
          </p:nvSpPr>
          <p:spPr>
            <a:xfrm>
              <a:off x="0" y="0"/>
              <a:ext cx="2007284" cy="2517661"/>
            </a:xfrm>
            <a:custGeom>
              <a:avLst/>
              <a:gdLst/>
              <a:ahLst/>
              <a:cxnLst/>
              <a:rect l="l" t="t" r="r" b="b"/>
              <a:pathLst>
                <a:path w="2007284" h="2517661">
                  <a:moveTo>
                    <a:pt x="0" y="0"/>
                  </a:moveTo>
                  <a:lnTo>
                    <a:pt x="2007284" y="0"/>
                  </a:lnTo>
                  <a:lnTo>
                    <a:pt x="2007284" y="2517661"/>
                  </a:lnTo>
                  <a:lnTo>
                    <a:pt x="0" y="2517661"/>
                  </a:lnTo>
                  <a:close/>
                </a:path>
              </a:pathLst>
            </a:custGeom>
            <a:solidFill>
              <a:srgbClr val="000000">
                <a:alpha val="0"/>
              </a:srgbClr>
            </a:solidFill>
            <a:ln w="38100" cap="sq">
              <a:solidFill>
                <a:srgbClr val="343F56"/>
              </a:solidFill>
              <a:miter/>
            </a:ln>
          </p:spPr>
        </p:sp>
        <p:sp>
          <p:nvSpPr>
            <p:cNvPr id="13" name="TextBox 13"/>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1290210" y="3740150"/>
            <a:ext cx="4541771" cy="1120775"/>
          </a:xfrm>
          <a:prstGeom prst="rect">
            <a:avLst/>
          </a:prstGeom>
        </p:spPr>
        <p:txBody>
          <a:bodyPr lIns="0" tIns="0" rIns="0" bIns="0" rtlCol="0" anchor="t">
            <a:spAutoFit/>
          </a:bodyPr>
          <a:lstStyle/>
          <a:p>
            <a:pPr algn="ctr">
              <a:lnSpc>
                <a:spcPts val="4200"/>
              </a:lnSpc>
            </a:pPr>
            <a:r>
              <a:rPr lang="en-US" sz="3000">
                <a:solidFill>
                  <a:srgbClr val="343F56"/>
                </a:solidFill>
                <a:latin typeface="Hagrid Heavy"/>
              </a:rPr>
              <a:t>REMOTE OPERATION AND MANAGEMENT</a:t>
            </a:r>
          </a:p>
        </p:txBody>
      </p:sp>
      <p:sp>
        <p:nvSpPr>
          <p:cNvPr id="15" name="TextBox 15"/>
          <p:cNvSpPr txBox="1"/>
          <p:nvPr/>
        </p:nvSpPr>
        <p:spPr>
          <a:xfrm>
            <a:off x="7513388" y="3740150"/>
            <a:ext cx="3221739" cy="1120775"/>
          </a:xfrm>
          <a:prstGeom prst="rect">
            <a:avLst/>
          </a:prstGeom>
        </p:spPr>
        <p:txBody>
          <a:bodyPr lIns="0" tIns="0" rIns="0" bIns="0" rtlCol="0" anchor="t">
            <a:spAutoFit/>
          </a:bodyPr>
          <a:lstStyle/>
          <a:p>
            <a:pPr algn="ctr">
              <a:lnSpc>
                <a:spcPts val="4200"/>
              </a:lnSpc>
            </a:pPr>
            <a:r>
              <a:rPr lang="en-US" sz="3000">
                <a:solidFill>
                  <a:srgbClr val="F5E6CA"/>
                </a:solidFill>
                <a:latin typeface="Hagrid Heavy"/>
              </a:rPr>
              <a:t>HIGH AVAILABILITY</a:t>
            </a:r>
          </a:p>
        </p:txBody>
      </p:sp>
      <p:sp>
        <p:nvSpPr>
          <p:cNvPr id="16" name="TextBox 16"/>
          <p:cNvSpPr txBox="1"/>
          <p:nvPr/>
        </p:nvSpPr>
        <p:spPr>
          <a:xfrm>
            <a:off x="12415248" y="3457575"/>
            <a:ext cx="4636694" cy="1685925"/>
          </a:xfrm>
          <a:prstGeom prst="rect">
            <a:avLst/>
          </a:prstGeom>
        </p:spPr>
        <p:txBody>
          <a:bodyPr lIns="0" tIns="0" rIns="0" bIns="0" rtlCol="0" anchor="t">
            <a:spAutoFit/>
          </a:bodyPr>
          <a:lstStyle/>
          <a:p>
            <a:pPr algn="ctr">
              <a:lnSpc>
                <a:spcPts val="4200"/>
              </a:lnSpc>
            </a:pPr>
            <a:r>
              <a:rPr lang="en-US" sz="3000">
                <a:solidFill>
                  <a:srgbClr val="343F56"/>
                </a:solidFill>
                <a:latin typeface="Hagrid Heavy"/>
              </a:rPr>
              <a:t>SECURITY AWARE DESIGN, OPERATION, &amp; MANAGEMENT</a:t>
            </a:r>
          </a:p>
        </p:txBody>
      </p:sp>
      <p:sp>
        <p:nvSpPr>
          <p:cNvPr id="17" name="TextBox 17"/>
          <p:cNvSpPr txBox="1"/>
          <p:nvPr/>
        </p:nvSpPr>
        <p:spPr>
          <a:xfrm>
            <a:off x="1513688" y="4970781"/>
            <a:ext cx="4094816" cy="4287519"/>
          </a:xfrm>
          <a:prstGeom prst="rect">
            <a:avLst/>
          </a:prstGeom>
        </p:spPr>
        <p:txBody>
          <a:bodyPr lIns="0" tIns="0" rIns="0" bIns="0" rtlCol="0" anchor="t">
            <a:spAutoFit/>
          </a:bodyPr>
          <a:lstStyle/>
          <a:p>
            <a:pPr algn="ctr">
              <a:lnSpc>
                <a:spcPts val="3080"/>
              </a:lnSpc>
            </a:pPr>
            <a:r>
              <a:rPr lang="en-US" sz="2200">
                <a:solidFill>
                  <a:srgbClr val="343F56"/>
                </a:solidFill>
                <a:latin typeface="Roboto"/>
              </a:rPr>
              <a:t>Sebagian besar tugas operasional dan administratif IT resoruces dapat dilakukan melalui konsol dan manajemen sistem jaringan secara remote. Dengan demikian, sumber daya manusianya tidak diharuskan hadir di tempat kecuali terdapat tugas dengan tingkat urgensitas yang tinggi dan membutuhkan tenaga SDM.</a:t>
            </a:r>
          </a:p>
        </p:txBody>
      </p:sp>
      <p:sp>
        <p:nvSpPr>
          <p:cNvPr id="18" name="TextBox 18"/>
          <p:cNvSpPr txBox="1"/>
          <p:nvPr/>
        </p:nvSpPr>
        <p:spPr>
          <a:xfrm>
            <a:off x="7117121" y="4970781"/>
            <a:ext cx="4056998" cy="4287519"/>
          </a:xfrm>
          <a:prstGeom prst="rect">
            <a:avLst/>
          </a:prstGeom>
        </p:spPr>
        <p:txBody>
          <a:bodyPr lIns="0" tIns="0" rIns="0" bIns="0" rtlCol="0" anchor="t">
            <a:spAutoFit/>
          </a:bodyPr>
          <a:lstStyle/>
          <a:p>
            <a:pPr algn="ctr">
              <a:lnSpc>
                <a:spcPts val="3080"/>
              </a:lnSpc>
            </a:pPr>
            <a:r>
              <a:rPr lang="en-US" sz="2200">
                <a:solidFill>
                  <a:srgbClr val="F5E6CA"/>
                </a:solidFill>
                <a:latin typeface="Roboto"/>
              </a:rPr>
              <a:t>Data center dibuat dengan tingkat redundansi yang tinggi yaitu, adanya backup dan keamanan ganda untuk banyak komponen dengan tingkat yang tinggi. Dengan demikian, hal ini dapat meminimalisir masalah atau gangguan yang dapat berdampak kepada bisnis yang mengandalkan layanan data center.</a:t>
            </a:r>
          </a:p>
        </p:txBody>
      </p:sp>
      <p:sp>
        <p:nvSpPr>
          <p:cNvPr id="19" name="TextBox 19"/>
          <p:cNvSpPr txBox="1"/>
          <p:nvPr/>
        </p:nvSpPr>
        <p:spPr>
          <a:xfrm>
            <a:off x="12705095" y="5332731"/>
            <a:ext cx="4056998" cy="3506469"/>
          </a:xfrm>
          <a:prstGeom prst="rect">
            <a:avLst/>
          </a:prstGeom>
        </p:spPr>
        <p:txBody>
          <a:bodyPr lIns="0" tIns="0" rIns="0" bIns="0" rtlCol="0" anchor="t">
            <a:spAutoFit/>
          </a:bodyPr>
          <a:lstStyle/>
          <a:p>
            <a:pPr algn="ctr">
              <a:lnSpc>
                <a:spcPts val="3080"/>
              </a:lnSpc>
            </a:pPr>
            <a:r>
              <a:rPr lang="en-US" sz="2200">
                <a:solidFill>
                  <a:srgbClr val="343F56"/>
                </a:solidFill>
                <a:latin typeface="Roboto"/>
              </a:rPr>
              <a:t>Poin paling krusial karena data center adalah struktur terpusat yang menyimpan dan memproses data bisnis. Dengan demikian, perlu dibuat data center yang memprioritaskan keamanan dalam semua tahap siklus, mulai dari perancangan, operasi, hingga pengelolaan.</a:t>
            </a:r>
          </a:p>
        </p:txBody>
      </p:sp>
      <p:sp>
        <p:nvSpPr>
          <p:cNvPr id="20" name="TextBox 20"/>
          <p:cNvSpPr txBox="1"/>
          <p:nvPr/>
        </p:nvSpPr>
        <p:spPr>
          <a:xfrm>
            <a:off x="1030320" y="1203641"/>
            <a:ext cx="16230600" cy="663575"/>
          </a:xfrm>
          <a:prstGeom prst="rect">
            <a:avLst/>
          </a:prstGeom>
        </p:spPr>
        <p:txBody>
          <a:bodyPr lIns="0" tIns="0" rIns="0" bIns="0" rtlCol="0" anchor="t">
            <a:spAutoFit/>
          </a:bodyPr>
          <a:lstStyle/>
          <a:p>
            <a:pPr>
              <a:lnSpc>
                <a:spcPts val="4500"/>
              </a:lnSpc>
            </a:pPr>
            <a:r>
              <a:rPr lang="en-US" sz="4500">
                <a:solidFill>
                  <a:srgbClr val="F5E6CA"/>
                </a:solidFill>
                <a:latin typeface="Hagrid Heavy"/>
              </a:rPr>
              <a:t>TECHNOLOGIES &amp; COMPONENTS</a:t>
            </a:r>
          </a:p>
        </p:txBody>
      </p:sp>
      <p:sp>
        <p:nvSpPr>
          <p:cNvPr id="21" name="Freeform 21"/>
          <p:cNvSpPr/>
          <p:nvPr/>
        </p:nvSpPr>
        <p:spPr>
          <a:xfrm>
            <a:off x="16171680" y="957471"/>
            <a:ext cx="1089240" cy="1089240"/>
          </a:xfrm>
          <a:custGeom>
            <a:avLst/>
            <a:gdLst/>
            <a:ahLst/>
            <a:cxnLst/>
            <a:rect l="l" t="t" r="r" b="b"/>
            <a:pathLst>
              <a:path w="1089240" h="1089240">
                <a:moveTo>
                  <a:pt x="0" y="0"/>
                </a:moveTo>
                <a:lnTo>
                  <a:pt x="1089240" y="0"/>
                </a:lnTo>
                <a:lnTo>
                  <a:pt x="1089240" y="1089240"/>
                </a:lnTo>
                <a:lnTo>
                  <a:pt x="0" y="1089240"/>
                </a:lnTo>
                <a:lnTo>
                  <a:pt x="0" y="0"/>
                </a:lnTo>
                <a:close/>
              </a:path>
            </a:pathLst>
          </a:custGeom>
          <a:blipFill>
            <a:blip r:embed="rId2"/>
            <a:stretch>
              <a:fillRect/>
            </a:stretch>
          </a:blipFill>
        </p:spPr>
      </p:sp>
      <p:sp>
        <p:nvSpPr>
          <p:cNvPr id="22" name="Freeform 22"/>
          <p:cNvSpPr/>
          <p:nvPr/>
        </p:nvSpPr>
        <p:spPr>
          <a:xfrm>
            <a:off x="13324501" y="891825"/>
            <a:ext cx="1220531" cy="1220531"/>
          </a:xfrm>
          <a:custGeom>
            <a:avLst/>
            <a:gdLst/>
            <a:ahLst/>
            <a:cxnLst/>
            <a:rect l="l" t="t" r="r" b="b"/>
            <a:pathLst>
              <a:path w="1220531" h="1220531">
                <a:moveTo>
                  <a:pt x="0" y="0"/>
                </a:moveTo>
                <a:lnTo>
                  <a:pt x="1220531" y="0"/>
                </a:lnTo>
                <a:lnTo>
                  <a:pt x="1220531" y="1220532"/>
                </a:lnTo>
                <a:lnTo>
                  <a:pt x="0" y="1220532"/>
                </a:lnTo>
                <a:lnTo>
                  <a:pt x="0" y="0"/>
                </a:lnTo>
                <a:close/>
              </a:path>
            </a:pathLst>
          </a:custGeom>
          <a:blipFill>
            <a:blip r:embed="rId3"/>
            <a:stretch>
              <a:fillRect/>
            </a:stretch>
          </a:blipFill>
        </p:spPr>
      </p:sp>
      <p:sp>
        <p:nvSpPr>
          <p:cNvPr id="23" name="Freeform 23"/>
          <p:cNvSpPr/>
          <p:nvPr/>
        </p:nvSpPr>
        <p:spPr>
          <a:xfrm>
            <a:off x="14688054" y="891825"/>
            <a:ext cx="1220531" cy="1220531"/>
          </a:xfrm>
          <a:custGeom>
            <a:avLst/>
            <a:gdLst/>
            <a:ahLst/>
            <a:cxnLst/>
            <a:rect l="l" t="t" r="r" b="b"/>
            <a:pathLst>
              <a:path w="1220531" h="1220531">
                <a:moveTo>
                  <a:pt x="0" y="0"/>
                </a:moveTo>
                <a:lnTo>
                  <a:pt x="1220532" y="0"/>
                </a:lnTo>
                <a:lnTo>
                  <a:pt x="1220532" y="1220532"/>
                </a:lnTo>
                <a:lnTo>
                  <a:pt x="0" y="1220532"/>
                </a:lnTo>
                <a:lnTo>
                  <a:pt x="0" y="0"/>
                </a:lnTo>
                <a:close/>
              </a:path>
            </a:pathLst>
          </a:custGeom>
          <a:blipFill>
            <a:blip r:embed="rId4"/>
            <a:stretch>
              <a:fillRect/>
            </a:stretch>
          </a:blipFill>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5E6CA"/>
        </a:solidFill>
        <a:effectLst/>
      </p:bgPr>
    </p:bg>
    <p:spTree>
      <p:nvGrpSpPr>
        <p:cNvPr id="1" name=""/>
        <p:cNvGrpSpPr/>
        <p:nvPr/>
      </p:nvGrpSpPr>
      <p:grpSpPr>
        <a:xfrm>
          <a:off x="0" y="0"/>
          <a:ext cx="0" cy="0"/>
          <a:chOff x="0" y="0"/>
          <a:chExt cx="0" cy="0"/>
        </a:xfrm>
      </p:grpSpPr>
      <p:grpSp>
        <p:nvGrpSpPr>
          <p:cNvPr id="2" name="Group 2"/>
          <p:cNvGrpSpPr/>
          <p:nvPr/>
        </p:nvGrpSpPr>
        <p:grpSpPr>
          <a:xfrm>
            <a:off x="-386397" y="-369157"/>
            <a:ext cx="19021310" cy="3012245"/>
            <a:chOff x="0" y="0"/>
            <a:chExt cx="8016217" cy="1269461"/>
          </a:xfrm>
        </p:grpSpPr>
        <p:sp>
          <p:nvSpPr>
            <p:cNvPr id="3" name="Freeform 3"/>
            <p:cNvSpPr/>
            <p:nvPr/>
          </p:nvSpPr>
          <p:spPr>
            <a:xfrm>
              <a:off x="0" y="0"/>
              <a:ext cx="8016217" cy="1269461"/>
            </a:xfrm>
            <a:custGeom>
              <a:avLst/>
              <a:gdLst/>
              <a:ahLst/>
              <a:cxnLst/>
              <a:rect l="l" t="t" r="r" b="b"/>
              <a:pathLst>
                <a:path w="8016217" h="1269461">
                  <a:moveTo>
                    <a:pt x="0" y="0"/>
                  </a:moveTo>
                  <a:lnTo>
                    <a:pt x="8016217" y="0"/>
                  </a:lnTo>
                  <a:lnTo>
                    <a:pt x="8016217" y="1269461"/>
                  </a:lnTo>
                  <a:lnTo>
                    <a:pt x="0" y="1269461"/>
                  </a:lnTo>
                  <a:close/>
                </a:path>
              </a:pathLst>
            </a:custGeom>
            <a:solidFill>
              <a:srgbClr val="343F56"/>
            </a:solidFill>
            <a:ln cap="sq">
              <a:noFill/>
              <a:miter/>
            </a:ln>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728805" y="3289770"/>
            <a:ext cx="5061550" cy="6348511"/>
            <a:chOff x="0" y="0"/>
            <a:chExt cx="2007284" cy="2517661"/>
          </a:xfrm>
        </p:grpSpPr>
        <p:sp>
          <p:nvSpPr>
            <p:cNvPr id="6" name="Freeform 6"/>
            <p:cNvSpPr/>
            <p:nvPr/>
          </p:nvSpPr>
          <p:spPr>
            <a:xfrm>
              <a:off x="0" y="0"/>
              <a:ext cx="2007284" cy="2517661"/>
            </a:xfrm>
            <a:custGeom>
              <a:avLst/>
              <a:gdLst/>
              <a:ahLst/>
              <a:cxnLst/>
              <a:rect l="l" t="t" r="r" b="b"/>
              <a:pathLst>
                <a:path w="2007284" h="2517661">
                  <a:moveTo>
                    <a:pt x="0" y="0"/>
                  </a:moveTo>
                  <a:lnTo>
                    <a:pt x="2007284" y="0"/>
                  </a:lnTo>
                  <a:lnTo>
                    <a:pt x="2007284" y="2517661"/>
                  </a:lnTo>
                  <a:lnTo>
                    <a:pt x="0" y="2517661"/>
                  </a:lnTo>
                  <a:close/>
                </a:path>
              </a:pathLst>
            </a:custGeom>
            <a:solidFill>
              <a:srgbClr val="000000">
                <a:alpha val="0"/>
              </a:srgbClr>
            </a:solidFill>
            <a:ln w="38100" cap="sq">
              <a:solidFill>
                <a:srgbClr val="343F56"/>
              </a:solidFill>
              <a:miter/>
            </a:ln>
          </p:spPr>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0236770" y="3289770"/>
            <a:ext cx="5061550" cy="6348511"/>
            <a:chOff x="0" y="0"/>
            <a:chExt cx="2007284" cy="2517661"/>
          </a:xfrm>
        </p:grpSpPr>
        <p:sp>
          <p:nvSpPr>
            <p:cNvPr id="9" name="Freeform 9"/>
            <p:cNvSpPr/>
            <p:nvPr/>
          </p:nvSpPr>
          <p:spPr>
            <a:xfrm>
              <a:off x="0" y="0"/>
              <a:ext cx="2007284" cy="2517661"/>
            </a:xfrm>
            <a:custGeom>
              <a:avLst/>
              <a:gdLst/>
              <a:ahLst/>
              <a:cxnLst/>
              <a:rect l="l" t="t" r="r" b="b"/>
              <a:pathLst>
                <a:path w="2007284" h="2517661">
                  <a:moveTo>
                    <a:pt x="0" y="0"/>
                  </a:moveTo>
                  <a:lnTo>
                    <a:pt x="2007284" y="0"/>
                  </a:lnTo>
                  <a:lnTo>
                    <a:pt x="2007284" y="2517661"/>
                  </a:lnTo>
                  <a:lnTo>
                    <a:pt x="0" y="2517661"/>
                  </a:lnTo>
                  <a:close/>
                </a:path>
              </a:pathLst>
            </a:custGeom>
            <a:solidFill>
              <a:srgbClr val="000000">
                <a:alpha val="0"/>
              </a:srgbClr>
            </a:solidFill>
            <a:ln w="38100" cap="sq">
              <a:solidFill>
                <a:srgbClr val="343F56"/>
              </a:solidFill>
              <a:miter/>
            </a:ln>
          </p:spPr>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2988694" y="3740150"/>
            <a:ext cx="4541771" cy="552450"/>
          </a:xfrm>
          <a:prstGeom prst="rect">
            <a:avLst/>
          </a:prstGeom>
        </p:spPr>
        <p:txBody>
          <a:bodyPr lIns="0" tIns="0" rIns="0" bIns="0" rtlCol="0" anchor="t">
            <a:spAutoFit/>
          </a:bodyPr>
          <a:lstStyle/>
          <a:p>
            <a:pPr algn="ctr">
              <a:lnSpc>
                <a:spcPts val="4200"/>
              </a:lnSpc>
            </a:pPr>
            <a:r>
              <a:rPr lang="en-US" sz="3000">
                <a:solidFill>
                  <a:srgbClr val="343F56"/>
                </a:solidFill>
                <a:latin typeface="Hagrid Heavy"/>
              </a:rPr>
              <a:t>PENGERTIAN</a:t>
            </a:r>
          </a:p>
        </p:txBody>
      </p:sp>
      <p:sp>
        <p:nvSpPr>
          <p:cNvPr id="12" name="TextBox 12"/>
          <p:cNvSpPr txBox="1"/>
          <p:nvPr/>
        </p:nvSpPr>
        <p:spPr>
          <a:xfrm>
            <a:off x="10449198" y="3740150"/>
            <a:ext cx="4636694" cy="552450"/>
          </a:xfrm>
          <a:prstGeom prst="rect">
            <a:avLst/>
          </a:prstGeom>
        </p:spPr>
        <p:txBody>
          <a:bodyPr lIns="0" tIns="0" rIns="0" bIns="0" rtlCol="0" anchor="t">
            <a:spAutoFit/>
          </a:bodyPr>
          <a:lstStyle/>
          <a:p>
            <a:pPr algn="ctr">
              <a:lnSpc>
                <a:spcPts val="4200"/>
              </a:lnSpc>
            </a:pPr>
            <a:r>
              <a:rPr lang="en-US" sz="3000">
                <a:solidFill>
                  <a:srgbClr val="343F56"/>
                </a:solidFill>
                <a:latin typeface="Hagrid Heavy"/>
              </a:rPr>
              <a:t>CONTOH</a:t>
            </a:r>
          </a:p>
        </p:txBody>
      </p:sp>
      <p:sp>
        <p:nvSpPr>
          <p:cNvPr id="13" name="TextBox 13"/>
          <p:cNvSpPr txBox="1"/>
          <p:nvPr/>
        </p:nvSpPr>
        <p:spPr>
          <a:xfrm>
            <a:off x="2908152" y="4580256"/>
            <a:ext cx="4702856" cy="4678044"/>
          </a:xfrm>
          <a:prstGeom prst="rect">
            <a:avLst/>
          </a:prstGeom>
        </p:spPr>
        <p:txBody>
          <a:bodyPr lIns="0" tIns="0" rIns="0" bIns="0" rtlCol="0" anchor="t">
            <a:spAutoFit/>
          </a:bodyPr>
          <a:lstStyle/>
          <a:p>
            <a:pPr algn="just">
              <a:lnSpc>
                <a:spcPts val="3080"/>
              </a:lnSpc>
            </a:pPr>
            <a:r>
              <a:rPr lang="en-US" sz="2200">
                <a:solidFill>
                  <a:srgbClr val="343F56"/>
                </a:solidFill>
                <a:latin typeface="Roboto"/>
              </a:rPr>
              <a:t>Fasilitas pusat data adalah lokasi yang dirancang khusus yang dilengkapi dengan peralatan komputasi, penyimpanan, dan jaringan khusus. Fasilitas ini memiliki beberapa area tata letak fungsional, serta berbagai sumber daya listrik, kabel, dan stasiun pengendalian lingkungan yang mengatur sistem pemanasan, ventilasi, pendinginan udara, perlindungan kebakaran, dan subsistem terkait lainnya</a:t>
            </a:r>
          </a:p>
        </p:txBody>
      </p:sp>
      <p:sp>
        <p:nvSpPr>
          <p:cNvPr id="14" name="TextBox 14"/>
          <p:cNvSpPr txBox="1"/>
          <p:nvPr/>
        </p:nvSpPr>
        <p:spPr>
          <a:xfrm>
            <a:off x="10739046" y="4775518"/>
            <a:ext cx="4056998" cy="4287519"/>
          </a:xfrm>
          <a:prstGeom prst="rect">
            <a:avLst/>
          </a:prstGeom>
        </p:spPr>
        <p:txBody>
          <a:bodyPr lIns="0" tIns="0" rIns="0" bIns="0" rtlCol="0" anchor="t">
            <a:spAutoFit/>
          </a:bodyPr>
          <a:lstStyle/>
          <a:p>
            <a:pPr marL="474984" lvl="1" indent="-237492">
              <a:lnSpc>
                <a:spcPts val="3080"/>
              </a:lnSpc>
              <a:buFont typeface="Arial"/>
              <a:buChar char="•"/>
            </a:pPr>
            <a:r>
              <a:rPr lang="en-US" sz="2200">
                <a:solidFill>
                  <a:srgbClr val="343F56"/>
                </a:solidFill>
                <a:latin typeface="Roboto Bold"/>
              </a:rPr>
              <a:t>Peralatan Komputasi</a:t>
            </a:r>
          </a:p>
          <a:p>
            <a:pPr marL="474984" lvl="1" indent="-237492">
              <a:lnSpc>
                <a:spcPts val="3080"/>
              </a:lnSpc>
              <a:buFont typeface="Arial"/>
              <a:buChar char="•"/>
            </a:pPr>
            <a:r>
              <a:rPr lang="en-US" sz="2200">
                <a:solidFill>
                  <a:srgbClr val="343F56"/>
                </a:solidFill>
                <a:latin typeface="Roboto Bold"/>
              </a:rPr>
              <a:t>Penyimpanan Data</a:t>
            </a:r>
          </a:p>
          <a:p>
            <a:pPr marL="474984" lvl="1" indent="-237492">
              <a:lnSpc>
                <a:spcPts val="3080"/>
              </a:lnSpc>
              <a:buFont typeface="Arial"/>
              <a:buChar char="•"/>
            </a:pPr>
            <a:r>
              <a:rPr lang="en-US" sz="2200">
                <a:solidFill>
                  <a:srgbClr val="343F56"/>
                </a:solidFill>
                <a:latin typeface="Roboto Bold"/>
              </a:rPr>
              <a:t>Jaringan Khusus</a:t>
            </a:r>
          </a:p>
          <a:p>
            <a:pPr marL="474984" lvl="1" indent="-237492">
              <a:lnSpc>
                <a:spcPts val="3080"/>
              </a:lnSpc>
              <a:buFont typeface="Arial"/>
              <a:buChar char="•"/>
            </a:pPr>
            <a:r>
              <a:rPr lang="en-US" sz="2200">
                <a:solidFill>
                  <a:srgbClr val="343F56"/>
                </a:solidFill>
                <a:latin typeface="Roboto Bold"/>
              </a:rPr>
              <a:t>Sumber Daya Listrik</a:t>
            </a:r>
          </a:p>
          <a:p>
            <a:pPr marL="474984" lvl="1" indent="-237492">
              <a:lnSpc>
                <a:spcPts val="3080"/>
              </a:lnSpc>
              <a:buFont typeface="Arial"/>
              <a:buChar char="•"/>
            </a:pPr>
            <a:r>
              <a:rPr lang="en-US" sz="2200">
                <a:solidFill>
                  <a:srgbClr val="343F56"/>
                </a:solidFill>
                <a:latin typeface="Roboto Bold"/>
              </a:rPr>
              <a:t>Kabel dan Konektivitas</a:t>
            </a:r>
          </a:p>
          <a:p>
            <a:pPr marL="474984" lvl="1" indent="-237492">
              <a:lnSpc>
                <a:spcPts val="3080"/>
              </a:lnSpc>
              <a:buFont typeface="Arial"/>
              <a:buChar char="•"/>
            </a:pPr>
            <a:r>
              <a:rPr lang="en-US" sz="2200">
                <a:solidFill>
                  <a:srgbClr val="343F56"/>
                </a:solidFill>
                <a:latin typeface="Roboto Bold"/>
              </a:rPr>
              <a:t>Stasiun Pengendalian Lingkungan</a:t>
            </a:r>
          </a:p>
          <a:p>
            <a:pPr marL="474984" lvl="1" indent="-237492">
              <a:lnSpc>
                <a:spcPts val="3080"/>
              </a:lnSpc>
              <a:buFont typeface="Arial"/>
              <a:buChar char="•"/>
            </a:pPr>
            <a:r>
              <a:rPr lang="en-US" sz="2200">
                <a:solidFill>
                  <a:srgbClr val="343F56"/>
                </a:solidFill>
                <a:latin typeface="Roboto Bold"/>
              </a:rPr>
              <a:t>Perlindungan Kebakaran</a:t>
            </a:r>
          </a:p>
          <a:p>
            <a:pPr marL="474984" lvl="1" indent="-237492">
              <a:lnSpc>
                <a:spcPts val="3080"/>
              </a:lnSpc>
              <a:buFont typeface="Arial"/>
              <a:buChar char="•"/>
            </a:pPr>
            <a:r>
              <a:rPr lang="en-US" sz="2200">
                <a:solidFill>
                  <a:srgbClr val="343F56"/>
                </a:solidFill>
                <a:latin typeface="Roboto Bold"/>
              </a:rPr>
              <a:t>Keamanan Fisik</a:t>
            </a:r>
          </a:p>
          <a:p>
            <a:pPr marL="474984" lvl="1" indent="-237492">
              <a:lnSpc>
                <a:spcPts val="3080"/>
              </a:lnSpc>
              <a:buFont typeface="Arial"/>
              <a:buChar char="•"/>
            </a:pPr>
            <a:r>
              <a:rPr lang="en-US" sz="2200">
                <a:solidFill>
                  <a:srgbClr val="343F56"/>
                </a:solidFill>
                <a:latin typeface="Roboto Bold"/>
              </a:rPr>
              <a:t>Manajemen dan Pemantauan</a:t>
            </a:r>
          </a:p>
        </p:txBody>
      </p:sp>
      <p:sp>
        <p:nvSpPr>
          <p:cNvPr id="15" name="TextBox 15"/>
          <p:cNvSpPr txBox="1"/>
          <p:nvPr/>
        </p:nvSpPr>
        <p:spPr>
          <a:xfrm>
            <a:off x="1030320" y="1203641"/>
            <a:ext cx="16230600" cy="666750"/>
          </a:xfrm>
          <a:prstGeom prst="rect">
            <a:avLst/>
          </a:prstGeom>
        </p:spPr>
        <p:txBody>
          <a:bodyPr lIns="0" tIns="0" rIns="0" bIns="0" rtlCol="0" anchor="t">
            <a:spAutoFit/>
          </a:bodyPr>
          <a:lstStyle/>
          <a:p>
            <a:pPr>
              <a:lnSpc>
                <a:spcPts val="4500"/>
              </a:lnSpc>
            </a:pPr>
            <a:r>
              <a:rPr lang="en-US" sz="4500">
                <a:solidFill>
                  <a:srgbClr val="F5E6CA"/>
                </a:solidFill>
                <a:latin typeface="Hagrid Heavy"/>
              </a:rPr>
              <a:t>FACILITIES</a:t>
            </a:r>
          </a:p>
        </p:txBody>
      </p:sp>
      <p:sp>
        <p:nvSpPr>
          <p:cNvPr id="16" name="Freeform 16"/>
          <p:cNvSpPr/>
          <p:nvPr/>
        </p:nvSpPr>
        <p:spPr>
          <a:xfrm>
            <a:off x="16171680" y="957471"/>
            <a:ext cx="1089240" cy="1089240"/>
          </a:xfrm>
          <a:custGeom>
            <a:avLst/>
            <a:gdLst/>
            <a:ahLst/>
            <a:cxnLst/>
            <a:rect l="l" t="t" r="r" b="b"/>
            <a:pathLst>
              <a:path w="1089240" h="1089240">
                <a:moveTo>
                  <a:pt x="0" y="0"/>
                </a:moveTo>
                <a:lnTo>
                  <a:pt x="1089240" y="0"/>
                </a:lnTo>
                <a:lnTo>
                  <a:pt x="1089240" y="1089240"/>
                </a:lnTo>
                <a:lnTo>
                  <a:pt x="0" y="1089240"/>
                </a:lnTo>
                <a:lnTo>
                  <a:pt x="0" y="0"/>
                </a:lnTo>
                <a:close/>
              </a:path>
            </a:pathLst>
          </a:custGeom>
          <a:blipFill>
            <a:blip r:embed="rId2"/>
            <a:stretch>
              <a:fillRect/>
            </a:stretch>
          </a:blipFill>
        </p:spPr>
      </p:sp>
      <p:sp>
        <p:nvSpPr>
          <p:cNvPr id="17" name="Freeform 17"/>
          <p:cNvSpPr/>
          <p:nvPr/>
        </p:nvSpPr>
        <p:spPr>
          <a:xfrm>
            <a:off x="13324501" y="891825"/>
            <a:ext cx="1220531" cy="1220531"/>
          </a:xfrm>
          <a:custGeom>
            <a:avLst/>
            <a:gdLst/>
            <a:ahLst/>
            <a:cxnLst/>
            <a:rect l="l" t="t" r="r" b="b"/>
            <a:pathLst>
              <a:path w="1220531" h="1220531">
                <a:moveTo>
                  <a:pt x="0" y="0"/>
                </a:moveTo>
                <a:lnTo>
                  <a:pt x="1220531" y="0"/>
                </a:lnTo>
                <a:lnTo>
                  <a:pt x="1220531" y="1220532"/>
                </a:lnTo>
                <a:lnTo>
                  <a:pt x="0" y="1220532"/>
                </a:lnTo>
                <a:lnTo>
                  <a:pt x="0" y="0"/>
                </a:lnTo>
                <a:close/>
              </a:path>
            </a:pathLst>
          </a:custGeom>
          <a:blipFill>
            <a:blip r:embed="rId3"/>
            <a:stretch>
              <a:fillRect/>
            </a:stretch>
          </a:blipFill>
        </p:spPr>
      </p:sp>
      <p:sp>
        <p:nvSpPr>
          <p:cNvPr id="18" name="Freeform 18"/>
          <p:cNvSpPr/>
          <p:nvPr/>
        </p:nvSpPr>
        <p:spPr>
          <a:xfrm>
            <a:off x="14688054" y="891825"/>
            <a:ext cx="1220531" cy="1220531"/>
          </a:xfrm>
          <a:custGeom>
            <a:avLst/>
            <a:gdLst/>
            <a:ahLst/>
            <a:cxnLst/>
            <a:rect l="l" t="t" r="r" b="b"/>
            <a:pathLst>
              <a:path w="1220531" h="1220531">
                <a:moveTo>
                  <a:pt x="0" y="0"/>
                </a:moveTo>
                <a:lnTo>
                  <a:pt x="1220532" y="0"/>
                </a:lnTo>
                <a:lnTo>
                  <a:pt x="1220532" y="1220532"/>
                </a:lnTo>
                <a:lnTo>
                  <a:pt x="0" y="1220532"/>
                </a:lnTo>
                <a:lnTo>
                  <a:pt x="0" y="0"/>
                </a:lnTo>
                <a:close/>
              </a:path>
            </a:pathLst>
          </a:custGeom>
          <a:blipFill>
            <a:blip r:embed="rId4"/>
            <a:stretch>
              <a:fillRect/>
            </a:stretch>
          </a:blipFill>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43F56"/>
        </a:solidFill>
        <a:effectLst/>
      </p:bgPr>
    </p:bg>
    <p:spTree>
      <p:nvGrpSpPr>
        <p:cNvPr id="1" name=""/>
        <p:cNvGrpSpPr/>
        <p:nvPr/>
      </p:nvGrpSpPr>
      <p:grpSpPr>
        <a:xfrm>
          <a:off x="0" y="0"/>
          <a:ext cx="0" cy="0"/>
          <a:chOff x="0" y="0"/>
          <a:chExt cx="0" cy="0"/>
        </a:xfrm>
      </p:grpSpPr>
      <p:grpSp>
        <p:nvGrpSpPr>
          <p:cNvPr id="2" name="Group 2"/>
          <p:cNvGrpSpPr/>
          <p:nvPr/>
        </p:nvGrpSpPr>
        <p:grpSpPr>
          <a:xfrm>
            <a:off x="963637" y="4981944"/>
            <a:ext cx="7848588" cy="1938294"/>
            <a:chOff x="0" y="0"/>
            <a:chExt cx="2067118" cy="510497"/>
          </a:xfrm>
        </p:grpSpPr>
        <p:sp>
          <p:nvSpPr>
            <p:cNvPr id="3" name="Freeform 3"/>
            <p:cNvSpPr/>
            <p:nvPr/>
          </p:nvSpPr>
          <p:spPr>
            <a:xfrm>
              <a:off x="0" y="0"/>
              <a:ext cx="2067118" cy="510497"/>
            </a:xfrm>
            <a:custGeom>
              <a:avLst/>
              <a:gdLst/>
              <a:ahLst/>
              <a:cxnLst/>
              <a:rect l="l" t="t" r="r" b="b"/>
              <a:pathLst>
                <a:path w="2067118" h="510497">
                  <a:moveTo>
                    <a:pt x="0" y="0"/>
                  </a:moveTo>
                  <a:lnTo>
                    <a:pt x="2067118" y="0"/>
                  </a:lnTo>
                  <a:lnTo>
                    <a:pt x="2067118" y="510497"/>
                  </a:lnTo>
                  <a:lnTo>
                    <a:pt x="0" y="510497"/>
                  </a:lnTo>
                  <a:close/>
                </a:path>
              </a:pathLst>
            </a:custGeom>
            <a:solidFill>
              <a:srgbClr val="F5E6CA"/>
            </a:solidFill>
            <a:ln cap="sq">
              <a:noFill/>
              <a:miter/>
            </a:ln>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9345649" y="4981944"/>
            <a:ext cx="7848588" cy="1938294"/>
            <a:chOff x="0" y="0"/>
            <a:chExt cx="2067118" cy="510497"/>
          </a:xfrm>
        </p:grpSpPr>
        <p:sp>
          <p:nvSpPr>
            <p:cNvPr id="6" name="Freeform 6"/>
            <p:cNvSpPr/>
            <p:nvPr/>
          </p:nvSpPr>
          <p:spPr>
            <a:xfrm>
              <a:off x="0" y="0"/>
              <a:ext cx="2067118" cy="510497"/>
            </a:xfrm>
            <a:custGeom>
              <a:avLst/>
              <a:gdLst/>
              <a:ahLst/>
              <a:cxnLst/>
              <a:rect l="l" t="t" r="r" b="b"/>
              <a:pathLst>
                <a:path w="2067118" h="510497">
                  <a:moveTo>
                    <a:pt x="0" y="0"/>
                  </a:moveTo>
                  <a:lnTo>
                    <a:pt x="2067118" y="0"/>
                  </a:lnTo>
                  <a:lnTo>
                    <a:pt x="2067118" y="510497"/>
                  </a:lnTo>
                  <a:lnTo>
                    <a:pt x="0" y="510497"/>
                  </a:lnTo>
                  <a:close/>
                </a:path>
              </a:pathLst>
            </a:custGeom>
            <a:solidFill>
              <a:srgbClr val="F5E6CA"/>
            </a:solidFill>
            <a:ln cap="sq">
              <a:noFill/>
              <a:miter/>
            </a:ln>
          </p:spPr>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5219706" y="7320006"/>
            <a:ext cx="7848588" cy="1938294"/>
            <a:chOff x="0" y="0"/>
            <a:chExt cx="2067118" cy="510497"/>
          </a:xfrm>
        </p:grpSpPr>
        <p:sp>
          <p:nvSpPr>
            <p:cNvPr id="9" name="Freeform 9"/>
            <p:cNvSpPr/>
            <p:nvPr/>
          </p:nvSpPr>
          <p:spPr>
            <a:xfrm>
              <a:off x="0" y="0"/>
              <a:ext cx="2067118" cy="510497"/>
            </a:xfrm>
            <a:custGeom>
              <a:avLst/>
              <a:gdLst/>
              <a:ahLst/>
              <a:cxnLst/>
              <a:rect l="l" t="t" r="r" b="b"/>
              <a:pathLst>
                <a:path w="2067118" h="510497">
                  <a:moveTo>
                    <a:pt x="0" y="0"/>
                  </a:moveTo>
                  <a:lnTo>
                    <a:pt x="2067118" y="0"/>
                  </a:lnTo>
                  <a:lnTo>
                    <a:pt x="2067118" y="510497"/>
                  </a:lnTo>
                  <a:lnTo>
                    <a:pt x="0" y="510497"/>
                  </a:lnTo>
                  <a:close/>
                </a:path>
              </a:pathLst>
            </a:custGeom>
            <a:solidFill>
              <a:srgbClr val="F5E6CA"/>
            </a:solidFill>
            <a:ln cap="sq">
              <a:noFill/>
              <a:miter/>
            </a:ln>
          </p:spPr>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9669038" y="5380334"/>
            <a:ext cx="368749" cy="368749"/>
          </a:xfrm>
          <a:custGeom>
            <a:avLst/>
            <a:gdLst/>
            <a:ahLst/>
            <a:cxnLst/>
            <a:rect l="l" t="t" r="r" b="b"/>
            <a:pathLst>
              <a:path w="368749" h="368749">
                <a:moveTo>
                  <a:pt x="0" y="0"/>
                </a:moveTo>
                <a:lnTo>
                  <a:pt x="368749" y="0"/>
                </a:lnTo>
                <a:lnTo>
                  <a:pt x="368749" y="368749"/>
                </a:lnTo>
                <a:lnTo>
                  <a:pt x="0" y="368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a:off x="5543094" y="7718395"/>
            <a:ext cx="368749" cy="368749"/>
          </a:xfrm>
          <a:custGeom>
            <a:avLst/>
            <a:gdLst/>
            <a:ahLst/>
            <a:cxnLst/>
            <a:rect l="l" t="t" r="r" b="b"/>
            <a:pathLst>
              <a:path w="368749" h="368749">
                <a:moveTo>
                  <a:pt x="0" y="0"/>
                </a:moveTo>
                <a:lnTo>
                  <a:pt x="368749" y="0"/>
                </a:lnTo>
                <a:lnTo>
                  <a:pt x="368749" y="368749"/>
                </a:lnTo>
                <a:lnTo>
                  <a:pt x="0" y="368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TextBox 13"/>
          <p:cNvSpPr txBox="1"/>
          <p:nvPr/>
        </p:nvSpPr>
        <p:spPr>
          <a:xfrm>
            <a:off x="2690523" y="1772938"/>
            <a:ext cx="12906955" cy="1036319"/>
          </a:xfrm>
          <a:prstGeom prst="rect">
            <a:avLst/>
          </a:prstGeom>
        </p:spPr>
        <p:txBody>
          <a:bodyPr lIns="0" tIns="0" rIns="0" bIns="0" rtlCol="0" anchor="t">
            <a:spAutoFit/>
          </a:bodyPr>
          <a:lstStyle/>
          <a:p>
            <a:pPr algn="ctr">
              <a:lnSpc>
                <a:spcPts val="7980"/>
              </a:lnSpc>
            </a:pPr>
            <a:r>
              <a:rPr lang="en-US" sz="5700">
                <a:solidFill>
                  <a:srgbClr val="F5E6CA"/>
                </a:solidFill>
                <a:latin typeface="Hagrid Heavy"/>
              </a:rPr>
              <a:t>COMPUTING HARDWARE</a:t>
            </a:r>
          </a:p>
        </p:txBody>
      </p:sp>
      <p:sp>
        <p:nvSpPr>
          <p:cNvPr id="14" name="TextBox 14"/>
          <p:cNvSpPr txBox="1"/>
          <p:nvPr/>
        </p:nvSpPr>
        <p:spPr>
          <a:xfrm>
            <a:off x="2036402" y="5150357"/>
            <a:ext cx="6165768" cy="1553844"/>
          </a:xfrm>
          <a:prstGeom prst="rect">
            <a:avLst/>
          </a:prstGeom>
        </p:spPr>
        <p:txBody>
          <a:bodyPr lIns="0" tIns="0" rIns="0" bIns="0" rtlCol="0" anchor="t">
            <a:spAutoFit/>
          </a:bodyPr>
          <a:lstStyle/>
          <a:p>
            <a:pPr algn="just">
              <a:lnSpc>
                <a:spcPts val="3080"/>
              </a:lnSpc>
            </a:pPr>
            <a:r>
              <a:rPr lang="en-US" sz="2200">
                <a:solidFill>
                  <a:srgbClr val="343F56"/>
                </a:solidFill>
                <a:latin typeface="Roboto"/>
              </a:rPr>
              <a:t>Desain server dalam faktor bentuk rak (rackmount) yang terdiri dari rak standar dengan koneksi untuk daya, jaringan, dan pendinginan internal.</a:t>
            </a:r>
          </a:p>
        </p:txBody>
      </p:sp>
      <p:sp>
        <p:nvSpPr>
          <p:cNvPr id="15" name="TextBox 15"/>
          <p:cNvSpPr txBox="1"/>
          <p:nvPr/>
        </p:nvSpPr>
        <p:spPr>
          <a:xfrm>
            <a:off x="10418787" y="5150357"/>
            <a:ext cx="6165768" cy="1553844"/>
          </a:xfrm>
          <a:prstGeom prst="rect">
            <a:avLst/>
          </a:prstGeom>
        </p:spPr>
        <p:txBody>
          <a:bodyPr lIns="0" tIns="0" rIns="0" bIns="0" rtlCol="0" anchor="t">
            <a:spAutoFit/>
          </a:bodyPr>
          <a:lstStyle/>
          <a:p>
            <a:pPr algn="just">
              <a:lnSpc>
                <a:spcPts val="3080"/>
              </a:lnSpc>
            </a:pPr>
            <a:r>
              <a:rPr lang="en-US" sz="2200">
                <a:solidFill>
                  <a:srgbClr val="343F56"/>
                </a:solidFill>
                <a:latin typeface="Roboto"/>
              </a:rPr>
              <a:t>Arsitektur CPU multi-core yang efisien dalam penggunaan daya, yang dapat menampung ratusan inti pemrosesan dalam ruang sekecil satu unit rak standar.</a:t>
            </a:r>
          </a:p>
        </p:txBody>
      </p:sp>
      <p:sp>
        <p:nvSpPr>
          <p:cNvPr id="16" name="TextBox 16"/>
          <p:cNvSpPr txBox="1"/>
          <p:nvPr/>
        </p:nvSpPr>
        <p:spPr>
          <a:xfrm>
            <a:off x="6292843" y="7670770"/>
            <a:ext cx="6165768" cy="1163319"/>
          </a:xfrm>
          <a:prstGeom prst="rect">
            <a:avLst/>
          </a:prstGeom>
        </p:spPr>
        <p:txBody>
          <a:bodyPr lIns="0" tIns="0" rIns="0" bIns="0" rtlCol="0" anchor="t">
            <a:spAutoFit/>
          </a:bodyPr>
          <a:lstStyle/>
          <a:p>
            <a:pPr algn="just">
              <a:lnSpc>
                <a:spcPts val="3080"/>
              </a:lnSpc>
            </a:pPr>
            <a:r>
              <a:rPr lang="en-US" sz="2200">
                <a:solidFill>
                  <a:srgbClr val="343F56"/>
                </a:solidFill>
                <a:latin typeface="Roboto"/>
              </a:rPr>
              <a:t>Mendukung berbagai arsitektur pemrosesan perangkat keras, seperti x86-32bit, x86-64, dan RISC.</a:t>
            </a:r>
          </a:p>
        </p:txBody>
      </p:sp>
      <p:sp>
        <p:nvSpPr>
          <p:cNvPr id="17" name="Freeform 17"/>
          <p:cNvSpPr/>
          <p:nvPr/>
        </p:nvSpPr>
        <p:spPr>
          <a:xfrm>
            <a:off x="16649617" y="484080"/>
            <a:ext cx="1089240" cy="1089240"/>
          </a:xfrm>
          <a:custGeom>
            <a:avLst/>
            <a:gdLst/>
            <a:ahLst/>
            <a:cxnLst/>
            <a:rect l="l" t="t" r="r" b="b"/>
            <a:pathLst>
              <a:path w="1089240" h="1089240">
                <a:moveTo>
                  <a:pt x="0" y="0"/>
                </a:moveTo>
                <a:lnTo>
                  <a:pt x="1089240" y="0"/>
                </a:lnTo>
                <a:lnTo>
                  <a:pt x="1089240" y="1089240"/>
                </a:lnTo>
                <a:lnTo>
                  <a:pt x="0" y="1089240"/>
                </a:lnTo>
                <a:lnTo>
                  <a:pt x="0" y="0"/>
                </a:lnTo>
                <a:close/>
              </a:path>
            </a:pathLst>
          </a:custGeom>
          <a:blipFill>
            <a:blip r:embed="rId4"/>
            <a:stretch>
              <a:fillRect/>
            </a:stretch>
          </a:blipFill>
        </p:spPr>
      </p:sp>
      <p:sp>
        <p:nvSpPr>
          <p:cNvPr id="18" name="Freeform 18"/>
          <p:cNvSpPr/>
          <p:nvPr/>
        </p:nvSpPr>
        <p:spPr>
          <a:xfrm>
            <a:off x="13811258" y="418434"/>
            <a:ext cx="1220531" cy="1220531"/>
          </a:xfrm>
          <a:custGeom>
            <a:avLst/>
            <a:gdLst/>
            <a:ahLst/>
            <a:cxnLst/>
            <a:rect l="l" t="t" r="r" b="b"/>
            <a:pathLst>
              <a:path w="1220531" h="1220531">
                <a:moveTo>
                  <a:pt x="0" y="0"/>
                </a:moveTo>
                <a:lnTo>
                  <a:pt x="1220531" y="0"/>
                </a:lnTo>
                <a:lnTo>
                  <a:pt x="1220531" y="1220532"/>
                </a:lnTo>
                <a:lnTo>
                  <a:pt x="0" y="1220532"/>
                </a:lnTo>
                <a:lnTo>
                  <a:pt x="0" y="0"/>
                </a:lnTo>
                <a:close/>
              </a:path>
            </a:pathLst>
          </a:custGeom>
          <a:blipFill>
            <a:blip r:embed="rId5"/>
            <a:stretch>
              <a:fillRect/>
            </a:stretch>
          </a:blipFill>
        </p:spPr>
      </p:sp>
      <p:sp>
        <p:nvSpPr>
          <p:cNvPr id="19" name="Freeform 19"/>
          <p:cNvSpPr/>
          <p:nvPr/>
        </p:nvSpPr>
        <p:spPr>
          <a:xfrm>
            <a:off x="15174811" y="418434"/>
            <a:ext cx="1220531" cy="1220531"/>
          </a:xfrm>
          <a:custGeom>
            <a:avLst/>
            <a:gdLst/>
            <a:ahLst/>
            <a:cxnLst/>
            <a:rect l="l" t="t" r="r" b="b"/>
            <a:pathLst>
              <a:path w="1220531" h="1220531">
                <a:moveTo>
                  <a:pt x="0" y="0"/>
                </a:moveTo>
                <a:lnTo>
                  <a:pt x="1220532" y="0"/>
                </a:lnTo>
                <a:lnTo>
                  <a:pt x="1220532" y="1220532"/>
                </a:lnTo>
                <a:lnTo>
                  <a:pt x="0" y="1220532"/>
                </a:lnTo>
                <a:lnTo>
                  <a:pt x="0" y="0"/>
                </a:lnTo>
                <a:close/>
              </a:path>
            </a:pathLst>
          </a:custGeom>
          <a:blipFill>
            <a:blip r:embed="rId6"/>
            <a:stretch>
              <a:fillRect/>
            </a:stretch>
          </a:blipFill>
        </p:spPr>
      </p:sp>
      <p:sp>
        <p:nvSpPr>
          <p:cNvPr id="20" name="TextBox 20"/>
          <p:cNvSpPr txBox="1"/>
          <p:nvPr/>
        </p:nvSpPr>
        <p:spPr>
          <a:xfrm>
            <a:off x="3078232" y="2999758"/>
            <a:ext cx="12131537" cy="1672590"/>
          </a:xfrm>
          <a:prstGeom prst="rect">
            <a:avLst/>
          </a:prstGeom>
        </p:spPr>
        <p:txBody>
          <a:bodyPr lIns="0" tIns="0" rIns="0" bIns="0" rtlCol="0" anchor="t">
            <a:spAutoFit/>
          </a:bodyPr>
          <a:lstStyle/>
          <a:p>
            <a:pPr algn="ctr">
              <a:lnSpc>
                <a:spcPts val="3360"/>
              </a:lnSpc>
            </a:pPr>
            <a:r>
              <a:rPr lang="en-US" sz="2400">
                <a:solidFill>
                  <a:srgbClr val="F5E6CA"/>
                </a:solidFill>
                <a:latin typeface="Roboto"/>
              </a:rPr>
              <a:t>Computing hardware atau dalam bahasa indonesia perangkat keras komputasi sebagian besar pemrosesan berat di pusat data seringkali dilakukan oleh server komoditas standar yang memiliki daya komputasi dan kapasitas penyimpanan yang besar. Beberapa teknologi hardware terintegrasi dengan modular server, seperti :</a:t>
            </a:r>
          </a:p>
        </p:txBody>
      </p:sp>
      <p:sp>
        <p:nvSpPr>
          <p:cNvPr id="21" name="Freeform 21"/>
          <p:cNvSpPr/>
          <p:nvPr/>
        </p:nvSpPr>
        <p:spPr>
          <a:xfrm>
            <a:off x="1286653" y="5380334"/>
            <a:ext cx="368749" cy="368749"/>
          </a:xfrm>
          <a:custGeom>
            <a:avLst/>
            <a:gdLst/>
            <a:ahLst/>
            <a:cxnLst/>
            <a:rect l="l" t="t" r="r" b="b"/>
            <a:pathLst>
              <a:path w="368749" h="368749">
                <a:moveTo>
                  <a:pt x="0" y="0"/>
                </a:moveTo>
                <a:lnTo>
                  <a:pt x="368749" y="0"/>
                </a:lnTo>
                <a:lnTo>
                  <a:pt x="368749" y="368749"/>
                </a:lnTo>
                <a:lnTo>
                  <a:pt x="0" y="368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43F5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5366001"/>
            <a:ext cx="7848588" cy="3601874"/>
            <a:chOff x="0" y="0"/>
            <a:chExt cx="2067118" cy="948642"/>
          </a:xfrm>
        </p:grpSpPr>
        <p:sp>
          <p:nvSpPr>
            <p:cNvPr id="3" name="Freeform 3"/>
            <p:cNvSpPr/>
            <p:nvPr/>
          </p:nvSpPr>
          <p:spPr>
            <a:xfrm>
              <a:off x="0" y="0"/>
              <a:ext cx="2067118" cy="948642"/>
            </a:xfrm>
            <a:custGeom>
              <a:avLst/>
              <a:gdLst/>
              <a:ahLst/>
              <a:cxnLst/>
              <a:rect l="l" t="t" r="r" b="b"/>
              <a:pathLst>
                <a:path w="2067118" h="948642">
                  <a:moveTo>
                    <a:pt x="0" y="0"/>
                  </a:moveTo>
                  <a:lnTo>
                    <a:pt x="2067118" y="0"/>
                  </a:lnTo>
                  <a:lnTo>
                    <a:pt x="2067118" y="948642"/>
                  </a:lnTo>
                  <a:lnTo>
                    <a:pt x="0" y="948642"/>
                  </a:lnTo>
                  <a:close/>
                </a:path>
              </a:pathLst>
            </a:custGeom>
            <a:solidFill>
              <a:srgbClr val="F5E6CA"/>
            </a:solidFill>
            <a:ln cap="sq">
              <a:noFill/>
              <a:miter/>
            </a:ln>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9410712" y="5366001"/>
            <a:ext cx="7848588" cy="3601874"/>
            <a:chOff x="0" y="0"/>
            <a:chExt cx="2067118" cy="948642"/>
          </a:xfrm>
        </p:grpSpPr>
        <p:sp>
          <p:nvSpPr>
            <p:cNvPr id="6" name="Freeform 6"/>
            <p:cNvSpPr/>
            <p:nvPr/>
          </p:nvSpPr>
          <p:spPr>
            <a:xfrm>
              <a:off x="0" y="0"/>
              <a:ext cx="2067118" cy="948642"/>
            </a:xfrm>
            <a:custGeom>
              <a:avLst/>
              <a:gdLst/>
              <a:ahLst/>
              <a:cxnLst/>
              <a:rect l="l" t="t" r="r" b="b"/>
              <a:pathLst>
                <a:path w="2067118" h="948642">
                  <a:moveTo>
                    <a:pt x="0" y="0"/>
                  </a:moveTo>
                  <a:lnTo>
                    <a:pt x="2067118" y="0"/>
                  </a:lnTo>
                  <a:lnTo>
                    <a:pt x="2067118" y="948642"/>
                  </a:lnTo>
                  <a:lnTo>
                    <a:pt x="0" y="948642"/>
                  </a:lnTo>
                  <a:close/>
                </a:path>
              </a:pathLst>
            </a:custGeom>
            <a:solidFill>
              <a:srgbClr val="F5E6CA"/>
            </a:solidFill>
            <a:ln cap="sq">
              <a:noFill/>
              <a:miter/>
            </a:ln>
          </p:spPr>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2690523" y="1836034"/>
            <a:ext cx="12906955" cy="1372236"/>
          </a:xfrm>
          <a:prstGeom prst="rect">
            <a:avLst/>
          </a:prstGeom>
        </p:spPr>
        <p:txBody>
          <a:bodyPr lIns="0" tIns="0" rIns="0" bIns="0" rtlCol="0" anchor="t">
            <a:spAutoFit/>
          </a:bodyPr>
          <a:lstStyle/>
          <a:p>
            <a:pPr algn="ctr">
              <a:lnSpc>
                <a:spcPts val="10639"/>
              </a:lnSpc>
            </a:pPr>
            <a:r>
              <a:rPr lang="en-US" sz="7599">
                <a:solidFill>
                  <a:srgbClr val="F5E6CA"/>
                </a:solidFill>
                <a:latin typeface="Hagrid Heavy"/>
              </a:rPr>
              <a:t>STORAGE HARDWARE</a:t>
            </a:r>
          </a:p>
        </p:txBody>
      </p:sp>
      <p:sp>
        <p:nvSpPr>
          <p:cNvPr id="9" name="TextBox 9"/>
          <p:cNvSpPr txBox="1"/>
          <p:nvPr/>
        </p:nvSpPr>
        <p:spPr>
          <a:xfrm>
            <a:off x="1870110" y="5673418"/>
            <a:ext cx="6165768" cy="2929890"/>
          </a:xfrm>
          <a:prstGeom prst="rect">
            <a:avLst/>
          </a:prstGeom>
        </p:spPr>
        <p:txBody>
          <a:bodyPr lIns="0" tIns="0" rIns="0" bIns="0" rtlCol="0" anchor="t">
            <a:spAutoFit/>
          </a:bodyPr>
          <a:lstStyle/>
          <a:p>
            <a:pPr algn="just">
              <a:lnSpc>
                <a:spcPts val="3360"/>
              </a:lnSpc>
            </a:pPr>
            <a:r>
              <a:rPr lang="en-US" sz="2400">
                <a:solidFill>
                  <a:srgbClr val="343F56"/>
                </a:solidFill>
                <a:latin typeface="Roboto"/>
              </a:rPr>
              <a:t>Sistem penyimpanan biasanya melibatkan teknologi berikut:</a:t>
            </a:r>
          </a:p>
          <a:p>
            <a:pPr marL="518163" lvl="1" indent="-259082" algn="just">
              <a:lnSpc>
                <a:spcPts val="3360"/>
              </a:lnSpc>
              <a:buFont typeface="Arial"/>
              <a:buChar char="•"/>
            </a:pPr>
            <a:r>
              <a:rPr lang="en-US" sz="2400">
                <a:solidFill>
                  <a:srgbClr val="343F56"/>
                </a:solidFill>
                <a:latin typeface="Roboto"/>
              </a:rPr>
              <a:t>Hard Disk Arrays</a:t>
            </a:r>
          </a:p>
          <a:p>
            <a:pPr marL="518163" lvl="1" indent="-259082" algn="just">
              <a:lnSpc>
                <a:spcPts val="3360"/>
              </a:lnSpc>
              <a:buFont typeface="Arial"/>
              <a:buChar char="•"/>
            </a:pPr>
            <a:r>
              <a:rPr lang="en-US" sz="2400">
                <a:solidFill>
                  <a:srgbClr val="343F56"/>
                </a:solidFill>
                <a:latin typeface="Roboto"/>
              </a:rPr>
              <a:t> I/O Caching</a:t>
            </a:r>
          </a:p>
          <a:p>
            <a:pPr marL="518163" lvl="1" indent="-259082" algn="just">
              <a:lnSpc>
                <a:spcPts val="3360"/>
              </a:lnSpc>
              <a:buFont typeface="Arial"/>
              <a:buChar char="•"/>
            </a:pPr>
            <a:r>
              <a:rPr lang="en-US" sz="2400">
                <a:solidFill>
                  <a:srgbClr val="343F56"/>
                </a:solidFill>
                <a:latin typeface="Roboto"/>
              </a:rPr>
              <a:t>Hot-Swappable Hard Disks</a:t>
            </a:r>
          </a:p>
          <a:p>
            <a:pPr marL="518163" lvl="1" indent="-259082" algn="just">
              <a:lnSpc>
                <a:spcPts val="3360"/>
              </a:lnSpc>
              <a:buFont typeface="Arial"/>
              <a:buChar char="•"/>
            </a:pPr>
            <a:r>
              <a:rPr lang="en-US" sz="2400">
                <a:solidFill>
                  <a:srgbClr val="343F56"/>
                </a:solidFill>
                <a:latin typeface="Roboto"/>
              </a:rPr>
              <a:t>Storage Virtualization</a:t>
            </a:r>
          </a:p>
          <a:p>
            <a:pPr marL="518163" lvl="1" indent="-259082" algn="just">
              <a:lnSpc>
                <a:spcPts val="3360"/>
              </a:lnSpc>
              <a:buFont typeface="Arial"/>
              <a:buChar char="•"/>
            </a:pPr>
            <a:r>
              <a:rPr lang="en-US" sz="2400">
                <a:solidFill>
                  <a:srgbClr val="343F56"/>
                </a:solidFill>
                <a:latin typeface="Roboto"/>
              </a:rPr>
              <a:t>Fast Data Replication Mechanisms </a:t>
            </a:r>
          </a:p>
        </p:txBody>
      </p:sp>
      <p:sp>
        <p:nvSpPr>
          <p:cNvPr id="10" name="TextBox 10"/>
          <p:cNvSpPr txBox="1"/>
          <p:nvPr/>
        </p:nvSpPr>
        <p:spPr>
          <a:xfrm>
            <a:off x="9974305" y="5673418"/>
            <a:ext cx="6721401" cy="2929890"/>
          </a:xfrm>
          <a:prstGeom prst="rect">
            <a:avLst/>
          </a:prstGeom>
        </p:spPr>
        <p:txBody>
          <a:bodyPr lIns="0" tIns="0" rIns="0" bIns="0" rtlCol="0" anchor="t">
            <a:spAutoFit/>
          </a:bodyPr>
          <a:lstStyle/>
          <a:p>
            <a:pPr algn="just">
              <a:lnSpc>
                <a:spcPts val="3360"/>
              </a:lnSpc>
            </a:pPr>
            <a:r>
              <a:rPr lang="en-US" sz="2400">
                <a:solidFill>
                  <a:srgbClr val="343F56"/>
                </a:solidFill>
                <a:latin typeface="Roboto"/>
              </a:rPr>
              <a:t>Pada perangkat penyimpanan yang terhubung ke jaringan biasanya masuk dalam salah satu dari kategori berikut:</a:t>
            </a:r>
          </a:p>
          <a:p>
            <a:pPr marL="518163" lvl="1" indent="-259082" algn="just">
              <a:lnSpc>
                <a:spcPts val="3360"/>
              </a:lnSpc>
              <a:buFont typeface="Arial"/>
              <a:buChar char="•"/>
            </a:pPr>
            <a:r>
              <a:rPr lang="en-US" sz="2400">
                <a:solidFill>
                  <a:srgbClr val="343F56"/>
                </a:solidFill>
                <a:latin typeface="Roboto"/>
              </a:rPr>
              <a:t>Jaringan Area Penyimpanan (Storage Area Network - SAN)</a:t>
            </a:r>
          </a:p>
          <a:p>
            <a:pPr marL="518163" lvl="1" indent="-259082" algn="just">
              <a:lnSpc>
                <a:spcPts val="3360"/>
              </a:lnSpc>
              <a:buFont typeface="Arial"/>
              <a:buChar char="•"/>
            </a:pPr>
            <a:r>
              <a:rPr lang="en-US" sz="2400">
                <a:solidFill>
                  <a:srgbClr val="343F56"/>
                </a:solidFill>
                <a:latin typeface="Roboto"/>
              </a:rPr>
              <a:t>Penyimpanan yang Terhubung ke Jaringan (Network-Attached Storage - NAS) </a:t>
            </a:r>
          </a:p>
        </p:txBody>
      </p:sp>
      <p:sp>
        <p:nvSpPr>
          <p:cNvPr id="11" name="Freeform 11"/>
          <p:cNvSpPr/>
          <p:nvPr/>
        </p:nvSpPr>
        <p:spPr>
          <a:xfrm>
            <a:off x="16649617" y="484080"/>
            <a:ext cx="1089240" cy="1089240"/>
          </a:xfrm>
          <a:custGeom>
            <a:avLst/>
            <a:gdLst/>
            <a:ahLst/>
            <a:cxnLst/>
            <a:rect l="l" t="t" r="r" b="b"/>
            <a:pathLst>
              <a:path w="1089240" h="1089240">
                <a:moveTo>
                  <a:pt x="0" y="0"/>
                </a:moveTo>
                <a:lnTo>
                  <a:pt x="1089240" y="0"/>
                </a:lnTo>
                <a:lnTo>
                  <a:pt x="1089240" y="1089240"/>
                </a:lnTo>
                <a:lnTo>
                  <a:pt x="0" y="1089240"/>
                </a:lnTo>
                <a:lnTo>
                  <a:pt x="0" y="0"/>
                </a:lnTo>
                <a:close/>
              </a:path>
            </a:pathLst>
          </a:custGeom>
          <a:blipFill>
            <a:blip r:embed="rId2"/>
            <a:stretch>
              <a:fillRect/>
            </a:stretch>
          </a:blipFill>
        </p:spPr>
      </p:sp>
      <p:sp>
        <p:nvSpPr>
          <p:cNvPr id="12" name="Freeform 12"/>
          <p:cNvSpPr/>
          <p:nvPr/>
        </p:nvSpPr>
        <p:spPr>
          <a:xfrm>
            <a:off x="13811258" y="418434"/>
            <a:ext cx="1220531" cy="1220531"/>
          </a:xfrm>
          <a:custGeom>
            <a:avLst/>
            <a:gdLst/>
            <a:ahLst/>
            <a:cxnLst/>
            <a:rect l="l" t="t" r="r" b="b"/>
            <a:pathLst>
              <a:path w="1220531" h="1220531">
                <a:moveTo>
                  <a:pt x="0" y="0"/>
                </a:moveTo>
                <a:lnTo>
                  <a:pt x="1220531" y="0"/>
                </a:lnTo>
                <a:lnTo>
                  <a:pt x="1220531" y="1220532"/>
                </a:lnTo>
                <a:lnTo>
                  <a:pt x="0" y="1220532"/>
                </a:lnTo>
                <a:lnTo>
                  <a:pt x="0" y="0"/>
                </a:lnTo>
                <a:close/>
              </a:path>
            </a:pathLst>
          </a:custGeom>
          <a:blipFill>
            <a:blip r:embed="rId3"/>
            <a:stretch>
              <a:fillRect/>
            </a:stretch>
          </a:blipFill>
        </p:spPr>
      </p:sp>
      <p:sp>
        <p:nvSpPr>
          <p:cNvPr id="13" name="Freeform 13"/>
          <p:cNvSpPr/>
          <p:nvPr/>
        </p:nvSpPr>
        <p:spPr>
          <a:xfrm>
            <a:off x="15174811" y="418434"/>
            <a:ext cx="1220531" cy="1220531"/>
          </a:xfrm>
          <a:custGeom>
            <a:avLst/>
            <a:gdLst/>
            <a:ahLst/>
            <a:cxnLst/>
            <a:rect l="l" t="t" r="r" b="b"/>
            <a:pathLst>
              <a:path w="1220531" h="1220531">
                <a:moveTo>
                  <a:pt x="0" y="0"/>
                </a:moveTo>
                <a:lnTo>
                  <a:pt x="1220532" y="0"/>
                </a:lnTo>
                <a:lnTo>
                  <a:pt x="1220532" y="1220532"/>
                </a:lnTo>
                <a:lnTo>
                  <a:pt x="0" y="1220532"/>
                </a:lnTo>
                <a:lnTo>
                  <a:pt x="0" y="0"/>
                </a:lnTo>
                <a:close/>
              </a:path>
            </a:pathLst>
          </a:custGeom>
          <a:blipFill>
            <a:blip r:embed="rId4"/>
            <a:stretch>
              <a:fillRect/>
            </a:stretch>
          </a:blipFill>
        </p:spPr>
      </p:sp>
      <p:sp>
        <p:nvSpPr>
          <p:cNvPr id="14" name="TextBox 14"/>
          <p:cNvSpPr txBox="1"/>
          <p:nvPr/>
        </p:nvSpPr>
        <p:spPr>
          <a:xfrm>
            <a:off x="4085713" y="3503545"/>
            <a:ext cx="10116574" cy="1253490"/>
          </a:xfrm>
          <a:prstGeom prst="rect">
            <a:avLst/>
          </a:prstGeom>
        </p:spPr>
        <p:txBody>
          <a:bodyPr lIns="0" tIns="0" rIns="0" bIns="0" rtlCol="0" anchor="t">
            <a:spAutoFit/>
          </a:bodyPr>
          <a:lstStyle/>
          <a:p>
            <a:pPr algn="ctr">
              <a:lnSpc>
                <a:spcPts val="3359"/>
              </a:lnSpc>
              <a:spcBef>
                <a:spcPct val="0"/>
              </a:spcBef>
            </a:pPr>
            <a:r>
              <a:rPr lang="en-US" sz="2400">
                <a:solidFill>
                  <a:srgbClr val="F5E6CA"/>
                </a:solidFill>
                <a:latin typeface="Roboto Light"/>
              </a:rPr>
              <a:t>Pusat data memiliki sistem penyimpanan khusus yang dapat mengelola jumlah data digital yang sangat besar untuk memenuhi kebutuhan kapasitas penyimpanan yang signifikan.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5E6CA"/>
        </a:solidFill>
        <a:effectLst/>
      </p:bgPr>
    </p:bg>
    <p:spTree>
      <p:nvGrpSpPr>
        <p:cNvPr id="1" name=""/>
        <p:cNvGrpSpPr/>
        <p:nvPr/>
      </p:nvGrpSpPr>
      <p:grpSpPr>
        <a:xfrm>
          <a:off x="0" y="0"/>
          <a:ext cx="0" cy="0"/>
          <a:chOff x="0" y="0"/>
          <a:chExt cx="0" cy="0"/>
        </a:xfrm>
      </p:grpSpPr>
      <p:grpSp>
        <p:nvGrpSpPr>
          <p:cNvPr id="2" name="Group 2"/>
          <p:cNvGrpSpPr/>
          <p:nvPr/>
        </p:nvGrpSpPr>
        <p:grpSpPr>
          <a:xfrm>
            <a:off x="12620257" y="-369157"/>
            <a:ext cx="6258638" cy="11060158"/>
            <a:chOff x="0" y="0"/>
            <a:chExt cx="2637600" cy="4661121"/>
          </a:xfrm>
        </p:grpSpPr>
        <p:sp>
          <p:nvSpPr>
            <p:cNvPr id="3" name="Freeform 3"/>
            <p:cNvSpPr/>
            <p:nvPr/>
          </p:nvSpPr>
          <p:spPr>
            <a:xfrm>
              <a:off x="0" y="0"/>
              <a:ext cx="2637600" cy="4661121"/>
            </a:xfrm>
            <a:custGeom>
              <a:avLst/>
              <a:gdLst/>
              <a:ahLst/>
              <a:cxnLst/>
              <a:rect l="l" t="t" r="r" b="b"/>
              <a:pathLst>
                <a:path w="2637600" h="4661121">
                  <a:moveTo>
                    <a:pt x="0" y="0"/>
                  </a:moveTo>
                  <a:lnTo>
                    <a:pt x="2637600" y="0"/>
                  </a:lnTo>
                  <a:lnTo>
                    <a:pt x="2637600" y="4661121"/>
                  </a:lnTo>
                  <a:lnTo>
                    <a:pt x="0" y="4661121"/>
                  </a:lnTo>
                  <a:close/>
                </a:path>
              </a:pathLst>
            </a:custGeom>
            <a:solidFill>
              <a:srgbClr val="343F56"/>
            </a:solidFill>
            <a:ln cap="sq">
              <a:noFill/>
              <a:miter/>
            </a:ln>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06472" y="885825"/>
            <a:ext cx="10517715" cy="1187450"/>
          </a:xfrm>
          <a:prstGeom prst="rect">
            <a:avLst/>
          </a:prstGeom>
        </p:spPr>
        <p:txBody>
          <a:bodyPr lIns="0" tIns="0" rIns="0" bIns="0" rtlCol="0" anchor="t">
            <a:spAutoFit/>
          </a:bodyPr>
          <a:lstStyle/>
          <a:p>
            <a:pPr>
              <a:lnSpc>
                <a:spcPts val="9100"/>
              </a:lnSpc>
            </a:pPr>
            <a:r>
              <a:rPr lang="en-US" sz="6500">
                <a:solidFill>
                  <a:srgbClr val="343F56"/>
                </a:solidFill>
                <a:latin typeface="Hagrid Heavy"/>
              </a:rPr>
              <a:t>NETWORK HARDWARE</a:t>
            </a:r>
          </a:p>
        </p:txBody>
      </p:sp>
      <p:sp>
        <p:nvSpPr>
          <p:cNvPr id="6" name="TextBox 6"/>
          <p:cNvSpPr txBox="1"/>
          <p:nvPr/>
        </p:nvSpPr>
        <p:spPr>
          <a:xfrm>
            <a:off x="1028700" y="2109747"/>
            <a:ext cx="10036500" cy="2174875"/>
          </a:xfrm>
          <a:prstGeom prst="rect">
            <a:avLst/>
          </a:prstGeom>
        </p:spPr>
        <p:txBody>
          <a:bodyPr lIns="0" tIns="0" rIns="0" bIns="0" rtlCol="0" anchor="t">
            <a:spAutoFit/>
          </a:bodyPr>
          <a:lstStyle/>
          <a:p>
            <a:pPr algn="just">
              <a:lnSpc>
                <a:spcPts val="3499"/>
              </a:lnSpc>
            </a:pPr>
            <a:r>
              <a:rPr lang="en-US" sz="2499">
                <a:solidFill>
                  <a:srgbClr val="343F56"/>
                </a:solidFill>
                <a:latin typeface="Roboto"/>
              </a:rPr>
              <a:t>Pusat data memerlukan perangkat keras jaringan yang ekstensif untuk memungkinkan berbagai tingkat konektivitas. Untuk versi infrastruktur jaringan yang disederhanakan, pusat data dibagi menjadi lima subsistem jaringan, diikuti dengan ringkasan elemen-elemen paling umum yang digunakan untuk implementasinya.</a:t>
            </a:r>
          </a:p>
        </p:txBody>
      </p:sp>
      <p:sp>
        <p:nvSpPr>
          <p:cNvPr id="7" name="TextBox 7"/>
          <p:cNvSpPr txBox="1"/>
          <p:nvPr/>
        </p:nvSpPr>
        <p:spPr>
          <a:xfrm>
            <a:off x="1028700" y="4443372"/>
            <a:ext cx="9275040" cy="717550"/>
          </a:xfrm>
          <a:prstGeom prst="rect">
            <a:avLst/>
          </a:prstGeom>
        </p:spPr>
        <p:txBody>
          <a:bodyPr lIns="0" tIns="0" rIns="0" bIns="0" rtlCol="0" anchor="t">
            <a:spAutoFit/>
          </a:bodyPr>
          <a:lstStyle/>
          <a:p>
            <a:pPr>
              <a:lnSpc>
                <a:spcPts val="5599"/>
              </a:lnSpc>
            </a:pPr>
            <a:r>
              <a:rPr lang="en-US" sz="3999">
                <a:solidFill>
                  <a:srgbClr val="343F56"/>
                </a:solidFill>
                <a:latin typeface="Hagrid Heavy"/>
              </a:rPr>
              <a:t>LAN FABRIC</a:t>
            </a:r>
          </a:p>
        </p:txBody>
      </p:sp>
      <p:sp>
        <p:nvSpPr>
          <p:cNvPr id="8" name="Freeform 8"/>
          <p:cNvSpPr/>
          <p:nvPr/>
        </p:nvSpPr>
        <p:spPr>
          <a:xfrm>
            <a:off x="16846968" y="8795139"/>
            <a:ext cx="926321" cy="926321"/>
          </a:xfrm>
          <a:custGeom>
            <a:avLst/>
            <a:gdLst/>
            <a:ahLst/>
            <a:cxnLst/>
            <a:rect l="l" t="t" r="r" b="b"/>
            <a:pathLst>
              <a:path w="926321" h="926321">
                <a:moveTo>
                  <a:pt x="0" y="0"/>
                </a:moveTo>
                <a:lnTo>
                  <a:pt x="926322" y="0"/>
                </a:lnTo>
                <a:lnTo>
                  <a:pt x="926322" y="926322"/>
                </a:lnTo>
                <a:lnTo>
                  <a:pt x="0" y="926322"/>
                </a:lnTo>
                <a:lnTo>
                  <a:pt x="0" y="0"/>
                </a:lnTo>
                <a:close/>
              </a:path>
            </a:pathLst>
          </a:custGeom>
          <a:blipFill>
            <a:blip r:embed="rId2"/>
            <a:stretch>
              <a:fillRect/>
            </a:stretch>
          </a:blipFill>
        </p:spPr>
      </p:sp>
      <p:sp>
        <p:nvSpPr>
          <p:cNvPr id="9" name="Freeform 9"/>
          <p:cNvSpPr/>
          <p:nvPr/>
        </p:nvSpPr>
        <p:spPr>
          <a:xfrm>
            <a:off x="14527882" y="8739312"/>
            <a:ext cx="1037975" cy="1037975"/>
          </a:xfrm>
          <a:custGeom>
            <a:avLst/>
            <a:gdLst/>
            <a:ahLst/>
            <a:cxnLst/>
            <a:rect l="l" t="t" r="r" b="b"/>
            <a:pathLst>
              <a:path w="1037975" h="1037975">
                <a:moveTo>
                  <a:pt x="0" y="0"/>
                </a:moveTo>
                <a:lnTo>
                  <a:pt x="1037976" y="0"/>
                </a:lnTo>
                <a:lnTo>
                  <a:pt x="1037976" y="1037976"/>
                </a:lnTo>
                <a:lnTo>
                  <a:pt x="0" y="1037976"/>
                </a:lnTo>
                <a:lnTo>
                  <a:pt x="0" y="0"/>
                </a:lnTo>
                <a:close/>
              </a:path>
            </a:pathLst>
          </a:custGeom>
          <a:blipFill>
            <a:blip r:embed="rId3"/>
            <a:stretch>
              <a:fillRect/>
            </a:stretch>
          </a:blipFill>
        </p:spPr>
      </p:sp>
      <p:sp>
        <p:nvSpPr>
          <p:cNvPr id="10" name="Freeform 10"/>
          <p:cNvSpPr/>
          <p:nvPr/>
        </p:nvSpPr>
        <p:spPr>
          <a:xfrm>
            <a:off x="15687488" y="8739312"/>
            <a:ext cx="1037975" cy="1037975"/>
          </a:xfrm>
          <a:custGeom>
            <a:avLst/>
            <a:gdLst/>
            <a:ahLst/>
            <a:cxnLst/>
            <a:rect l="l" t="t" r="r" b="b"/>
            <a:pathLst>
              <a:path w="1037975" h="1037975">
                <a:moveTo>
                  <a:pt x="0" y="0"/>
                </a:moveTo>
                <a:lnTo>
                  <a:pt x="1037975" y="0"/>
                </a:lnTo>
                <a:lnTo>
                  <a:pt x="1037975" y="1037976"/>
                </a:lnTo>
                <a:lnTo>
                  <a:pt x="0" y="1037976"/>
                </a:lnTo>
                <a:lnTo>
                  <a:pt x="0" y="0"/>
                </a:lnTo>
                <a:close/>
              </a:path>
            </a:pathLst>
          </a:custGeom>
          <a:blipFill>
            <a:blip r:embed="rId4"/>
            <a:stretch>
              <a:fillRect/>
            </a:stretch>
          </a:blipFill>
        </p:spPr>
      </p:sp>
      <p:sp>
        <p:nvSpPr>
          <p:cNvPr id="11" name="TextBox 11"/>
          <p:cNvSpPr txBox="1"/>
          <p:nvPr/>
        </p:nvSpPr>
        <p:spPr>
          <a:xfrm>
            <a:off x="1028700" y="5113298"/>
            <a:ext cx="10036500" cy="1163320"/>
          </a:xfrm>
          <a:prstGeom prst="rect">
            <a:avLst/>
          </a:prstGeom>
        </p:spPr>
        <p:txBody>
          <a:bodyPr lIns="0" tIns="0" rIns="0" bIns="0" rtlCol="0" anchor="t">
            <a:spAutoFit/>
          </a:bodyPr>
          <a:lstStyle/>
          <a:p>
            <a:pPr algn="just">
              <a:lnSpc>
                <a:spcPts val="3079"/>
              </a:lnSpc>
            </a:pPr>
            <a:r>
              <a:rPr lang="en-US" sz="2199">
                <a:solidFill>
                  <a:srgbClr val="343F56"/>
                </a:solidFill>
                <a:latin typeface="Roboto"/>
              </a:rPr>
              <a:t>Fabric LAN merupakan LAN internal dan menyediakan konektivitas yang berkinerja tinggi dan redundant untuk semua sumber daya TI berbasis jaringan di pusat data. </a:t>
            </a:r>
          </a:p>
        </p:txBody>
      </p:sp>
      <p:sp>
        <p:nvSpPr>
          <p:cNvPr id="12" name="TextBox 12"/>
          <p:cNvSpPr txBox="1"/>
          <p:nvPr/>
        </p:nvSpPr>
        <p:spPr>
          <a:xfrm>
            <a:off x="1006472" y="6485644"/>
            <a:ext cx="9275040" cy="717550"/>
          </a:xfrm>
          <a:prstGeom prst="rect">
            <a:avLst/>
          </a:prstGeom>
        </p:spPr>
        <p:txBody>
          <a:bodyPr lIns="0" tIns="0" rIns="0" bIns="0" rtlCol="0" anchor="t">
            <a:spAutoFit/>
          </a:bodyPr>
          <a:lstStyle/>
          <a:p>
            <a:pPr>
              <a:lnSpc>
                <a:spcPts val="5599"/>
              </a:lnSpc>
            </a:pPr>
            <a:r>
              <a:rPr lang="en-US" sz="3999">
                <a:solidFill>
                  <a:srgbClr val="343F56"/>
                </a:solidFill>
                <a:latin typeface="Hagrid Heavy"/>
              </a:rPr>
              <a:t>NAS GATEAWAY</a:t>
            </a:r>
          </a:p>
        </p:txBody>
      </p:sp>
      <p:sp>
        <p:nvSpPr>
          <p:cNvPr id="13" name="TextBox 13"/>
          <p:cNvSpPr txBox="1"/>
          <p:nvPr/>
        </p:nvSpPr>
        <p:spPr>
          <a:xfrm>
            <a:off x="1006472" y="7241294"/>
            <a:ext cx="10036500" cy="1553845"/>
          </a:xfrm>
          <a:prstGeom prst="rect">
            <a:avLst/>
          </a:prstGeom>
        </p:spPr>
        <p:txBody>
          <a:bodyPr lIns="0" tIns="0" rIns="0" bIns="0" rtlCol="0" anchor="t">
            <a:spAutoFit/>
          </a:bodyPr>
          <a:lstStyle/>
          <a:p>
            <a:pPr algn="just">
              <a:lnSpc>
                <a:spcPts val="3079"/>
              </a:lnSpc>
            </a:pPr>
            <a:r>
              <a:rPr lang="en-US" sz="2199">
                <a:solidFill>
                  <a:srgbClr val="343F56"/>
                </a:solidFill>
                <a:latin typeface="Roboto"/>
              </a:rPr>
              <a:t>Perangkat penyimpanan khusus file yang membuat data tersedia secara berkelanjutan bagi karyawan untuk berkolaborasi secara efektif melalui jaringan. Setiap jaringan komputer memiliki mesin server dan mesin klien yang saling terhubung, dengan mesin klien yang akan mengirimkan permintaan ke server.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5E6CA"/>
        </a:solidFill>
        <a:effectLst/>
      </p:bgPr>
    </p:bg>
    <p:spTree>
      <p:nvGrpSpPr>
        <p:cNvPr id="1" name=""/>
        <p:cNvGrpSpPr/>
        <p:nvPr/>
      </p:nvGrpSpPr>
      <p:grpSpPr>
        <a:xfrm>
          <a:off x="0" y="0"/>
          <a:ext cx="0" cy="0"/>
          <a:chOff x="0" y="0"/>
          <a:chExt cx="0" cy="0"/>
        </a:xfrm>
      </p:grpSpPr>
      <p:grpSp>
        <p:nvGrpSpPr>
          <p:cNvPr id="2" name="Group 2"/>
          <p:cNvGrpSpPr/>
          <p:nvPr/>
        </p:nvGrpSpPr>
        <p:grpSpPr>
          <a:xfrm>
            <a:off x="-386397" y="-369157"/>
            <a:ext cx="19021310" cy="3012245"/>
            <a:chOff x="0" y="0"/>
            <a:chExt cx="8016217" cy="1269461"/>
          </a:xfrm>
        </p:grpSpPr>
        <p:sp>
          <p:nvSpPr>
            <p:cNvPr id="3" name="Freeform 3"/>
            <p:cNvSpPr/>
            <p:nvPr/>
          </p:nvSpPr>
          <p:spPr>
            <a:xfrm>
              <a:off x="0" y="0"/>
              <a:ext cx="8016217" cy="1269461"/>
            </a:xfrm>
            <a:custGeom>
              <a:avLst/>
              <a:gdLst/>
              <a:ahLst/>
              <a:cxnLst/>
              <a:rect l="l" t="t" r="r" b="b"/>
              <a:pathLst>
                <a:path w="8016217" h="1269461">
                  <a:moveTo>
                    <a:pt x="0" y="0"/>
                  </a:moveTo>
                  <a:lnTo>
                    <a:pt x="8016217" y="0"/>
                  </a:lnTo>
                  <a:lnTo>
                    <a:pt x="8016217" y="1269461"/>
                  </a:lnTo>
                  <a:lnTo>
                    <a:pt x="0" y="1269461"/>
                  </a:lnTo>
                  <a:close/>
                </a:path>
              </a:pathLst>
            </a:custGeom>
            <a:solidFill>
              <a:srgbClr val="343F56"/>
            </a:solidFill>
            <a:ln cap="sq">
              <a:noFill/>
              <a:miter/>
            </a:ln>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614845" y="3289770"/>
            <a:ext cx="5061550" cy="2823333"/>
            <a:chOff x="0" y="0"/>
            <a:chExt cx="2007284" cy="1119663"/>
          </a:xfrm>
        </p:grpSpPr>
        <p:sp>
          <p:nvSpPr>
            <p:cNvPr id="6" name="Freeform 6"/>
            <p:cNvSpPr/>
            <p:nvPr/>
          </p:nvSpPr>
          <p:spPr>
            <a:xfrm>
              <a:off x="0" y="0"/>
              <a:ext cx="2007284" cy="1119663"/>
            </a:xfrm>
            <a:custGeom>
              <a:avLst/>
              <a:gdLst/>
              <a:ahLst/>
              <a:cxnLst/>
              <a:rect l="l" t="t" r="r" b="b"/>
              <a:pathLst>
                <a:path w="2007284" h="1119663">
                  <a:moveTo>
                    <a:pt x="0" y="0"/>
                  </a:moveTo>
                  <a:lnTo>
                    <a:pt x="2007284" y="0"/>
                  </a:lnTo>
                  <a:lnTo>
                    <a:pt x="2007284" y="1119663"/>
                  </a:lnTo>
                  <a:lnTo>
                    <a:pt x="0" y="1119663"/>
                  </a:lnTo>
                  <a:close/>
                </a:path>
              </a:pathLst>
            </a:custGeom>
            <a:solidFill>
              <a:srgbClr val="343F56"/>
            </a:solidFill>
            <a:ln cap="sq">
              <a:noFill/>
              <a:miter/>
            </a:ln>
          </p:spPr>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6874735" y="3825137"/>
            <a:ext cx="4541771" cy="1685925"/>
          </a:xfrm>
          <a:prstGeom prst="rect">
            <a:avLst/>
          </a:prstGeom>
        </p:spPr>
        <p:txBody>
          <a:bodyPr lIns="0" tIns="0" rIns="0" bIns="0" rtlCol="0" anchor="t">
            <a:spAutoFit/>
          </a:bodyPr>
          <a:lstStyle/>
          <a:p>
            <a:pPr algn="ctr">
              <a:lnSpc>
                <a:spcPts val="4200"/>
              </a:lnSpc>
            </a:pPr>
            <a:r>
              <a:rPr lang="en-US" sz="3000">
                <a:solidFill>
                  <a:srgbClr val="F5E6CA"/>
                </a:solidFill>
                <a:latin typeface="Hagrid Heavy"/>
              </a:rPr>
              <a:t>WEB-TIER LOAD BALANCING AND ACCELERATION</a:t>
            </a:r>
          </a:p>
        </p:txBody>
      </p:sp>
      <p:grpSp>
        <p:nvGrpSpPr>
          <p:cNvPr id="9" name="Group 9"/>
          <p:cNvGrpSpPr/>
          <p:nvPr/>
        </p:nvGrpSpPr>
        <p:grpSpPr>
          <a:xfrm>
            <a:off x="1028700" y="3289770"/>
            <a:ext cx="5061550" cy="2823333"/>
            <a:chOff x="0" y="0"/>
            <a:chExt cx="2007284" cy="1119663"/>
          </a:xfrm>
        </p:grpSpPr>
        <p:sp>
          <p:nvSpPr>
            <p:cNvPr id="10" name="Freeform 10"/>
            <p:cNvSpPr/>
            <p:nvPr/>
          </p:nvSpPr>
          <p:spPr>
            <a:xfrm>
              <a:off x="0" y="0"/>
              <a:ext cx="2007284" cy="1119663"/>
            </a:xfrm>
            <a:custGeom>
              <a:avLst/>
              <a:gdLst/>
              <a:ahLst/>
              <a:cxnLst/>
              <a:rect l="l" t="t" r="r" b="b"/>
              <a:pathLst>
                <a:path w="2007284" h="1119663">
                  <a:moveTo>
                    <a:pt x="0" y="0"/>
                  </a:moveTo>
                  <a:lnTo>
                    <a:pt x="2007284" y="0"/>
                  </a:lnTo>
                  <a:lnTo>
                    <a:pt x="2007284" y="1119663"/>
                  </a:lnTo>
                  <a:lnTo>
                    <a:pt x="0" y="1119663"/>
                  </a:lnTo>
                  <a:close/>
                </a:path>
              </a:pathLst>
            </a:custGeom>
            <a:solidFill>
              <a:srgbClr val="343F56"/>
            </a:solidFill>
            <a:ln cap="sq">
              <a:noFill/>
              <a:miter/>
            </a:ln>
          </p:spPr>
        </p:sp>
        <p:sp>
          <p:nvSpPr>
            <p:cNvPr id="11" name="TextBox 11"/>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1439637" y="3542562"/>
            <a:ext cx="4239676" cy="2251075"/>
          </a:xfrm>
          <a:prstGeom prst="rect">
            <a:avLst/>
          </a:prstGeom>
        </p:spPr>
        <p:txBody>
          <a:bodyPr lIns="0" tIns="0" rIns="0" bIns="0" rtlCol="0" anchor="t">
            <a:spAutoFit/>
          </a:bodyPr>
          <a:lstStyle/>
          <a:p>
            <a:pPr algn="ctr">
              <a:lnSpc>
                <a:spcPts val="4200"/>
              </a:lnSpc>
            </a:pPr>
            <a:r>
              <a:rPr lang="en-US" sz="3000">
                <a:solidFill>
                  <a:srgbClr val="F5E6CA"/>
                </a:solidFill>
                <a:latin typeface="Hagrid Heavy"/>
              </a:rPr>
              <a:t>CARRIER AND EXTERNAL NETWORKS INTERCONNECTION</a:t>
            </a:r>
          </a:p>
        </p:txBody>
      </p:sp>
      <p:grpSp>
        <p:nvGrpSpPr>
          <p:cNvPr id="13" name="Group 13"/>
          <p:cNvGrpSpPr/>
          <p:nvPr/>
        </p:nvGrpSpPr>
        <p:grpSpPr>
          <a:xfrm>
            <a:off x="12157279" y="3289770"/>
            <a:ext cx="5061550" cy="2823333"/>
            <a:chOff x="0" y="0"/>
            <a:chExt cx="2007284" cy="1119663"/>
          </a:xfrm>
        </p:grpSpPr>
        <p:sp>
          <p:nvSpPr>
            <p:cNvPr id="14" name="Freeform 14"/>
            <p:cNvSpPr/>
            <p:nvPr/>
          </p:nvSpPr>
          <p:spPr>
            <a:xfrm>
              <a:off x="0" y="0"/>
              <a:ext cx="2007284" cy="1119663"/>
            </a:xfrm>
            <a:custGeom>
              <a:avLst/>
              <a:gdLst/>
              <a:ahLst/>
              <a:cxnLst/>
              <a:rect l="l" t="t" r="r" b="b"/>
              <a:pathLst>
                <a:path w="2007284" h="1119663">
                  <a:moveTo>
                    <a:pt x="0" y="0"/>
                  </a:moveTo>
                  <a:lnTo>
                    <a:pt x="2007284" y="0"/>
                  </a:lnTo>
                  <a:lnTo>
                    <a:pt x="2007284" y="1119663"/>
                  </a:lnTo>
                  <a:lnTo>
                    <a:pt x="0" y="1119663"/>
                  </a:lnTo>
                  <a:close/>
                </a:path>
              </a:pathLst>
            </a:custGeom>
            <a:solidFill>
              <a:srgbClr val="343F56"/>
            </a:solidFill>
            <a:ln cap="sq">
              <a:noFill/>
              <a:miter/>
            </a:ln>
          </p:spPr>
        </p:sp>
        <p:sp>
          <p:nvSpPr>
            <p:cNvPr id="15" name="TextBox 15"/>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16" name="TextBox 16"/>
          <p:cNvSpPr txBox="1"/>
          <p:nvPr/>
        </p:nvSpPr>
        <p:spPr>
          <a:xfrm>
            <a:off x="12457445" y="4412060"/>
            <a:ext cx="4636694" cy="555625"/>
          </a:xfrm>
          <a:prstGeom prst="rect">
            <a:avLst/>
          </a:prstGeom>
        </p:spPr>
        <p:txBody>
          <a:bodyPr lIns="0" tIns="0" rIns="0" bIns="0" rtlCol="0" anchor="t">
            <a:spAutoFit/>
          </a:bodyPr>
          <a:lstStyle/>
          <a:p>
            <a:pPr algn="ctr">
              <a:lnSpc>
                <a:spcPts val="4200"/>
              </a:lnSpc>
            </a:pPr>
            <a:r>
              <a:rPr lang="en-US" sz="3000">
                <a:solidFill>
                  <a:srgbClr val="F5E6CA"/>
                </a:solidFill>
                <a:latin typeface="Hagrid Heavy"/>
              </a:rPr>
              <a:t>SAN FABRIC</a:t>
            </a:r>
          </a:p>
        </p:txBody>
      </p:sp>
      <p:sp>
        <p:nvSpPr>
          <p:cNvPr id="17" name="TextBox 17"/>
          <p:cNvSpPr txBox="1"/>
          <p:nvPr/>
        </p:nvSpPr>
        <p:spPr>
          <a:xfrm>
            <a:off x="6593482" y="6325632"/>
            <a:ext cx="5061550" cy="1944369"/>
          </a:xfrm>
          <a:prstGeom prst="rect">
            <a:avLst/>
          </a:prstGeom>
        </p:spPr>
        <p:txBody>
          <a:bodyPr lIns="0" tIns="0" rIns="0" bIns="0" rtlCol="0" anchor="t">
            <a:spAutoFit/>
          </a:bodyPr>
          <a:lstStyle/>
          <a:p>
            <a:pPr algn="ctr">
              <a:lnSpc>
                <a:spcPts val="3080"/>
              </a:lnSpc>
            </a:pPr>
            <a:r>
              <a:rPr lang="en-US" sz="2200">
                <a:solidFill>
                  <a:srgbClr val="343F56"/>
                </a:solidFill>
                <a:latin typeface="Roboto"/>
              </a:rPr>
              <a:t>Subsistem ini terdiri dari perangkat akselerasi web, seperti pemproses XML, perangkat enkripsi/dekripsi, dan perangkat switching lapisan 7 yang melakukan routing berdasarkan konten.</a:t>
            </a:r>
          </a:p>
        </p:txBody>
      </p:sp>
      <p:sp>
        <p:nvSpPr>
          <p:cNvPr id="18" name="TextBox 18"/>
          <p:cNvSpPr txBox="1"/>
          <p:nvPr/>
        </p:nvSpPr>
        <p:spPr>
          <a:xfrm>
            <a:off x="1030320" y="6325632"/>
            <a:ext cx="5061550" cy="2725419"/>
          </a:xfrm>
          <a:prstGeom prst="rect">
            <a:avLst/>
          </a:prstGeom>
        </p:spPr>
        <p:txBody>
          <a:bodyPr lIns="0" tIns="0" rIns="0" bIns="0" rtlCol="0" anchor="t">
            <a:spAutoFit/>
          </a:bodyPr>
          <a:lstStyle/>
          <a:p>
            <a:pPr algn="ctr">
              <a:lnSpc>
                <a:spcPts val="3080"/>
              </a:lnSpc>
            </a:pPr>
            <a:r>
              <a:rPr lang="en-US" sz="2200">
                <a:solidFill>
                  <a:srgbClr val="343F56"/>
                </a:solidFill>
                <a:latin typeface="Roboto"/>
              </a:rPr>
              <a:t>Subsistem terkait infrastruktur internetworking ini biasanya terdiri dari router backbone yang menyediakan routing antara koneksi WAN eksternal dan LAN pusat data, serta perangkat keamanan jaringan perimeter seperti firewall dan gateway VPN.</a:t>
            </a:r>
          </a:p>
        </p:txBody>
      </p:sp>
      <p:sp>
        <p:nvSpPr>
          <p:cNvPr id="19" name="TextBox 19"/>
          <p:cNvSpPr txBox="1"/>
          <p:nvPr/>
        </p:nvSpPr>
        <p:spPr>
          <a:xfrm>
            <a:off x="12181220" y="6325632"/>
            <a:ext cx="5037609" cy="3115944"/>
          </a:xfrm>
          <a:prstGeom prst="rect">
            <a:avLst/>
          </a:prstGeom>
        </p:spPr>
        <p:txBody>
          <a:bodyPr lIns="0" tIns="0" rIns="0" bIns="0" rtlCol="0" anchor="t">
            <a:spAutoFit/>
          </a:bodyPr>
          <a:lstStyle/>
          <a:p>
            <a:pPr algn="ctr">
              <a:lnSpc>
                <a:spcPts val="3080"/>
              </a:lnSpc>
            </a:pPr>
            <a:r>
              <a:rPr lang="en-US" sz="2200">
                <a:solidFill>
                  <a:srgbClr val="343F56"/>
                </a:solidFill>
                <a:latin typeface="Roboto"/>
              </a:rPr>
              <a:t>Terkait dengan implementasi jaringan area penyimpanan (SAN) yang menyediakan konektivitas antara server dan sistem penyimpanan, fabric SAN biasanya diimplementasikan dengan switch jaringan Fibre Channel (FC), Fibre Channel over Ethernet (FCoE), dan InfiniBand.</a:t>
            </a:r>
          </a:p>
        </p:txBody>
      </p:sp>
      <p:sp>
        <p:nvSpPr>
          <p:cNvPr id="20" name="TextBox 20"/>
          <p:cNvSpPr txBox="1"/>
          <p:nvPr/>
        </p:nvSpPr>
        <p:spPr>
          <a:xfrm>
            <a:off x="1030320" y="1203641"/>
            <a:ext cx="16230600" cy="663575"/>
          </a:xfrm>
          <a:prstGeom prst="rect">
            <a:avLst/>
          </a:prstGeom>
        </p:spPr>
        <p:txBody>
          <a:bodyPr lIns="0" tIns="0" rIns="0" bIns="0" rtlCol="0" anchor="t">
            <a:spAutoFit/>
          </a:bodyPr>
          <a:lstStyle/>
          <a:p>
            <a:pPr>
              <a:lnSpc>
                <a:spcPts val="4500"/>
              </a:lnSpc>
            </a:pPr>
            <a:r>
              <a:rPr lang="en-US" sz="4500">
                <a:solidFill>
                  <a:srgbClr val="F5E6CA"/>
                </a:solidFill>
                <a:latin typeface="Hagrid Heavy"/>
              </a:rPr>
              <a:t>NETWORK HARDWARE</a:t>
            </a:r>
          </a:p>
        </p:txBody>
      </p:sp>
      <p:sp>
        <p:nvSpPr>
          <p:cNvPr id="21" name="Freeform 21"/>
          <p:cNvSpPr/>
          <p:nvPr/>
        </p:nvSpPr>
        <p:spPr>
          <a:xfrm>
            <a:off x="16171680" y="957471"/>
            <a:ext cx="1089240" cy="1089240"/>
          </a:xfrm>
          <a:custGeom>
            <a:avLst/>
            <a:gdLst/>
            <a:ahLst/>
            <a:cxnLst/>
            <a:rect l="l" t="t" r="r" b="b"/>
            <a:pathLst>
              <a:path w="1089240" h="1089240">
                <a:moveTo>
                  <a:pt x="0" y="0"/>
                </a:moveTo>
                <a:lnTo>
                  <a:pt x="1089240" y="0"/>
                </a:lnTo>
                <a:lnTo>
                  <a:pt x="1089240" y="1089240"/>
                </a:lnTo>
                <a:lnTo>
                  <a:pt x="0" y="1089240"/>
                </a:lnTo>
                <a:lnTo>
                  <a:pt x="0" y="0"/>
                </a:lnTo>
                <a:close/>
              </a:path>
            </a:pathLst>
          </a:custGeom>
          <a:blipFill>
            <a:blip r:embed="rId2"/>
            <a:stretch>
              <a:fillRect/>
            </a:stretch>
          </a:blipFill>
        </p:spPr>
      </p:sp>
      <p:sp>
        <p:nvSpPr>
          <p:cNvPr id="22" name="Freeform 22"/>
          <p:cNvSpPr/>
          <p:nvPr/>
        </p:nvSpPr>
        <p:spPr>
          <a:xfrm>
            <a:off x="13324501" y="891825"/>
            <a:ext cx="1220531" cy="1220531"/>
          </a:xfrm>
          <a:custGeom>
            <a:avLst/>
            <a:gdLst/>
            <a:ahLst/>
            <a:cxnLst/>
            <a:rect l="l" t="t" r="r" b="b"/>
            <a:pathLst>
              <a:path w="1220531" h="1220531">
                <a:moveTo>
                  <a:pt x="0" y="0"/>
                </a:moveTo>
                <a:lnTo>
                  <a:pt x="1220531" y="0"/>
                </a:lnTo>
                <a:lnTo>
                  <a:pt x="1220531" y="1220532"/>
                </a:lnTo>
                <a:lnTo>
                  <a:pt x="0" y="1220532"/>
                </a:lnTo>
                <a:lnTo>
                  <a:pt x="0" y="0"/>
                </a:lnTo>
                <a:close/>
              </a:path>
            </a:pathLst>
          </a:custGeom>
          <a:blipFill>
            <a:blip r:embed="rId3"/>
            <a:stretch>
              <a:fillRect/>
            </a:stretch>
          </a:blipFill>
        </p:spPr>
      </p:sp>
      <p:sp>
        <p:nvSpPr>
          <p:cNvPr id="23" name="Freeform 23"/>
          <p:cNvSpPr/>
          <p:nvPr/>
        </p:nvSpPr>
        <p:spPr>
          <a:xfrm>
            <a:off x="14688054" y="891825"/>
            <a:ext cx="1220531" cy="1220531"/>
          </a:xfrm>
          <a:custGeom>
            <a:avLst/>
            <a:gdLst/>
            <a:ahLst/>
            <a:cxnLst/>
            <a:rect l="l" t="t" r="r" b="b"/>
            <a:pathLst>
              <a:path w="1220531" h="1220531">
                <a:moveTo>
                  <a:pt x="0" y="0"/>
                </a:moveTo>
                <a:lnTo>
                  <a:pt x="1220532" y="0"/>
                </a:lnTo>
                <a:lnTo>
                  <a:pt x="1220532" y="1220532"/>
                </a:lnTo>
                <a:lnTo>
                  <a:pt x="0" y="1220532"/>
                </a:lnTo>
                <a:lnTo>
                  <a:pt x="0" y="0"/>
                </a:lnTo>
                <a:close/>
              </a:path>
            </a:pathLst>
          </a:custGeom>
          <a:blipFill>
            <a:blip r:embed="rId4"/>
            <a:stretch>
              <a:fillRect/>
            </a:stretch>
          </a:blipFill>
        </p:spPr>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43F5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927515"/>
            <a:ext cx="16230600" cy="4431969"/>
            <a:chOff x="0" y="0"/>
            <a:chExt cx="3965003" cy="1082694"/>
          </a:xfrm>
        </p:grpSpPr>
        <p:sp>
          <p:nvSpPr>
            <p:cNvPr id="3" name="Freeform 3"/>
            <p:cNvSpPr/>
            <p:nvPr/>
          </p:nvSpPr>
          <p:spPr>
            <a:xfrm>
              <a:off x="0" y="0"/>
              <a:ext cx="3965003" cy="1082694"/>
            </a:xfrm>
            <a:custGeom>
              <a:avLst/>
              <a:gdLst/>
              <a:ahLst/>
              <a:cxnLst/>
              <a:rect l="l" t="t" r="r" b="b"/>
              <a:pathLst>
                <a:path w="3965003" h="1082694">
                  <a:moveTo>
                    <a:pt x="0" y="0"/>
                  </a:moveTo>
                  <a:lnTo>
                    <a:pt x="3965003" y="0"/>
                  </a:lnTo>
                  <a:lnTo>
                    <a:pt x="3965003" y="1082694"/>
                  </a:lnTo>
                  <a:lnTo>
                    <a:pt x="0" y="1082694"/>
                  </a:lnTo>
                  <a:close/>
                </a:path>
              </a:pathLst>
            </a:custGeom>
            <a:solidFill>
              <a:srgbClr val="F5E6CA"/>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472890" y="3674745"/>
            <a:ext cx="9342221" cy="2721611"/>
          </a:xfrm>
          <a:prstGeom prst="rect">
            <a:avLst/>
          </a:prstGeom>
        </p:spPr>
        <p:txBody>
          <a:bodyPr lIns="0" tIns="0" rIns="0" bIns="0" rtlCol="0" anchor="t">
            <a:spAutoFit/>
          </a:bodyPr>
          <a:lstStyle/>
          <a:p>
            <a:pPr algn="ctr">
              <a:lnSpc>
                <a:spcPts val="10639"/>
              </a:lnSpc>
            </a:pPr>
            <a:r>
              <a:rPr lang="en-US" sz="7599">
                <a:solidFill>
                  <a:srgbClr val="343F56"/>
                </a:solidFill>
                <a:latin typeface="Hagrid Heavy"/>
              </a:rPr>
              <a:t>WEB TECHNOLOGY</a:t>
            </a:r>
          </a:p>
        </p:txBody>
      </p:sp>
      <p:sp>
        <p:nvSpPr>
          <p:cNvPr id="6" name="Freeform 6"/>
          <p:cNvSpPr/>
          <p:nvPr/>
        </p:nvSpPr>
        <p:spPr>
          <a:xfrm>
            <a:off x="16714680" y="484080"/>
            <a:ext cx="1089240" cy="1089240"/>
          </a:xfrm>
          <a:custGeom>
            <a:avLst/>
            <a:gdLst/>
            <a:ahLst/>
            <a:cxnLst/>
            <a:rect l="l" t="t" r="r" b="b"/>
            <a:pathLst>
              <a:path w="1089240" h="1089240">
                <a:moveTo>
                  <a:pt x="0" y="0"/>
                </a:moveTo>
                <a:lnTo>
                  <a:pt x="1089240" y="0"/>
                </a:lnTo>
                <a:lnTo>
                  <a:pt x="1089240" y="1089240"/>
                </a:lnTo>
                <a:lnTo>
                  <a:pt x="0" y="1089240"/>
                </a:lnTo>
                <a:lnTo>
                  <a:pt x="0" y="0"/>
                </a:lnTo>
                <a:close/>
              </a:path>
            </a:pathLst>
          </a:custGeom>
          <a:blipFill>
            <a:blip r:embed="rId2"/>
            <a:stretch>
              <a:fillRect/>
            </a:stretch>
          </a:blipFill>
        </p:spPr>
      </p:sp>
      <p:sp>
        <p:nvSpPr>
          <p:cNvPr id="7" name="Freeform 7"/>
          <p:cNvSpPr/>
          <p:nvPr/>
        </p:nvSpPr>
        <p:spPr>
          <a:xfrm>
            <a:off x="13811258" y="418434"/>
            <a:ext cx="1220531" cy="1220531"/>
          </a:xfrm>
          <a:custGeom>
            <a:avLst/>
            <a:gdLst/>
            <a:ahLst/>
            <a:cxnLst/>
            <a:rect l="l" t="t" r="r" b="b"/>
            <a:pathLst>
              <a:path w="1220531" h="1220531">
                <a:moveTo>
                  <a:pt x="0" y="0"/>
                </a:moveTo>
                <a:lnTo>
                  <a:pt x="1220531" y="0"/>
                </a:lnTo>
                <a:lnTo>
                  <a:pt x="1220531" y="1220532"/>
                </a:lnTo>
                <a:lnTo>
                  <a:pt x="0" y="1220532"/>
                </a:lnTo>
                <a:lnTo>
                  <a:pt x="0" y="0"/>
                </a:lnTo>
                <a:close/>
              </a:path>
            </a:pathLst>
          </a:custGeom>
          <a:blipFill>
            <a:blip r:embed="rId3"/>
            <a:stretch>
              <a:fillRect/>
            </a:stretch>
          </a:blipFill>
        </p:spPr>
      </p:sp>
      <p:sp>
        <p:nvSpPr>
          <p:cNvPr id="8" name="Freeform 8"/>
          <p:cNvSpPr/>
          <p:nvPr/>
        </p:nvSpPr>
        <p:spPr>
          <a:xfrm>
            <a:off x="15174811" y="418434"/>
            <a:ext cx="1220531" cy="1220531"/>
          </a:xfrm>
          <a:custGeom>
            <a:avLst/>
            <a:gdLst/>
            <a:ahLst/>
            <a:cxnLst/>
            <a:rect l="l" t="t" r="r" b="b"/>
            <a:pathLst>
              <a:path w="1220531" h="1220531">
                <a:moveTo>
                  <a:pt x="0" y="0"/>
                </a:moveTo>
                <a:lnTo>
                  <a:pt x="1220532" y="0"/>
                </a:lnTo>
                <a:lnTo>
                  <a:pt x="1220532" y="1220532"/>
                </a:lnTo>
                <a:lnTo>
                  <a:pt x="0" y="1220532"/>
                </a:lnTo>
                <a:lnTo>
                  <a:pt x="0" y="0"/>
                </a:lnTo>
                <a:close/>
              </a:path>
            </a:pathLst>
          </a:custGeom>
          <a:blipFill>
            <a:blip r:embed="rId4"/>
            <a:stretch>
              <a:fillRect/>
            </a:stretch>
          </a:blipFill>
        </p:spPr>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5E6CA"/>
        </a:solidFill>
        <a:effectLst/>
      </p:bgPr>
    </p:bg>
    <p:spTree>
      <p:nvGrpSpPr>
        <p:cNvPr id="1" name=""/>
        <p:cNvGrpSpPr/>
        <p:nvPr/>
      </p:nvGrpSpPr>
      <p:grpSpPr>
        <a:xfrm>
          <a:off x="0" y="0"/>
          <a:ext cx="0" cy="0"/>
          <a:chOff x="0" y="0"/>
          <a:chExt cx="0" cy="0"/>
        </a:xfrm>
      </p:grpSpPr>
      <p:grpSp>
        <p:nvGrpSpPr>
          <p:cNvPr id="2" name="Group 2"/>
          <p:cNvGrpSpPr/>
          <p:nvPr/>
        </p:nvGrpSpPr>
        <p:grpSpPr>
          <a:xfrm>
            <a:off x="-386397" y="-369157"/>
            <a:ext cx="19021310" cy="3012245"/>
            <a:chOff x="0" y="0"/>
            <a:chExt cx="8016217" cy="1269461"/>
          </a:xfrm>
        </p:grpSpPr>
        <p:sp>
          <p:nvSpPr>
            <p:cNvPr id="3" name="Freeform 3"/>
            <p:cNvSpPr/>
            <p:nvPr/>
          </p:nvSpPr>
          <p:spPr>
            <a:xfrm>
              <a:off x="0" y="0"/>
              <a:ext cx="8016217" cy="1269461"/>
            </a:xfrm>
            <a:custGeom>
              <a:avLst/>
              <a:gdLst/>
              <a:ahLst/>
              <a:cxnLst/>
              <a:rect l="l" t="t" r="r" b="b"/>
              <a:pathLst>
                <a:path w="8016217" h="1269461">
                  <a:moveTo>
                    <a:pt x="0" y="0"/>
                  </a:moveTo>
                  <a:lnTo>
                    <a:pt x="8016217" y="0"/>
                  </a:lnTo>
                  <a:lnTo>
                    <a:pt x="8016217" y="1269461"/>
                  </a:lnTo>
                  <a:lnTo>
                    <a:pt x="0" y="1269461"/>
                  </a:lnTo>
                  <a:close/>
                </a:path>
              </a:pathLst>
            </a:custGeom>
            <a:solidFill>
              <a:srgbClr val="343F56"/>
            </a:solidFill>
            <a:ln cap="sq">
              <a:noFill/>
              <a:miter/>
            </a:ln>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728805" y="3289770"/>
            <a:ext cx="5061550" cy="6348511"/>
            <a:chOff x="0" y="0"/>
            <a:chExt cx="2007284" cy="2517661"/>
          </a:xfrm>
        </p:grpSpPr>
        <p:sp>
          <p:nvSpPr>
            <p:cNvPr id="6" name="Freeform 6"/>
            <p:cNvSpPr/>
            <p:nvPr/>
          </p:nvSpPr>
          <p:spPr>
            <a:xfrm>
              <a:off x="0" y="0"/>
              <a:ext cx="2007284" cy="2517661"/>
            </a:xfrm>
            <a:custGeom>
              <a:avLst/>
              <a:gdLst/>
              <a:ahLst/>
              <a:cxnLst/>
              <a:rect l="l" t="t" r="r" b="b"/>
              <a:pathLst>
                <a:path w="2007284" h="2517661">
                  <a:moveTo>
                    <a:pt x="0" y="0"/>
                  </a:moveTo>
                  <a:lnTo>
                    <a:pt x="2007284" y="0"/>
                  </a:lnTo>
                  <a:lnTo>
                    <a:pt x="2007284" y="2517661"/>
                  </a:lnTo>
                  <a:lnTo>
                    <a:pt x="0" y="2517661"/>
                  </a:lnTo>
                  <a:close/>
                </a:path>
              </a:pathLst>
            </a:custGeom>
            <a:solidFill>
              <a:srgbClr val="000000">
                <a:alpha val="0"/>
              </a:srgbClr>
            </a:solidFill>
            <a:ln w="38100" cap="sq">
              <a:solidFill>
                <a:srgbClr val="343F56"/>
              </a:solidFill>
              <a:miter/>
            </a:ln>
          </p:spPr>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0236770" y="3289770"/>
            <a:ext cx="5061550" cy="6348511"/>
            <a:chOff x="0" y="0"/>
            <a:chExt cx="2007284" cy="2517661"/>
          </a:xfrm>
        </p:grpSpPr>
        <p:sp>
          <p:nvSpPr>
            <p:cNvPr id="9" name="Freeform 9"/>
            <p:cNvSpPr/>
            <p:nvPr/>
          </p:nvSpPr>
          <p:spPr>
            <a:xfrm>
              <a:off x="0" y="0"/>
              <a:ext cx="2007284" cy="2517661"/>
            </a:xfrm>
            <a:custGeom>
              <a:avLst/>
              <a:gdLst/>
              <a:ahLst/>
              <a:cxnLst/>
              <a:rect l="l" t="t" r="r" b="b"/>
              <a:pathLst>
                <a:path w="2007284" h="2517661">
                  <a:moveTo>
                    <a:pt x="0" y="0"/>
                  </a:moveTo>
                  <a:lnTo>
                    <a:pt x="2007284" y="0"/>
                  </a:lnTo>
                  <a:lnTo>
                    <a:pt x="2007284" y="2517661"/>
                  </a:lnTo>
                  <a:lnTo>
                    <a:pt x="0" y="2517661"/>
                  </a:lnTo>
                  <a:close/>
                </a:path>
              </a:pathLst>
            </a:custGeom>
            <a:solidFill>
              <a:srgbClr val="000000">
                <a:alpha val="0"/>
              </a:srgbClr>
            </a:solidFill>
            <a:ln w="38100" cap="sq">
              <a:solidFill>
                <a:srgbClr val="343F56"/>
              </a:solidFill>
              <a:miter/>
            </a:ln>
          </p:spPr>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2988694" y="3740150"/>
            <a:ext cx="4541771" cy="538163"/>
          </a:xfrm>
          <a:prstGeom prst="rect">
            <a:avLst/>
          </a:prstGeom>
        </p:spPr>
        <p:txBody>
          <a:bodyPr lIns="0" tIns="0" rIns="0" bIns="0" rtlCol="0" anchor="t">
            <a:spAutoFit/>
          </a:bodyPr>
          <a:lstStyle/>
          <a:p>
            <a:pPr algn="ctr">
              <a:lnSpc>
                <a:spcPts val="4200"/>
              </a:lnSpc>
            </a:pPr>
            <a:r>
              <a:rPr lang="en-US" sz="3000">
                <a:solidFill>
                  <a:srgbClr val="343F56"/>
                </a:solidFill>
                <a:latin typeface="Hagrid Heavy"/>
              </a:rPr>
              <a:t>SUMBER DAYA WEB</a:t>
            </a:r>
          </a:p>
        </p:txBody>
      </p:sp>
      <p:sp>
        <p:nvSpPr>
          <p:cNvPr id="12" name="TextBox 12"/>
          <p:cNvSpPr txBox="1"/>
          <p:nvPr/>
        </p:nvSpPr>
        <p:spPr>
          <a:xfrm>
            <a:off x="10454267" y="3740150"/>
            <a:ext cx="4636694" cy="538163"/>
          </a:xfrm>
          <a:prstGeom prst="rect">
            <a:avLst/>
          </a:prstGeom>
        </p:spPr>
        <p:txBody>
          <a:bodyPr lIns="0" tIns="0" rIns="0" bIns="0" rtlCol="0" anchor="t">
            <a:spAutoFit/>
          </a:bodyPr>
          <a:lstStyle/>
          <a:p>
            <a:pPr algn="ctr">
              <a:lnSpc>
                <a:spcPts val="4200"/>
              </a:lnSpc>
            </a:pPr>
            <a:r>
              <a:rPr lang="en-US" sz="3000">
                <a:solidFill>
                  <a:srgbClr val="343F56"/>
                </a:solidFill>
                <a:latin typeface="Hagrid Heavy"/>
              </a:rPr>
              <a:t>SUMBER DAYA IT</a:t>
            </a:r>
          </a:p>
        </p:txBody>
      </p:sp>
      <p:sp>
        <p:nvSpPr>
          <p:cNvPr id="13" name="TextBox 13"/>
          <p:cNvSpPr txBox="1"/>
          <p:nvPr/>
        </p:nvSpPr>
        <p:spPr>
          <a:xfrm>
            <a:off x="2908152" y="5095875"/>
            <a:ext cx="4702856" cy="3506469"/>
          </a:xfrm>
          <a:prstGeom prst="rect">
            <a:avLst/>
          </a:prstGeom>
        </p:spPr>
        <p:txBody>
          <a:bodyPr lIns="0" tIns="0" rIns="0" bIns="0" rtlCol="0" anchor="t">
            <a:spAutoFit/>
          </a:bodyPr>
          <a:lstStyle/>
          <a:p>
            <a:pPr marL="474984" lvl="1" indent="-237492" algn="just">
              <a:lnSpc>
                <a:spcPts val="3080"/>
              </a:lnSpc>
              <a:buFont typeface="Arial"/>
              <a:buChar char="•"/>
            </a:pPr>
            <a:r>
              <a:rPr lang="en-US" sz="2200">
                <a:solidFill>
                  <a:srgbClr val="343F56"/>
                </a:solidFill>
                <a:latin typeface="Roboto"/>
              </a:rPr>
              <a:t>Artefak yang dapat diakses melalui internet.</a:t>
            </a:r>
          </a:p>
          <a:p>
            <a:pPr marL="474984" lvl="1" indent="-237492" algn="just">
              <a:lnSpc>
                <a:spcPts val="3080"/>
              </a:lnSpc>
              <a:buFont typeface="Arial"/>
              <a:buChar char="•"/>
            </a:pPr>
            <a:r>
              <a:rPr lang="en-US" sz="2200">
                <a:solidFill>
                  <a:srgbClr val="343F56"/>
                </a:solidFill>
                <a:latin typeface="Roboto"/>
              </a:rPr>
              <a:t>Bervariasi dalam jenis, seperti gambar, halaman web, audio, video, dan lainnya.</a:t>
            </a:r>
          </a:p>
          <a:p>
            <a:pPr marL="474984" lvl="1" indent="-237492" algn="just">
              <a:lnSpc>
                <a:spcPts val="3080"/>
              </a:lnSpc>
              <a:buFont typeface="Arial"/>
              <a:buChar char="•"/>
            </a:pPr>
            <a:r>
              <a:rPr lang="en-US" sz="2200">
                <a:solidFill>
                  <a:srgbClr val="343F56"/>
                </a:solidFill>
                <a:latin typeface="Roboto"/>
              </a:rPr>
              <a:t>Diakses melalui URL.</a:t>
            </a:r>
          </a:p>
          <a:p>
            <a:pPr marL="474984" lvl="1" indent="-237492" algn="just">
              <a:lnSpc>
                <a:spcPts val="3080"/>
              </a:lnSpc>
              <a:buFont typeface="Arial"/>
              <a:buChar char="•"/>
            </a:pPr>
            <a:r>
              <a:rPr lang="en-US" sz="2200">
                <a:solidFill>
                  <a:srgbClr val="343F56"/>
                </a:solidFill>
                <a:latin typeface="Roboto"/>
              </a:rPr>
              <a:t>Bisa statis atau dinamis (dihasilkan secara langsung saat diminta).</a:t>
            </a:r>
          </a:p>
        </p:txBody>
      </p:sp>
      <p:sp>
        <p:nvSpPr>
          <p:cNvPr id="14" name="TextBox 14"/>
          <p:cNvSpPr txBox="1"/>
          <p:nvPr/>
        </p:nvSpPr>
        <p:spPr>
          <a:xfrm>
            <a:off x="10744115" y="4970781"/>
            <a:ext cx="4056998" cy="4287519"/>
          </a:xfrm>
          <a:prstGeom prst="rect">
            <a:avLst/>
          </a:prstGeom>
        </p:spPr>
        <p:txBody>
          <a:bodyPr lIns="0" tIns="0" rIns="0" bIns="0" rtlCol="0" anchor="t">
            <a:spAutoFit/>
          </a:bodyPr>
          <a:lstStyle/>
          <a:p>
            <a:pPr marL="474984" lvl="1" indent="-237492" algn="just">
              <a:lnSpc>
                <a:spcPts val="3080"/>
              </a:lnSpc>
              <a:buFont typeface="Arial"/>
              <a:buChar char="•"/>
            </a:pPr>
            <a:r>
              <a:rPr lang="en-US" sz="2200">
                <a:solidFill>
                  <a:srgbClr val="343F56"/>
                </a:solidFill>
                <a:latin typeface="Roboto"/>
              </a:rPr>
              <a:t>Merujuk pada artefak fisik atau virtual dalam konteks teknologi informasi.</a:t>
            </a:r>
          </a:p>
          <a:p>
            <a:pPr marL="474984" lvl="1" indent="-237492" algn="just">
              <a:lnSpc>
                <a:spcPts val="3080"/>
              </a:lnSpc>
              <a:buFont typeface="Arial"/>
              <a:buChar char="•"/>
            </a:pPr>
            <a:r>
              <a:rPr lang="en-US" sz="2200">
                <a:solidFill>
                  <a:srgbClr val="343F56"/>
                </a:solidFill>
                <a:latin typeface="Roboto"/>
              </a:rPr>
              <a:t>Meliputi perangkat keras seperti server, perangkat penyimpanan, CPU, dan perangkat lunak.</a:t>
            </a:r>
          </a:p>
          <a:p>
            <a:pPr marL="474984" lvl="1" indent="-237492" algn="just">
              <a:lnSpc>
                <a:spcPts val="3080"/>
              </a:lnSpc>
              <a:buFont typeface="Arial"/>
              <a:buChar char="•"/>
            </a:pPr>
            <a:r>
              <a:rPr lang="en-US" sz="2200">
                <a:solidFill>
                  <a:srgbClr val="343F56"/>
                </a:solidFill>
                <a:latin typeface="Roboto"/>
              </a:rPr>
              <a:t>Digunakan dalam pengelolaan infrastruktur teknologi informasi yang lebih luas.</a:t>
            </a:r>
          </a:p>
        </p:txBody>
      </p:sp>
      <p:sp>
        <p:nvSpPr>
          <p:cNvPr id="15" name="TextBox 15"/>
          <p:cNvSpPr txBox="1"/>
          <p:nvPr/>
        </p:nvSpPr>
        <p:spPr>
          <a:xfrm>
            <a:off x="1030320" y="1203641"/>
            <a:ext cx="16230600" cy="642937"/>
          </a:xfrm>
          <a:prstGeom prst="rect">
            <a:avLst/>
          </a:prstGeom>
        </p:spPr>
        <p:txBody>
          <a:bodyPr lIns="0" tIns="0" rIns="0" bIns="0" rtlCol="0" anchor="t">
            <a:spAutoFit/>
          </a:bodyPr>
          <a:lstStyle/>
          <a:p>
            <a:pPr>
              <a:lnSpc>
                <a:spcPts val="4500"/>
              </a:lnSpc>
            </a:pPr>
            <a:r>
              <a:rPr lang="en-US" sz="4500">
                <a:solidFill>
                  <a:srgbClr val="F5E6CA"/>
                </a:solidFill>
                <a:latin typeface="Hagrid Heavy"/>
              </a:rPr>
              <a:t>SUMBER DAYA VS SUMBER DAYA IT</a:t>
            </a:r>
          </a:p>
        </p:txBody>
      </p:sp>
      <p:sp>
        <p:nvSpPr>
          <p:cNvPr id="16" name="Freeform 16"/>
          <p:cNvSpPr/>
          <p:nvPr/>
        </p:nvSpPr>
        <p:spPr>
          <a:xfrm>
            <a:off x="16171680" y="957471"/>
            <a:ext cx="1089240" cy="1089240"/>
          </a:xfrm>
          <a:custGeom>
            <a:avLst/>
            <a:gdLst/>
            <a:ahLst/>
            <a:cxnLst/>
            <a:rect l="l" t="t" r="r" b="b"/>
            <a:pathLst>
              <a:path w="1089240" h="1089240">
                <a:moveTo>
                  <a:pt x="0" y="0"/>
                </a:moveTo>
                <a:lnTo>
                  <a:pt x="1089240" y="0"/>
                </a:lnTo>
                <a:lnTo>
                  <a:pt x="1089240" y="1089240"/>
                </a:lnTo>
                <a:lnTo>
                  <a:pt x="0" y="1089240"/>
                </a:lnTo>
                <a:lnTo>
                  <a:pt x="0" y="0"/>
                </a:lnTo>
                <a:close/>
              </a:path>
            </a:pathLst>
          </a:custGeom>
          <a:blipFill>
            <a:blip r:embed="rId3"/>
            <a:stretch>
              <a:fillRect/>
            </a:stretch>
          </a:blipFill>
        </p:spPr>
      </p:sp>
      <p:sp>
        <p:nvSpPr>
          <p:cNvPr id="17" name="Freeform 17"/>
          <p:cNvSpPr/>
          <p:nvPr/>
        </p:nvSpPr>
        <p:spPr>
          <a:xfrm>
            <a:off x="13324501" y="891825"/>
            <a:ext cx="1220531" cy="1220531"/>
          </a:xfrm>
          <a:custGeom>
            <a:avLst/>
            <a:gdLst/>
            <a:ahLst/>
            <a:cxnLst/>
            <a:rect l="l" t="t" r="r" b="b"/>
            <a:pathLst>
              <a:path w="1220531" h="1220531">
                <a:moveTo>
                  <a:pt x="0" y="0"/>
                </a:moveTo>
                <a:lnTo>
                  <a:pt x="1220531" y="0"/>
                </a:lnTo>
                <a:lnTo>
                  <a:pt x="1220531" y="1220532"/>
                </a:lnTo>
                <a:lnTo>
                  <a:pt x="0" y="1220532"/>
                </a:lnTo>
                <a:lnTo>
                  <a:pt x="0" y="0"/>
                </a:lnTo>
                <a:close/>
              </a:path>
            </a:pathLst>
          </a:custGeom>
          <a:blipFill>
            <a:blip r:embed="rId4"/>
            <a:stretch>
              <a:fillRect/>
            </a:stretch>
          </a:blipFill>
        </p:spPr>
      </p:sp>
      <p:sp>
        <p:nvSpPr>
          <p:cNvPr id="18" name="Freeform 18"/>
          <p:cNvSpPr/>
          <p:nvPr/>
        </p:nvSpPr>
        <p:spPr>
          <a:xfrm>
            <a:off x="14688054" y="891825"/>
            <a:ext cx="1220531" cy="1220531"/>
          </a:xfrm>
          <a:custGeom>
            <a:avLst/>
            <a:gdLst/>
            <a:ahLst/>
            <a:cxnLst/>
            <a:rect l="l" t="t" r="r" b="b"/>
            <a:pathLst>
              <a:path w="1220531" h="1220531">
                <a:moveTo>
                  <a:pt x="0" y="0"/>
                </a:moveTo>
                <a:lnTo>
                  <a:pt x="1220532" y="0"/>
                </a:lnTo>
                <a:lnTo>
                  <a:pt x="1220532" y="1220532"/>
                </a:lnTo>
                <a:lnTo>
                  <a:pt x="0" y="1220532"/>
                </a:lnTo>
                <a:lnTo>
                  <a:pt x="0" y="0"/>
                </a:lnTo>
                <a:close/>
              </a:path>
            </a:pathLst>
          </a:custGeom>
          <a:blipFill>
            <a:blip r:embed="rId5"/>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43F5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927515"/>
            <a:ext cx="16230600" cy="4431969"/>
            <a:chOff x="0" y="0"/>
            <a:chExt cx="3965003" cy="1082694"/>
          </a:xfrm>
        </p:grpSpPr>
        <p:sp>
          <p:nvSpPr>
            <p:cNvPr id="3" name="Freeform 3"/>
            <p:cNvSpPr/>
            <p:nvPr/>
          </p:nvSpPr>
          <p:spPr>
            <a:xfrm>
              <a:off x="0" y="0"/>
              <a:ext cx="3965003" cy="1082694"/>
            </a:xfrm>
            <a:custGeom>
              <a:avLst/>
              <a:gdLst/>
              <a:ahLst/>
              <a:cxnLst/>
              <a:rect l="l" t="t" r="r" b="b"/>
              <a:pathLst>
                <a:path w="3965003" h="1082694">
                  <a:moveTo>
                    <a:pt x="0" y="0"/>
                  </a:moveTo>
                  <a:lnTo>
                    <a:pt x="3965003" y="0"/>
                  </a:lnTo>
                  <a:lnTo>
                    <a:pt x="3965003" y="1082694"/>
                  </a:lnTo>
                  <a:lnTo>
                    <a:pt x="0" y="1082694"/>
                  </a:lnTo>
                  <a:close/>
                </a:path>
              </a:pathLst>
            </a:custGeom>
            <a:solidFill>
              <a:srgbClr val="F5E6CA"/>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241561" y="3674745"/>
            <a:ext cx="15804879" cy="2785111"/>
          </a:xfrm>
          <a:prstGeom prst="rect">
            <a:avLst/>
          </a:prstGeom>
        </p:spPr>
        <p:txBody>
          <a:bodyPr lIns="0" tIns="0" rIns="0" bIns="0" rtlCol="0" anchor="t">
            <a:spAutoFit/>
          </a:bodyPr>
          <a:lstStyle/>
          <a:p>
            <a:pPr algn="ctr">
              <a:lnSpc>
                <a:spcPts val="10639"/>
              </a:lnSpc>
            </a:pPr>
            <a:r>
              <a:rPr lang="en-US" sz="7599">
                <a:solidFill>
                  <a:srgbClr val="343F56"/>
                </a:solidFill>
                <a:latin typeface="Hagrid Heavy"/>
              </a:rPr>
              <a:t>BROADBAND NETWORK AND INTERNET ARCHITECTURE</a:t>
            </a:r>
          </a:p>
        </p:txBody>
      </p:sp>
      <p:sp>
        <p:nvSpPr>
          <p:cNvPr id="6" name="Freeform 6"/>
          <p:cNvSpPr/>
          <p:nvPr/>
        </p:nvSpPr>
        <p:spPr>
          <a:xfrm>
            <a:off x="16714680" y="484080"/>
            <a:ext cx="1089240" cy="1089240"/>
          </a:xfrm>
          <a:custGeom>
            <a:avLst/>
            <a:gdLst/>
            <a:ahLst/>
            <a:cxnLst/>
            <a:rect l="l" t="t" r="r" b="b"/>
            <a:pathLst>
              <a:path w="1089240" h="1089240">
                <a:moveTo>
                  <a:pt x="0" y="0"/>
                </a:moveTo>
                <a:lnTo>
                  <a:pt x="1089240" y="0"/>
                </a:lnTo>
                <a:lnTo>
                  <a:pt x="1089240" y="1089240"/>
                </a:lnTo>
                <a:lnTo>
                  <a:pt x="0" y="1089240"/>
                </a:lnTo>
                <a:lnTo>
                  <a:pt x="0" y="0"/>
                </a:lnTo>
                <a:close/>
              </a:path>
            </a:pathLst>
          </a:custGeom>
          <a:blipFill>
            <a:blip r:embed="rId2"/>
            <a:stretch>
              <a:fillRect/>
            </a:stretch>
          </a:blipFill>
        </p:spPr>
      </p:sp>
      <p:sp>
        <p:nvSpPr>
          <p:cNvPr id="7" name="Freeform 7"/>
          <p:cNvSpPr/>
          <p:nvPr/>
        </p:nvSpPr>
        <p:spPr>
          <a:xfrm>
            <a:off x="13811258" y="418434"/>
            <a:ext cx="1220531" cy="1220531"/>
          </a:xfrm>
          <a:custGeom>
            <a:avLst/>
            <a:gdLst/>
            <a:ahLst/>
            <a:cxnLst/>
            <a:rect l="l" t="t" r="r" b="b"/>
            <a:pathLst>
              <a:path w="1220531" h="1220531">
                <a:moveTo>
                  <a:pt x="0" y="0"/>
                </a:moveTo>
                <a:lnTo>
                  <a:pt x="1220531" y="0"/>
                </a:lnTo>
                <a:lnTo>
                  <a:pt x="1220531" y="1220532"/>
                </a:lnTo>
                <a:lnTo>
                  <a:pt x="0" y="1220532"/>
                </a:lnTo>
                <a:lnTo>
                  <a:pt x="0" y="0"/>
                </a:lnTo>
                <a:close/>
              </a:path>
            </a:pathLst>
          </a:custGeom>
          <a:blipFill>
            <a:blip r:embed="rId3"/>
            <a:stretch>
              <a:fillRect/>
            </a:stretch>
          </a:blipFill>
        </p:spPr>
      </p:sp>
      <p:sp>
        <p:nvSpPr>
          <p:cNvPr id="8" name="Freeform 8"/>
          <p:cNvSpPr/>
          <p:nvPr/>
        </p:nvSpPr>
        <p:spPr>
          <a:xfrm>
            <a:off x="15174811" y="418434"/>
            <a:ext cx="1220531" cy="1220531"/>
          </a:xfrm>
          <a:custGeom>
            <a:avLst/>
            <a:gdLst/>
            <a:ahLst/>
            <a:cxnLst/>
            <a:rect l="l" t="t" r="r" b="b"/>
            <a:pathLst>
              <a:path w="1220531" h="1220531">
                <a:moveTo>
                  <a:pt x="0" y="0"/>
                </a:moveTo>
                <a:lnTo>
                  <a:pt x="1220532" y="0"/>
                </a:lnTo>
                <a:lnTo>
                  <a:pt x="1220532" y="1220532"/>
                </a:lnTo>
                <a:lnTo>
                  <a:pt x="0" y="1220532"/>
                </a:lnTo>
                <a:lnTo>
                  <a:pt x="0" y="0"/>
                </a:lnTo>
                <a:close/>
              </a:path>
            </a:pathLst>
          </a:custGeom>
          <a:blipFill>
            <a:blip r:embed="rId4"/>
            <a:stretch>
              <a:fillRect/>
            </a:stretch>
          </a:blipFill>
        </p:spPr>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43F56"/>
        </a:solidFill>
        <a:effectLst/>
      </p:bgPr>
    </p:bg>
    <p:spTree>
      <p:nvGrpSpPr>
        <p:cNvPr id="1" name=""/>
        <p:cNvGrpSpPr/>
        <p:nvPr/>
      </p:nvGrpSpPr>
      <p:grpSpPr>
        <a:xfrm>
          <a:off x="0" y="0"/>
          <a:ext cx="0" cy="0"/>
          <a:chOff x="0" y="0"/>
          <a:chExt cx="0" cy="0"/>
        </a:xfrm>
      </p:grpSpPr>
      <p:sp>
        <p:nvSpPr>
          <p:cNvPr id="2" name="TextBox 2"/>
          <p:cNvSpPr txBox="1"/>
          <p:nvPr/>
        </p:nvSpPr>
        <p:spPr>
          <a:xfrm>
            <a:off x="3485695" y="1630567"/>
            <a:ext cx="11316609" cy="1175044"/>
          </a:xfrm>
          <a:prstGeom prst="rect">
            <a:avLst/>
          </a:prstGeom>
        </p:spPr>
        <p:txBody>
          <a:bodyPr lIns="0" tIns="0" rIns="0" bIns="0" rtlCol="0" anchor="t">
            <a:spAutoFit/>
          </a:bodyPr>
          <a:lstStyle/>
          <a:p>
            <a:pPr algn="ctr">
              <a:lnSpc>
                <a:spcPts val="9328"/>
              </a:lnSpc>
            </a:pPr>
            <a:r>
              <a:rPr lang="en-US" sz="6663">
                <a:solidFill>
                  <a:srgbClr val="F5E6CA"/>
                </a:solidFill>
                <a:latin typeface="Hagrid Heavy"/>
              </a:rPr>
              <a:t>DASAR TEKNOLOGI WEB</a:t>
            </a:r>
          </a:p>
        </p:txBody>
      </p:sp>
      <p:sp>
        <p:nvSpPr>
          <p:cNvPr id="3" name="Freeform 3"/>
          <p:cNvSpPr/>
          <p:nvPr/>
        </p:nvSpPr>
        <p:spPr>
          <a:xfrm>
            <a:off x="16649617" y="484080"/>
            <a:ext cx="1089240" cy="1089240"/>
          </a:xfrm>
          <a:custGeom>
            <a:avLst/>
            <a:gdLst/>
            <a:ahLst/>
            <a:cxnLst/>
            <a:rect l="l" t="t" r="r" b="b"/>
            <a:pathLst>
              <a:path w="1089240" h="1089240">
                <a:moveTo>
                  <a:pt x="0" y="0"/>
                </a:moveTo>
                <a:lnTo>
                  <a:pt x="1089240" y="0"/>
                </a:lnTo>
                <a:lnTo>
                  <a:pt x="1089240" y="1089240"/>
                </a:lnTo>
                <a:lnTo>
                  <a:pt x="0" y="1089240"/>
                </a:lnTo>
                <a:lnTo>
                  <a:pt x="0" y="0"/>
                </a:lnTo>
                <a:close/>
              </a:path>
            </a:pathLst>
          </a:custGeom>
          <a:blipFill>
            <a:blip r:embed="rId2"/>
            <a:stretch>
              <a:fillRect/>
            </a:stretch>
          </a:blipFill>
        </p:spPr>
      </p:sp>
      <p:sp>
        <p:nvSpPr>
          <p:cNvPr id="4" name="Freeform 4"/>
          <p:cNvSpPr/>
          <p:nvPr/>
        </p:nvSpPr>
        <p:spPr>
          <a:xfrm>
            <a:off x="13811258" y="418434"/>
            <a:ext cx="1220531" cy="1220531"/>
          </a:xfrm>
          <a:custGeom>
            <a:avLst/>
            <a:gdLst/>
            <a:ahLst/>
            <a:cxnLst/>
            <a:rect l="l" t="t" r="r" b="b"/>
            <a:pathLst>
              <a:path w="1220531" h="1220531">
                <a:moveTo>
                  <a:pt x="0" y="0"/>
                </a:moveTo>
                <a:lnTo>
                  <a:pt x="1220531" y="0"/>
                </a:lnTo>
                <a:lnTo>
                  <a:pt x="1220531" y="1220532"/>
                </a:lnTo>
                <a:lnTo>
                  <a:pt x="0" y="1220532"/>
                </a:lnTo>
                <a:lnTo>
                  <a:pt x="0" y="0"/>
                </a:lnTo>
                <a:close/>
              </a:path>
            </a:pathLst>
          </a:custGeom>
          <a:blipFill>
            <a:blip r:embed="rId3"/>
            <a:stretch>
              <a:fillRect/>
            </a:stretch>
          </a:blipFill>
        </p:spPr>
      </p:sp>
      <p:sp>
        <p:nvSpPr>
          <p:cNvPr id="5" name="Freeform 5"/>
          <p:cNvSpPr/>
          <p:nvPr/>
        </p:nvSpPr>
        <p:spPr>
          <a:xfrm>
            <a:off x="15174811" y="418434"/>
            <a:ext cx="1220531" cy="1220531"/>
          </a:xfrm>
          <a:custGeom>
            <a:avLst/>
            <a:gdLst/>
            <a:ahLst/>
            <a:cxnLst/>
            <a:rect l="l" t="t" r="r" b="b"/>
            <a:pathLst>
              <a:path w="1220531" h="1220531">
                <a:moveTo>
                  <a:pt x="0" y="0"/>
                </a:moveTo>
                <a:lnTo>
                  <a:pt x="1220532" y="0"/>
                </a:lnTo>
                <a:lnTo>
                  <a:pt x="1220532" y="1220532"/>
                </a:lnTo>
                <a:lnTo>
                  <a:pt x="0" y="1220532"/>
                </a:lnTo>
                <a:lnTo>
                  <a:pt x="0" y="0"/>
                </a:lnTo>
                <a:close/>
              </a:path>
            </a:pathLst>
          </a:custGeom>
          <a:blipFill>
            <a:blip r:embed="rId4"/>
            <a:stretch>
              <a:fillRect/>
            </a:stretch>
          </a:blipFill>
        </p:spPr>
      </p:sp>
      <p:sp>
        <p:nvSpPr>
          <p:cNvPr id="6" name="Freeform 6"/>
          <p:cNvSpPr/>
          <p:nvPr/>
        </p:nvSpPr>
        <p:spPr>
          <a:xfrm>
            <a:off x="3853543" y="3169273"/>
            <a:ext cx="10580914" cy="4306661"/>
          </a:xfrm>
          <a:custGeom>
            <a:avLst/>
            <a:gdLst/>
            <a:ahLst/>
            <a:cxnLst/>
            <a:rect l="l" t="t" r="r" b="b"/>
            <a:pathLst>
              <a:path w="10580914" h="4306661">
                <a:moveTo>
                  <a:pt x="0" y="0"/>
                </a:moveTo>
                <a:lnTo>
                  <a:pt x="10580914" y="0"/>
                </a:lnTo>
                <a:lnTo>
                  <a:pt x="10580914" y="4306661"/>
                </a:lnTo>
                <a:lnTo>
                  <a:pt x="0" y="4306661"/>
                </a:lnTo>
                <a:lnTo>
                  <a:pt x="0" y="0"/>
                </a:lnTo>
                <a:close/>
              </a:path>
            </a:pathLst>
          </a:custGeom>
          <a:blipFill>
            <a:blip r:embed="rId5"/>
            <a:stretch>
              <a:fillRect t="-16162" b="-27154"/>
            </a:stretch>
          </a:blipFill>
        </p:spPr>
      </p:sp>
      <p:grpSp>
        <p:nvGrpSpPr>
          <p:cNvPr id="7" name="Group 7"/>
          <p:cNvGrpSpPr/>
          <p:nvPr/>
        </p:nvGrpSpPr>
        <p:grpSpPr>
          <a:xfrm>
            <a:off x="3853543" y="8226517"/>
            <a:ext cx="7238532" cy="809326"/>
            <a:chOff x="0" y="0"/>
            <a:chExt cx="9651376" cy="1079102"/>
          </a:xfrm>
        </p:grpSpPr>
        <p:grpSp>
          <p:nvGrpSpPr>
            <p:cNvPr id="8" name="Group 8"/>
            <p:cNvGrpSpPr/>
            <p:nvPr/>
          </p:nvGrpSpPr>
          <p:grpSpPr>
            <a:xfrm>
              <a:off x="0" y="0"/>
              <a:ext cx="2601598" cy="1079102"/>
              <a:chOff x="0" y="0"/>
              <a:chExt cx="513896" cy="213156"/>
            </a:xfrm>
          </p:grpSpPr>
          <p:sp>
            <p:nvSpPr>
              <p:cNvPr id="9" name="Freeform 9"/>
              <p:cNvSpPr/>
              <p:nvPr/>
            </p:nvSpPr>
            <p:spPr>
              <a:xfrm>
                <a:off x="0" y="0"/>
                <a:ext cx="513896" cy="213156"/>
              </a:xfrm>
              <a:custGeom>
                <a:avLst/>
                <a:gdLst/>
                <a:ahLst/>
                <a:cxnLst/>
                <a:rect l="l" t="t" r="r" b="b"/>
                <a:pathLst>
                  <a:path w="513896" h="213156">
                    <a:moveTo>
                      <a:pt x="0" y="0"/>
                    </a:moveTo>
                    <a:lnTo>
                      <a:pt x="513896" y="0"/>
                    </a:lnTo>
                    <a:lnTo>
                      <a:pt x="513896" y="213156"/>
                    </a:lnTo>
                    <a:lnTo>
                      <a:pt x="0" y="213156"/>
                    </a:lnTo>
                    <a:close/>
                  </a:path>
                </a:pathLst>
              </a:custGeom>
              <a:solidFill>
                <a:srgbClr val="F5E6CA"/>
              </a:solidFill>
              <a:ln cap="sq">
                <a:noFill/>
                <a:miter/>
              </a:ln>
            </p:spPr>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431184" y="318091"/>
              <a:ext cx="491665" cy="491665"/>
            </a:xfrm>
            <a:custGeom>
              <a:avLst/>
              <a:gdLst/>
              <a:ahLst/>
              <a:cxnLst/>
              <a:rect l="l" t="t" r="r" b="b"/>
              <a:pathLst>
                <a:path w="491665" h="491665">
                  <a:moveTo>
                    <a:pt x="0" y="0"/>
                  </a:moveTo>
                  <a:lnTo>
                    <a:pt x="491665" y="0"/>
                  </a:lnTo>
                  <a:lnTo>
                    <a:pt x="491665" y="491665"/>
                  </a:lnTo>
                  <a:lnTo>
                    <a:pt x="0" y="4916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TextBox 12"/>
            <p:cNvSpPr txBox="1"/>
            <p:nvPr/>
          </p:nvSpPr>
          <p:spPr>
            <a:xfrm>
              <a:off x="1430353" y="293202"/>
              <a:ext cx="8221024" cy="493818"/>
            </a:xfrm>
            <a:prstGeom prst="rect">
              <a:avLst/>
            </a:prstGeom>
          </p:spPr>
          <p:txBody>
            <a:bodyPr lIns="0" tIns="0" rIns="0" bIns="0" rtlCol="0" anchor="t">
              <a:spAutoFit/>
            </a:bodyPr>
            <a:lstStyle/>
            <a:p>
              <a:pPr algn="just">
                <a:lnSpc>
                  <a:spcPts val="3080"/>
                </a:lnSpc>
              </a:pPr>
              <a:r>
                <a:rPr lang="en-US" sz="2200">
                  <a:solidFill>
                    <a:srgbClr val="343F56"/>
                  </a:solidFill>
                  <a:latin typeface="Roboto"/>
                </a:rPr>
                <a:t>URL</a:t>
              </a:r>
            </a:p>
          </p:txBody>
        </p:sp>
      </p:grpSp>
      <p:grpSp>
        <p:nvGrpSpPr>
          <p:cNvPr id="13" name="Group 13"/>
          <p:cNvGrpSpPr/>
          <p:nvPr/>
        </p:nvGrpSpPr>
        <p:grpSpPr>
          <a:xfrm>
            <a:off x="6572726" y="8226517"/>
            <a:ext cx="7238532" cy="809326"/>
            <a:chOff x="0" y="0"/>
            <a:chExt cx="9651376" cy="1079102"/>
          </a:xfrm>
        </p:grpSpPr>
        <p:grpSp>
          <p:nvGrpSpPr>
            <p:cNvPr id="14" name="Group 14"/>
            <p:cNvGrpSpPr/>
            <p:nvPr/>
          </p:nvGrpSpPr>
          <p:grpSpPr>
            <a:xfrm>
              <a:off x="0" y="0"/>
              <a:ext cx="2601598" cy="1079102"/>
              <a:chOff x="0" y="0"/>
              <a:chExt cx="513896" cy="213156"/>
            </a:xfrm>
          </p:grpSpPr>
          <p:sp>
            <p:nvSpPr>
              <p:cNvPr id="15" name="Freeform 15"/>
              <p:cNvSpPr/>
              <p:nvPr/>
            </p:nvSpPr>
            <p:spPr>
              <a:xfrm>
                <a:off x="0" y="0"/>
                <a:ext cx="513896" cy="213156"/>
              </a:xfrm>
              <a:custGeom>
                <a:avLst/>
                <a:gdLst/>
                <a:ahLst/>
                <a:cxnLst/>
                <a:rect l="l" t="t" r="r" b="b"/>
                <a:pathLst>
                  <a:path w="513896" h="213156">
                    <a:moveTo>
                      <a:pt x="0" y="0"/>
                    </a:moveTo>
                    <a:lnTo>
                      <a:pt x="513896" y="0"/>
                    </a:lnTo>
                    <a:lnTo>
                      <a:pt x="513896" y="213156"/>
                    </a:lnTo>
                    <a:lnTo>
                      <a:pt x="0" y="213156"/>
                    </a:lnTo>
                    <a:close/>
                  </a:path>
                </a:pathLst>
              </a:custGeom>
              <a:solidFill>
                <a:srgbClr val="F5E6CA"/>
              </a:solidFill>
              <a:ln cap="sq">
                <a:noFill/>
                <a:miter/>
              </a:ln>
            </p:spPr>
          </p:sp>
          <p:sp>
            <p:nvSpPr>
              <p:cNvPr id="16" name="TextBox 16"/>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431184" y="318091"/>
              <a:ext cx="491665" cy="491665"/>
            </a:xfrm>
            <a:custGeom>
              <a:avLst/>
              <a:gdLst/>
              <a:ahLst/>
              <a:cxnLst/>
              <a:rect l="l" t="t" r="r" b="b"/>
              <a:pathLst>
                <a:path w="491665" h="491665">
                  <a:moveTo>
                    <a:pt x="0" y="0"/>
                  </a:moveTo>
                  <a:lnTo>
                    <a:pt x="491665" y="0"/>
                  </a:lnTo>
                  <a:lnTo>
                    <a:pt x="491665" y="491665"/>
                  </a:lnTo>
                  <a:lnTo>
                    <a:pt x="0" y="4916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TextBox 18"/>
            <p:cNvSpPr txBox="1"/>
            <p:nvPr/>
          </p:nvSpPr>
          <p:spPr>
            <a:xfrm>
              <a:off x="1430353" y="293202"/>
              <a:ext cx="8221024" cy="493818"/>
            </a:xfrm>
            <a:prstGeom prst="rect">
              <a:avLst/>
            </a:prstGeom>
          </p:spPr>
          <p:txBody>
            <a:bodyPr lIns="0" tIns="0" rIns="0" bIns="0" rtlCol="0" anchor="t">
              <a:spAutoFit/>
            </a:bodyPr>
            <a:lstStyle/>
            <a:p>
              <a:pPr algn="just">
                <a:lnSpc>
                  <a:spcPts val="3080"/>
                </a:lnSpc>
              </a:pPr>
              <a:r>
                <a:rPr lang="en-US" sz="2200">
                  <a:solidFill>
                    <a:srgbClr val="343F56"/>
                  </a:solidFill>
                  <a:latin typeface="Roboto"/>
                </a:rPr>
                <a:t>HTML</a:t>
              </a:r>
            </a:p>
          </p:txBody>
        </p:sp>
      </p:grpSp>
      <p:grpSp>
        <p:nvGrpSpPr>
          <p:cNvPr id="19" name="Group 19"/>
          <p:cNvGrpSpPr/>
          <p:nvPr/>
        </p:nvGrpSpPr>
        <p:grpSpPr>
          <a:xfrm>
            <a:off x="12470325" y="8226517"/>
            <a:ext cx="1951198" cy="809326"/>
            <a:chOff x="0" y="0"/>
            <a:chExt cx="2601598" cy="1079102"/>
          </a:xfrm>
        </p:grpSpPr>
        <p:grpSp>
          <p:nvGrpSpPr>
            <p:cNvPr id="20" name="Group 20"/>
            <p:cNvGrpSpPr/>
            <p:nvPr/>
          </p:nvGrpSpPr>
          <p:grpSpPr>
            <a:xfrm>
              <a:off x="0" y="0"/>
              <a:ext cx="2601598" cy="1079102"/>
              <a:chOff x="0" y="0"/>
              <a:chExt cx="513896" cy="213156"/>
            </a:xfrm>
          </p:grpSpPr>
          <p:sp>
            <p:nvSpPr>
              <p:cNvPr id="21" name="Freeform 21"/>
              <p:cNvSpPr/>
              <p:nvPr/>
            </p:nvSpPr>
            <p:spPr>
              <a:xfrm>
                <a:off x="0" y="0"/>
                <a:ext cx="513896" cy="213156"/>
              </a:xfrm>
              <a:custGeom>
                <a:avLst/>
                <a:gdLst/>
                <a:ahLst/>
                <a:cxnLst/>
                <a:rect l="l" t="t" r="r" b="b"/>
                <a:pathLst>
                  <a:path w="513896" h="213156">
                    <a:moveTo>
                      <a:pt x="0" y="0"/>
                    </a:moveTo>
                    <a:lnTo>
                      <a:pt x="513896" y="0"/>
                    </a:lnTo>
                    <a:lnTo>
                      <a:pt x="513896" y="213156"/>
                    </a:lnTo>
                    <a:lnTo>
                      <a:pt x="0" y="213156"/>
                    </a:lnTo>
                    <a:close/>
                  </a:path>
                </a:pathLst>
              </a:custGeom>
              <a:solidFill>
                <a:srgbClr val="F5E6CA"/>
              </a:solidFill>
              <a:ln cap="sq">
                <a:noFill/>
                <a:miter/>
              </a:ln>
            </p:spPr>
          </p:sp>
          <p:sp>
            <p:nvSpPr>
              <p:cNvPr id="22" name="TextBox 22"/>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23" name="Freeform 23"/>
            <p:cNvSpPr/>
            <p:nvPr/>
          </p:nvSpPr>
          <p:spPr>
            <a:xfrm>
              <a:off x="431184" y="318091"/>
              <a:ext cx="491665" cy="491665"/>
            </a:xfrm>
            <a:custGeom>
              <a:avLst/>
              <a:gdLst/>
              <a:ahLst/>
              <a:cxnLst/>
              <a:rect l="l" t="t" r="r" b="b"/>
              <a:pathLst>
                <a:path w="491665" h="491665">
                  <a:moveTo>
                    <a:pt x="0" y="0"/>
                  </a:moveTo>
                  <a:lnTo>
                    <a:pt x="491665" y="0"/>
                  </a:lnTo>
                  <a:lnTo>
                    <a:pt x="491665" y="491665"/>
                  </a:lnTo>
                  <a:lnTo>
                    <a:pt x="0" y="4916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4" name="TextBox 24"/>
            <p:cNvSpPr txBox="1"/>
            <p:nvPr/>
          </p:nvSpPr>
          <p:spPr>
            <a:xfrm>
              <a:off x="1430353" y="293202"/>
              <a:ext cx="1001932" cy="493818"/>
            </a:xfrm>
            <a:prstGeom prst="rect">
              <a:avLst/>
            </a:prstGeom>
          </p:spPr>
          <p:txBody>
            <a:bodyPr lIns="0" tIns="0" rIns="0" bIns="0" rtlCol="0" anchor="t">
              <a:spAutoFit/>
            </a:bodyPr>
            <a:lstStyle/>
            <a:p>
              <a:pPr algn="just">
                <a:lnSpc>
                  <a:spcPts val="3080"/>
                </a:lnSpc>
              </a:pPr>
              <a:r>
                <a:rPr lang="en-US" sz="2200">
                  <a:solidFill>
                    <a:srgbClr val="343F56"/>
                  </a:solidFill>
                  <a:latin typeface="Roboto"/>
                </a:rPr>
                <a:t>XML</a:t>
              </a:r>
            </a:p>
          </p:txBody>
        </p:sp>
      </p:grpSp>
      <p:grpSp>
        <p:nvGrpSpPr>
          <p:cNvPr id="25" name="Group 25"/>
          <p:cNvGrpSpPr/>
          <p:nvPr/>
        </p:nvGrpSpPr>
        <p:grpSpPr>
          <a:xfrm>
            <a:off x="9566518" y="8226517"/>
            <a:ext cx="1951198" cy="809326"/>
            <a:chOff x="0" y="0"/>
            <a:chExt cx="2601598" cy="1079102"/>
          </a:xfrm>
        </p:grpSpPr>
        <p:grpSp>
          <p:nvGrpSpPr>
            <p:cNvPr id="26" name="Group 26"/>
            <p:cNvGrpSpPr/>
            <p:nvPr/>
          </p:nvGrpSpPr>
          <p:grpSpPr>
            <a:xfrm>
              <a:off x="0" y="0"/>
              <a:ext cx="2601598" cy="1079102"/>
              <a:chOff x="0" y="0"/>
              <a:chExt cx="513896" cy="213156"/>
            </a:xfrm>
          </p:grpSpPr>
          <p:sp>
            <p:nvSpPr>
              <p:cNvPr id="27" name="Freeform 27"/>
              <p:cNvSpPr/>
              <p:nvPr/>
            </p:nvSpPr>
            <p:spPr>
              <a:xfrm>
                <a:off x="0" y="0"/>
                <a:ext cx="513896" cy="213156"/>
              </a:xfrm>
              <a:custGeom>
                <a:avLst/>
                <a:gdLst/>
                <a:ahLst/>
                <a:cxnLst/>
                <a:rect l="l" t="t" r="r" b="b"/>
                <a:pathLst>
                  <a:path w="513896" h="213156">
                    <a:moveTo>
                      <a:pt x="0" y="0"/>
                    </a:moveTo>
                    <a:lnTo>
                      <a:pt x="513896" y="0"/>
                    </a:lnTo>
                    <a:lnTo>
                      <a:pt x="513896" y="213156"/>
                    </a:lnTo>
                    <a:lnTo>
                      <a:pt x="0" y="213156"/>
                    </a:lnTo>
                    <a:close/>
                  </a:path>
                </a:pathLst>
              </a:custGeom>
              <a:solidFill>
                <a:srgbClr val="F5E6CA"/>
              </a:solidFill>
              <a:ln cap="sq">
                <a:noFill/>
                <a:miter/>
              </a:ln>
            </p:spPr>
          </p:sp>
          <p:sp>
            <p:nvSpPr>
              <p:cNvPr id="28" name="TextBox 28"/>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29" name="Freeform 29"/>
            <p:cNvSpPr/>
            <p:nvPr/>
          </p:nvSpPr>
          <p:spPr>
            <a:xfrm>
              <a:off x="431184" y="318091"/>
              <a:ext cx="491665" cy="491665"/>
            </a:xfrm>
            <a:custGeom>
              <a:avLst/>
              <a:gdLst/>
              <a:ahLst/>
              <a:cxnLst/>
              <a:rect l="l" t="t" r="r" b="b"/>
              <a:pathLst>
                <a:path w="491665" h="491665">
                  <a:moveTo>
                    <a:pt x="0" y="0"/>
                  </a:moveTo>
                  <a:lnTo>
                    <a:pt x="491665" y="0"/>
                  </a:lnTo>
                  <a:lnTo>
                    <a:pt x="491665" y="491665"/>
                  </a:lnTo>
                  <a:lnTo>
                    <a:pt x="0" y="4916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0" name="TextBox 30"/>
            <p:cNvSpPr txBox="1"/>
            <p:nvPr/>
          </p:nvSpPr>
          <p:spPr>
            <a:xfrm>
              <a:off x="1430353" y="293202"/>
              <a:ext cx="1171245" cy="493818"/>
            </a:xfrm>
            <a:prstGeom prst="rect">
              <a:avLst/>
            </a:prstGeom>
          </p:spPr>
          <p:txBody>
            <a:bodyPr lIns="0" tIns="0" rIns="0" bIns="0" rtlCol="0" anchor="t">
              <a:spAutoFit/>
            </a:bodyPr>
            <a:lstStyle/>
            <a:p>
              <a:pPr algn="just">
                <a:lnSpc>
                  <a:spcPts val="3080"/>
                </a:lnSpc>
              </a:pPr>
              <a:r>
                <a:rPr lang="en-US" sz="2200">
                  <a:solidFill>
                    <a:srgbClr val="343F56"/>
                  </a:solidFill>
                  <a:latin typeface="Roboto"/>
                </a:rPr>
                <a:t>HTTP</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5E6CA"/>
        </a:solidFill>
        <a:effectLst/>
      </p:bgPr>
    </p:bg>
    <p:spTree>
      <p:nvGrpSpPr>
        <p:cNvPr id="1" name=""/>
        <p:cNvGrpSpPr/>
        <p:nvPr/>
      </p:nvGrpSpPr>
      <p:grpSpPr>
        <a:xfrm>
          <a:off x="0" y="0"/>
          <a:ext cx="0" cy="0"/>
          <a:chOff x="0" y="0"/>
          <a:chExt cx="0" cy="0"/>
        </a:xfrm>
      </p:grpSpPr>
      <p:grpSp>
        <p:nvGrpSpPr>
          <p:cNvPr id="2" name="Group 2"/>
          <p:cNvGrpSpPr/>
          <p:nvPr/>
        </p:nvGrpSpPr>
        <p:grpSpPr>
          <a:xfrm>
            <a:off x="-386397" y="-369157"/>
            <a:ext cx="19021310" cy="2337868"/>
            <a:chOff x="0" y="0"/>
            <a:chExt cx="8016217" cy="985256"/>
          </a:xfrm>
        </p:grpSpPr>
        <p:sp>
          <p:nvSpPr>
            <p:cNvPr id="3" name="Freeform 3"/>
            <p:cNvSpPr/>
            <p:nvPr/>
          </p:nvSpPr>
          <p:spPr>
            <a:xfrm>
              <a:off x="0" y="0"/>
              <a:ext cx="8016217" cy="985256"/>
            </a:xfrm>
            <a:custGeom>
              <a:avLst/>
              <a:gdLst/>
              <a:ahLst/>
              <a:cxnLst/>
              <a:rect l="l" t="t" r="r" b="b"/>
              <a:pathLst>
                <a:path w="8016217" h="985256">
                  <a:moveTo>
                    <a:pt x="0" y="0"/>
                  </a:moveTo>
                  <a:lnTo>
                    <a:pt x="8016217" y="0"/>
                  </a:lnTo>
                  <a:lnTo>
                    <a:pt x="8016217" y="985256"/>
                  </a:lnTo>
                  <a:lnTo>
                    <a:pt x="0" y="985256"/>
                  </a:lnTo>
                  <a:close/>
                </a:path>
              </a:pathLst>
            </a:custGeom>
            <a:solidFill>
              <a:srgbClr val="343F56"/>
            </a:solidFill>
            <a:ln cap="sq">
              <a:noFill/>
              <a:miter/>
            </a:ln>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588643" y="847402"/>
            <a:ext cx="16230600" cy="493713"/>
          </a:xfrm>
          <a:prstGeom prst="rect">
            <a:avLst/>
          </a:prstGeom>
        </p:spPr>
        <p:txBody>
          <a:bodyPr lIns="0" tIns="0" rIns="0" bIns="0" rtlCol="0" anchor="t">
            <a:spAutoFit/>
          </a:bodyPr>
          <a:lstStyle/>
          <a:p>
            <a:pPr>
              <a:lnSpc>
                <a:spcPts val="3500"/>
              </a:lnSpc>
            </a:pPr>
            <a:r>
              <a:rPr lang="en-US" sz="3500">
                <a:solidFill>
                  <a:srgbClr val="F5E6CA"/>
                </a:solidFill>
                <a:latin typeface="Hagrid Heavy"/>
              </a:rPr>
              <a:t>APLIKASI WEB</a:t>
            </a:r>
          </a:p>
        </p:txBody>
      </p:sp>
      <p:sp>
        <p:nvSpPr>
          <p:cNvPr id="6" name="Freeform 6"/>
          <p:cNvSpPr/>
          <p:nvPr/>
        </p:nvSpPr>
        <p:spPr>
          <a:xfrm>
            <a:off x="16170060" y="534557"/>
            <a:ext cx="1089240" cy="1089240"/>
          </a:xfrm>
          <a:custGeom>
            <a:avLst/>
            <a:gdLst/>
            <a:ahLst/>
            <a:cxnLst/>
            <a:rect l="l" t="t" r="r" b="b"/>
            <a:pathLst>
              <a:path w="1089240" h="1089240">
                <a:moveTo>
                  <a:pt x="0" y="0"/>
                </a:moveTo>
                <a:lnTo>
                  <a:pt x="1089240" y="0"/>
                </a:lnTo>
                <a:lnTo>
                  <a:pt x="1089240" y="1089240"/>
                </a:lnTo>
                <a:lnTo>
                  <a:pt x="0" y="1089240"/>
                </a:lnTo>
                <a:lnTo>
                  <a:pt x="0" y="0"/>
                </a:lnTo>
                <a:close/>
              </a:path>
            </a:pathLst>
          </a:custGeom>
          <a:blipFill>
            <a:blip r:embed="rId3"/>
            <a:stretch>
              <a:fillRect/>
            </a:stretch>
          </a:blipFill>
        </p:spPr>
      </p:sp>
      <p:sp>
        <p:nvSpPr>
          <p:cNvPr id="7" name="Freeform 7"/>
          <p:cNvSpPr/>
          <p:nvPr/>
        </p:nvSpPr>
        <p:spPr>
          <a:xfrm>
            <a:off x="13322880" y="468912"/>
            <a:ext cx="1220531" cy="1220531"/>
          </a:xfrm>
          <a:custGeom>
            <a:avLst/>
            <a:gdLst/>
            <a:ahLst/>
            <a:cxnLst/>
            <a:rect l="l" t="t" r="r" b="b"/>
            <a:pathLst>
              <a:path w="1220531" h="1220531">
                <a:moveTo>
                  <a:pt x="0" y="0"/>
                </a:moveTo>
                <a:lnTo>
                  <a:pt x="1220532" y="0"/>
                </a:lnTo>
                <a:lnTo>
                  <a:pt x="1220532" y="1220531"/>
                </a:lnTo>
                <a:lnTo>
                  <a:pt x="0" y="1220531"/>
                </a:lnTo>
                <a:lnTo>
                  <a:pt x="0" y="0"/>
                </a:lnTo>
                <a:close/>
              </a:path>
            </a:pathLst>
          </a:custGeom>
          <a:blipFill>
            <a:blip r:embed="rId4"/>
            <a:stretch>
              <a:fillRect/>
            </a:stretch>
          </a:blipFill>
        </p:spPr>
      </p:sp>
      <p:sp>
        <p:nvSpPr>
          <p:cNvPr id="8" name="Freeform 8"/>
          <p:cNvSpPr/>
          <p:nvPr/>
        </p:nvSpPr>
        <p:spPr>
          <a:xfrm>
            <a:off x="14686434" y="468912"/>
            <a:ext cx="1220531" cy="1220531"/>
          </a:xfrm>
          <a:custGeom>
            <a:avLst/>
            <a:gdLst/>
            <a:ahLst/>
            <a:cxnLst/>
            <a:rect l="l" t="t" r="r" b="b"/>
            <a:pathLst>
              <a:path w="1220531" h="1220531">
                <a:moveTo>
                  <a:pt x="0" y="0"/>
                </a:moveTo>
                <a:lnTo>
                  <a:pt x="1220531" y="0"/>
                </a:lnTo>
                <a:lnTo>
                  <a:pt x="1220531" y="1220531"/>
                </a:lnTo>
                <a:lnTo>
                  <a:pt x="0" y="1220531"/>
                </a:lnTo>
                <a:lnTo>
                  <a:pt x="0" y="0"/>
                </a:lnTo>
                <a:close/>
              </a:path>
            </a:pathLst>
          </a:custGeom>
          <a:blipFill>
            <a:blip r:embed="rId5"/>
            <a:stretch>
              <a:fillRect/>
            </a:stretch>
          </a:blipFill>
        </p:spPr>
      </p:sp>
      <p:sp>
        <p:nvSpPr>
          <p:cNvPr id="9" name="Freeform 9"/>
          <p:cNvSpPr/>
          <p:nvPr/>
        </p:nvSpPr>
        <p:spPr>
          <a:xfrm>
            <a:off x="1028700" y="2782107"/>
            <a:ext cx="8595207" cy="6782354"/>
          </a:xfrm>
          <a:custGeom>
            <a:avLst/>
            <a:gdLst/>
            <a:ahLst/>
            <a:cxnLst/>
            <a:rect l="l" t="t" r="r" b="b"/>
            <a:pathLst>
              <a:path w="8595207" h="6782354">
                <a:moveTo>
                  <a:pt x="0" y="0"/>
                </a:moveTo>
                <a:lnTo>
                  <a:pt x="8595207" y="0"/>
                </a:lnTo>
                <a:lnTo>
                  <a:pt x="8595207" y="6782354"/>
                </a:lnTo>
                <a:lnTo>
                  <a:pt x="0" y="6782354"/>
                </a:lnTo>
                <a:lnTo>
                  <a:pt x="0" y="0"/>
                </a:lnTo>
                <a:close/>
              </a:path>
            </a:pathLst>
          </a:custGeom>
          <a:blipFill>
            <a:blip r:embed="rId6"/>
            <a:stretch>
              <a:fillRect/>
            </a:stretch>
          </a:blipFill>
        </p:spPr>
      </p:sp>
      <p:sp>
        <p:nvSpPr>
          <p:cNvPr id="10" name="TextBox 10"/>
          <p:cNvSpPr txBox="1"/>
          <p:nvPr/>
        </p:nvSpPr>
        <p:spPr>
          <a:xfrm>
            <a:off x="10160152" y="4295530"/>
            <a:ext cx="6325458" cy="3896994"/>
          </a:xfrm>
          <a:prstGeom prst="rect">
            <a:avLst/>
          </a:prstGeom>
        </p:spPr>
        <p:txBody>
          <a:bodyPr lIns="0" tIns="0" rIns="0" bIns="0" rtlCol="0" anchor="t">
            <a:spAutoFit/>
          </a:bodyPr>
          <a:lstStyle/>
          <a:p>
            <a:pPr algn="just">
              <a:lnSpc>
                <a:spcPts val="3080"/>
              </a:lnSpc>
            </a:pPr>
            <a:r>
              <a:rPr lang="en-US" sz="2200">
                <a:solidFill>
                  <a:srgbClr val="343F56"/>
                </a:solidFill>
                <a:latin typeface="Roboto"/>
              </a:rPr>
              <a:t>Aplikasi web adalah perangkat lunak atau program komputer yang dirancang untuk diakses dan digunakan melalui web browser. Ini berarti bahwa pengguna dapat mengakses aplikasi tersebut dari mana saja dengan koneksi internet, tanpa perlu menginstal perangkat lunak tambahan di perangkat mereka. Aplikasi web biasanya berjalan di server web dan berinteraksi dengan pengguna melalui antarmuka pengguna yang ditampilkan di web browser mereka.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5E6CA"/>
        </a:solidFill>
        <a:effectLst/>
      </p:bgPr>
    </p:bg>
    <p:spTree>
      <p:nvGrpSpPr>
        <p:cNvPr id="1" name=""/>
        <p:cNvGrpSpPr/>
        <p:nvPr/>
      </p:nvGrpSpPr>
      <p:grpSpPr>
        <a:xfrm>
          <a:off x="0" y="0"/>
          <a:ext cx="0" cy="0"/>
          <a:chOff x="0" y="0"/>
          <a:chExt cx="0" cy="0"/>
        </a:xfrm>
      </p:grpSpPr>
      <p:grpSp>
        <p:nvGrpSpPr>
          <p:cNvPr id="2" name="Group 2"/>
          <p:cNvGrpSpPr/>
          <p:nvPr/>
        </p:nvGrpSpPr>
        <p:grpSpPr>
          <a:xfrm>
            <a:off x="-386397" y="-369157"/>
            <a:ext cx="19021310" cy="3012245"/>
            <a:chOff x="0" y="0"/>
            <a:chExt cx="8016217" cy="1269461"/>
          </a:xfrm>
        </p:grpSpPr>
        <p:sp>
          <p:nvSpPr>
            <p:cNvPr id="3" name="Freeform 3"/>
            <p:cNvSpPr/>
            <p:nvPr/>
          </p:nvSpPr>
          <p:spPr>
            <a:xfrm>
              <a:off x="0" y="0"/>
              <a:ext cx="8016217" cy="1269461"/>
            </a:xfrm>
            <a:custGeom>
              <a:avLst/>
              <a:gdLst/>
              <a:ahLst/>
              <a:cxnLst/>
              <a:rect l="l" t="t" r="r" b="b"/>
              <a:pathLst>
                <a:path w="8016217" h="1269461">
                  <a:moveTo>
                    <a:pt x="0" y="0"/>
                  </a:moveTo>
                  <a:lnTo>
                    <a:pt x="8016217" y="0"/>
                  </a:lnTo>
                  <a:lnTo>
                    <a:pt x="8016217" y="1269461"/>
                  </a:lnTo>
                  <a:lnTo>
                    <a:pt x="0" y="1269461"/>
                  </a:lnTo>
                  <a:close/>
                </a:path>
              </a:pathLst>
            </a:custGeom>
            <a:solidFill>
              <a:srgbClr val="343F56"/>
            </a:solidFill>
            <a:ln cap="sq">
              <a:noFill/>
              <a:miter/>
            </a:ln>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30320" y="1203641"/>
            <a:ext cx="16230600" cy="642937"/>
          </a:xfrm>
          <a:prstGeom prst="rect">
            <a:avLst/>
          </a:prstGeom>
        </p:spPr>
        <p:txBody>
          <a:bodyPr lIns="0" tIns="0" rIns="0" bIns="0" rtlCol="0" anchor="t">
            <a:spAutoFit/>
          </a:bodyPr>
          <a:lstStyle/>
          <a:p>
            <a:pPr>
              <a:lnSpc>
                <a:spcPts val="4500"/>
              </a:lnSpc>
            </a:pPr>
            <a:r>
              <a:rPr lang="en-US" sz="4500">
                <a:solidFill>
                  <a:srgbClr val="F5E6CA"/>
                </a:solidFill>
                <a:latin typeface="Hagrid Heavy"/>
              </a:rPr>
              <a:t>CLOUD</a:t>
            </a:r>
          </a:p>
        </p:txBody>
      </p:sp>
      <p:sp>
        <p:nvSpPr>
          <p:cNvPr id="6" name="Freeform 6"/>
          <p:cNvSpPr/>
          <p:nvPr/>
        </p:nvSpPr>
        <p:spPr>
          <a:xfrm>
            <a:off x="16171680" y="957471"/>
            <a:ext cx="1089240" cy="1089240"/>
          </a:xfrm>
          <a:custGeom>
            <a:avLst/>
            <a:gdLst/>
            <a:ahLst/>
            <a:cxnLst/>
            <a:rect l="l" t="t" r="r" b="b"/>
            <a:pathLst>
              <a:path w="1089240" h="1089240">
                <a:moveTo>
                  <a:pt x="0" y="0"/>
                </a:moveTo>
                <a:lnTo>
                  <a:pt x="1089240" y="0"/>
                </a:lnTo>
                <a:lnTo>
                  <a:pt x="1089240" y="1089240"/>
                </a:lnTo>
                <a:lnTo>
                  <a:pt x="0" y="1089240"/>
                </a:lnTo>
                <a:lnTo>
                  <a:pt x="0" y="0"/>
                </a:lnTo>
                <a:close/>
              </a:path>
            </a:pathLst>
          </a:custGeom>
          <a:blipFill>
            <a:blip r:embed="rId3"/>
            <a:stretch>
              <a:fillRect/>
            </a:stretch>
          </a:blipFill>
        </p:spPr>
      </p:sp>
      <p:sp>
        <p:nvSpPr>
          <p:cNvPr id="7" name="Freeform 7"/>
          <p:cNvSpPr/>
          <p:nvPr/>
        </p:nvSpPr>
        <p:spPr>
          <a:xfrm>
            <a:off x="13324501" y="891825"/>
            <a:ext cx="1220531" cy="1220531"/>
          </a:xfrm>
          <a:custGeom>
            <a:avLst/>
            <a:gdLst/>
            <a:ahLst/>
            <a:cxnLst/>
            <a:rect l="l" t="t" r="r" b="b"/>
            <a:pathLst>
              <a:path w="1220531" h="1220531">
                <a:moveTo>
                  <a:pt x="0" y="0"/>
                </a:moveTo>
                <a:lnTo>
                  <a:pt x="1220531" y="0"/>
                </a:lnTo>
                <a:lnTo>
                  <a:pt x="1220531" y="1220532"/>
                </a:lnTo>
                <a:lnTo>
                  <a:pt x="0" y="1220532"/>
                </a:lnTo>
                <a:lnTo>
                  <a:pt x="0" y="0"/>
                </a:lnTo>
                <a:close/>
              </a:path>
            </a:pathLst>
          </a:custGeom>
          <a:blipFill>
            <a:blip r:embed="rId4"/>
            <a:stretch>
              <a:fillRect/>
            </a:stretch>
          </a:blipFill>
        </p:spPr>
      </p:sp>
      <p:sp>
        <p:nvSpPr>
          <p:cNvPr id="8" name="Freeform 8"/>
          <p:cNvSpPr/>
          <p:nvPr/>
        </p:nvSpPr>
        <p:spPr>
          <a:xfrm>
            <a:off x="14688054" y="891825"/>
            <a:ext cx="1220531" cy="1220531"/>
          </a:xfrm>
          <a:custGeom>
            <a:avLst/>
            <a:gdLst/>
            <a:ahLst/>
            <a:cxnLst/>
            <a:rect l="l" t="t" r="r" b="b"/>
            <a:pathLst>
              <a:path w="1220531" h="1220531">
                <a:moveTo>
                  <a:pt x="0" y="0"/>
                </a:moveTo>
                <a:lnTo>
                  <a:pt x="1220532" y="0"/>
                </a:lnTo>
                <a:lnTo>
                  <a:pt x="1220532" y="1220532"/>
                </a:lnTo>
                <a:lnTo>
                  <a:pt x="0" y="1220532"/>
                </a:lnTo>
                <a:lnTo>
                  <a:pt x="0" y="0"/>
                </a:lnTo>
                <a:close/>
              </a:path>
            </a:pathLst>
          </a:custGeom>
          <a:blipFill>
            <a:blip r:embed="rId5"/>
            <a:stretch>
              <a:fillRect/>
            </a:stretch>
          </a:blipFill>
        </p:spPr>
      </p:sp>
      <p:sp>
        <p:nvSpPr>
          <p:cNvPr id="9" name="Freeform 9"/>
          <p:cNvSpPr/>
          <p:nvPr/>
        </p:nvSpPr>
        <p:spPr>
          <a:xfrm>
            <a:off x="9144000" y="3748584"/>
            <a:ext cx="6871050" cy="5217437"/>
          </a:xfrm>
          <a:custGeom>
            <a:avLst/>
            <a:gdLst/>
            <a:ahLst/>
            <a:cxnLst/>
            <a:rect l="l" t="t" r="r" b="b"/>
            <a:pathLst>
              <a:path w="6871050" h="5217437">
                <a:moveTo>
                  <a:pt x="0" y="0"/>
                </a:moveTo>
                <a:lnTo>
                  <a:pt x="6871050" y="0"/>
                </a:lnTo>
                <a:lnTo>
                  <a:pt x="6871050" y="5217437"/>
                </a:lnTo>
                <a:lnTo>
                  <a:pt x="0" y="5217437"/>
                </a:lnTo>
                <a:lnTo>
                  <a:pt x="0" y="0"/>
                </a:lnTo>
                <a:close/>
              </a:path>
            </a:pathLst>
          </a:custGeom>
          <a:blipFill>
            <a:blip r:embed="rId6"/>
            <a:stretch>
              <a:fillRect l="-74611" t="-45613" r="-76686" b="-27580"/>
            </a:stretch>
          </a:blipFill>
        </p:spPr>
      </p:sp>
      <p:sp>
        <p:nvSpPr>
          <p:cNvPr id="10" name="TextBox 10"/>
          <p:cNvSpPr txBox="1"/>
          <p:nvPr/>
        </p:nvSpPr>
        <p:spPr>
          <a:xfrm>
            <a:off x="1030320" y="3408681"/>
            <a:ext cx="6095066" cy="5849619"/>
          </a:xfrm>
          <a:prstGeom prst="rect">
            <a:avLst/>
          </a:prstGeom>
        </p:spPr>
        <p:txBody>
          <a:bodyPr lIns="0" tIns="0" rIns="0" bIns="0" rtlCol="0" anchor="t">
            <a:spAutoFit/>
          </a:bodyPr>
          <a:lstStyle/>
          <a:p>
            <a:pPr algn="just">
              <a:lnSpc>
                <a:spcPts val="3080"/>
              </a:lnSpc>
            </a:pPr>
            <a:r>
              <a:rPr lang="en-US" sz="2200">
                <a:solidFill>
                  <a:srgbClr val="343F56"/>
                </a:solidFill>
                <a:latin typeface="Roboto"/>
              </a:rPr>
              <a:t>Aplikasi web adalah perangkat lunak yang diakses melalui peramban web seperti Google Chrome, Mozilla Firefox, atau Safari. Mereka biasanya berjalan di atas infrastruktur komputasi yang disebut cloud. Cloud computing adalah model pengelolaan sumber daya komputasi yang memungkinkan akses dan penggunaan sumber daya seperti server, penyimpanan, dan jaringan melalui internet. Hubungan antara aplikasi web dan cloud adalah sebagai berikut:</a:t>
            </a:r>
          </a:p>
          <a:p>
            <a:pPr algn="just">
              <a:lnSpc>
                <a:spcPts val="3080"/>
              </a:lnSpc>
            </a:pPr>
            <a:endParaRPr lang="en-US" sz="2200">
              <a:solidFill>
                <a:srgbClr val="343F56"/>
              </a:solidFill>
              <a:latin typeface="Roboto"/>
            </a:endParaRPr>
          </a:p>
          <a:p>
            <a:pPr marL="474984" lvl="1" indent="-237492" algn="just">
              <a:lnSpc>
                <a:spcPts val="3080"/>
              </a:lnSpc>
              <a:buFont typeface="Arial"/>
              <a:buChar char="•"/>
            </a:pPr>
            <a:r>
              <a:rPr lang="en-US" sz="2200">
                <a:solidFill>
                  <a:srgbClr val="343F56"/>
                </a:solidFill>
                <a:latin typeface="Roboto"/>
              </a:rPr>
              <a:t>Infrastruktur Skalabilitas</a:t>
            </a:r>
          </a:p>
          <a:p>
            <a:pPr marL="474984" lvl="1" indent="-237492" algn="just">
              <a:lnSpc>
                <a:spcPts val="3080"/>
              </a:lnSpc>
              <a:buFont typeface="Arial"/>
              <a:buChar char="•"/>
            </a:pPr>
            <a:r>
              <a:rPr lang="en-US" sz="2200">
                <a:solidFill>
                  <a:srgbClr val="343F56"/>
                </a:solidFill>
                <a:latin typeface="Roboto"/>
              </a:rPr>
              <a:t>Penghematan Biaya</a:t>
            </a:r>
          </a:p>
          <a:p>
            <a:pPr marL="474984" lvl="1" indent="-237492" algn="just">
              <a:lnSpc>
                <a:spcPts val="3080"/>
              </a:lnSpc>
              <a:buFont typeface="Arial"/>
              <a:buChar char="•"/>
            </a:pPr>
            <a:r>
              <a:rPr lang="en-US" sz="2200">
                <a:solidFill>
                  <a:srgbClr val="343F56"/>
                </a:solidFill>
                <a:latin typeface="Roboto"/>
              </a:rPr>
              <a:t>Akses Global </a:t>
            </a:r>
          </a:p>
          <a:p>
            <a:pPr marL="474984" lvl="1" indent="-237492" algn="just">
              <a:lnSpc>
                <a:spcPts val="3080"/>
              </a:lnSpc>
              <a:buFont typeface="Arial"/>
              <a:buChar char="•"/>
            </a:pPr>
            <a:r>
              <a:rPr lang="en-US" sz="2200">
                <a:solidFill>
                  <a:srgbClr val="343F56"/>
                </a:solidFill>
                <a:latin typeface="Roboto"/>
              </a:rPr>
              <a:t>Kemudahan Manajemen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5E6CA"/>
        </a:solidFill>
        <a:effectLst/>
      </p:bgPr>
    </p:bg>
    <p:spTree>
      <p:nvGrpSpPr>
        <p:cNvPr id="1" name=""/>
        <p:cNvGrpSpPr/>
        <p:nvPr/>
      </p:nvGrpSpPr>
      <p:grpSpPr>
        <a:xfrm>
          <a:off x="0" y="0"/>
          <a:ext cx="0" cy="0"/>
          <a:chOff x="0" y="0"/>
          <a:chExt cx="0" cy="0"/>
        </a:xfrm>
      </p:grpSpPr>
      <p:grpSp>
        <p:nvGrpSpPr>
          <p:cNvPr id="2" name="Group 2"/>
          <p:cNvGrpSpPr/>
          <p:nvPr/>
        </p:nvGrpSpPr>
        <p:grpSpPr>
          <a:xfrm>
            <a:off x="-386397" y="-369157"/>
            <a:ext cx="19021310" cy="3012245"/>
            <a:chOff x="0" y="0"/>
            <a:chExt cx="8016217" cy="1269461"/>
          </a:xfrm>
        </p:grpSpPr>
        <p:sp>
          <p:nvSpPr>
            <p:cNvPr id="3" name="Freeform 3"/>
            <p:cNvSpPr/>
            <p:nvPr/>
          </p:nvSpPr>
          <p:spPr>
            <a:xfrm>
              <a:off x="0" y="0"/>
              <a:ext cx="8016217" cy="1269461"/>
            </a:xfrm>
            <a:custGeom>
              <a:avLst/>
              <a:gdLst/>
              <a:ahLst/>
              <a:cxnLst/>
              <a:rect l="l" t="t" r="r" b="b"/>
              <a:pathLst>
                <a:path w="8016217" h="1269461">
                  <a:moveTo>
                    <a:pt x="0" y="0"/>
                  </a:moveTo>
                  <a:lnTo>
                    <a:pt x="8016217" y="0"/>
                  </a:lnTo>
                  <a:lnTo>
                    <a:pt x="8016217" y="1269461"/>
                  </a:lnTo>
                  <a:lnTo>
                    <a:pt x="0" y="1269461"/>
                  </a:lnTo>
                  <a:close/>
                </a:path>
              </a:pathLst>
            </a:custGeom>
            <a:solidFill>
              <a:srgbClr val="343F56"/>
            </a:solidFill>
            <a:ln cap="sq">
              <a:noFill/>
              <a:miter/>
            </a:ln>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30320" y="1203641"/>
            <a:ext cx="16230600" cy="642937"/>
          </a:xfrm>
          <a:prstGeom prst="rect">
            <a:avLst/>
          </a:prstGeom>
        </p:spPr>
        <p:txBody>
          <a:bodyPr lIns="0" tIns="0" rIns="0" bIns="0" rtlCol="0" anchor="t">
            <a:spAutoFit/>
          </a:bodyPr>
          <a:lstStyle/>
          <a:p>
            <a:pPr>
              <a:lnSpc>
                <a:spcPts val="4500"/>
              </a:lnSpc>
            </a:pPr>
            <a:r>
              <a:rPr lang="en-US" sz="4500">
                <a:solidFill>
                  <a:srgbClr val="F5E6CA"/>
                </a:solidFill>
                <a:latin typeface="Hagrid Heavy"/>
              </a:rPr>
              <a:t>PAAS</a:t>
            </a:r>
          </a:p>
        </p:txBody>
      </p:sp>
      <p:sp>
        <p:nvSpPr>
          <p:cNvPr id="6" name="Freeform 6"/>
          <p:cNvSpPr/>
          <p:nvPr/>
        </p:nvSpPr>
        <p:spPr>
          <a:xfrm>
            <a:off x="16171680" y="957471"/>
            <a:ext cx="1089240" cy="1089240"/>
          </a:xfrm>
          <a:custGeom>
            <a:avLst/>
            <a:gdLst/>
            <a:ahLst/>
            <a:cxnLst/>
            <a:rect l="l" t="t" r="r" b="b"/>
            <a:pathLst>
              <a:path w="1089240" h="1089240">
                <a:moveTo>
                  <a:pt x="0" y="0"/>
                </a:moveTo>
                <a:lnTo>
                  <a:pt x="1089240" y="0"/>
                </a:lnTo>
                <a:lnTo>
                  <a:pt x="1089240" y="1089240"/>
                </a:lnTo>
                <a:lnTo>
                  <a:pt x="0" y="1089240"/>
                </a:lnTo>
                <a:lnTo>
                  <a:pt x="0" y="0"/>
                </a:lnTo>
                <a:close/>
              </a:path>
            </a:pathLst>
          </a:custGeom>
          <a:blipFill>
            <a:blip r:embed="rId3"/>
            <a:stretch>
              <a:fillRect/>
            </a:stretch>
          </a:blipFill>
        </p:spPr>
      </p:sp>
      <p:sp>
        <p:nvSpPr>
          <p:cNvPr id="7" name="Freeform 7"/>
          <p:cNvSpPr/>
          <p:nvPr/>
        </p:nvSpPr>
        <p:spPr>
          <a:xfrm>
            <a:off x="13324501" y="891825"/>
            <a:ext cx="1220531" cy="1220531"/>
          </a:xfrm>
          <a:custGeom>
            <a:avLst/>
            <a:gdLst/>
            <a:ahLst/>
            <a:cxnLst/>
            <a:rect l="l" t="t" r="r" b="b"/>
            <a:pathLst>
              <a:path w="1220531" h="1220531">
                <a:moveTo>
                  <a:pt x="0" y="0"/>
                </a:moveTo>
                <a:lnTo>
                  <a:pt x="1220531" y="0"/>
                </a:lnTo>
                <a:lnTo>
                  <a:pt x="1220531" y="1220532"/>
                </a:lnTo>
                <a:lnTo>
                  <a:pt x="0" y="1220532"/>
                </a:lnTo>
                <a:lnTo>
                  <a:pt x="0" y="0"/>
                </a:lnTo>
                <a:close/>
              </a:path>
            </a:pathLst>
          </a:custGeom>
          <a:blipFill>
            <a:blip r:embed="rId4"/>
            <a:stretch>
              <a:fillRect/>
            </a:stretch>
          </a:blipFill>
        </p:spPr>
      </p:sp>
      <p:sp>
        <p:nvSpPr>
          <p:cNvPr id="8" name="Freeform 8"/>
          <p:cNvSpPr/>
          <p:nvPr/>
        </p:nvSpPr>
        <p:spPr>
          <a:xfrm>
            <a:off x="14688054" y="891825"/>
            <a:ext cx="1220531" cy="1220531"/>
          </a:xfrm>
          <a:custGeom>
            <a:avLst/>
            <a:gdLst/>
            <a:ahLst/>
            <a:cxnLst/>
            <a:rect l="l" t="t" r="r" b="b"/>
            <a:pathLst>
              <a:path w="1220531" h="1220531">
                <a:moveTo>
                  <a:pt x="0" y="0"/>
                </a:moveTo>
                <a:lnTo>
                  <a:pt x="1220532" y="0"/>
                </a:lnTo>
                <a:lnTo>
                  <a:pt x="1220532" y="1220532"/>
                </a:lnTo>
                <a:lnTo>
                  <a:pt x="0" y="1220532"/>
                </a:lnTo>
                <a:lnTo>
                  <a:pt x="0" y="0"/>
                </a:lnTo>
                <a:close/>
              </a:path>
            </a:pathLst>
          </a:custGeom>
          <a:blipFill>
            <a:blip r:embed="rId5"/>
            <a:stretch>
              <a:fillRect/>
            </a:stretch>
          </a:blipFill>
        </p:spPr>
      </p:sp>
      <p:sp>
        <p:nvSpPr>
          <p:cNvPr id="9" name="TextBox 9"/>
          <p:cNvSpPr txBox="1"/>
          <p:nvPr/>
        </p:nvSpPr>
        <p:spPr>
          <a:xfrm>
            <a:off x="9654441" y="3324316"/>
            <a:ext cx="7340119" cy="6240144"/>
          </a:xfrm>
          <a:prstGeom prst="rect">
            <a:avLst/>
          </a:prstGeom>
        </p:spPr>
        <p:txBody>
          <a:bodyPr lIns="0" tIns="0" rIns="0" bIns="0" rtlCol="0" anchor="t">
            <a:spAutoFit/>
          </a:bodyPr>
          <a:lstStyle/>
          <a:p>
            <a:pPr algn="just">
              <a:lnSpc>
                <a:spcPts val="3080"/>
              </a:lnSpc>
            </a:pPr>
            <a:r>
              <a:rPr lang="en-US" sz="2200">
                <a:solidFill>
                  <a:srgbClr val="343F56"/>
                </a:solidFill>
                <a:latin typeface="Roboto"/>
              </a:rPr>
              <a:t>PaaS adalah model layanan cloud yang menyediakan platform dan lingkungan pengembangan untuk membangun, menguji, dan menerapkan aplikasi web. Ini memudahkan pengembang dalam beberapa cara:</a:t>
            </a:r>
          </a:p>
          <a:p>
            <a:pPr marL="474984" lvl="1" indent="-237492" algn="just">
              <a:lnSpc>
                <a:spcPts val="3080"/>
              </a:lnSpc>
              <a:buFont typeface="Arial"/>
              <a:buChar char="•"/>
            </a:pPr>
            <a:r>
              <a:rPr lang="en-US" sz="2200">
                <a:solidFill>
                  <a:srgbClr val="343F56"/>
                </a:solidFill>
                <a:latin typeface="Roboto"/>
              </a:rPr>
              <a:t>Lingkungan Pengembangan Terkelola</a:t>
            </a:r>
          </a:p>
          <a:p>
            <a:pPr marL="474984" lvl="1" indent="-237492" algn="just">
              <a:lnSpc>
                <a:spcPts val="3080"/>
              </a:lnSpc>
              <a:buFont typeface="Arial"/>
              <a:buChar char="•"/>
            </a:pPr>
            <a:r>
              <a:rPr lang="en-US" sz="2200">
                <a:solidFill>
                  <a:srgbClr val="343F56"/>
                </a:solidFill>
                <a:latin typeface="Roboto"/>
              </a:rPr>
              <a:t>Skalabilitas Otomatis</a:t>
            </a:r>
          </a:p>
          <a:p>
            <a:pPr marL="474984" lvl="1" indent="-237492" algn="just">
              <a:lnSpc>
                <a:spcPts val="3080"/>
              </a:lnSpc>
              <a:buFont typeface="Arial"/>
              <a:buChar char="•"/>
            </a:pPr>
            <a:r>
              <a:rPr lang="en-US" sz="2200">
                <a:solidFill>
                  <a:srgbClr val="343F56"/>
                </a:solidFill>
                <a:latin typeface="Roboto"/>
              </a:rPr>
              <a:t>Pengelolaan Layanan Terpusat</a:t>
            </a:r>
          </a:p>
          <a:p>
            <a:pPr marL="474984" lvl="1" indent="-237492" algn="just">
              <a:lnSpc>
                <a:spcPts val="3080"/>
              </a:lnSpc>
              <a:buFont typeface="Arial"/>
              <a:buChar char="•"/>
            </a:pPr>
            <a:r>
              <a:rPr lang="en-US" sz="2200">
                <a:solidFill>
                  <a:srgbClr val="343F56"/>
                </a:solidFill>
                <a:latin typeface="Roboto"/>
              </a:rPr>
              <a:t>Pembaruan Mudah</a:t>
            </a:r>
          </a:p>
          <a:p>
            <a:pPr algn="just">
              <a:lnSpc>
                <a:spcPts val="3080"/>
              </a:lnSpc>
            </a:pPr>
            <a:endParaRPr lang="en-US" sz="2200">
              <a:solidFill>
                <a:srgbClr val="343F56"/>
              </a:solidFill>
              <a:latin typeface="Roboto"/>
            </a:endParaRPr>
          </a:p>
          <a:p>
            <a:pPr algn="just">
              <a:lnSpc>
                <a:spcPts val="3080"/>
              </a:lnSpc>
            </a:pPr>
            <a:r>
              <a:rPr lang="en-US" sz="2200">
                <a:solidFill>
                  <a:srgbClr val="343F56"/>
                </a:solidFill>
                <a:latin typeface="Roboto"/>
              </a:rPr>
              <a:t>Dengan menggunakan PaaS, pengembang dapat fokus pada pengembangan aplikasi web mereka tanpa harus khawatir tentang konfigurasi infrastruktur yang kompleks. Ini mempercepat waktu pengembangan, mengurangi biaya, dan meningkatkan efisiensi dalam mengembangkan dan mengimplementasikan aplikasi web dalam lingkungan cloud.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343F5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927515"/>
            <a:ext cx="16230600" cy="4431969"/>
            <a:chOff x="0" y="0"/>
            <a:chExt cx="3965003" cy="1082694"/>
          </a:xfrm>
        </p:grpSpPr>
        <p:sp>
          <p:nvSpPr>
            <p:cNvPr id="3" name="Freeform 3"/>
            <p:cNvSpPr/>
            <p:nvPr/>
          </p:nvSpPr>
          <p:spPr>
            <a:xfrm>
              <a:off x="0" y="0"/>
              <a:ext cx="3965003" cy="1082694"/>
            </a:xfrm>
            <a:custGeom>
              <a:avLst/>
              <a:gdLst/>
              <a:ahLst/>
              <a:cxnLst/>
              <a:rect l="l" t="t" r="r" b="b"/>
              <a:pathLst>
                <a:path w="3965003" h="1082694">
                  <a:moveTo>
                    <a:pt x="0" y="0"/>
                  </a:moveTo>
                  <a:lnTo>
                    <a:pt x="3965003" y="0"/>
                  </a:lnTo>
                  <a:lnTo>
                    <a:pt x="3965003" y="1082694"/>
                  </a:lnTo>
                  <a:lnTo>
                    <a:pt x="0" y="1082694"/>
                  </a:lnTo>
                  <a:close/>
                </a:path>
              </a:pathLst>
            </a:custGeom>
            <a:solidFill>
              <a:srgbClr val="F5E6CA"/>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472890" y="3674745"/>
            <a:ext cx="9342221" cy="2778761"/>
          </a:xfrm>
          <a:prstGeom prst="rect">
            <a:avLst/>
          </a:prstGeom>
        </p:spPr>
        <p:txBody>
          <a:bodyPr lIns="0" tIns="0" rIns="0" bIns="0" rtlCol="0" anchor="t">
            <a:spAutoFit/>
          </a:bodyPr>
          <a:lstStyle/>
          <a:p>
            <a:pPr algn="ctr">
              <a:lnSpc>
                <a:spcPts val="10639"/>
              </a:lnSpc>
            </a:pPr>
            <a:r>
              <a:rPr lang="en-US" sz="7599">
                <a:solidFill>
                  <a:srgbClr val="343F56"/>
                </a:solidFill>
                <a:latin typeface="Hagrid Heavy"/>
              </a:rPr>
              <a:t>MULTITALENT TECHNOLOGY</a:t>
            </a:r>
          </a:p>
        </p:txBody>
      </p:sp>
      <p:sp>
        <p:nvSpPr>
          <p:cNvPr id="6" name="Freeform 6"/>
          <p:cNvSpPr/>
          <p:nvPr/>
        </p:nvSpPr>
        <p:spPr>
          <a:xfrm>
            <a:off x="16714680" y="484080"/>
            <a:ext cx="1089240" cy="1089240"/>
          </a:xfrm>
          <a:custGeom>
            <a:avLst/>
            <a:gdLst/>
            <a:ahLst/>
            <a:cxnLst/>
            <a:rect l="l" t="t" r="r" b="b"/>
            <a:pathLst>
              <a:path w="1089240" h="1089240">
                <a:moveTo>
                  <a:pt x="0" y="0"/>
                </a:moveTo>
                <a:lnTo>
                  <a:pt x="1089240" y="0"/>
                </a:lnTo>
                <a:lnTo>
                  <a:pt x="1089240" y="1089240"/>
                </a:lnTo>
                <a:lnTo>
                  <a:pt x="0" y="1089240"/>
                </a:lnTo>
                <a:lnTo>
                  <a:pt x="0" y="0"/>
                </a:lnTo>
                <a:close/>
              </a:path>
            </a:pathLst>
          </a:custGeom>
          <a:blipFill>
            <a:blip r:embed="rId2"/>
            <a:stretch>
              <a:fillRect/>
            </a:stretch>
          </a:blipFill>
        </p:spPr>
      </p:sp>
      <p:sp>
        <p:nvSpPr>
          <p:cNvPr id="7" name="Freeform 7"/>
          <p:cNvSpPr/>
          <p:nvPr/>
        </p:nvSpPr>
        <p:spPr>
          <a:xfrm>
            <a:off x="13811258" y="418434"/>
            <a:ext cx="1220531" cy="1220531"/>
          </a:xfrm>
          <a:custGeom>
            <a:avLst/>
            <a:gdLst/>
            <a:ahLst/>
            <a:cxnLst/>
            <a:rect l="l" t="t" r="r" b="b"/>
            <a:pathLst>
              <a:path w="1220531" h="1220531">
                <a:moveTo>
                  <a:pt x="0" y="0"/>
                </a:moveTo>
                <a:lnTo>
                  <a:pt x="1220531" y="0"/>
                </a:lnTo>
                <a:lnTo>
                  <a:pt x="1220531" y="1220532"/>
                </a:lnTo>
                <a:lnTo>
                  <a:pt x="0" y="1220532"/>
                </a:lnTo>
                <a:lnTo>
                  <a:pt x="0" y="0"/>
                </a:lnTo>
                <a:close/>
              </a:path>
            </a:pathLst>
          </a:custGeom>
          <a:blipFill>
            <a:blip r:embed="rId3"/>
            <a:stretch>
              <a:fillRect/>
            </a:stretch>
          </a:blipFill>
        </p:spPr>
      </p:sp>
      <p:sp>
        <p:nvSpPr>
          <p:cNvPr id="8" name="Freeform 8"/>
          <p:cNvSpPr/>
          <p:nvPr/>
        </p:nvSpPr>
        <p:spPr>
          <a:xfrm>
            <a:off x="15174811" y="418434"/>
            <a:ext cx="1220531" cy="1220531"/>
          </a:xfrm>
          <a:custGeom>
            <a:avLst/>
            <a:gdLst/>
            <a:ahLst/>
            <a:cxnLst/>
            <a:rect l="l" t="t" r="r" b="b"/>
            <a:pathLst>
              <a:path w="1220531" h="1220531">
                <a:moveTo>
                  <a:pt x="0" y="0"/>
                </a:moveTo>
                <a:lnTo>
                  <a:pt x="1220532" y="0"/>
                </a:lnTo>
                <a:lnTo>
                  <a:pt x="1220532" y="1220532"/>
                </a:lnTo>
                <a:lnTo>
                  <a:pt x="0" y="1220532"/>
                </a:lnTo>
                <a:lnTo>
                  <a:pt x="0" y="0"/>
                </a:lnTo>
                <a:close/>
              </a:path>
            </a:pathLst>
          </a:custGeom>
          <a:blipFill>
            <a:blip r:embed="rId4"/>
            <a:stretch>
              <a:fillRect/>
            </a:stretch>
          </a:blipFill>
        </p:spPr>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343F56"/>
        </a:solidFill>
        <a:effectLst/>
      </p:bgPr>
    </p:bg>
    <p:spTree>
      <p:nvGrpSpPr>
        <p:cNvPr id="1" name=""/>
        <p:cNvGrpSpPr/>
        <p:nvPr/>
      </p:nvGrpSpPr>
      <p:grpSpPr>
        <a:xfrm>
          <a:off x="0" y="0"/>
          <a:ext cx="0" cy="0"/>
          <a:chOff x="0" y="0"/>
          <a:chExt cx="0" cy="0"/>
        </a:xfrm>
      </p:grpSpPr>
      <p:grpSp>
        <p:nvGrpSpPr>
          <p:cNvPr id="2" name="Group 2"/>
          <p:cNvGrpSpPr/>
          <p:nvPr/>
        </p:nvGrpSpPr>
        <p:grpSpPr>
          <a:xfrm>
            <a:off x="0" y="8730225"/>
            <a:ext cx="18288000" cy="1556775"/>
            <a:chOff x="0" y="0"/>
            <a:chExt cx="4467610" cy="380308"/>
          </a:xfrm>
        </p:grpSpPr>
        <p:sp>
          <p:nvSpPr>
            <p:cNvPr id="3" name="Freeform 3"/>
            <p:cNvSpPr/>
            <p:nvPr/>
          </p:nvSpPr>
          <p:spPr>
            <a:xfrm>
              <a:off x="0" y="0"/>
              <a:ext cx="4467609" cy="380308"/>
            </a:xfrm>
            <a:custGeom>
              <a:avLst/>
              <a:gdLst/>
              <a:ahLst/>
              <a:cxnLst/>
              <a:rect l="l" t="t" r="r" b="b"/>
              <a:pathLst>
                <a:path w="4467609" h="380308">
                  <a:moveTo>
                    <a:pt x="0" y="0"/>
                  </a:moveTo>
                  <a:lnTo>
                    <a:pt x="4467609" y="0"/>
                  </a:lnTo>
                  <a:lnTo>
                    <a:pt x="4467609" y="380308"/>
                  </a:lnTo>
                  <a:lnTo>
                    <a:pt x="0" y="380308"/>
                  </a:lnTo>
                  <a:close/>
                </a:path>
              </a:pathLst>
            </a:custGeom>
            <a:solidFill>
              <a:srgbClr val="F5E6CA"/>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3170495" y="8963992"/>
            <a:ext cx="1089240" cy="1089240"/>
          </a:xfrm>
          <a:custGeom>
            <a:avLst/>
            <a:gdLst/>
            <a:ahLst/>
            <a:cxnLst/>
            <a:rect l="l" t="t" r="r" b="b"/>
            <a:pathLst>
              <a:path w="1089240" h="1089240">
                <a:moveTo>
                  <a:pt x="0" y="0"/>
                </a:moveTo>
                <a:lnTo>
                  <a:pt x="1089240" y="0"/>
                </a:lnTo>
                <a:lnTo>
                  <a:pt x="1089240" y="1089240"/>
                </a:lnTo>
                <a:lnTo>
                  <a:pt x="0" y="1089240"/>
                </a:lnTo>
                <a:lnTo>
                  <a:pt x="0" y="0"/>
                </a:lnTo>
                <a:close/>
              </a:path>
            </a:pathLst>
          </a:custGeom>
          <a:blipFill>
            <a:blip r:embed="rId2"/>
            <a:stretch>
              <a:fillRect/>
            </a:stretch>
          </a:blipFill>
        </p:spPr>
      </p:sp>
      <p:sp>
        <p:nvSpPr>
          <p:cNvPr id="6" name="Freeform 6"/>
          <p:cNvSpPr/>
          <p:nvPr/>
        </p:nvSpPr>
        <p:spPr>
          <a:xfrm>
            <a:off x="443535" y="8898347"/>
            <a:ext cx="1220531" cy="1220531"/>
          </a:xfrm>
          <a:custGeom>
            <a:avLst/>
            <a:gdLst/>
            <a:ahLst/>
            <a:cxnLst/>
            <a:rect l="l" t="t" r="r" b="b"/>
            <a:pathLst>
              <a:path w="1220531" h="1220531">
                <a:moveTo>
                  <a:pt x="0" y="0"/>
                </a:moveTo>
                <a:lnTo>
                  <a:pt x="1220532" y="0"/>
                </a:lnTo>
                <a:lnTo>
                  <a:pt x="1220532" y="1220531"/>
                </a:lnTo>
                <a:lnTo>
                  <a:pt x="0" y="1220531"/>
                </a:lnTo>
                <a:lnTo>
                  <a:pt x="0" y="0"/>
                </a:lnTo>
                <a:close/>
              </a:path>
            </a:pathLst>
          </a:custGeom>
          <a:blipFill>
            <a:blip r:embed="rId3"/>
            <a:stretch>
              <a:fillRect/>
            </a:stretch>
          </a:blipFill>
        </p:spPr>
      </p:sp>
      <p:sp>
        <p:nvSpPr>
          <p:cNvPr id="7" name="Freeform 7"/>
          <p:cNvSpPr/>
          <p:nvPr/>
        </p:nvSpPr>
        <p:spPr>
          <a:xfrm>
            <a:off x="1807089" y="8898347"/>
            <a:ext cx="1220531" cy="1220531"/>
          </a:xfrm>
          <a:custGeom>
            <a:avLst/>
            <a:gdLst/>
            <a:ahLst/>
            <a:cxnLst/>
            <a:rect l="l" t="t" r="r" b="b"/>
            <a:pathLst>
              <a:path w="1220531" h="1220531">
                <a:moveTo>
                  <a:pt x="0" y="0"/>
                </a:moveTo>
                <a:lnTo>
                  <a:pt x="1220531" y="0"/>
                </a:lnTo>
                <a:lnTo>
                  <a:pt x="1220531" y="1220531"/>
                </a:lnTo>
                <a:lnTo>
                  <a:pt x="0" y="1220531"/>
                </a:lnTo>
                <a:lnTo>
                  <a:pt x="0" y="0"/>
                </a:lnTo>
                <a:close/>
              </a:path>
            </a:pathLst>
          </a:custGeom>
          <a:blipFill>
            <a:blip r:embed="rId4"/>
            <a:stretch>
              <a:fillRect/>
            </a:stretch>
          </a:blipFill>
        </p:spPr>
      </p:sp>
      <p:sp>
        <p:nvSpPr>
          <p:cNvPr id="8" name="Freeform 8"/>
          <p:cNvSpPr/>
          <p:nvPr/>
        </p:nvSpPr>
        <p:spPr>
          <a:xfrm>
            <a:off x="3891577" y="2315527"/>
            <a:ext cx="3195590" cy="5148569"/>
          </a:xfrm>
          <a:custGeom>
            <a:avLst/>
            <a:gdLst/>
            <a:ahLst/>
            <a:cxnLst/>
            <a:rect l="l" t="t" r="r" b="b"/>
            <a:pathLst>
              <a:path w="3195590" h="5148569">
                <a:moveTo>
                  <a:pt x="0" y="0"/>
                </a:moveTo>
                <a:lnTo>
                  <a:pt x="3195590" y="0"/>
                </a:lnTo>
                <a:lnTo>
                  <a:pt x="3195590" y="5148570"/>
                </a:lnTo>
                <a:lnTo>
                  <a:pt x="0" y="5148570"/>
                </a:lnTo>
                <a:lnTo>
                  <a:pt x="0" y="0"/>
                </a:lnTo>
                <a:close/>
              </a:path>
            </a:pathLst>
          </a:custGeom>
          <a:blipFill>
            <a:blip r:embed="rId5"/>
            <a:stretch>
              <a:fillRect l="-9429"/>
            </a:stretch>
          </a:blipFill>
        </p:spPr>
      </p:sp>
      <p:sp>
        <p:nvSpPr>
          <p:cNvPr id="9" name="TextBox 9"/>
          <p:cNvSpPr txBox="1"/>
          <p:nvPr/>
        </p:nvSpPr>
        <p:spPr>
          <a:xfrm>
            <a:off x="2004940" y="495790"/>
            <a:ext cx="14777214" cy="1276238"/>
          </a:xfrm>
          <a:prstGeom prst="rect">
            <a:avLst/>
          </a:prstGeom>
        </p:spPr>
        <p:txBody>
          <a:bodyPr lIns="0" tIns="0" rIns="0" bIns="0" rtlCol="0" anchor="t">
            <a:spAutoFit/>
          </a:bodyPr>
          <a:lstStyle/>
          <a:p>
            <a:pPr marL="0" lvl="0" indent="0" algn="l">
              <a:lnSpc>
                <a:spcPts val="9600"/>
              </a:lnSpc>
              <a:spcBef>
                <a:spcPct val="0"/>
              </a:spcBef>
            </a:pPr>
            <a:r>
              <a:rPr lang="en-US" sz="8000">
                <a:solidFill>
                  <a:srgbClr val="F5E6CA"/>
                </a:solidFill>
                <a:latin typeface="Hagrid Ultra-Bold"/>
              </a:rPr>
              <a:t>Multitenant Technology</a:t>
            </a:r>
          </a:p>
        </p:txBody>
      </p:sp>
      <p:sp>
        <p:nvSpPr>
          <p:cNvPr id="10" name="TextBox 10"/>
          <p:cNvSpPr txBox="1"/>
          <p:nvPr/>
        </p:nvSpPr>
        <p:spPr>
          <a:xfrm>
            <a:off x="8451150" y="2510054"/>
            <a:ext cx="7422454" cy="4179570"/>
          </a:xfrm>
          <a:prstGeom prst="rect">
            <a:avLst/>
          </a:prstGeom>
        </p:spPr>
        <p:txBody>
          <a:bodyPr lIns="0" tIns="0" rIns="0" bIns="0" rtlCol="0" anchor="t">
            <a:spAutoFit/>
          </a:bodyPr>
          <a:lstStyle/>
          <a:p>
            <a:pPr marL="604519" lvl="1" indent="-302260" algn="just">
              <a:lnSpc>
                <a:spcPts val="4199"/>
              </a:lnSpc>
              <a:buFont typeface="Arial"/>
              <a:buChar char="•"/>
            </a:pPr>
            <a:r>
              <a:rPr lang="en-US" sz="2799">
                <a:solidFill>
                  <a:srgbClr val="FFFFFF"/>
                </a:solidFill>
                <a:latin typeface="Roboto"/>
              </a:rPr>
              <a:t>Perangkat lunak yang dirancang melayani </a:t>
            </a:r>
            <a:r>
              <a:rPr lang="en-US" sz="2799">
                <a:solidFill>
                  <a:srgbClr val="FFFFFF"/>
                </a:solidFill>
                <a:latin typeface="Roboto Bold"/>
              </a:rPr>
              <a:t>beberapa pengguna</a:t>
            </a:r>
            <a:r>
              <a:rPr lang="en-US" sz="2799">
                <a:solidFill>
                  <a:srgbClr val="FFFFFF"/>
                </a:solidFill>
                <a:latin typeface="Roboto"/>
              </a:rPr>
              <a:t> (tenants) secara </a:t>
            </a:r>
            <a:r>
              <a:rPr lang="en-US" sz="2799">
                <a:solidFill>
                  <a:srgbClr val="FFFFFF"/>
                </a:solidFill>
                <a:latin typeface="Roboto Bold"/>
              </a:rPr>
              <a:t>bersamaan</a:t>
            </a:r>
            <a:r>
              <a:rPr lang="en-US" sz="2799">
                <a:solidFill>
                  <a:srgbClr val="FFFFFF"/>
                </a:solidFill>
                <a:latin typeface="Roboto"/>
              </a:rPr>
              <a:t>. </a:t>
            </a:r>
          </a:p>
          <a:p>
            <a:pPr marL="604519" lvl="1" indent="-302260" algn="just">
              <a:lnSpc>
                <a:spcPts val="4199"/>
              </a:lnSpc>
              <a:buFont typeface="Arial"/>
              <a:buChar char="•"/>
            </a:pPr>
            <a:r>
              <a:rPr lang="en-US" sz="2799">
                <a:solidFill>
                  <a:srgbClr val="FFFFFF"/>
                </a:solidFill>
                <a:latin typeface="Roboto"/>
              </a:rPr>
              <a:t>Setiap pelanggan berbagi aplikasi perangkat lunak dan juga</a:t>
            </a:r>
            <a:r>
              <a:rPr lang="en-US" sz="2799">
                <a:solidFill>
                  <a:srgbClr val="FFFFFF"/>
                </a:solidFill>
                <a:latin typeface="Roboto Bold"/>
              </a:rPr>
              <a:t> berbagi</a:t>
            </a:r>
            <a:r>
              <a:rPr lang="en-US" sz="2799">
                <a:solidFill>
                  <a:srgbClr val="FFFFFF"/>
                </a:solidFill>
                <a:latin typeface="Roboto"/>
              </a:rPr>
              <a:t> satu database. </a:t>
            </a:r>
          </a:p>
          <a:p>
            <a:pPr marL="604519" lvl="1" indent="-302260" algn="just">
              <a:lnSpc>
                <a:spcPts val="4199"/>
              </a:lnSpc>
              <a:buFont typeface="Arial"/>
              <a:buChar char="•"/>
            </a:pPr>
            <a:r>
              <a:rPr lang="en-US" sz="2799">
                <a:solidFill>
                  <a:srgbClr val="FFFFFF"/>
                </a:solidFill>
                <a:latin typeface="Roboto"/>
              </a:rPr>
              <a:t>Data setiap penyewa diisolasi dan tetap tidak terlihat oleh penyewa lainnya.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5E6CA"/>
        </a:solidFill>
        <a:effectLst/>
      </p:bgPr>
    </p:bg>
    <p:spTree>
      <p:nvGrpSpPr>
        <p:cNvPr id="1" name=""/>
        <p:cNvGrpSpPr/>
        <p:nvPr/>
      </p:nvGrpSpPr>
      <p:grpSpPr>
        <a:xfrm>
          <a:off x="0" y="0"/>
          <a:ext cx="0" cy="0"/>
          <a:chOff x="0" y="0"/>
          <a:chExt cx="0" cy="0"/>
        </a:xfrm>
      </p:grpSpPr>
      <p:grpSp>
        <p:nvGrpSpPr>
          <p:cNvPr id="2" name="Group 2"/>
          <p:cNvGrpSpPr/>
          <p:nvPr/>
        </p:nvGrpSpPr>
        <p:grpSpPr>
          <a:xfrm>
            <a:off x="7328581" y="-369157"/>
            <a:ext cx="11550314" cy="11060158"/>
            <a:chOff x="0" y="0"/>
            <a:chExt cx="4867689" cy="4661121"/>
          </a:xfrm>
        </p:grpSpPr>
        <p:sp>
          <p:nvSpPr>
            <p:cNvPr id="3" name="Freeform 3"/>
            <p:cNvSpPr/>
            <p:nvPr/>
          </p:nvSpPr>
          <p:spPr>
            <a:xfrm>
              <a:off x="0" y="0"/>
              <a:ext cx="4867689" cy="4661121"/>
            </a:xfrm>
            <a:custGeom>
              <a:avLst/>
              <a:gdLst/>
              <a:ahLst/>
              <a:cxnLst/>
              <a:rect l="l" t="t" r="r" b="b"/>
              <a:pathLst>
                <a:path w="4867689" h="4661121">
                  <a:moveTo>
                    <a:pt x="0" y="0"/>
                  </a:moveTo>
                  <a:lnTo>
                    <a:pt x="4867689" y="0"/>
                  </a:lnTo>
                  <a:lnTo>
                    <a:pt x="4867689" y="4661121"/>
                  </a:lnTo>
                  <a:lnTo>
                    <a:pt x="0" y="4661121"/>
                  </a:lnTo>
                  <a:close/>
                </a:path>
              </a:pathLst>
            </a:custGeom>
            <a:solidFill>
              <a:srgbClr val="343F56"/>
            </a:solidFill>
            <a:ln cap="sq">
              <a:noFill/>
              <a:miter/>
            </a:ln>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843824" y="1985655"/>
            <a:ext cx="2466325" cy="1329881"/>
          </a:xfrm>
          <a:custGeom>
            <a:avLst/>
            <a:gdLst/>
            <a:ahLst/>
            <a:cxnLst/>
            <a:rect l="l" t="t" r="r" b="b"/>
            <a:pathLst>
              <a:path w="2466325" h="1329881">
                <a:moveTo>
                  <a:pt x="0" y="0"/>
                </a:moveTo>
                <a:lnTo>
                  <a:pt x="2466325" y="0"/>
                </a:lnTo>
                <a:lnTo>
                  <a:pt x="2466325" y="1329881"/>
                </a:lnTo>
                <a:lnTo>
                  <a:pt x="0" y="1329881"/>
                </a:lnTo>
                <a:lnTo>
                  <a:pt x="0" y="0"/>
                </a:lnTo>
                <a:close/>
              </a:path>
            </a:pathLst>
          </a:custGeom>
          <a:blipFill>
            <a:blip r:embed="rId2"/>
            <a:stretch>
              <a:fillRect/>
            </a:stretch>
          </a:blipFill>
        </p:spPr>
      </p:sp>
      <p:sp>
        <p:nvSpPr>
          <p:cNvPr id="6" name="Freeform 6"/>
          <p:cNvSpPr/>
          <p:nvPr/>
        </p:nvSpPr>
        <p:spPr>
          <a:xfrm>
            <a:off x="3505138" y="2223712"/>
            <a:ext cx="3503705" cy="2183647"/>
          </a:xfrm>
          <a:custGeom>
            <a:avLst/>
            <a:gdLst/>
            <a:ahLst/>
            <a:cxnLst/>
            <a:rect l="l" t="t" r="r" b="b"/>
            <a:pathLst>
              <a:path w="3503705" h="2183647">
                <a:moveTo>
                  <a:pt x="0" y="0"/>
                </a:moveTo>
                <a:lnTo>
                  <a:pt x="3503705" y="0"/>
                </a:lnTo>
                <a:lnTo>
                  <a:pt x="3503705" y="2183647"/>
                </a:lnTo>
                <a:lnTo>
                  <a:pt x="0" y="2183647"/>
                </a:lnTo>
                <a:lnTo>
                  <a:pt x="0" y="0"/>
                </a:lnTo>
                <a:close/>
              </a:path>
            </a:pathLst>
          </a:custGeom>
          <a:blipFill>
            <a:blip r:embed="rId3"/>
            <a:stretch>
              <a:fillRect/>
            </a:stretch>
          </a:blipFill>
        </p:spPr>
      </p:sp>
      <p:sp>
        <p:nvSpPr>
          <p:cNvPr id="7" name="Freeform 7"/>
          <p:cNvSpPr/>
          <p:nvPr/>
        </p:nvSpPr>
        <p:spPr>
          <a:xfrm>
            <a:off x="955687" y="4625068"/>
            <a:ext cx="3121252" cy="1753747"/>
          </a:xfrm>
          <a:custGeom>
            <a:avLst/>
            <a:gdLst/>
            <a:ahLst/>
            <a:cxnLst/>
            <a:rect l="l" t="t" r="r" b="b"/>
            <a:pathLst>
              <a:path w="3121252" h="1753747">
                <a:moveTo>
                  <a:pt x="0" y="0"/>
                </a:moveTo>
                <a:lnTo>
                  <a:pt x="3121252" y="0"/>
                </a:lnTo>
                <a:lnTo>
                  <a:pt x="3121252" y="1753747"/>
                </a:lnTo>
                <a:lnTo>
                  <a:pt x="0" y="1753747"/>
                </a:lnTo>
                <a:lnTo>
                  <a:pt x="0" y="0"/>
                </a:lnTo>
                <a:close/>
              </a:path>
            </a:pathLst>
          </a:custGeom>
          <a:blipFill>
            <a:blip r:embed="rId4"/>
            <a:stretch>
              <a:fillRect/>
            </a:stretch>
          </a:blipFill>
        </p:spPr>
      </p:sp>
      <p:sp>
        <p:nvSpPr>
          <p:cNvPr id="8" name="Freeform 8"/>
          <p:cNvSpPr/>
          <p:nvPr/>
        </p:nvSpPr>
        <p:spPr>
          <a:xfrm>
            <a:off x="2960518" y="8713680"/>
            <a:ext cx="1089240" cy="1089240"/>
          </a:xfrm>
          <a:custGeom>
            <a:avLst/>
            <a:gdLst/>
            <a:ahLst/>
            <a:cxnLst/>
            <a:rect l="l" t="t" r="r" b="b"/>
            <a:pathLst>
              <a:path w="1089240" h="1089240">
                <a:moveTo>
                  <a:pt x="0" y="0"/>
                </a:moveTo>
                <a:lnTo>
                  <a:pt x="1089240" y="0"/>
                </a:lnTo>
                <a:lnTo>
                  <a:pt x="1089240" y="1089240"/>
                </a:lnTo>
                <a:lnTo>
                  <a:pt x="0" y="1089240"/>
                </a:lnTo>
                <a:lnTo>
                  <a:pt x="0" y="0"/>
                </a:lnTo>
                <a:close/>
              </a:path>
            </a:pathLst>
          </a:custGeom>
          <a:blipFill>
            <a:blip r:embed="rId5"/>
            <a:stretch>
              <a:fillRect/>
            </a:stretch>
          </a:blipFill>
        </p:spPr>
      </p:sp>
      <p:sp>
        <p:nvSpPr>
          <p:cNvPr id="9" name="Freeform 9"/>
          <p:cNvSpPr/>
          <p:nvPr/>
        </p:nvSpPr>
        <p:spPr>
          <a:xfrm>
            <a:off x="233558" y="8648034"/>
            <a:ext cx="1220531" cy="1220531"/>
          </a:xfrm>
          <a:custGeom>
            <a:avLst/>
            <a:gdLst/>
            <a:ahLst/>
            <a:cxnLst/>
            <a:rect l="l" t="t" r="r" b="b"/>
            <a:pathLst>
              <a:path w="1220531" h="1220531">
                <a:moveTo>
                  <a:pt x="0" y="0"/>
                </a:moveTo>
                <a:lnTo>
                  <a:pt x="1220532" y="0"/>
                </a:lnTo>
                <a:lnTo>
                  <a:pt x="1220532" y="1220532"/>
                </a:lnTo>
                <a:lnTo>
                  <a:pt x="0" y="1220532"/>
                </a:lnTo>
                <a:lnTo>
                  <a:pt x="0" y="0"/>
                </a:lnTo>
                <a:close/>
              </a:path>
            </a:pathLst>
          </a:custGeom>
          <a:blipFill>
            <a:blip r:embed="rId6"/>
            <a:stretch>
              <a:fillRect/>
            </a:stretch>
          </a:blipFill>
        </p:spPr>
      </p:sp>
      <p:sp>
        <p:nvSpPr>
          <p:cNvPr id="10" name="Freeform 10"/>
          <p:cNvSpPr/>
          <p:nvPr/>
        </p:nvSpPr>
        <p:spPr>
          <a:xfrm>
            <a:off x="1597112" y="8648034"/>
            <a:ext cx="1220531" cy="1220531"/>
          </a:xfrm>
          <a:custGeom>
            <a:avLst/>
            <a:gdLst/>
            <a:ahLst/>
            <a:cxnLst/>
            <a:rect l="l" t="t" r="r" b="b"/>
            <a:pathLst>
              <a:path w="1220531" h="1220531">
                <a:moveTo>
                  <a:pt x="0" y="0"/>
                </a:moveTo>
                <a:lnTo>
                  <a:pt x="1220531" y="0"/>
                </a:lnTo>
                <a:lnTo>
                  <a:pt x="1220531" y="1220532"/>
                </a:lnTo>
                <a:lnTo>
                  <a:pt x="0" y="1220532"/>
                </a:lnTo>
                <a:lnTo>
                  <a:pt x="0" y="0"/>
                </a:lnTo>
                <a:close/>
              </a:path>
            </a:pathLst>
          </a:custGeom>
          <a:blipFill>
            <a:blip r:embed="rId7"/>
            <a:stretch>
              <a:fillRect/>
            </a:stretch>
          </a:blipFill>
        </p:spPr>
      </p:sp>
      <p:sp>
        <p:nvSpPr>
          <p:cNvPr id="11" name="Freeform 11"/>
          <p:cNvSpPr/>
          <p:nvPr/>
        </p:nvSpPr>
        <p:spPr>
          <a:xfrm>
            <a:off x="2516313" y="6596524"/>
            <a:ext cx="3771590" cy="1382577"/>
          </a:xfrm>
          <a:custGeom>
            <a:avLst/>
            <a:gdLst/>
            <a:ahLst/>
            <a:cxnLst/>
            <a:rect l="l" t="t" r="r" b="b"/>
            <a:pathLst>
              <a:path w="3771590" h="1382577">
                <a:moveTo>
                  <a:pt x="0" y="0"/>
                </a:moveTo>
                <a:lnTo>
                  <a:pt x="3771590" y="0"/>
                </a:lnTo>
                <a:lnTo>
                  <a:pt x="3771590" y="1382577"/>
                </a:lnTo>
                <a:lnTo>
                  <a:pt x="0" y="1382577"/>
                </a:lnTo>
                <a:lnTo>
                  <a:pt x="0" y="0"/>
                </a:lnTo>
                <a:close/>
              </a:path>
            </a:pathLst>
          </a:custGeom>
          <a:blipFill>
            <a:blip r:embed="rId8"/>
            <a:stretch>
              <a:fillRect/>
            </a:stretch>
          </a:blipFill>
        </p:spPr>
      </p:sp>
      <p:sp>
        <p:nvSpPr>
          <p:cNvPr id="12" name="TextBox 12"/>
          <p:cNvSpPr txBox="1"/>
          <p:nvPr/>
        </p:nvSpPr>
        <p:spPr>
          <a:xfrm>
            <a:off x="1337688" y="381000"/>
            <a:ext cx="4680077" cy="1285875"/>
          </a:xfrm>
          <a:prstGeom prst="rect">
            <a:avLst/>
          </a:prstGeom>
        </p:spPr>
        <p:txBody>
          <a:bodyPr lIns="0" tIns="0" rIns="0" bIns="0" rtlCol="0" anchor="t">
            <a:spAutoFit/>
          </a:bodyPr>
          <a:lstStyle/>
          <a:p>
            <a:pPr marL="0" lvl="0" indent="0" algn="l">
              <a:lnSpc>
                <a:spcPts val="9600"/>
              </a:lnSpc>
              <a:spcBef>
                <a:spcPct val="0"/>
              </a:spcBef>
            </a:pPr>
            <a:r>
              <a:rPr lang="en-US" sz="8000">
                <a:solidFill>
                  <a:srgbClr val="343F56"/>
                </a:solidFill>
                <a:latin typeface="Hagrid Ultra-Bold"/>
              </a:rPr>
              <a:t>Contoh</a:t>
            </a:r>
          </a:p>
        </p:txBody>
      </p:sp>
      <p:sp>
        <p:nvSpPr>
          <p:cNvPr id="13" name="TextBox 13"/>
          <p:cNvSpPr txBox="1"/>
          <p:nvPr/>
        </p:nvSpPr>
        <p:spPr>
          <a:xfrm>
            <a:off x="7971817" y="472236"/>
            <a:ext cx="9734559" cy="1285875"/>
          </a:xfrm>
          <a:prstGeom prst="rect">
            <a:avLst/>
          </a:prstGeom>
        </p:spPr>
        <p:txBody>
          <a:bodyPr lIns="0" tIns="0" rIns="0" bIns="0" rtlCol="0" anchor="t">
            <a:spAutoFit/>
          </a:bodyPr>
          <a:lstStyle/>
          <a:p>
            <a:pPr marL="0" lvl="0" indent="0" algn="l">
              <a:lnSpc>
                <a:spcPts val="9600"/>
              </a:lnSpc>
              <a:spcBef>
                <a:spcPct val="0"/>
              </a:spcBef>
            </a:pPr>
            <a:r>
              <a:rPr lang="en-US" sz="8000">
                <a:solidFill>
                  <a:srgbClr val="F5E6CA"/>
                </a:solidFill>
                <a:latin typeface="Hagrid Ultra-Bold"/>
              </a:rPr>
              <a:t>Customize Fitur </a:t>
            </a:r>
          </a:p>
        </p:txBody>
      </p:sp>
      <p:sp>
        <p:nvSpPr>
          <p:cNvPr id="14" name="TextBox 14"/>
          <p:cNvSpPr txBox="1"/>
          <p:nvPr/>
        </p:nvSpPr>
        <p:spPr>
          <a:xfrm>
            <a:off x="8215508" y="1975762"/>
            <a:ext cx="9247177" cy="7846695"/>
          </a:xfrm>
          <a:prstGeom prst="rect">
            <a:avLst/>
          </a:prstGeom>
        </p:spPr>
        <p:txBody>
          <a:bodyPr lIns="0" tIns="0" rIns="0" bIns="0" rtlCol="0" anchor="t">
            <a:spAutoFit/>
          </a:bodyPr>
          <a:lstStyle/>
          <a:p>
            <a:pPr marL="604519" lvl="1" indent="-302260" algn="just">
              <a:lnSpc>
                <a:spcPts val="4199"/>
              </a:lnSpc>
              <a:buFont typeface="Arial"/>
              <a:buChar char="•"/>
            </a:pPr>
            <a:r>
              <a:rPr lang="en-US" sz="2799">
                <a:solidFill>
                  <a:srgbClr val="FFFFFF"/>
                </a:solidFill>
                <a:latin typeface="Roboto Bold"/>
              </a:rPr>
              <a:t>User Interface</a:t>
            </a:r>
          </a:p>
          <a:p>
            <a:pPr algn="just">
              <a:lnSpc>
                <a:spcPts val="4199"/>
              </a:lnSpc>
            </a:pPr>
            <a:r>
              <a:rPr lang="en-US" sz="2799">
                <a:solidFill>
                  <a:srgbClr val="FFFFFF"/>
                </a:solidFill>
                <a:latin typeface="Roboto"/>
              </a:rPr>
              <a:t>   Pengguna dapat menentukan "tampilan dan nuansa" khusus untuk UI aplikasi mereka.</a:t>
            </a:r>
          </a:p>
          <a:p>
            <a:pPr marL="604519" lvl="1" indent="-302260" algn="just">
              <a:lnSpc>
                <a:spcPts val="4199"/>
              </a:lnSpc>
              <a:buFont typeface="Arial"/>
              <a:buChar char="•"/>
            </a:pPr>
            <a:r>
              <a:rPr lang="en-US" sz="2799">
                <a:solidFill>
                  <a:srgbClr val="FFFFFF"/>
                </a:solidFill>
                <a:latin typeface="Roboto Bold"/>
              </a:rPr>
              <a:t>Business Process</a:t>
            </a:r>
          </a:p>
          <a:p>
            <a:pPr algn="just">
              <a:lnSpc>
                <a:spcPts val="4199"/>
              </a:lnSpc>
            </a:pPr>
            <a:r>
              <a:rPr lang="en-US" sz="2799">
                <a:solidFill>
                  <a:srgbClr val="FFFFFF"/>
                </a:solidFill>
                <a:latin typeface="Roboto"/>
              </a:rPr>
              <a:t>   Pengguna dapat menyesuaikan aturan, logika, dan alur kerja dari proses bisnis yang diimplementasikan dalam aplikasi.</a:t>
            </a:r>
          </a:p>
          <a:p>
            <a:pPr marL="604519" lvl="1" indent="-302260" algn="just">
              <a:lnSpc>
                <a:spcPts val="4199"/>
              </a:lnSpc>
              <a:buFont typeface="Arial"/>
              <a:buChar char="•"/>
            </a:pPr>
            <a:r>
              <a:rPr lang="en-US" sz="2799">
                <a:solidFill>
                  <a:srgbClr val="FFFFFF"/>
                </a:solidFill>
                <a:latin typeface="Roboto Bold"/>
              </a:rPr>
              <a:t>Data Model</a:t>
            </a:r>
          </a:p>
          <a:p>
            <a:pPr algn="just">
              <a:lnSpc>
                <a:spcPts val="4199"/>
              </a:lnSpc>
            </a:pPr>
            <a:r>
              <a:rPr lang="en-US" sz="2799">
                <a:solidFill>
                  <a:srgbClr val="FFFFFF"/>
                </a:solidFill>
                <a:latin typeface="Roboto"/>
              </a:rPr>
              <a:t>      Pengguna dapat memperluas skema data aplikasi untuk memasukkan, mengecualikan, atau mengganti nama field dalam struktur data aplikasi.</a:t>
            </a:r>
          </a:p>
          <a:p>
            <a:pPr marL="604519" lvl="1" indent="-302260" algn="just">
              <a:lnSpc>
                <a:spcPts val="4199"/>
              </a:lnSpc>
              <a:buFont typeface="Arial"/>
              <a:buChar char="•"/>
            </a:pPr>
            <a:r>
              <a:rPr lang="en-US" sz="2799">
                <a:solidFill>
                  <a:srgbClr val="FFFFFF"/>
                </a:solidFill>
                <a:latin typeface="Roboto Bold"/>
              </a:rPr>
              <a:t>Access Control</a:t>
            </a:r>
          </a:p>
          <a:p>
            <a:pPr algn="just">
              <a:lnSpc>
                <a:spcPts val="4199"/>
              </a:lnSpc>
            </a:pPr>
            <a:r>
              <a:rPr lang="en-US" sz="2799">
                <a:solidFill>
                  <a:srgbClr val="FFFFFF"/>
                </a:solidFill>
                <a:latin typeface="Roboto Bold"/>
              </a:rPr>
              <a:t>   </a:t>
            </a:r>
            <a:r>
              <a:rPr lang="en-US" sz="2799">
                <a:solidFill>
                  <a:srgbClr val="FFFFFF"/>
                </a:solidFill>
                <a:latin typeface="Roboto"/>
              </a:rPr>
              <a:t>Pengguna dapat secara mandiri mengontrol hak akses untuk pengguna dan grup.</a:t>
            </a:r>
          </a:p>
          <a:p>
            <a:pPr algn="just">
              <a:lnSpc>
                <a:spcPts val="4199"/>
              </a:lnSpc>
            </a:pPr>
            <a:endParaRPr lang="en-US" sz="2799">
              <a:solidFill>
                <a:srgbClr val="FFFFFF"/>
              </a:solidFill>
              <a:latin typeface="Robo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5E6CA"/>
        </a:solidFill>
        <a:effectLst/>
      </p:bgPr>
    </p:bg>
    <p:spTree>
      <p:nvGrpSpPr>
        <p:cNvPr id="1" name=""/>
        <p:cNvGrpSpPr/>
        <p:nvPr/>
      </p:nvGrpSpPr>
      <p:grpSpPr>
        <a:xfrm>
          <a:off x="0" y="0"/>
          <a:ext cx="0" cy="0"/>
          <a:chOff x="0" y="0"/>
          <a:chExt cx="0" cy="0"/>
        </a:xfrm>
      </p:grpSpPr>
      <p:grpSp>
        <p:nvGrpSpPr>
          <p:cNvPr id="2" name="Group 2"/>
          <p:cNvGrpSpPr/>
          <p:nvPr/>
        </p:nvGrpSpPr>
        <p:grpSpPr>
          <a:xfrm>
            <a:off x="-452611" y="-531941"/>
            <a:ext cx="8962322" cy="11380101"/>
            <a:chOff x="0" y="0"/>
            <a:chExt cx="2360447" cy="2997228"/>
          </a:xfrm>
        </p:grpSpPr>
        <p:sp>
          <p:nvSpPr>
            <p:cNvPr id="3" name="Freeform 3"/>
            <p:cNvSpPr/>
            <p:nvPr/>
          </p:nvSpPr>
          <p:spPr>
            <a:xfrm>
              <a:off x="0" y="0"/>
              <a:ext cx="2360447" cy="2997228"/>
            </a:xfrm>
            <a:custGeom>
              <a:avLst/>
              <a:gdLst/>
              <a:ahLst/>
              <a:cxnLst/>
              <a:rect l="l" t="t" r="r" b="b"/>
              <a:pathLst>
                <a:path w="2360447" h="2997228">
                  <a:moveTo>
                    <a:pt x="0" y="0"/>
                  </a:moveTo>
                  <a:lnTo>
                    <a:pt x="2360447" y="0"/>
                  </a:lnTo>
                  <a:lnTo>
                    <a:pt x="2360447" y="2997228"/>
                  </a:lnTo>
                  <a:lnTo>
                    <a:pt x="0" y="2997228"/>
                  </a:lnTo>
                  <a:close/>
                </a:path>
              </a:pathLst>
            </a:custGeom>
            <a:solidFill>
              <a:srgbClr val="343F56"/>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648967" y="942975"/>
            <a:ext cx="4988003" cy="793751"/>
          </a:xfrm>
          <a:prstGeom prst="rect">
            <a:avLst/>
          </a:prstGeom>
        </p:spPr>
        <p:txBody>
          <a:bodyPr lIns="0" tIns="0" rIns="0" bIns="0" rtlCol="0" anchor="t">
            <a:spAutoFit/>
          </a:bodyPr>
          <a:lstStyle/>
          <a:p>
            <a:pPr algn="ctr">
              <a:lnSpc>
                <a:spcPts val="6299"/>
              </a:lnSpc>
            </a:pPr>
            <a:r>
              <a:rPr lang="en-US" sz="4499">
                <a:solidFill>
                  <a:srgbClr val="343F56"/>
                </a:solidFill>
                <a:latin typeface="Hagrid Ultra-Bold"/>
              </a:rPr>
              <a:t>KELEBIHAN</a:t>
            </a:r>
          </a:p>
        </p:txBody>
      </p:sp>
      <p:sp>
        <p:nvSpPr>
          <p:cNvPr id="6" name="TextBox 6"/>
          <p:cNvSpPr txBox="1"/>
          <p:nvPr/>
        </p:nvSpPr>
        <p:spPr>
          <a:xfrm>
            <a:off x="9524092" y="2014224"/>
            <a:ext cx="7237753" cy="6240144"/>
          </a:xfrm>
          <a:prstGeom prst="rect">
            <a:avLst/>
          </a:prstGeom>
        </p:spPr>
        <p:txBody>
          <a:bodyPr lIns="0" tIns="0" rIns="0" bIns="0" rtlCol="0" anchor="t">
            <a:spAutoFit/>
          </a:bodyPr>
          <a:lstStyle/>
          <a:p>
            <a:pPr marL="474984" lvl="1" indent="-237492" algn="just">
              <a:lnSpc>
                <a:spcPts val="3080"/>
              </a:lnSpc>
              <a:buFont typeface="Arial"/>
              <a:buChar char="•"/>
            </a:pPr>
            <a:r>
              <a:rPr lang="en-US" sz="2200">
                <a:solidFill>
                  <a:srgbClr val="343F56"/>
                </a:solidFill>
                <a:latin typeface="Roboto Bold"/>
              </a:rPr>
              <a:t>Efisiensi Sumber Daya</a:t>
            </a:r>
          </a:p>
          <a:p>
            <a:pPr algn="just">
              <a:lnSpc>
                <a:spcPts val="3080"/>
              </a:lnSpc>
            </a:pPr>
            <a:r>
              <a:rPr lang="en-US" sz="2200">
                <a:solidFill>
                  <a:srgbClr val="343F56"/>
                </a:solidFill>
                <a:latin typeface="Roboto"/>
              </a:rPr>
              <a:t>Sumber daya seperti server, database, dan infrastruktur lainnya dapat digunakan secara</a:t>
            </a:r>
            <a:r>
              <a:rPr lang="en-US" sz="2200">
                <a:solidFill>
                  <a:srgbClr val="343F56"/>
                </a:solidFill>
                <a:latin typeface="Roboto Bold"/>
              </a:rPr>
              <a:t> lebih efisien</a:t>
            </a:r>
            <a:r>
              <a:rPr lang="en-US" sz="2200">
                <a:solidFill>
                  <a:srgbClr val="343F56"/>
                </a:solidFill>
                <a:latin typeface="Roboto"/>
              </a:rPr>
              <a:t> karena dapat dibagi di antara </a:t>
            </a:r>
            <a:r>
              <a:rPr lang="en-US" sz="2200">
                <a:solidFill>
                  <a:srgbClr val="343F56"/>
                </a:solidFill>
                <a:latin typeface="Roboto Bold"/>
              </a:rPr>
              <a:t>beberapa tenant</a:t>
            </a:r>
            <a:r>
              <a:rPr lang="en-US" sz="2200">
                <a:solidFill>
                  <a:srgbClr val="343F56"/>
                </a:solidFill>
                <a:latin typeface="Roboto"/>
              </a:rPr>
              <a:t>.</a:t>
            </a:r>
          </a:p>
          <a:p>
            <a:pPr algn="just">
              <a:lnSpc>
                <a:spcPts val="3080"/>
              </a:lnSpc>
            </a:pPr>
            <a:endParaRPr lang="en-US" sz="2200">
              <a:solidFill>
                <a:srgbClr val="343F56"/>
              </a:solidFill>
              <a:latin typeface="Roboto"/>
            </a:endParaRPr>
          </a:p>
          <a:p>
            <a:pPr marL="474984" lvl="1" indent="-237492" algn="just">
              <a:lnSpc>
                <a:spcPts val="3080"/>
              </a:lnSpc>
              <a:buFont typeface="Arial"/>
              <a:buChar char="•"/>
            </a:pPr>
            <a:r>
              <a:rPr lang="en-US" sz="2200">
                <a:solidFill>
                  <a:srgbClr val="343F56"/>
                </a:solidFill>
                <a:latin typeface="Roboto Bold"/>
              </a:rPr>
              <a:t>Development dan Maintenance yang Mudah</a:t>
            </a:r>
          </a:p>
          <a:p>
            <a:pPr algn="just">
              <a:lnSpc>
                <a:spcPts val="3080"/>
              </a:lnSpc>
            </a:pPr>
            <a:r>
              <a:rPr lang="en-US" sz="2200">
                <a:solidFill>
                  <a:srgbClr val="343F56"/>
                </a:solidFill>
                <a:latin typeface="Roboto"/>
              </a:rPr>
              <a:t>Dengan menggunakan satu codebase untuk semua tenant, development, maintenance, dan peningkatan aplikasi dapat dilakukan dengan lebih mudah dan efisien. </a:t>
            </a:r>
            <a:r>
              <a:rPr lang="en-US" sz="2200">
                <a:solidFill>
                  <a:srgbClr val="343F56"/>
                </a:solidFill>
                <a:latin typeface="Roboto Bold"/>
              </a:rPr>
              <a:t>Perubahan </a:t>
            </a:r>
            <a:r>
              <a:rPr lang="en-US" sz="2200">
                <a:solidFill>
                  <a:srgbClr val="343F56"/>
                </a:solidFill>
                <a:latin typeface="Roboto"/>
              </a:rPr>
              <a:t>yang diterapkan di </a:t>
            </a:r>
            <a:r>
              <a:rPr lang="en-US" sz="2200">
                <a:solidFill>
                  <a:srgbClr val="343F56"/>
                </a:solidFill>
                <a:latin typeface="Roboto Bold"/>
              </a:rPr>
              <a:t>satu bagian aplikasi</a:t>
            </a:r>
            <a:r>
              <a:rPr lang="en-US" sz="2200">
                <a:solidFill>
                  <a:srgbClr val="343F56"/>
                </a:solidFill>
                <a:latin typeface="Roboto"/>
              </a:rPr>
              <a:t> akan </a:t>
            </a:r>
            <a:r>
              <a:rPr lang="en-US" sz="2200">
                <a:solidFill>
                  <a:srgbClr val="343F56"/>
                </a:solidFill>
                <a:latin typeface="Roboto Bold"/>
              </a:rPr>
              <a:t>mencerminkan</a:t>
            </a:r>
            <a:r>
              <a:rPr lang="en-US" sz="2200">
                <a:solidFill>
                  <a:srgbClr val="343F56"/>
                </a:solidFill>
                <a:latin typeface="Roboto"/>
              </a:rPr>
              <a:t> pada </a:t>
            </a:r>
            <a:r>
              <a:rPr lang="en-US" sz="2200">
                <a:solidFill>
                  <a:srgbClr val="343F56"/>
                </a:solidFill>
                <a:latin typeface="Roboto Bold"/>
              </a:rPr>
              <a:t>semua tenant</a:t>
            </a:r>
            <a:r>
              <a:rPr lang="en-US" sz="2200">
                <a:solidFill>
                  <a:srgbClr val="343F56"/>
                </a:solidFill>
                <a:latin typeface="Roboto"/>
              </a:rPr>
              <a:t>.</a:t>
            </a:r>
          </a:p>
          <a:p>
            <a:pPr algn="just">
              <a:lnSpc>
                <a:spcPts val="3080"/>
              </a:lnSpc>
            </a:pPr>
            <a:endParaRPr lang="en-US" sz="2200">
              <a:solidFill>
                <a:srgbClr val="343F56"/>
              </a:solidFill>
              <a:latin typeface="Roboto"/>
            </a:endParaRPr>
          </a:p>
          <a:p>
            <a:pPr marL="474984" lvl="1" indent="-237492" algn="just">
              <a:lnSpc>
                <a:spcPts val="3080"/>
              </a:lnSpc>
              <a:buFont typeface="Arial"/>
              <a:buChar char="•"/>
            </a:pPr>
            <a:r>
              <a:rPr lang="en-US" sz="2200">
                <a:solidFill>
                  <a:srgbClr val="343F56"/>
                </a:solidFill>
                <a:latin typeface="Roboto Bold"/>
              </a:rPr>
              <a:t>Cost yang Lebih Rendah</a:t>
            </a:r>
          </a:p>
          <a:p>
            <a:pPr algn="just">
              <a:lnSpc>
                <a:spcPts val="3080"/>
              </a:lnSpc>
            </a:pPr>
            <a:r>
              <a:rPr lang="en-US" sz="2200">
                <a:solidFill>
                  <a:srgbClr val="343F56"/>
                </a:solidFill>
                <a:latin typeface="Roboto"/>
              </a:rPr>
              <a:t>Dengan </a:t>
            </a:r>
            <a:r>
              <a:rPr lang="en-US" sz="2200">
                <a:solidFill>
                  <a:srgbClr val="343F56"/>
                </a:solidFill>
                <a:latin typeface="Roboto Bold"/>
              </a:rPr>
              <a:t>membagi sumber daya</a:t>
            </a:r>
            <a:r>
              <a:rPr lang="en-US" sz="2200">
                <a:solidFill>
                  <a:srgbClr val="343F56"/>
                </a:solidFill>
                <a:latin typeface="Roboto"/>
              </a:rPr>
              <a:t> dan infrastruktur di antara banyak tenant, </a:t>
            </a:r>
            <a:r>
              <a:rPr lang="en-US" sz="2200">
                <a:solidFill>
                  <a:srgbClr val="343F56"/>
                </a:solidFill>
                <a:latin typeface="Roboto Bold"/>
              </a:rPr>
              <a:t>biaya pengembangan</a:t>
            </a:r>
            <a:r>
              <a:rPr lang="en-US" sz="2200">
                <a:solidFill>
                  <a:srgbClr val="343F56"/>
                </a:solidFill>
                <a:latin typeface="Roboto"/>
              </a:rPr>
              <a:t> dan operasional dapat </a:t>
            </a:r>
            <a:r>
              <a:rPr lang="en-US" sz="2200">
                <a:solidFill>
                  <a:srgbClr val="343F56"/>
                </a:solidFill>
                <a:latin typeface="Roboto Bold"/>
              </a:rPr>
              <a:t>dikurangi</a:t>
            </a:r>
            <a:r>
              <a:rPr lang="en-US" sz="2200">
                <a:solidFill>
                  <a:srgbClr val="343F56"/>
                </a:solidFill>
                <a:latin typeface="Roboto"/>
              </a:rPr>
              <a:t> secara signifikan. </a:t>
            </a:r>
          </a:p>
        </p:txBody>
      </p:sp>
      <p:sp>
        <p:nvSpPr>
          <p:cNvPr id="7" name="TextBox 7"/>
          <p:cNvSpPr txBox="1"/>
          <p:nvPr/>
        </p:nvSpPr>
        <p:spPr>
          <a:xfrm>
            <a:off x="1534548" y="941387"/>
            <a:ext cx="4988003" cy="793751"/>
          </a:xfrm>
          <a:prstGeom prst="rect">
            <a:avLst/>
          </a:prstGeom>
        </p:spPr>
        <p:txBody>
          <a:bodyPr lIns="0" tIns="0" rIns="0" bIns="0" rtlCol="0" anchor="t">
            <a:spAutoFit/>
          </a:bodyPr>
          <a:lstStyle/>
          <a:p>
            <a:pPr algn="ctr">
              <a:lnSpc>
                <a:spcPts val="6299"/>
              </a:lnSpc>
            </a:pPr>
            <a:r>
              <a:rPr lang="en-US" sz="4499">
                <a:solidFill>
                  <a:srgbClr val="F5E6CA"/>
                </a:solidFill>
                <a:latin typeface="Hagrid Ultra-Bold"/>
              </a:rPr>
              <a:t>KEKURANGAN</a:t>
            </a:r>
          </a:p>
        </p:txBody>
      </p:sp>
      <p:sp>
        <p:nvSpPr>
          <p:cNvPr id="8" name="Freeform 8"/>
          <p:cNvSpPr/>
          <p:nvPr/>
        </p:nvSpPr>
        <p:spPr>
          <a:xfrm>
            <a:off x="16761845" y="8845590"/>
            <a:ext cx="1089240" cy="1089240"/>
          </a:xfrm>
          <a:custGeom>
            <a:avLst/>
            <a:gdLst/>
            <a:ahLst/>
            <a:cxnLst/>
            <a:rect l="l" t="t" r="r" b="b"/>
            <a:pathLst>
              <a:path w="1089240" h="1089240">
                <a:moveTo>
                  <a:pt x="0" y="0"/>
                </a:moveTo>
                <a:lnTo>
                  <a:pt x="1089240" y="0"/>
                </a:lnTo>
                <a:lnTo>
                  <a:pt x="1089240" y="1089240"/>
                </a:lnTo>
                <a:lnTo>
                  <a:pt x="0" y="1089240"/>
                </a:lnTo>
                <a:lnTo>
                  <a:pt x="0" y="0"/>
                </a:lnTo>
                <a:close/>
              </a:path>
            </a:pathLst>
          </a:custGeom>
          <a:blipFill>
            <a:blip r:embed="rId2"/>
            <a:stretch>
              <a:fillRect/>
            </a:stretch>
          </a:blipFill>
        </p:spPr>
      </p:sp>
      <p:sp>
        <p:nvSpPr>
          <p:cNvPr id="9" name="Freeform 9"/>
          <p:cNvSpPr/>
          <p:nvPr/>
        </p:nvSpPr>
        <p:spPr>
          <a:xfrm>
            <a:off x="14034885" y="8779944"/>
            <a:ext cx="1220531" cy="1220531"/>
          </a:xfrm>
          <a:custGeom>
            <a:avLst/>
            <a:gdLst/>
            <a:ahLst/>
            <a:cxnLst/>
            <a:rect l="l" t="t" r="r" b="b"/>
            <a:pathLst>
              <a:path w="1220531" h="1220531">
                <a:moveTo>
                  <a:pt x="0" y="0"/>
                </a:moveTo>
                <a:lnTo>
                  <a:pt x="1220532" y="0"/>
                </a:lnTo>
                <a:lnTo>
                  <a:pt x="1220532" y="1220532"/>
                </a:lnTo>
                <a:lnTo>
                  <a:pt x="0" y="1220532"/>
                </a:lnTo>
                <a:lnTo>
                  <a:pt x="0" y="0"/>
                </a:lnTo>
                <a:close/>
              </a:path>
            </a:pathLst>
          </a:custGeom>
          <a:blipFill>
            <a:blip r:embed="rId3"/>
            <a:stretch>
              <a:fillRect/>
            </a:stretch>
          </a:blipFill>
        </p:spPr>
      </p:sp>
      <p:sp>
        <p:nvSpPr>
          <p:cNvPr id="10" name="Freeform 10"/>
          <p:cNvSpPr/>
          <p:nvPr/>
        </p:nvSpPr>
        <p:spPr>
          <a:xfrm>
            <a:off x="15398439" y="8779944"/>
            <a:ext cx="1220531" cy="1220531"/>
          </a:xfrm>
          <a:custGeom>
            <a:avLst/>
            <a:gdLst/>
            <a:ahLst/>
            <a:cxnLst/>
            <a:rect l="l" t="t" r="r" b="b"/>
            <a:pathLst>
              <a:path w="1220531" h="1220531">
                <a:moveTo>
                  <a:pt x="0" y="0"/>
                </a:moveTo>
                <a:lnTo>
                  <a:pt x="1220531" y="0"/>
                </a:lnTo>
                <a:lnTo>
                  <a:pt x="1220531" y="1220532"/>
                </a:lnTo>
                <a:lnTo>
                  <a:pt x="0" y="1220532"/>
                </a:lnTo>
                <a:lnTo>
                  <a:pt x="0" y="0"/>
                </a:lnTo>
                <a:close/>
              </a:path>
            </a:pathLst>
          </a:custGeom>
          <a:blipFill>
            <a:blip r:embed="rId4"/>
            <a:stretch>
              <a:fillRect/>
            </a:stretch>
          </a:blipFill>
        </p:spPr>
      </p:sp>
      <p:sp>
        <p:nvSpPr>
          <p:cNvPr id="11" name="TextBox 11"/>
          <p:cNvSpPr txBox="1"/>
          <p:nvPr/>
        </p:nvSpPr>
        <p:spPr>
          <a:xfrm>
            <a:off x="1028700" y="2014224"/>
            <a:ext cx="6731610" cy="7021194"/>
          </a:xfrm>
          <a:prstGeom prst="rect">
            <a:avLst/>
          </a:prstGeom>
        </p:spPr>
        <p:txBody>
          <a:bodyPr lIns="0" tIns="0" rIns="0" bIns="0" rtlCol="0" anchor="t">
            <a:spAutoFit/>
          </a:bodyPr>
          <a:lstStyle/>
          <a:p>
            <a:pPr marL="474984" lvl="1" indent="-237492" algn="just">
              <a:lnSpc>
                <a:spcPts val="3080"/>
              </a:lnSpc>
              <a:buFont typeface="Arial"/>
              <a:buChar char="•"/>
            </a:pPr>
            <a:r>
              <a:rPr lang="en-US" sz="2200">
                <a:solidFill>
                  <a:srgbClr val="F5E6CA"/>
                </a:solidFill>
                <a:latin typeface="Roboto Bold"/>
              </a:rPr>
              <a:t>Manajemen/Kustomisasi Terbatas</a:t>
            </a:r>
          </a:p>
          <a:p>
            <a:pPr algn="just">
              <a:lnSpc>
                <a:spcPts val="3080"/>
              </a:lnSpc>
            </a:pPr>
            <a:r>
              <a:rPr lang="en-US" sz="2200">
                <a:solidFill>
                  <a:srgbClr val="F5E6CA"/>
                </a:solidFill>
                <a:latin typeface="Roboto"/>
              </a:rPr>
              <a:t>Meskipun memiliki manfaat integrasi tambahan, perubahan khusus pada database biasanya </a:t>
            </a:r>
            <a:r>
              <a:rPr lang="en-US" sz="2200">
                <a:solidFill>
                  <a:srgbClr val="F5E6CA"/>
                </a:solidFill>
                <a:latin typeface="Roboto Bold"/>
              </a:rPr>
              <a:t>tidak</a:t>
            </a:r>
            <a:r>
              <a:rPr lang="en-US" sz="2200">
                <a:solidFill>
                  <a:srgbClr val="F5E6CA"/>
                </a:solidFill>
                <a:latin typeface="Roboto"/>
              </a:rPr>
              <a:t> dapat dilakukan.</a:t>
            </a:r>
          </a:p>
          <a:p>
            <a:pPr algn="just">
              <a:lnSpc>
                <a:spcPts val="3080"/>
              </a:lnSpc>
            </a:pPr>
            <a:endParaRPr lang="en-US" sz="2200">
              <a:solidFill>
                <a:srgbClr val="F5E6CA"/>
              </a:solidFill>
              <a:latin typeface="Roboto"/>
            </a:endParaRPr>
          </a:p>
          <a:p>
            <a:pPr marL="474984" lvl="1" indent="-237492" algn="just">
              <a:lnSpc>
                <a:spcPts val="3080"/>
              </a:lnSpc>
              <a:buFont typeface="Arial"/>
              <a:buChar char="•"/>
            </a:pPr>
            <a:r>
              <a:rPr lang="en-US" sz="2200">
                <a:solidFill>
                  <a:srgbClr val="F5E6CA"/>
                </a:solidFill>
                <a:latin typeface="Roboto Bold"/>
              </a:rPr>
              <a:t>Keamanan</a:t>
            </a:r>
          </a:p>
          <a:p>
            <a:pPr algn="just">
              <a:lnSpc>
                <a:spcPts val="3080"/>
              </a:lnSpc>
            </a:pPr>
            <a:r>
              <a:rPr lang="en-US" sz="2200">
                <a:solidFill>
                  <a:srgbClr val="F5E6CA"/>
                </a:solidFill>
                <a:latin typeface="Roboto"/>
              </a:rPr>
              <a:t>Penyewa lain tidak akan melihat data Anda. Namun, beberapa pengguna (tidak terkait dengan organisasi Anda) diperbolehkan berada di </a:t>
            </a:r>
            <a:r>
              <a:rPr lang="en-US" sz="2200">
                <a:solidFill>
                  <a:srgbClr val="F5E6CA"/>
                </a:solidFill>
                <a:latin typeface="Roboto Bold"/>
              </a:rPr>
              <a:t>database yang sama. </a:t>
            </a:r>
          </a:p>
          <a:p>
            <a:pPr algn="just">
              <a:lnSpc>
                <a:spcPts val="3080"/>
              </a:lnSpc>
            </a:pPr>
            <a:endParaRPr lang="en-US" sz="2200">
              <a:solidFill>
                <a:srgbClr val="F5E6CA"/>
              </a:solidFill>
              <a:latin typeface="Roboto Bold"/>
            </a:endParaRPr>
          </a:p>
          <a:p>
            <a:pPr marL="474984" lvl="1" indent="-237492" algn="just">
              <a:lnSpc>
                <a:spcPts val="3080"/>
              </a:lnSpc>
              <a:buFont typeface="Arial"/>
              <a:buChar char="•"/>
            </a:pPr>
            <a:r>
              <a:rPr lang="en-US" sz="2200">
                <a:solidFill>
                  <a:srgbClr val="F5E6CA"/>
                </a:solidFill>
                <a:latin typeface="Roboto Bold"/>
              </a:rPr>
              <a:t>Pembaruan/Perubahan</a:t>
            </a:r>
          </a:p>
          <a:p>
            <a:pPr algn="just">
              <a:lnSpc>
                <a:spcPts val="3080"/>
              </a:lnSpc>
            </a:pPr>
            <a:r>
              <a:rPr lang="en-US" sz="2200">
                <a:solidFill>
                  <a:srgbClr val="F5E6CA"/>
                </a:solidFill>
                <a:latin typeface="Roboto"/>
              </a:rPr>
              <a:t>Ketika salah satu dari produk SaaS yang diintegrasikan melakukan </a:t>
            </a:r>
            <a:r>
              <a:rPr lang="en-US" sz="2200">
                <a:solidFill>
                  <a:srgbClr val="F5E6CA"/>
                </a:solidFill>
                <a:latin typeface="Roboto Bold"/>
              </a:rPr>
              <a:t>perubahan</a:t>
            </a:r>
            <a:r>
              <a:rPr lang="en-US" sz="2200">
                <a:solidFill>
                  <a:srgbClr val="F5E6CA"/>
                </a:solidFill>
                <a:latin typeface="Roboto"/>
              </a:rPr>
              <a:t>, seperti mengubah API, fitur, atau struktur data, aplikasi penghubung(middleware) yang tergantung pada produk tersebut mungkin</a:t>
            </a:r>
            <a:r>
              <a:rPr lang="en-US" sz="2200">
                <a:solidFill>
                  <a:srgbClr val="F5E6CA"/>
                </a:solidFill>
                <a:latin typeface="Roboto Bold"/>
              </a:rPr>
              <a:t> tidak lagi berfungsi</a:t>
            </a:r>
            <a:r>
              <a:rPr lang="en-US" sz="2200">
                <a:solidFill>
                  <a:srgbClr val="F5E6CA"/>
                </a:solidFill>
                <a:latin typeface="Roboto"/>
              </a:rPr>
              <a:t> dengan </a:t>
            </a:r>
            <a:r>
              <a:rPr lang="en-US" sz="2200">
                <a:solidFill>
                  <a:srgbClr val="F5E6CA"/>
                </a:solidFill>
                <a:latin typeface="Roboto Bold"/>
              </a:rPr>
              <a:t>baik</a:t>
            </a:r>
            <a:r>
              <a:rPr lang="en-US" sz="2200">
                <a:solidFill>
                  <a:srgbClr val="F5E6CA"/>
                </a:solidFill>
                <a:latin typeface="Roboto"/>
              </a:rPr>
              <a:t> atau bahkan mengalami </a:t>
            </a:r>
            <a:r>
              <a:rPr lang="en-US" sz="2200">
                <a:solidFill>
                  <a:srgbClr val="F5E6CA"/>
                </a:solidFill>
                <a:latin typeface="Roboto Bold"/>
              </a:rPr>
              <a:t>kegagalan.</a:t>
            </a:r>
          </a:p>
          <a:p>
            <a:pPr algn="just">
              <a:lnSpc>
                <a:spcPts val="3080"/>
              </a:lnSpc>
            </a:pPr>
            <a:endParaRPr lang="en-US" sz="2200">
              <a:solidFill>
                <a:srgbClr val="F5E6CA"/>
              </a:solidFill>
              <a:latin typeface="Roboto Bo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5E6CA"/>
        </a:solidFill>
        <a:effectLst/>
      </p:bgPr>
    </p:bg>
    <p:spTree>
      <p:nvGrpSpPr>
        <p:cNvPr id="1" name=""/>
        <p:cNvGrpSpPr/>
        <p:nvPr/>
      </p:nvGrpSpPr>
      <p:grpSpPr>
        <a:xfrm>
          <a:off x="0" y="0"/>
          <a:ext cx="0" cy="0"/>
          <a:chOff x="0" y="0"/>
          <a:chExt cx="0" cy="0"/>
        </a:xfrm>
      </p:grpSpPr>
      <p:grpSp>
        <p:nvGrpSpPr>
          <p:cNvPr id="2" name="Group 2"/>
          <p:cNvGrpSpPr/>
          <p:nvPr/>
        </p:nvGrpSpPr>
        <p:grpSpPr>
          <a:xfrm>
            <a:off x="-386397" y="-369157"/>
            <a:ext cx="19021310" cy="3012245"/>
            <a:chOff x="0" y="0"/>
            <a:chExt cx="8016217" cy="1269461"/>
          </a:xfrm>
        </p:grpSpPr>
        <p:sp>
          <p:nvSpPr>
            <p:cNvPr id="3" name="Freeform 3"/>
            <p:cNvSpPr/>
            <p:nvPr/>
          </p:nvSpPr>
          <p:spPr>
            <a:xfrm>
              <a:off x="0" y="0"/>
              <a:ext cx="8016217" cy="1269461"/>
            </a:xfrm>
            <a:custGeom>
              <a:avLst/>
              <a:gdLst/>
              <a:ahLst/>
              <a:cxnLst/>
              <a:rect l="l" t="t" r="r" b="b"/>
              <a:pathLst>
                <a:path w="8016217" h="1269461">
                  <a:moveTo>
                    <a:pt x="0" y="0"/>
                  </a:moveTo>
                  <a:lnTo>
                    <a:pt x="8016217" y="0"/>
                  </a:lnTo>
                  <a:lnTo>
                    <a:pt x="8016217" y="1269461"/>
                  </a:lnTo>
                  <a:lnTo>
                    <a:pt x="0" y="1269461"/>
                  </a:lnTo>
                  <a:close/>
                </a:path>
              </a:pathLst>
            </a:custGeom>
            <a:solidFill>
              <a:srgbClr val="343F56"/>
            </a:solidFill>
            <a:ln cap="sq">
              <a:noFill/>
              <a:miter/>
            </a:ln>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30320" y="3289770"/>
            <a:ext cx="5061550" cy="6348511"/>
            <a:chOff x="0" y="0"/>
            <a:chExt cx="2007284" cy="2517661"/>
          </a:xfrm>
        </p:grpSpPr>
        <p:sp>
          <p:nvSpPr>
            <p:cNvPr id="6" name="Freeform 6"/>
            <p:cNvSpPr/>
            <p:nvPr/>
          </p:nvSpPr>
          <p:spPr>
            <a:xfrm>
              <a:off x="0" y="0"/>
              <a:ext cx="2007284" cy="2517661"/>
            </a:xfrm>
            <a:custGeom>
              <a:avLst/>
              <a:gdLst/>
              <a:ahLst/>
              <a:cxnLst/>
              <a:rect l="l" t="t" r="r" b="b"/>
              <a:pathLst>
                <a:path w="2007284" h="2517661">
                  <a:moveTo>
                    <a:pt x="0" y="0"/>
                  </a:moveTo>
                  <a:lnTo>
                    <a:pt x="2007284" y="0"/>
                  </a:lnTo>
                  <a:lnTo>
                    <a:pt x="2007284" y="2517661"/>
                  </a:lnTo>
                  <a:lnTo>
                    <a:pt x="0" y="2517661"/>
                  </a:lnTo>
                  <a:close/>
                </a:path>
              </a:pathLst>
            </a:custGeom>
            <a:solidFill>
              <a:srgbClr val="000000">
                <a:alpha val="0"/>
              </a:srgbClr>
            </a:solidFill>
            <a:ln w="38100" cap="sq">
              <a:solidFill>
                <a:srgbClr val="343F56"/>
              </a:solidFill>
              <a:miter/>
            </a:ln>
          </p:spPr>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6614845" y="3289770"/>
            <a:ext cx="5061550" cy="6348511"/>
            <a:chOff x="0" y="0"/>
            <a:chExt cx="2007284" cy="2517661"/>
          </a:xfrm>
        </p:grpSpPr>
        <p:sp>
          <p:nvSpPr>
            <p:cNvPr id="9" name="Freeform 9"/>
            <p:cNvSpPr/>
            <p:nvPr/>
          </p:nvSpPr>
          <p:spPr>
            <a:xfrm>
              <a:off x="0" y="0"/>
              <a:ext cx="2007284" cy="2517661"/>
            </a:xfrm>
            <a:custGeom>
              <a:avLst/>
              <a:gdLst/>
              <a:ahLst/>
              <a:cxnLst/>
              <a:rect l="l" t="t" r="r" b="b"/>
              <a:pathLst>
                <a:path w="2007284" h="2517661">
                  <a:moveTo>
                    <a:pt x="0" y="0"/>
                  </a:moveTo>
                  <a:lnTo>
                    <a:pt x="2007284" y="0"/>
                  </a:lnTo>
                  <a:lnTo>
                    <a:pt x="2007284" y="2517661"/>
                  </a:lnTo>
                  <a:lnTo>
                    <a:pt x="0" y="2517661"/>
                  </a:lnTo>
                  <a:close/>
                </a:path>
              </a:pathLst>
            </a:custGeom>
            <a:solidFill>
              <a:srgbClr val="343F56"/>
            </a:solidFill>
            <a:ln cap="sq">
              <a:noFill/>
              <a:miter/>
            </a:ln>
          </p:spPr>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2197750" y="3289770"/>
            <a:ext cx="5061550" cy="6348511"/>
            <a:chOff x="0" y="0"/>
            <a:chExt cx="2007284" cy="2517661"/>
          </a:xfrm>
        </p:grpSpPr>
        <p:sp>
          <p:nvSpPr>
            <p:cNvPr id="12" name="Freeform 12"/>
            <p:cNvSpPr/>
            <p:nvPr/>
          </p:nvSpPr>
          <p:spPr>
            <a:xfrm>
              <a:off x="0" y="0"/>
              <a:ext cx="2007284" cy="2517661"/>
            </a:xfrm>
            <a:custGeom>
              <a:avLst/>
              <a:gdLst/>
              <a:ahLst/>
              <a:cxnLst/>
              <a:rect l="l" t="t" r="r" b="b"/>
              <a:pathLst>
                <a:path w="2007284" h="2517661">
                  <a:moveTo>
                    <a:pt x="0" y="0"/>
                  </a:moveTo>
                  <a:lnTo>
                    <a:pt x="2007284" y="0"/>
                  </a:lnTo>
                  <a:lnTo>
                    <a:pt x="2007284" y="2517661"/>
                  </a:lnTo>
                  <a:lnTo>
                    <a:pt x="0" y="2517661"/>
                  </a:lnTo>
                  <a:close/>
                </a:path>
              </a:pathLst>
            </a:custGeom>
            <a:solidFill>
              <a:srgbClr val="000000">
                <a:alpha val="0"/>
              </a:srgbClr>
            </a:solidFill>
            <a:ln w="38100" cap="sq">
              <a:solidFill>
                <a:srgbClr val="343F56"/>
              </a:solidFill>
              <a:miter/>
            </a:ln>
          </p:spPr>
        </p:sp>
        <p:sp>
          <p:nvSpPr>
            <p:cNvPr id="13" name="TextBox 13"/>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1513688" y="3515403"/>
            <a:ext cx="4094816" cy="5849619"/>
          </a:xfrm>
          <a:prstGeom prst="rect">
            <a:avLst/>
          </a:prstGeom>
        </p:spPr>
        <p:txBody>
          <a:bodyPr lIns="0" tIns="0" rIns="0" bIns="0" rtlCol="0" anchor="t">
            <a:spAutoFit/>
          </a:bodyPr>
          <a:lstStyle/>
          <a:p>
            <a:pPr marL="474984" lvl="1" indent="-237492" algn="just">
              <a:lnSpc>
                <a:spcPts val="3080"/>
              </a:lnSpc>
              <a:buFont typeface="Arial"/>
              <a:buChar char="•"/>
            </a:pPr>
            <a:r>
              <a:rPr lang="en-US" sz="2200">
                <a:solidFill>
                  <a:srgbClr val="343F56"/>
                </a:solidFill>
                <a:latin typeface="Roboto Bold"/>
              </a:rPr>
              <a:t>Usage Isolation</a:t>
            </a:r>
          </a:p>
          <a:p>
            <a:pPr algn="just">
              <a:lnSpc>
                <a:spcPts val="3080"/>
              </a:lnSpc>
            </a:pPr>
            <a:r>
              <a:rPr lang="en-US" sz="2200">
                <a:solidFill>
                  <a:srgbClr val="343F56"/>
                </a:solidFill>
                <a:latin typeface="Roboto"/>
              </a:rPr>
              <a:t>Perilaku penggunaan satu pengguna tidak mempengaruhi ketersediaan aplikasi dan kinerja penyewa lainnya.</a:t>
            </a:r>
          </a:p>
          <a:p>
            <a:pPr marL="474984" lvl="1" indent="-237492" algn="just">
              <a:lnSpc>
                <a:spcPts val="3080"/>
              </a:lnSpc>
              <a:buFont typeface="Arial"/>
              <a:buChar char="•"/>
            </a:pPr>
            <a:r>
              <a:rPr lang="en-US" sz="2200">
                <a:solidFill>
                  <a:srgbClr val="343F56"/>
                </a:solidFill>
                <a:latin typeface="Roboto Bold"/>
              </a:rPr>
              <a:t>Data Security</a:t>
            </a:r>
          </a:p>
          <a:p>
            <a:pPr algn="just">
              <a:lnSpc>
                <a:spcPts val="3080"/>
              </a:lnSpc>
            </a:pPr>
            <a:r>
              <a:rPr lang="en-US" sz="2200">
                <a:solidFill>
                  <a:srgbClr val="343F56"/>
                </a:solidFill>
                <a:latin typeface="Roboto"/>
              </a:rPr>
              <a:t>Pengguna tidak dapat mengakses data milik pengguna lain.</a:t>
            </a:r>
          </a:p>
          <a:p>
            <a:pPr marL="474984" lvl="1" indent="-237492" algn="just">
              <a:lnSpc>
                <a:spcPts val="3080"/>
              </a:lnSpc>
              <a:buFont typeface="Arial"/>
              <a:buChar char="•"/>
            </a:pPr>
            <a:r>
              <a:rPr lang="en-US" sz="2200">
                <a:solidFill>
                  <a:srgbClr val="343F56"/>
                </a:solidFill>
                <a:latin typeface="Roboto Bold"/>
              </a:rPr>
              <a:t>Recovery</a:t>
            </a:r>
          </a:p>
          <a:p>
            <a:pPr algn="just">
              <a:lnSpc>
                <a:spcPts val="3080"/>
              </a:lnSpc>
            </a:pPr>
            <a:r>
              <a:rPr lang="en-US" sz="2200">
                <a:solidFill>
                  <a:srgbClr val="343F56"/>
                </a:solidFill>
                <a:latin typeface="Roboto"/>
              </a:rPr>
              <a:t>Prosedur pencadangan dan pemulihan dilakukan secara terpisah untuk data masing-masing tenant.</a:t>
            </a:r>
          </a:p>
          <a:p>
            <a:pPr algn="just">
              <a:lnSpc>
                <a:spcPts val="3080"/>
              </a:lnSpc>
            </a:pPr>
            <a:endParaRPr lang="en-US" sz="2200">
              <a:solidFill>
                <a:srgbClr val="343F56"/>
              </a:solidFill>
              <a:latin typeface="Roboto"/>
            </a:endParaRPr>
          </a:p>
        </p:txBody>
      </p:sp>
      <p:sp>
        <p:nvSpPr>
          <p:cNvPr id="15" name="TextBox 15"/>
          <p:cNvSpPr txBox="1"/>
          <p:nvPr/>
        </p:nvSpPr>
        <p:spPr>
          <a:xfrm>
            <a:off x="7117121" y="3770631"/>
            <a:ext cx="4056998" cy="5068569"/>
          </a:xfrm>
          <a:prstGeom prst="rect">
            <a:avLst/>
          </a:prstGeom>
        </p:spPr>
        <p:txBody>
          <a:bodyPr lIns="0" tIns="0" rIns="0" bIns="0" rtlCol="0" anchor="t">
            <a:spAutoFit/>
          </a:bodyPr>
          <a:lstStyle/>
          <a:p>
            <a:pPr marL="474984" lvl="1" indent="-237492" algn="just">
              <a:lnSpc>
                <a:spcPts val="3080"/>
              </a:lnSpc>
              <a:buFont typeface="Arial"/>
              <a:buChar char="•"/>
            </a:pPr>
            <a:r>
              <a:rPr lang="en-US" sz="2200">
                <a:solidFill>
                  <a:srgbClr val="F5E6CA"/>
                </a:solidFill>
                <a:latin typeface="Roboto Bold"/>
              </a:rPr>
              <a:t>Application Upgrades</a:t>
            </a:r>
          </a:p>
          <a:p>
            <a:pPr algn="just">
              <a:lnSpc>
                <a:spcPts val="3080"/>
              </a:lnSpc>
            </a:pPr>
            <a:r>
              <a:rPr lang="en-US" sz="2200">
                <a:solidFill>
                  <a:srgbClr val="F5E6CA"/>
                </a:solidFill>
                <a:latin typeface="Roboto"/>
              </a:rPr>
              <a:t>Pengguna tidak terpengaruh secara negatif oleh peningkatan sinkron dari artefak perangkat lunak bersama.</a:t>
            </a:r>
          </a:p>
          <a:p>
            <a:pPr marL="474984" lvl="1" indent="-237492" algn="just">
              <a:lnSpc>
                <a:spcPts val="3080"/>
              </a:lnSpc>
              <a:buFont typeface="Arial"/>
              <a:buChar char="•"/>
            </a:pPr>
            <a:r>
              <a:rPr lang="en-US" sz="2200">
                <a:solidFill>
                  <a:srgbClr val="F5E6CA"/>
                </a:solidFill>
                <a:latin typeface="Roboto Bold"/>
              </a:rPr>
              <a:t>Scalability</a:t>
            </a:r>
          </a:p>
          <a:p>
            <a:pPr algn="just">
              <a:lnSpc>
                <a:spcPts val="3080"/>
              </a:lnSpc>
            </a:pPr>
            <a:r>
              <a:rPr lang="en-US" sz="2200">
                <a:solidFill>
                  <a:srgbClr val="F5E6CA"/>
                </a:solidFill>
                <a:latin typeface="Roboto"/>
              </a:rPr>
              <a:t>Aplikasi dapat ditingkatkan untuk mengakomodasi peningkatan penggunaan oleh pengguna yang sudah ada dan/atau peningkatan jumlah pengguna.</a:t>
            </a:r>
          </a:p>
          <a:p>
            <a:pPr algn="just">
              <a:lnSpc>
                <a:spcPts val="3080"/>
              </a:lnSpc>
            </a:pPr>
            <a:endParaRPr lang="en-US" sz="2200">
              <a:solidFill>
                <a:srgbClr val="F5E6CA"/>
              </a:solidFill>
              <a:latin typeface="Roboto"/>
            </a:endParaRPr>
          </a:p>
        </p:txBody>
      </p:sp>
      <p:sp>
        <p:nvSpPr>
          <p:cNvPr id="16" name="TextBox 16"/>
          <p:cNvSpPr txBox="1"/>
          <p:nvPr/>
        </p:nvSpPr>
        <p:spPr>
          <a:xfrm>
            <a:off x="12705095" y="3770631"/>
            <a:ext cx="4056998" cy="4287519"/>
          </a:xfrm>
          <a:prstGeom prst="rect">
            <a:avLst/>
          </a:prstGeom>
        </p:spPr>
        <p:txBody>
          <a:bodyPr lIns="0" tIns="0" rIns="0" bIns="0" rtlCol="0" anchor="t">
            <a:spAutoFit/>
          </a:bodyPr>
          <a:lstStyle/>
          <a:p>
            <a:pPr marL="474984" lvl="1" indent="-237492" algn="just">
              <a:lnSpc>
                <a:spcPts val="3080"/>
              </a:lnSpc>
              <a:buFont typeface="Arial"/>
              <a:buChar char="•"/>
            </a:pPr>
            <a:r>
              <a:rPr lang="en-US" sz="2200">
                <a:solidFill>
                  <a:srgbClr val="343F56"/>
                </a:solidFill>
                <a:latin typeface="Roboto Bold"/>
              </a:rPr>
              <a:t>Metered Usage</a:t>
            </a:r>
          </a:p>
          <a:p>
            <a:pPr algn="just">
              <a:lnSpc>
                <a:spcPts val="3080"/>
              </a:lnSpc>
            </a:pPr>
            <a:r>
              <a:rPr lang="en-US" sz="2200">
                <a:solidFill>
                  <a:srgbClr val="343F56"/>
                </a:solidFill>
                <a:latin typeface="Roboto"/>
              </a:rPr>
              <a:t>Pengguna hanya dikenakan biaya untuk proses aplikasi dan fitur yang benar-benar digunakan.</a:t>
            </a:r>
          </a:p>
          <a:p>
            <a:pPr marL="474984" lvl="1" indent="-237492" algn="just">
              <a:lnSpc>
                <a:spcPts val="3080"/>
              </a:lnSpc>
              <a:buFont typeface="Arial"/>
              <a:buChar char="•"/>
            </a:pPr>
            <a:r>
              <a:rPr lang="en-US" sz="2200">
                <a:solidFill>
                  <a:srgbClr val="343F56"/>
                </a:solidFill>
                <a:latin typeface="Roboto Bold"/>
              </a:rPr>
              <a:t>Data Tier Isolation</a:t>
            </a:r>
          </a:p>
          <a:p>
            <a:pPr algn="just">
              <a:lnSpc>
                <a:spcPts val="3080"/>
              </a:lnSpc>
            </a:pPr>
            <a:r>
              <a:rPr lang="en-US" sz="2200">
                <a:solidFill>
                  <a:srgbClr val="343F56"/>
                </a:solidFill>
                <a:latin typeface="Roboto"/>
              </a:rPr>
              <a:t>Pengguna dapat memiliki basis data, tabel, dan/atau skema yang terisolasi dari penyewa lain. </a:t>
            </a:r>
          </a:p>
          <a:p>
            <a:pPr algn="just">
              <a:lnSpc>
                <a:spcPts val="3080"/>
              </a:lnSpc>
            </a:pPr>
            <a:endParaRPr lang="en-US" sz="2200">
              <a:solidFill>
                <a:srgbClr val="343F56"/>
              </a:solidFill>
              <a:latin typeface="Roboto"/>
            </a:endParaRPr>
          </a:p>
        </p:txBody>
      </p:sp>
      <p:sp>
        <p:nvSpPr>
          <p:cNvPr id="17" name="TextBox 17"/>
          <p:cNvSpPr txBox="1"/>
          <p:nvPr/>
        </p:nvSpPr>
        <p:spPr>
          <a:xfrm>
            <a:off x="1030320" y="1232216"/>
            <a:ext cx="16230600" cy="704850"/>
          </a:xfrm>
          <a:prstGeom prst="rect">
            <a:avLst/>
          </a:prstGeom>
        </p:spPr>
        <p:txBody>
          <a:bodyPr lIns="0" tIns="0" rIns="0" bIns="0" rtlCol="0" anchor="t">
            <a:spAutoFit/>
          </a:bodyPr>
          <a:lstStyle/>
          <a:p>
            <a:pPr>
              <a:lnSpc>
                <a:spcPts val="4999"/>
              </a:lnSpc>
            </a:pPr>
            <a:r>
              <a:rPr lang="en-US" sz="4999">
                <a:solidFill>
                  <a:srgbClr val="F5E6CA"/>
                </a:solidFill>
                <a:latin typeface="Hagrid Heavy"/>
              </a:rPr>
              <a:t>KARAKTERISTIK UMUM</a:t>
            </a:r>
          </a:p>
        </p:txBody>
      </p:sp>
      <p:sp>
        <p:nvSpPr>
          <p:cNvPr id="18" name="Freeform 18"/>
          <p:cNvSpPr/>
          <p:nvPr/>
        </p:nvSpPr>
        <p:spPr>
          <a:xfrm>
            <a:off x="16171680" y="957471"/>
            <a:ext cx="1089240" cy="1089240"/>
          </a:xfrm>
          <a:custGeom>
            <a:avLst/>
            <a:gdLst/>
            <a:ahLst/>
            <a:cxnLst/>
            <a:rect l="l" t="t" r="r" b="b"/>
            <a:pathLst>
              <a:path w="1089240" h="1089240">
                <a:moveTo>
                  <a:pt x="0" y="0"/>
                </a:moveTo>
                <a:lnTo>
                  <a:pt x="1089240" y="0"/>
                </a:lnTo>
                <a:lnTo>
                  <a:pt x="1089240" y="1089240"/>
                </a:lnTo>
                <a:lnTo>
                  <a:pt x="0" y="1089240"/>
                </a:lnTo>
                <a:lnTo>
                  <a:pt x="0" y="0"/>
                </a:lnTo>
                <a:close/>
              </a:path>
            </a:pathLst>
          </a:custGeom>
          <a:blipFill>
            <a:blip r:embed="rId2"/>
            <a:stretch>
              <a:fillRect/>
            </a:stretch>
          </a:blipFill>
        </p:spPr>
      </p:sp>
      <p:sp>
        <p:nvSpPr>
          <p:cNvPr id="19" name="Freeform 19"/>
          <p:cNvSpPr/>
          <p:nvPr/>
        </p:nvSpPr>
        <p:spPr>
          <a:xfrm>
            <a:off x="13324501" y="891825"/>
            <a:ext cx="1220531" cy="1220531"/>
          </a:xfrm>
          <a:custGeom>
            <a:avLst/>
            <a:gdLst/>
            <a:ahLst/>
            <a:cxnLst/>
            <a:rect l="l" t="t" r="r" b="b"/>
            <a:pathLst>
              <a:path w="1220531" h="1220531">
                <a:moveTo>
                  <a:pt x="0" y="0"/>
                </a:moveTo>
                <a:lnTo>
                  <a:pt x="1220531" y="0"/>
                </a:lnTo>
                <a:lnTo>
                  <a:pt x="1220531" y="1220532"/>
                </a:lnTo>
                <a:lnTo>
                  <a:pt x="0" y="1220532"/>
                </a:lnTo>
                <a:lnTo>
                  <a:pt x="0" y="0"/>
                </a:lnTo>
                <a:close/>
              </a:path>
            </a:pathLst>
          </a:custGeom>
          <a:blipFill>
            <a:blip r:embed="rId3"/>
            <a:stretch>
              <a:fillRect/>
            </a:stretch>
          </a:blipFill>
        </p:spPr>
      </p:sp>
      <p:sp>
        <p:nvSpPr>
          <p:cNvPr id="20" name="Freeform 20"/>
          <p:cNvSpPr/>
          <p:nvPr/>
        </p:nvSpPr>
        <p:spPr>
          <a:xfrm>
            <a:off x="14688054" y="891825"/>
            <a:ext cx="1220531" cy="1220531"/>
          </a:xfrm>
          <a:custGeom>
            <a:avLst/>
            <a:gdLst/>
            <a:ahLst/>
            <a:cxnLst/>
            <a:rect l="l" t="t" r="r" b="b"/>
            <a:pathLst>
              <a:path w="1220531" h="1220531">
                <a:moveTo>
                  <a:pt x="0" y="0"/>
                </a:moveTo>
                <a:lnTo>
                  <a:pt x="1220532" y="0"/>
                </a:lnTo>
                <a:lnTo>
                  <a:pt x="1220532" y="1220532"/>
                </a:lnTo>
                <a:lnTo>
                  <a:pt x="0" y="1220532"/>
                </a:lnTo>
                <a:lnTo>
                  <a:pt x="0" y="0"/>
                </a:lnTo>
                <a:close/>
              </a:path>
            </a:pathLst>
          </a:custGeom>
          <a:blipFill>
            <a:blip r:embed="rId4"/>
            <a:stretch>
              <a:fillRect/>
            </a:stretch>
          </a:blipFill>
        </p:spPr>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343F56"/>
        </a:solidFill>
        <a:effectLst/>
      </p:bgPr>
    </p:bg>
    <p:spTree>
      <p:nvGrpSpPr>
        <p:cNvPr id="1" name=""/>
        <p:cNvGrpSpPr/>
        <p:nvPr/>
      </p:nvGrpSpPr>
      <p:grpSpPr>
        <a:xfrm>
          <a:off x="0" y="0"/>
          <a:ext cx="0" cy="0"/>
          <a:chOff x="0" y="0"/>
          <a:chExt cx="0" cy="0"/>
        </a:xfrm>
      </p:grpSpPr>
      <p:sp>
        <p:nvSpPr>
          <p:cNvPr id="2" name="TextBox 2"/>
          <p:cNvSpPr txBox="1"/>
          <p:nvPr/>
        </p:nvSpPr>
        <p:spPr>
          <a:xfrm>
            <a:off x="2038003" y="1581384"/>
            <a:ext cx="13931680" cy="2778761"/>
          </a:xfrm>
          <a:prstGeom prst="rect">
            <a:avLst/>
          </a:prstGeom>
        </p:spPr>
        <p:txBody>
          <a:bodyPr lIns="0" tIns="0" rIns="0" bIns="0" rtlCol="0" anchor="t">
            <a:spAutoFit/>
          </a:bodyPr>
          <a:lstStyle/>
          <a:p>
            <a:pPr algn="ctr">
              <a:lnSpc>
                <a:spcPts val="10639"/>
              </a:lnSpc>
            </a:pPr>
            <a:r>
              <a:rPr lang="en-US" sz="7599">
                <a:solidFill>
                  <a:srgbClr val="F5E6CA"/>
                </a:solidFill>
                <a:latin typeface="Hagrid Heavy"/>
              </a:rPr>
              <a:t>MULTITENANCY VS. VIRTUALIZATION</a:t>
            </a:r>
          </a:p>
        </p:txBody>
      </p:sp>
      <p:sp>
        <p:nvSpPr>
          <p:cNvPr id="3" name="AutoShape 3"/>
          <p:cNvSpPr/>
          <p:nvPr/>
        </p:nvSpPr>
        <p:spPr>
          <a:xfrm flipV="1">
            <a:off x="9144000" y="4826177"/>
            <a:ext cx="1259" cy="5460823"/>
          </a:xfrm>
          <a:prstGeom prst="line">
            <a:avLst/>
          </a:prstGeom>
          <a:ln w="38100" cap="flat">
            <a:solidFill>
              <a:srgbClr val="F5E6CA"/>
            </a:solidFill>
            <a:prstDash val="solid"/>
            <a:headEnd type="none" w="sm" len="sm"/>
            <a:tailEnd type="none" w="sm" len="sm"/>
          </a:ln>
        </p:spPr>
      </p:sp>
      <p:sp>
        <p:nvSpPr>
          <p:cNvPr id="4" name="AutoShape 4"/>
          <p:cNvSpPr/>
          <p:nvPr/>
        </p:nvSpPr>
        <p:spPr>
          <a:xfrm>
            <a:off x="1028700" y="4787967"/>
            <a:ext cx="16230600" cy="0"/>
          </a:xfrm>
          <a:prstGeom prst="line">
            <a:avLst/>
          </a:prstGeom>
          <a:ln w="38100" cap="flat">
            <a:solidFill>
              <a:srgbClr val="F5E6CA"/>
            </a:solidFill>
            <a:prstDash val="solid"/>
            <a:headEnd type="none" w="sm" len="sm"/>
            <a:tailEnd type="none" w="sm" len="sm"/>
          </a:ln>
        </p:spPr>
      </p:sp>
      <p:sp>
        <p:nvSpPr>
          <p:cNvPr id="5" name="TextBox 5"/>
          <p:cNvSpPr txBox="1"/>
          <p:nvPr/>
        </p:nvSpPr>
        <p:spPr>
          <a:xfrm>
            <a:off x="1734179" y="5381144"/>
            <a:ext cx="6018873" cy="552450"/>
          </a:xfrm>
          <a:prstGeom prst="rect">
            <a:avLst/>
          </a:prstGeom>
        </p:spPr>
        <p:txBody>
          <a:bodyPr lIns="0" tIns="0" rIns="0" bIns="0" rtlCol="0" anchor="t">
            <a:spAutoFit/>
          </a:bodyPr>
          <a:lstStyle/>
          <a:p>
            <a:pPr>
              <a:lnSpc>
                <a:spcPts val="4200"/>
              </a:lnSpc>
            </a:pPr>
            <a:r>
              <a:rPr lang="en-US" sz="3000">
                <a:solidFill>
                  <a:srgbClr val="F5E6CA"/>
                </a:solidFill>
                <a:latin typeface="Hagrid Heavy"/>
              </a:rPr>
              <a:t>MULTITENANCY</a:t>
            </a:r>
          </a:p>
        </p:txBody>
      </p:sp>
      <p:sp>
        <p:nvSpPr>
          <p:cNvPr id="6" name="TextBox 6"/>
          <p:cNvSpPr txBox="1"/>
          <p:nvPr/>
        </p:nvSpPr>
        <p:spPr>
          <a:xfrm>
            <a:off x="10613378" y="5380364"/>
            <a:ext cx="5757165" cy="552450"/>
          </a:xfrm>
          <a:prstGeom prst="rect">
            <a:avLst/>
          </a:prstGeom>
        </p:spPr>
        <p:txBody>
          <a:bodyPr lIns="0" tIns="0" rIns="0" bIns="0" rtlCol="0" anchor="t">
            <a:spAutoFit/>
          </a:bodyPr>
          <a:lstStyle/>
          <a:p>
            <a:pPr>
              <a:lnSpc>
                <a:spcPts val="4200"/>
              </a:lnSpc>
            </a:pPr>
            <a:r>
              <a:rPr lang="en-US" sz="3000">
                <a:solidFill>
                  <a:srgbClr val="F5E6CA"/>
                </a:solidFill>
                <a:latin typeface="Hagrid Heavy"/>
              </a:rPr>
              <a:t>VIRTUALIZATION</a:t>
            </a:r>
          </a:p>
        </p:txBody>
      </p:sp>
      <p:sp>
        <p:nvSpPr>
          <p:cNvPr id="7" name="Freeform 7"/>
          <p:cNvSpPr/>
          <p:nvPr/>
        </p:nvSpPr>
        <p:spPr>
          <a:xfrm>
            <a:off x="1051658" y="5508317"/>
            <a:ext cx="334644" cy="334644"/>
          </a:xfrm>
          <a:custGeom>
            <a:avLst/>
            <a:gdLst/>
            <a:ahLst/>
            <a:cxnLst/>
            <a:rect l="l" t="t" r="r" b="b"/>
            <a:pathLst>
              <a:path w="334644" h="334644">
                <a:moveTo>
                  <a:pt x="0" y="0"/>
                </a:moveTo>
                <a:lnTo>
                  <a:pt x="334645" y="0"/>
                </a:lnTo>
                <a:lnTo>
                  <a:pt x="334645" y="334644"/>
                </a:lnTo>
                <a:lnTo>
                  <a:pt x="0" y="334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9926309" y="5508317"/>
            <a:ext cx="334644" cy="334644"/>
          </a:xfrm>
          <a:custGeom>
            <a:avLst/>
            <a:gdLst/>
            <a:ahLst/>
            <a:cxnLst/>
            <a:rect l="l" t="t" r="r" b="b"/>
            <a:pathLst>
              <a:path w="334644" h="334644">
                <a:moveTo>
                  <a:pt x="0" y="0"/>
                </a:moveTo>
                <a:lnTo>
                  <a:pt x="334644" y="0"/>
                </a:lnTo>
                <a:lnTo>
                  <a:pt x="334644" y="334644"/>
                </a:lnTo>
                <a:lnTo>
                  <a:pt x="0" y="334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TextBox 9"/>
          <p:cNvSpPr txBox="1"/>
          <p:nvPr/>
        </p:nvSpPr>
        <p:spPr>
          <a:xfrm>
            <a:off x="1051658" y="6113878"/>
            <a:ext cx="7292365" cy="3599180"/>
          </a:xfrm>
          <a:prstGeom prst="rect">
            <a:avLst/>
          </a:prstGeom>
        </p:spPr>
        <p:txBody>
          <a:bodyPr lIns="0" tIns="0" rIns="0" bIns="0" rtlCol="0" anchor="t">
            <a:spAutoFit/>
          </a:bodyPr>
          <a:lstStyle/>
          <a:p>
            <a:pPr algn="just">
              <a:lnSpc>
                <a:spcPts val="3220"/>
              </a:lnSpc>
            </a:pPr>
            <a:r>
              <a:rPr lang="en-US" sz="2300">
                <a:solidFill>
                  <a:srgbClr val="F5E6CA"/>
                </a:solidFill>
                <a:latin typeface="Roboto"/>
              </a:rPr>
              <a:t>Konsep multitenant dirancang untuk mendukung berbagai pelanggan atau penyewa (tenant) dalam satu lingkungan tunggal. Dalam konteks perangkat lunak atau layanan, multitenancy memungkinkan banyak pengguna atau pelanggan untuk menggunakan dan berbagi sumber daya yang sama (seperti server, aplikasi, atau database) dengan izin akses yang terisolasi. Ini umumnya ditemukan dalam layanan cloud dan aplikasi SaaS (Software as a Service).</a:t>
            </a:r>
          </a:p>
        </p:txBody>
      </p:sp>
      <p:sp>
        <p:nvSpPr>
          <p:cNvPr id="10" name="TextBox 10"/>
          <p:cNvSpPr txBox="1"/>
          <p:nvPr/>
        </p:nvSpPr>
        <p:spPr>
          <a:xfrm>
            <a:off x="9926309" y="6113878"/>
            <a:ext cx="7296914" cy="2798559"/>
          </a:xfrm>
          <a:prstGeom prst="rect">
            <a:avLst/>
          </a:prstGeom>
        </p:spPr>
        <p:txBody>
          <a:bodyPr lIns="0" tIns="0" rIns="0" bIns="0" rtlCol="0" anchor="t">
            <a:spAutoFit/>
          </a:bodyPr>
          <a:lstStyle/>
          <a:p>
            <a:pPr>
              <a:lnSpc>
                <a:spcPts val="3220"/>
              </a:lnSpc>
            </a:pPr>
            <a:r>
              <a:rPr lang="en-US" sz="2300">
                <a:solidFill>
                  <a:srgbClr val="F5E6CA"/>
                </a:solidFill>
                <a:latin typeface="Roboto"/>
              </a:rPr>
              <a:t>Virtualisasi adalah teknik yang digunakan untuk menciptakan entitas virtual atau virtual machine (VM) yang beroperasi di atas perangkat keras fisik yang sebenarnya. Tujuan utama dari virtualisasi adalah memungkinkan pengguna atau aplikasi menjalankan beberapa sistem operasi dan aplikasi secara terisolasi di atas satu atau beberapa server fisik yang sama.</a:t>
            </a:r>
          </a:p>
        </p:txBody>
      </p:sp>
      <p:sp>
        <p:nvSpPr>
          <p:cNvPr id="11" name="Freeform 11"/>
          <p:cNvSpPr/>
          <p:nvPr/>
        </p:nvSpPr>
        <p:spPr>
          <a:xfrm>
            <a:off x="2727127" y="249242"/>
            <a:ext cx="996654" cy="996654"/>
          </a:xfrm>
          <a:custGeom>
            <a:avLst/>
            <a:gdLst/>
            <a:ahLst/>
            <a:cxnLst/>
            <a:rect l="l" t="t" r="r" b="b"/>
            <a:pathLst>
              <a:path w="996654" h="996654">
                <a:moveTo>
                  <a:pt x="0" y="0"/>
                </a:moveTo>
                <a:lnTo>
                  <a:pt x="996654" y="0"/>
                </a:lnTo>
                <a:lnTo>
                  <a:pt x="996654" y="996654"/>
                </a:lnTo>
                <a:lnTo>
                  <a:pt x="0" y="996654"/>
                </a:lnTo>
                <a:lnTo>
                  <a:pt x="0" y="0"/>
                </a:lnTo>
                <a:close/>
              </a:path>
            </a:pathLst>
          </a:custGeom>
          <a:blipFill>
            <a:blip r:embed="rId4"/>
            <a:stretch>
              <a:fillRect/>
            </a:stretch>
          </a:blipFill>
        </p:spPr>
      </p:sp>
      <p:sp>
        <p:nvSpPr>
          <p:cNvPr id="12" name="Freeform 12"/>
          <p:cNvSpPr/>
          <p:nvPr/>
        </p:nvSpPr>
        <p:spPr>
          <a:xfrm>
            <a:off x="231960" y="189176"/>
            <a:ext cx="1116785" cy="1116785"/>
          </a:xfrm>
          <a:custGeom>
            <a:avLst/>
            <a:gdLst/>
            <a:ahLst/>
            <a:cxnLst/>
            <a:rect l="l" t="t" r="r" b="b"/>
            <a:pathLst>
              <a:path w="1116785" h="1116785">
                <a:moveTo>
                  <a:pt x="0" y="0"/>
                </a:moveTo>
                <a:lnTo>
                  <a:pt x="1116786" y="0"/>
                </a:lnTo>
                <a:lnTo>
                  <a:pt x="1116786" y="1116786"/>
                </a:lnTo>
                <a:lnTo>
                  <a:pt x="0" y="1116786"/>
                </a:lnTo>
                <a:lnTo>
                  <a:pt x="0" y="0"/>
                </a:lnTo>
                <a:close/>
              </a:path>
            </a:pathLst>
          </a:custGeom>
          <a:blipFill>
            <a:blip r:embed="rId5"/>
            <a:stretch>
              <a:fillRect/>
            </a:stretch>
          </a:blipFill>
        </p:spPr>
      </p:sp>
      <p:sp>
        <p:nvSpPr>
          <p:cNvPr id="13" name="Freeform 13"/>
          <p:cNvSpPr/>
          <p:nvPr/>
        </p:nvSpPr>
        <p:spPr>
          <a:xfrm>
            <a:off x="1479611" y="189176"/>
            <a:ext cx="1116785" cy="1116785"/>
          </a:xfrm>
          <a:custGeom>
            <a:avLst/>
            <a:gdLst/>
            <a:ahLst/>
            <a:cxnLst/>
            <a:rect l="l" t="t" r="r" b="b"/>
            <a:pathLst>
              <a:path w="1116785" h="1116785">
                <a:moveTo>
                  <a:pt x="0" y="0"/>
                </a:moveTo>
                <a:lnTo>
                  <a:pt x="1116785" y="0"/>
                </a:lnTo>
                <a:lnTo>
                  <a:pt x="1116785" y="1116786"/>
                </a:lnTo>
                <a:lnTo>
                  <a:pt x="0" y="1116786"/>
                </a:lnTo>
                <a:lnTo>
                  <a:pt x="0" y="0"/>
                </a:lnTo>
                <a:close/>
              </a:path>
            </a:pathLst>
          </a:custGeom>
          <a:blipFill>
            <a:blip r:embed="rId6"/>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E6CA"/>
        </a:solidFill>
        <a:effectLst/>
      </p:bgPr>
    </p:bg>
    <p:spTree>
      <p:nvGrpSpPr>
        <p:cNvPr id="1" name=""/>
        <p:cNvGrpSpPr/>
        <p:nvPr/>
      </p:nvGrpSpPr>
      <p:grpSpPr>
        <a:xfrm>
          <a:off x="0" y="0"/>
          <a:ext cx="0" cy="0"/>
          <a:chOff x="0" y="0"/>
          <a:chExt cx="0" cy="0"/>
        </a:xfrm>
      </p:grpSpPr>
      <p:sp>
        <p:nvSpPr>
          <p:cNvPr id="2" name="AutoShape 2"/>
          <p:cNvSpPr/>
          <p:nvPr/>
        </p:nvSpPr>
        <p:spPr>
          <a:xfrm>
            <a:off x="4987775" y="2268281"/>
            <a:ext cx="11531831" cy="0"/>
          </a:xfrm>
          <a:prstGeom prst="line">
            <a:avLst/>
          </a:prstGeom>
          <a:ln w="38100" cap="flat">
            <a:solidFill>
              <a:srgbClr val="343F56"/>
            </a:solidFill>
            <a:prstDash val="solid"/>
            <a:headEnd type="none" w="sm" len="sm"/>
            <a:tailEnd type="none" w="sm" len="sm"/>
          </a:ln>
        </p:spPr>
      </p:sp>
      <p:sp>
        <p:nvSpPr>
          <p:cNvPr id="3" name="Freeform 3"/>
          <p:cNvSpPr/>
          <p:nvPr/>
        </p:nvSpPr>
        <p:spPr>
          <a:xfrm>
            <a:off x="3755660" y="1094346"/>
            <a:ext cx="1089240" cy="1089240"/>
          </a:xfrm>
          <a:custGeom>
            <a:avLst/>
            <a:gdLst/>
            <a:ahLst/>
            <a:cxnLst/>
            <a:rect l="l" t="t" r="r" b="b"/>
            <a:pathLst>
              <a:path w="1089240" h="1089240">
                <a:moveTo>
                  <a:pt x="0" y="0"/>
                </a:moveTo>
                <a:lnTo>
                  <a:pt x="1089240" y="0"/>
                </a:lnTo>
                <a:lnTo>
                  <a:pt x="1089240" y="1089240"/>
                </a:lnTo>
                <a:lnTo>
                  <a:pt x="0" y="1089240"/>
                </a:lnTo>
                <a:lnTo>
                  <a:pt x="0" y="0"/>
                </a:lnTo>
                <a:close/>
              </a:path>
            </a:pathLst>
          </a:custGeom>
          <a:blipFill>
            <a:blip r:embed="rId2"/>
            <a:stretch>
              <a:fillRect/>
            </a:stretch>
          </a:blipFill>
        </p:spPr>
      </p:sp>
      <p:sp>
        <p:nvSpPr>
          <p:cNvPr id="4" name="Freeform 4"/>
          <p:cNvSpPr/>
          <p:nvPr/>
        </p:nvSpPr>
        <p:spPr>
          <a:xfrm>
            <a:off x="1028700" y="1028700"/>
            <a:ext cx="1220531" cy="1220531"/>
          </a:xfrm>
          <a:custGeom>
            <a:avLst/>
            <a:gdLst/>
            <a:ahLst/>
            <a:cxnLst/>
            <a:rect l="l" t="t" r="r" b="b"/>
            <a:pathLst>
              <a:path w="1220531" h="1220531">
                <a:moveTo>
                  <a:pt x="0" y="0"/>
                </a:moveTo>
                <a:lnTo>
                  <a:pt x="1220531" y="0"/>
                </a:lnTo>
                <a:lnTo>
                  <a:pt x="1220531" y="1220531"/>
                </a:lnTo>
                <a:lnTo>
                  <a:pt x="0" y="1220531"/>
                </a:lnTo>
                <a:lnTo>
                  <a:pt x="0" y="0"/>
                </a:lnTo>
                <a:close/>
              </a:path>
            </a:pathLst>
          </a:custGeom>
          <a:blipFill>
            <a:blip r:embed="rId3"/>
            <a:stretch>
              <a:fillRect/>
            </a:stretch>
          </a:blipFill>
        </p:spPr>
      </p:sp>
      <p:sp>
        <p:nvSpPr>
          <p:cNvPr id="5" name="Freeform 5"/>
          <p:cNvSpPr/>
          <p:nvPr/>
        </p:nvSpPr>
        <p:spPr>
          <a:xfrm>
            <a:off x="2392253" y="1028700"/>
            <a:ext cx="1220531" cy="1220531"/>
          </a:xfrm>
          <a:custGeom>
            <a:avLst/>
            <a:gdLst/>
            <a:ahLst/>
            <a:cxnLst/>
            <a:rect l="l" t="t" r="r" b="b"/>
            <a:pathLst>
              <a:path w="1220531" h="1220531">
                <a:moveTo>
                  <a:pt x="0" y="0"/>
                </a:moveTo>
                <a:lnTo>
                  <a:pt x="1220532" y="0"/>
                </a:lnTo>
                <a:lnTo>
                  <a:pt x="1220532" y="1220531"/>
                </a:lnTo>
                <a:lnTo>
                  <a:pt x="0" y="1220531"/>
                </a:lnTo>
                <a:lnTo>
                  <a:pt x="0" y="0"/>
                </a:lnTo>
                <a:close/>
              </a:path>
            </a:pathLst>
          </a:custGeom>
          <a:blipFill>
            <a:blip r:embed="rId4"/>
            <a:stretch>
              <a:fillRect/>
            </a:stretch>
          </a:blipFill>
        </p:spPr>
      </p:sp>
      <p:sp>
        <p:nvSpPr>
          <p:cNvPr id="6" name="Freeform 6"/>
          <p:cNvSpPr/>
          <p:nvPr/>
        </p:nvSpPr>
        <p:spPr>
          <a:xfrm>
            <a:off x="14700250" y="589255"/>
            <a:ext cx="1585752" cy="1461274"/>
          </a:xfrm>
          <a:custGeom>
            <a:avLst/>
            <a:gdLst/>
            <a:ahLst/>
            <a:cxnLst/>
            <a:rect l="l" t="t" r="r" b="b"/>
            <a:pathLst>
              <a:path w="1585752" h="1461274">
                <a:moveTo>
                  <a:pt x="0" y="0"/>
                </a:moveTo>
                <a:lnTo>
                  <a:pt x="1585753" y="0"/>
                </a:lnTo>
                <a:lnTo>
                  <a:pt x="1585753" y="1461274"/>
                </a:lnTo>
                <a:lnTo>
                  <a:pt x="0" y="14612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95991" y="2423563"/>
            <a:ext cx="2570948" cy="2570948"/>
          </a:xfrm>
          <a:custGeom>
            <a:avLst/>
            <a:gdLst/>
            <a:ahLst/>
            <a:cxnLst/>
            <a:rect l="l" t="t" r="r" b="b"/>
            <a:pathLst>
              <a:path w="2570948" h="2570948">
                <a:moveTo>
                  <a:pt x="0" y="0"/>
                </a:moveTo>
                <a:lnTo>
                  <a:pt x="2570948" y="0"/>
                </a:lnTo>
                <a:lnTo>
                  <a:pt x="2570948" y="2570948"/>
                </a:lnTo>
                <a:lnTo>
                  <a:pt x="0" y="257094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8"/>
          <p:cNvSpPr/>
          <p:nvPr/>
        </p:nvSpPr>
        <p:spPr>
          <a:xfrm>
            <a:off x="95991" y="8695728"/>
            <a:ext cx="2631428" cy="1447286"/>
          </a:xfrm>
          <a:custGeom>
            <a:avLst/>
            <a:gdLst/>
            <a:ahLst/>
            <a:cxnLst/>
            <a:rect l="l" t="t" r="r" b="b"/>
            <a:pathLst>
              <a:path w="2631428" h="1447286">
                <a:moveTo>
                  <a:pt x="0" y="0"/>
                </a:moveTo>
                <a:lnTo>
                  <a:pt x="2631428" y="0"/>
                </a:lnTo>
                <a:lnTo>
                  <a:pt x="2631428" y="1447286"/>
                </a:lnTo>
                <a:lnTo>
                  <a:pt x="0" y="144728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TextBox 9"/>
          <p:cNvSpPr txBox="1"/>
          <p:nvPr/>
        </p:nvSpPr>
        <p:spPr>
          <a:xfrm>
            <a:off x="2666939" y="4211875"/>
            <a:ext cx="13962079" cy="3967480"/>
          </a:xfrm>
          <a:prstGeom prst="rect">
            <a:avLst/>
          </a:prstGeom>
        </p:spPr>
        <p:txBody>
          <a:bodyPr lIns="0" tIns="0" rIns="0" bIns="0" rtlCol="0" anchor="t">
            <a:spAutoFit/>
          </a:bodyPr>
          <a:lstStyle/>
          <a:p>
            <a:pPr algn="just">
              <a:lnSpc>
                <a:spcPts val="3919"/>
              </a:lnSpc>
            </a:pPr>
            <a:r>
              <a:rPr lang="en-US" sz="2799">
                <a:solidFill>
                  <a:srgbClr val="343F56"/>
                </a:solidFill>
                <a:latin typeface="Roboto"/>
              </a:rPr>
              <a:t>Semua cloud harus terhubung ke jaringan. Persyaratan yang tak terelakkan ini membentuk ketergantungan yang melekat pada jaringan internal. Internetworks, atau Internet, memungkinkan penyediaan sumber daya TI dari jarak jauh dan secara langsung mendukung akses jaringan di mana-mana. Konsumen cloud memiliki pilihan untuk mengakses cloud hanya dengan menggunakan tautan jaringan pribadi dan khusus di LAN, meskipun sebagian besar cloud mendukung Internet. Oleh karena itu, potensi platform cloud umumnya tumbuh secara paralel dengan kemajuan konektivitas Internet dan kualitas layanan. </a:t>
            </a:r>
          </a:p>
        </p:txBody>
      </p:sp>
      <p:sp>
        <p:nvSpPr>
          <p:cNvPr id="10" name="Freeform 10"/>
          <p:cNvSpPr/>
          <p:nvPr/>
        </p:nvSpPr>
        <p:spPr>
          <a:xfrm>
            <a:off x="15493127" y="8203431"/>
            <a:ext cx="2612232" cy="1939582"/>
          </a:xfrm>
          <a:custGeom>
            <a:avLst/>
            <a:gdLst/>
            <a:ahLst/>
            <a:cxnLst/>
            <a:rect l="l" t="t" r="r" b="b"/>
            <a:pathLst>
              <a:path w="2612232" h="1939582">
                <a:moveTo>
                  <a:pt x="0" y="0"/>
                </a:moveTo>
                <a:lnTo>
                  <a:pt x="2612232" y="0"/>
                </a:lnTo>
                <a:lnTo>
                  <a:pt x="2612232" y="1939583"/>
                </a:lnTo>
                <a:lnTo>
                  <a:pt x="0" y="193958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1" name="TextBox 11"/>
          <p:cNvSpPr txBox="1"/>
          <p:nvPr/>
        </p:nvSpPr>
        <p:spPr>
          <a:xfrm>
            <a:off x="4987775" y="1000581"/>
            <a:ext cx="11531831" cy="1183005"/>
          </a:xfrm>
          <a:prstGeom prst="rect">
            <a:avLst/>
          </a:prstGeom>
        </p:spPr>
        <p:txBody>
          <a:bodyPr lIns="0" tIns="0" rIns="0" bIns="0" rtlCol="0" anchor="t">
            <a:spAutoFit/>
          </a:bodyPr>
          <a:lstStyle/>
          <a:p>
            <a:pPr>
              <a:lnSpc>
                <a:spcPts val="4200"/>
              </a:lnSpc>
            </a:pPr>
            <a:r>
              <a:rPr lang="en-US" sz="4200">
                <a:solidFill>
                  <a:srgbClr val="343F56"/>
                </a:solidFill>
                <a:latin typeface="Hagrid Heavy"/>
              </a:rPr>
              <a:t>BROADBAND NETWORKS AND INTERNET ARCHITECTURE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343F5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927515"/>
            <a:ext cx="16230600" cy="4431969"/>
            <a:chOff x="0" y="0"/>
            <a:chExt cx="3965003" cy="1082694"/>
          </a:xfrm>
        </p:grpSpPr>
        <p:sp>
          <p:nvSpPr>
            <p:cNvPr id="3" name="Freeform 3"/>
            <p:cNvSpPr/>
            <p:nvPr/>
          </p:nvSpPr>
          <p:spPr>
            <a:xfrm>
              <a:off x="0" y="0"/>
              <a:ext cx="3965003" cy="1082694"/>
            </a:xfrm>
            <a:custGeom>
              <a:avLst/>
              <a:gdLst/>
              <a:ahLst/>
              <a:cxnLst/>
              <a:rect l="l" t="t" r="r" b="b"/>
              <a:pathLst>
                <a:path w="3965003" h="1082694">
                  <a:moveTo>
                    <a:pt x="0" y="0"/>
                  </a:moveTo>
                  <a:lnTo>
                    <a:pt x="3965003" y="0"/>
                  </a:lnTo>
                  <a:lnTo>
                    <a:pt x="3965003" y="1082694"/>
                  </a:lnTo>
                  <a:lnTo>
                    <a:pt x="0" y="1082694"/>
                  </a:lnTo>
                  <a:close/>
                </a:path>
              </a:pathLst>
            </a:custGeom>
            <a:solidFill>
              <a:srgbClr val="F5E6CA"/>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472890" y="3674745"/>
            <a:ext cx="9342221" cy="2785111"/>
          </a:xfrm>
          <a:prstGeom prst="rect">
            <a:avLst/>
          </a:prstGeom>
        </p:spPr>
        <p:txBody>
          <a:bodyPr lIns="0" tIns="0" rIns="0" bIns="0" rtlCol="0" anchor="t">
            <a:spAutoFit/>
          </a:bodyPr>
          <a:lstStyle/>
          <a:p>
            <a:pPr algn="ctr">
              <a:lnSpc>
                <a:spcPts val="10639"/>
              </a:lnSpc>
            </a:pPr>
            <a:r>
              <a:rPr lang="en-US" sz="7599">
                <a:solidFill>
                  <a:srgbClr val="343F56"/>
                </a:solidFill>
                <a:latin typeface="Hagrid Heavy"/>
              </a:rPr>
              <a:t>SERVICE TECHNOLOGY</a:t>
            </a:r>
          </a:p>
        </p:txBody>
      </p:sp>
      <p:sp>
        <p:nvSpPr>
          <p:cNvPr id="6" name="Freeform 6"/>
          <p:cNvSpPr/>
          <p:nvPr/>
        </p:nvSpPr>
        <p:spPr>
          <a:xfrm>
            <a:off x="16714680" y="484080"/>
            <a:ext cx="1089240" cy="1089240"/>
          </a:xfrm>
          <a:custGeom>
            <a:avLst/>
            <a:gdLst/>
            <a:ahLst/>
            <a:cxnLst/>
            <a:rect l="l" t="t" r="r" b="b"/>
            <a:pathLst>
              <a:path w="1089240" h="1089240">
                <a:moveTo>
                  <a:pt x="0" y="0"/>
                </a:moveTo>
                <a:lnTo>
                  <a:pt x="1089240" y="0"/>
                </a:lnTo>
                <a:lnTo>
                  <a:pt x="1089240" y="1089240"/>
                </a:lnTo>
                <a:lnTo>
                  <a:pt x="0" y="1089240"/>
                </a:lnTo>
                <a:lnTo>
                  <a:pt x="0" y="0"/>
                </a:lnTo>
                <a:close/>
              </a:path>
            </a:pathLst>
          </a:custGeom>
          <a:blipFill>
            <a:blip r:embed="rId2"/>
            <a:stretch>
              <a:fillRect/>
            </a:stretch>
          </a:blipFill>
        </p:spPr>
      </p:sp>
      <p:sp>
        <p:nvSpPr>
          <p:cNvPr id="7" name="Freeform 7"/>
          <p:cNvSpPr/>
          <p:nvPr/>
        </p:nvSpPr>
        <p:spPr>
          <a:xfrm>
            <a:off x="13811258" y="418434"/>
            <a:ext cx="1220531" cy="1220531"/>
          </a:xfrm>
          <a:custGeom>
            <a:avLst/>
            <a:gdLst/>
            <a:ahLst/>
            <a:cxnLst/>
            <a:rect l="l" t="t" r="r" b="b"/>
            <a:pathLst>
              <a:path w="1220531" h="1220531">
                <a:moveTo>
                  <a:pt x="0" y="0"/>
                </a:moveTo>
                <a:lnTo>
                  <a:pt x="1220531" y="0"/>
                </a:lnTo>
                <a:lnTo>
                  <a:pt x="1220531" y="1220532"/>
                </a:lnTo>
                <a:lnTo>
                  <a:pt x="0" y="1220532"/>
                </a:lnTo>
                <a:lnTo>
                  <a:pt x="0" y="0"/>
                </a:lnTo>
                <a:close/>
              </a:path>
            </a:pathLst>
          </a:custGeom>
          <a:blipFill>
            <a:blip r:embed="rId3"/>
            <a:stretch>
              <a:fillRect/>
            </a:stretch>
          </a:blipFill>
        </p:spPr>
      </p:sp>
      <p:sp>
        <p:nvSpPr>
          <p:cNvPr id="8" name="Freeform 8"/>
          <p:cNvSpPr/>
          <p:nvPr/>
        </p:nvSpPr>
        <p:spPr>
          <a:xfrm>
            <a:off x="15174811" y="418434"/>
            <a:ext cx="1220531" cy="1220531"/>
          </a:xfrm>
          <a:custGeom>
            <a:avLst/>
            <a:gdLst/>
            <a:ahLst/>
            <a:cxnLst/>
            <a:rect l="l" t="t" r="r" b="b"/>
            <a:pathLst>
              <a:path w="1220531" h="1220531">
                <a:moveTo>
                  <a:pt x="0" y="0"/>
                </a:moveTo>
                <a:lnTo>
                  <a:pt x="1220532" y="0"/>
                </a:lnTo>
                <a:lnTo>
                  <a:pt x="1220532" y="1220532"/>
                </a:lnTo>
                <a:lnTo>
                  <a:pt x="0" y="1220532"/>
                </a:lnTo>
                <a:lnTo>
                  <a:pt x="0" y="0"/>
                </a:lnTo>
                <a:close/>
              </a:path>
            </a:pathLst>
          </a:custGeom>
          <a:blipFill>
            <a:blip r:embed="rId4"/>
            <a:stretch>
              <a:fillRect/>
            </a:stretch>
          </a:blipFill>
        </p:spPr>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5E6CA"/>
        </a:solidFill>
        <a:effectLst/>
      </p:bgPr>
    </p:bg>
    <p:spTree>
      <p:nvGrpSpPr>
        <p:cNvPr id="1" name=""/>
        <p:cNvGrpSpPr/>
        <p:nvPr/>
      </p:nvGrpSpPr>
      <p:grpSpPr>
        <a:xfrm>
          <a:off x="0" y="0"/>
          <a:ext cx="0" cy="0"/>
          <a:chOff x="0" y="0"/>
          <a:chExt cx="0" cy="0"/>
        </a:xfrm>
      </p:grpSpPr>
      <p:grpSp>
        <p:nvGrpSpPr>
          <p:cNvPr id="2" name="Group 2"/>
          <p:cNvGrpSpPr/>
          <p:nvPr/>
        </p:nvGrpSpPr>
        <p:grpSpPr>
          <a:xfrm>
            <a:off x="-452611" y="-531941"/>
            <a:ext cx="3634131" cy="11380101"/>
            <a:chOff x="0" y="0"/>
            <a:chExt cx="957137" cy="2997228"/>
          </a:xfrm>
        </p:grpSpPr>
        <p:sp>
          <p:nvSpPr>
            <p:cNvPr id="3" name="Freeform 3"/>
            <p:cNvSpPr/>
            <p:nvPr/>
          </p:nvSpPr>
          <p:spPr>
            <a:xfrm>
              <a:off x="0" y="0"/>
              <a:ext cx="957137" cy="2997228"/>
            </a:xfrm>
            <a:custGeom>
              <a:avLst/>
              <a:gdLst/>
              <a:ahLst/>
              <a:cxnLst/>
              <a:rect l="l" t="t" r="r" b="b"/>
              <a:pathLst>
                <a:path w="957137" h="2997228">
                  <a:moveTo>
                    <a:pt x="0" y="0"/>
                  </a:moveTo>
                  <a:lnTo>
                    <a:pt x="957137" y="0"/>
                  </a:lnTo>
                  <a:lnTo>
                    <a:pt x="957137" y="2997228"/>
                  </a:lnTo>
                  <a:lnTo>
                    <a:pt x="0" y="2997228"/>
                  </a:lnTo>
                  <a:close/>
                </a:path>
              </a:pathLst>
            </a:custGeom>
            <a:solidFill>
              <a:srgbClr val="343F56"/>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010275" y="1188361"/>
            <a:ext cx="6607317" cy="4943115"/>
            <a:chOff x="0" y="0"/>
            <a:chExt cx="2132511" cy="1595390"/>
          </a:xfrm>
        </p:grpSpPr>
        <p:sp>
          <p:nvSpPr>
            <p:cNvPr id="6" name="Freeform 6"/>
            <p:cNvSpPr/>
            <p:nvPr/>
          </p:nvSpPr>
          <p:spPr>
            <a:xfrm>
              <a:off x="0" y="0"/>
              <a:ext cx="2132511" cy="1595390"/>
            </a:xfrm>
            <a:custGeom>
              <a:avLst/>
              <a:gdLst/>
              <a:ahLst/>
              <a:cxnLst/>
              <a:rect l="l" t="t" r="r" b="b"/>
              <a:pathLst>
                <a:path w="2132511" h="1595390">
                  <a:moveTo>
                    <a:pt x="0" y="0"/>
                  </a:moveTo>
                  <a:lnTo>
                    <a:pt x="2132511" y="0"/>
                  </a:lnTo>
                  <a:lnTo>
                    <a:pt x="2132511" y="1595390"/>
                  </a:lnTo>
                  <a:lnTo>
                    <a:pt x="0" y="1595390"/>
                  </a:lnTo>
                  <a:close/>
                </a:path>
              </a:pathLst>
            </a:custGeom>
            <a:solidFill>
              <a:srgbClr val="343F56"/>
            </a:solidFill>
            <a:ln cap="sq">
              <a:noFill/>
              <a:miter/>
            </a:ln>
          </p:spPr>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9427104" y="6944451"/>
            <a:ext cx="334644" cy="334644"/>
          </a:xfrm>
          <a:custGeom>
            <a:avLst/>
            <a:gdLst/>
            <a:ahLst/>
            <a:cxnLst/>
            <a:rect l="l" t="t" r="r" b="b"/>
            <a:pathLst>
              <a:path w="334644" h="334644">
                <a:moveTo>
                  <a:pt x="0" y="0"/>
                </a:moveTo>
                <a:lnTo>
                  <a:pt x="334645" y="0"/>
                </a:lnTo>
                <a:lnTo>
                  <a:pt x="334645" y="334645"/>
                </a:lnTo>
                <a:lnTo>
                  <a:pt x="0" y="3346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16714680" y="9426031"/>
            <a:ext cx="334644" cy="334644"/>
          </a:xfrm>
          <a:custGeom>
            <a:avLst/>
            <a:gdLst/>
            <a:ahLst/>
            <a:cxnLst/>
            <a:rect l="l" t="t" r="r" b="b"/>
            <a:pathLst>
              <a:path w="334644" h="334644">
                <a:moveTo>
                  <a:pt x="0" y="0"/>
                </a:moveTo>
                <a:lnTo>
                  <a:pt x="334644" y="0"/>
                </a:lnTo>
                <a:lnTo>
                  <a:pt x="334644" y="334645"/>
                </a:lnTo>
                <a:lnTo>
                  <a:pt x="0" y="3346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16714680" y="484080"/>
            <a:ext cx="1089240" cy="1089240"/>
          </a:xfrm>
          <a:custGeom>
            <a:avLst/>
            <a:gdLst/>
            <a:ahLst/>
            <a:cxnLst/>
            <a:rect l="l" t="t" r="r" b="b"/>
            <a:pathLst>
              <a:path w="1089240" h="1089240">
                <a:moveTo>
                  <a:pt x="0" y="0"/>
                </a:moveTo>
                <a:lnTo>
                  <a:pt x="1089240" y="0"/>
                </a:lnTo>
                <a:lnTo>
                  <a:pt x="1089240" y="1089240"/>
                </a:lnTo>
                <a:lnTo>
                  <a:pt x="0" y="1089240"/>
                </a:lnTo>
                <a:lnTo>
                  <a:pt x="0" y="0"/>
                </a:lnTo>
                <a:close/>
              </a:path>
            </a:pathLst>
          </a:custGeom>
          <a:blipFill>
            <a:blip r:embed="rId6"/>
            <a:stretch>
              <a:fillRect/>
            </a:stretch>
          </a:blipFill>
        </p:spPr>
      </p:sp>
      <p:sp>
        <p:nvSpPr>
          <p:cNvPr id="11" name="Freeform 11"/>
          <p:cNvSpPr/>
          <p:nvPr/>
        </p:nvSpPr>
        <p:spPr>
          <a:xfrm>
            <a:off x="13811258" y="418434"/>
            <a:ext cx="1220531" cy="1220531"/>
          </a:xfrm>
          <a:custGeom>
            <a:avLst/>
            <a:gdLst/>
            <a:ahLst/>
            <a:cxnLst/>
            <a:rect l="l" t="t" r="r" b="b"/>
            <a:pathLst>
              <a:path w="1220531" h="1220531">
                <a:moveTo>
                  <a:pt x="0" y="0"/>
                </a:moveTo>
                <a:lnTo>
                  <a:pt x="1220531" y="0"/>
                </a:lnTo>
                <a:lnTo>
                  <a:pt x="1220531" y="1220532"/>
                </a:lnTo>
                <a:lnTo>
                  <a:pt x="0" y="1220532"/>
                </a:lnTo>
                <a:lnTo>
                  <a:pt x="0" y="0"/>
                </a:lnTo>
                <a:close/>
              </a:path>
            </a:pathLst>
          </a:custGeom>
          <a:blipFill>
            <a:blip r:embed="rId7"/>
            <a:stretch>
              <a:fillRect/>
            </a:stretch>
          </a:blipFill>
        </p:spPr>
      </p:sp>
      <p:sp>
        <p:nvSpPr>
          <p:cNvPr id="12" name="Freeform 12"/>
          <p:cNvSpPr/>
          <p:nvPr/>
        </p:nvSpPr>
        <p:spPr>
          <a:xfrm>
            <a:off x="15174811" y="418434"/>
            <a:ext cx="1220531" cy="1220531"/>
          </a:xfrm>
          <a:custGeom>
            <a:avLst/>
            <a:gdLst/>
            <a:ahLst/>
            <a:cxnLst/>
            <a:rect l="l" t="t" r="r" b="b"/>
            <a:pathLst>
              <a:path w="1220531" h="1220531">
                <a:moveTo>
                  <a:pt x="0" y="0"/>
                </a:moveTo>
                <a:lnTo>
                  <a:pt x="1220532" y="0"/>
                </a:lnTo>
                <a:lnTo>
                  <a:pt x="1220532" y="1220532"/>
                </a:lnTo>
                <a:lnTo>
                  <a:pt x="0" y="1220532"/>
                </a:lnTo>
                <a:lnTo>
                  <a:pt x="0" y="0"/>
                </a:lnTo>
                <a:close/>
              </a:path>
            </a:pathLst>
          </a:custGeom>
          <a:blipFill>
            <a:blip r:embed="rId8"/>
            <a:stretch>
              <a:fillRect/>
            </a:stretch>
          </a:blipFill>
        </p:spPr>
      </p:sp>
      <p:sp>
        <p:nvSpPr>
          <p:cNvPr id="13" name="TextBox 13"/>
          <p:cNvSpPr txBox="1"/>
          <p:nvPr/>
        </p:nvSpPr>
        <p:spPr>
          <a:xfrm rot="-5400000">
            <a:off x="-3264179" y="4299365"/>
            <a:ext cx="9802920" cy="974089"/>
          </a:xfrm>
          <a:prstGeom prst="rect">
            <a:avLst/>
          </a:prstGeom>
        </p:spPr>
        <p:txBody>
          <a:bodyPr lIns="0" tIns="0" rIns="0" bIns="0" rtlCol="0" anchor="t">
            <a:spAutoFit/>
          </a:bodyPr>
          <a:lstStyle/>
          <a:p>
            <a:pPr>
              <a:lnSpc>
                <a:spcPts val="7560"/>
              </a:lnSpc>
            </a:pPr>
            <a:r>
              <a:rPr lang="en-US" sz="5400">
                <a:solidFill>
                  <a:srgbClr val="F5E6CA"/>
                </a:solidFill>
                <a:latin typeface="Hagrid Heavy"/>
              </a:rPr>
              <a:t>SERVICE TECHNOLOGY</a:t>
            </a:r>
          </a:p>
        </p:txBody>
      </p:sp>
      <p:sp>
        <p:nvSpPr>
          <p:cNvPr id="14" name="TextBox 14"/>
          <p:cNvSpPr txBox="1"/>
          <p:nvPr/>
        </p:nvSpPr>
        <p:spPr>
          <a:xfrm>
            <a:off x="11466462" y="2438179"/>
            <a:ext cx="5554287" cy="2348231"/>
          </a:xfrm>
          <a:prstGeom prst="rect">
            <a:avLst/>
          </a:prstGeom>
        </p:spPr>
        <p:txBody>
          <a:bodyPr lIns="0" tIns="0" rIns="0" bIns="0" rtlCol="0" anchor="t">
            <a:spAutoFit/>
          </a:bodyPr>
          <a:lstStyle/>
          <a:p>
            <a:pPr>
              <a:lnSpc>
                <a:spcPts val="6019"/>
              </a:lnSpc>
            </a:pPr>
            <a:r>
              <a:rPr lang="en-US" sz="4299">
                <a:solidFill>
                  <a:srgbClr val="343F56"/>
                </a:solidFill>
                <a:latin typeface="Hagrid Heavy"/>
              </a:rPr>
              <a:t>LAYANAN BERBASIS WEB </a:t>
            </a:r>
          </a:p>
          <a:p>
            <a:pPr>
              <a:lnSpc>
                <a:spcPts val="6019"/>
              </a:lnSpc>
            </a:pPr>
            <a:endParaRPr lang="en-US" sz="4299">
              <a:solidFill>
                <a:srgbClr val="343F56"/>
              </a:solidFill>
              <a:latin typeface="Hagrid Heavy"/>
            </a:endParaRPr>
          </a:p>
        </p:txBody>
      </p:sp>
      <p:sp>
        <p:nvSpPr>
          <p:cNvPr id="15" name="TextBox 15"/>
          <p:cNvSpPr txBox="1"/>
          <p:nvPr/>
        </p:nvSpPr>
        <p:spPr>
          <a:xfrm>
            <a:off x="4419484" y="1781336"/>
            <a:ext cx="5788899" cy="3700015"/>
          </a:xfrm>
          <a:prstGeom prst="rect">
            <a:avLst/>
          </a:prstGeom>
        </p:spPr>
        <p:txBody>
          <a:bodyPr lIns="0" tIns="0" rIns="0" bIns="0" rtlCol="0" anchor="t">
            <a:spAutoFit/>
          </a:bodyPr>
          <a:lstStyle/>
          <a:p>
            <a:pPr algn="just">
              <a:lnSpc>
                <a:spcPts val="3656"/>
              </a:lnSpc>
            </a:pPr>
            <a:r>
              <a:rPr lang="en-US" sz="2611">
                <a:solidFill>
                  <a:srgbClr val="F5E6CA"/>
                </a:solidFill>
                <a:latin typeface="Roboto"/>
              </a:rPr>
              <a:t>Bidang teknologi layanan adalah landasan utama komputasi awan yang menjadi dasar model penyampaian awan “as-a-service”. Beberapa teknologi layanan terkemuka yang digunakan untuk mewujudkan dan membangun lingkungan berbasis cloud.</a:t>
            </a:r>
          </a:p>
        </p:txBody>
      </p:sp>
      <p:sp>
        <p:nvSpPr>
          <p:cNvPr id="16" name="TextBox 16"/>
          <p:cNvSpPr txBox="1"/>
          <p:nvPr/>
        </p:nvSpPr>
        <p:spPr>
          <a:xfrm>
            <a:off x="11367523" y="4405721"/>
            <a:ext cx="6108000" cy="5020310"/>
          </a:xfrm>
          <a:prstGeom prst="rect">
            <a:avLst/>
          </a:prstGeom>
        </p:spPr>
        <p:txBody>
          <a:bodyPr lIns="0" tIns="0" rIns="0" bIns="0" rtlCol="0" anchor="t">
            <a:spAutoFit/>
          </a:bodyPr>
          <a:lstStyle/>
          <a:p>
            <a:pPr algn="just">
              <a:lnSpc>
                <a:spcPts val="3640"/>
              </a:lnSpc>
            </a:pPr>
            <a:r>
              <a:rPr lang="en-US" sz="2600">
                <a:solidFill>
                  <a:srgbClr val="343F56"/>
                </a:solidFill>
                <a:latin typeface="Roboto"/>
              </a:rPr>
              <a:t>layanan berbasis web itu suatu unit logika mandiri yang mendukung interaksi mesin ke mesin yang dapat di operasikan melalui jaringan. Karena fungsi utama mereka adalah memproses data antara komputer, layanan-layanan ini mengungkapkan API dan tidak memiliki antarmuka pengguna. Layanan berbasis web dan layanan REST merupakan dua bentuk umum dari layanan berbasis web.</a:t>
            </a:r>
          </a:p>
          <a:p>
            <a:pPr algn="just">
              <a:lnSpc>
                <a:spcPts val="3640"/>
              </a:lnSpc>
            </a:pPr>
            <a:endParaRPr lang="en-US" sz="2600">
              <a:solidFill>
                <a:srgbClr val="343F56"/>
              </a:solidFill>
              <a:latin typeface="Robot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5E6CA"/>
        </a:solidFill>
        <a:effectLst/>
      </p:bgPr>
    </p:bg>
    <p:spTree>
      <p:nvGrpSpPr>
        <p:cNvPr id="1" name=""/>
        <p:cNvGrpSpPr/>
        <p:nvPr/>
      </p:nvGrpSpPr>
      <p:grpSpPr>
        <a:xfrm>
          <a:off x="0" y="0"/>
          <a:ext cx="0" cy="0"/>
          <a:chOff x="0" y="0"/>
          <a:chExt cx="0" cy="0"/>
        </a:xfrm>
      </p:grpSpPr>
      <p:grpSp>
        <p:nvGrpSpPr>
          <p:cNvPr id="2" name="Group 2"/>
          <p:cNvGrpSpPr/>
          <p:nvPr/>
        </p:nvGrpSpPr>
        <p:grpSpPr>
          <a:xfrm>
            <a:off x="9864852" y="-369157"/>
            <a:ext cx="9014043" cy="11060158"/>
            <a:chOff x="0" y="0"/>
            <a:chExt cx="3798819" cy="4661121"/>
          </a:xfrm>
        </p:grpSpPr>
        <p:sp>
          <p:nvSpPr>
            <p:cNvPr id="3" name="Freeform 3"/>
            <p:cNvSpPr/>
            <p:nvPr/>
          </p:nvSpPr>
          <p:spPr>
            <a:xfrm>
              <a:off x="0" y="0"/>
              <a:ext cx="3798820" cy="4661121"/>
            </a:xfrm>
            <a:custGeom>
              <a:avLst/>
              <a:gdLst/>
              <a:ahLst/>
              <a:cxnLst/>
              <a:rect l="l" t="t" r="r" b="b"/>
              <a:pathLst>
                <a:path w="3798820" h="4661121">
                  <a:moveTo>
                    <a:pt x="0" y="0"/>
                  </a:moveTo>
                  <a:lnTo>
                    <a:pt x="3798820" y="0"/>
                  </a:lnTo>
                  <a:lnTo>
                    <a:pt x="3798820" y="4661121"/>
                  </a:lnTo>
                  <a:lnTo>
                    <a:pt x="0" y="4661121"/>
                  </a:lnTo>
                  <a:close/>
                </a:path>
              </a:pathLst>
            </a:custGeom>
            <a:solidFill>
              <a:srgbClr val="343F56"/>
            </a:solidFill>
            <a:ln cap="sq">
              <a:noFill/>
              <a:miter/>
            </a:ln>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28700" y="4141431"/>
            <a:ext cx="8115300" cy="1324608"/>
          </a:xfrm>
          <a:prstGeom prst="rect">
            <a:avLst/>
          </a:prstGeom>
        </p:spPr>
        <p:txBody>
          <a:bodyPr lIns="0" tIns="0" rIns="0" bIns="0" rtlCol="0" anchor="t">
            <a:spAutoFit/>
          </a:bodyPr>
          <a:lstStyle/>
          <a:p>
            <a:pPr>
              <a:lnSpc>
                <a:spcPts val="5040"/>
              </a:lnSpc>
            </a:pPr>
            <a:r>
              <a:rPr lang="en-US" sz="3600">
                <a:solidFill>
                  <a:srgbClr val="343F56"/>
                </a:solidFill>
                <a:latin typeface="Hagrid Heavy"/>
              </a:rPr>
              <a:t>1. WEB SERVICE DESCRIPTION LANGUAGE (WSDL)</a:t>
            </a:r>
          </a:p>
        </p:txBody>
      </p:sp>
      <p:sp>
        <p:nvSpPr>
          <p:cNvPr id="6" name="TextBox 6"/>
          <p:cNvSpPr txBox="1"/>
          <p:nvPr/>
        </p:nvSpPr>
        <p:spPr>
          <a:xfrm>
            <a:off x="1028700" y="5692775"/>
            <a:ext cx="8520679" cy="3489325"/>
          </a:xfrm>
          <a:prstGeom prst="rect">
            <a:avLst/>
          </a:prstGeom>
        </p:spPr>
        <p:txBody>
          <a:bodyPr lIns="0" tIns="0" rIns="0" bIns="0" rtlCol="0" anchor="t">
            <a:spAutoFit/>
          </a:bodyPr>
          <a:lstStyle/>
          <a:p>
            <a:pPr algn="just">
              <a:lnSpc>
                <a:spcPts val="3499"/>
              </a:lnSpc>
            </a:pPr>
            <a:r>
              <a:rPr lang="en-US" sz="2499">
                <a:solidFill>
                  <a:srgbClr val="343F56"/>
                </a:solidFill>
                <a:latin typeface="Roboto"/>
              </a:rPr>
              <a:t>Web Service Description Language  adalah file berbasis XML yang pada dasarnya memberi tahu aplikasi klien apa yang dilakukan oleh layanan web. File WSDL digunakan untuk menjelaskan secara singkat apa yang dilakukan layanan web dan memberi klien semua informasi yang diperlukan untuk dapat terhubung ke layanan web dan menggunakan semua fungsionalitas yang telah disediakan.</a:t>
            </a:r>
          </a:p>
          <a:p>
            <a:pPr algn="just">
              <a:lnSpc>
                <a:spcPts val="3499"/>
              </a:lnSpc>
            </a:pPr>
            <a:endParaRPr lang="en-US" sz="2499">
              <a:solidFill>
                <a:srgbClr val="343F56"/>
              </a:solidFill>
              <a:latin typeface="Roboto"/>
            </a:endParaRPr>
          </a:p>
        </p:txBody>
      </p:sp>
      <p:sp>
        <p:nvSpPr>
          <p:cNvPr id="7" name="Freeform 7"/>
          <p:cNvSpPr/>
          <p:nvPr/>
        </p:nvSpPr>
        <p:spPr>
          <a:xfrm>
            <a:off x="2806570" y="9095873"/>
            <a:ext cx="926321" cy="926321"/>
          </a:xfrm>
          <a:custGeom>
            <a:avLst/>
            <a:gdLst/>
            <a:ahLst/>
            <a:cxnLst/>
            <a:rect l="l" t="t" r="r" b="b"/>
            <a:pathLst>
              <a:path w="926321" h="926321">
                <a:moveTo>
                  <a:pt x="0" y="0"/>
                </a:moveTo>
                <a:lnTo>
                  <a:pt x="926322" y="0"/>
                </a:lnTo>
                <a:lnTo>
                  <a:pt x="926322" y="926321"/>
                </a:lnTo>
                <a:lnTo>
                  <a:pt x="0" y="926321"/>
                </a:lnTo>
                <a:lnTo>
                  <a:pt x="0" y="0"/>
                </a:lnTo>
                <a:close/>
              </a:path>
            </a:pathLst>
          </a:custGeom>
          <a:blipFill>
            <a:blip r:embed="rId2"/>
            <a:stretch>
              <a:fillRect/>
            </a:stretch>
          </a:blipFill>
        </p:spPr>
      </p:sp>
      <p:sp>
        <p:nvSpPr>
          <p:cNvPr id="8" name="Freeform 8"/>
          <p:cNvSpPr/>
          <p:nvPr/>
        </p:nvSpPr>
        <p:spPr>
          <a:xfrm>
            <a:off x="487484" y="9040046"/>
            <a:ext cx="1037975" cy="1037975"/>
          </a:xfrm>
          <a:custGeom>
            <a:avLst/>
            <a:gdLst/>
            <a:ahLst/>
            <a:cxnLst/>
            <a:rect l="l" t="t" r="r" b="b"/>
            <a:pathLst>
              <a:path w="1037975" h="1037975">
                <a:moveTo>
                  <a:pt x="0" y="0"/>
                </a:moveTo>
                <a:lnTo>
                  <a:pt x="1037976" y="0"/>
                </a:lnTo>
                <a:lnTo>
                  <a:pt x="1037976" y="1037975"/>
                </a:lnTo>
                <a:lnTo>
                  <a:pt x="0" y="1037975"/>
                </a:lnTo>
                <a:lnTo>
                  <a:pt x="0" y="0"/>
                </a:lnTo>
                <a:close/>
              </a:path>
            </a:pathLst>
          </a:custGeom>
          <a:blipFill>
            <a:blip r:embed="rId3"/>
            <a:stretch>
              <a:fillRect/>
            </a:stretch>
          </a:blipFill>
        </p:spPr>
      </p:sp>
      <p:sp>
        <p:nvSpPr>
          <p:cNvPr id="9" name="Freeform 9"/>
          <p:cNvSpPr/>
          <p:nvPr/>
        </p:nvSpPr>
        <p:spPr>
          <a:xfrm>
            <a:off x="1647090" y="9040046"/>
            <a:ext cx="1037975" cy="1037975"/>
          </a:xfrm>
          <a:custGeom>
            <a:avLst/>
            <a:gdLst/>
            <a:ahLst/>
            <a:cxnLst/>
            <a:rect l="l" t="t" r="r" b="b"/>
            <a:pathLst>
              <a:path w="1037975" h="1037975">
                <a:moveTo>
                  <a:pt x="0" y="0"/>
                </a:moveTo>
                <a:lnTo>
                  <a:pt x="1037975" y="0"/>
                </a:lnTo>
                <a:lnTo>
                  <a:pt x="1037975" y="1037975"/>
                </a:lnTo>
                <a:lnTo>
                  <a:pt x="0" y="1037975"/>
                </a:lnTo>
                <a:lnTo>
                  <a:pt x="0" y="0"/>
                </a:lnTo>
                <a:close/>
              </a:path>
            </a:pathLst>
          </a:custGeom>
          <a:blipFill>
            <a:blip r:embed="rId4"/>
            <a:stretch>
              <a:fillRect/>
            </a:stretch>
          </a:blipFill>
        </p:spPr>
      </p:sp>
      <p:sp>
        <p:nvSpPr>
          <p:cNvPr id="10" name="Freeform 10"/>
          <p:cNvSpPr/>
          <p:nvPr/>
        </p:nvSpPr>
        <p:spPr>
          <a:xfrm>
            <a:off x="10299659" y="1579435"/>
            <a:ext cx="7427899" cy="6751475"/>
          </a:xfrm>
          <a:custGeom>
            <a:avLst/>
            <a:gdLst/>
            <a:ahLst/>
            <a:cxnLst/>
            <a:rect l="l" t="t" r="r" b="b"/>
            <a:pathLst>
              <a:path w="7427899" h="6751475">
                <a:moveTo>
                  <a:pt x="0" y="0"/>
                </a:moveTo>
                <a:lnTo>
                  <a:pt x="7427899" y="0"/>
                </a:lnTo>
                <a:lnTo>
                  <a:pt x="7427899" y="6751475"/>
                </a:lnTo>
                <a:lnTo>
                  <a:pt x="0" y="6751475"/>
                </a:lnTo>
                <a:lnTo>
                  <a:pt x="0" y="0"/>
                </a:lnTo>
                <a:close/>
              </a:path>
            </a:pathLst>
          </a:custGeom>
          <a:blipFill>
            <a:blip r:embed="rId5"/>
            <a:stretch>
              <a:fillRect/>
            </a:stretch>
          </a:blipFill>
        </p:spPr>
      </p:sp>
      <p:sp>
        <p:nvSpPr>
          <p:cNvPr id="11" name="TextBox 11"/>
          <p:cNvSpPr txBox="1"/>
          <p:nvPr/>
        </p:nvSpPr>
        <p:spPr>
          <a:xfrm>
            <a:off x="1028700" y="562163"/>
            <a:ext cx="8520679" cy="1017272"/>
          </a:xfrm>
          <a:prstGeom prst="rect">
            <a:avLst/>
          </a:prstGeom>
        </p:spPr>
        <p:txBody>
          <a:bodyPr lIns="0" tIns="0" rIns="0" bIns="0" rtlCol="0" anchor="t">
            <a:spAutoFit/>
          </a:bodyPr>
          <a:lstStyle/>
          <a:p>
            <a:pPr>
              <a:lnSpc>
                <a:spcPts val="7979"/>
              </a:lnSpc>
            </a:pPr>
            <a:r>
              <a:rPr lang="en-US" sz="5699">
                <a:solidFill>
                  <a:srgbClr val="343F56"/>
                </a:solidFill>
                <a:latin typeface="Hagrid Ultra-Bold"/>
              </a:rPr>
              <a:t>WEB SERVICE</a:t>
            </a:r>
          </a:p>
        </p:txBody>
      </p:sp>
      <p:sp>
        <p:nvSpPr>
          <p:cNvPr id="12" name="TextBox 12"/>
          <p:cNvSpPr txBox="1"/>
          <p:nvPr/>
        </p:nvSpPr>
        <p:spPr>
          <a:xfrm>
            <a:off x="1028700" y="1755338"/>
            <a:ext cx="8115300" cy="2174875"/>
          </a:xfrm>
          <a:prstGeom prst="rect">
            <a:avLst/>
          </a:prstGeom>
        </p:spPr>
        <p:txBody>
          <a:bodyPr lIns="0" tIns="0" rIns="0" bIns="0" rtlCol="0" anchor="t">
            <a:spAutoFit/>
          </a:bodyPr>
          <a:lstStyle/>
          <a:p>
            <a:pPr algn="just">
              <a:lnSpc>
                <a:spcPts val="3499"/>
              </a:lnSpc>
            </a:pPr>
            <a:r>
              <a:rPr lang="en-US" sz="2499">
                <a:solidFill>
                  <a:srgbClr val="343F56"/>
                </a:solidFill>
                <a:latin typeface="Roboto"/>
              </a:rPr>
              <a:t>web service merupakan aplikasi yang di dalamnya berisi kumpulan basis data atau database. Biasanya web service disebut juga bagian dari perangkat lunak yang mempunyai akses secara remote lewat peralatan tertentu.</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5E6CA"/>
        </a:solidFill>
        <a:effectLst/>
      </p:bgPr>
    </p:bg>
    <p:spTree>
      <p:nvGrpSpPr>
        <p:cNvPr id="1" name=""/>
        <p:cNvGrpSpPr/>
        <p:nvPr/>
      </p:nvGrpSpPr>
      <p:grpSpPr>
        <a:xfrm>
          <a:off x="0" y="0"/>
          <a:ext cx="0" cy="0"/>
          <a:chOff x="0" y="0"/>
          <a:chExt cx="0" cy="0"/>
        </a:xfrm>
      </p:grpSpPr>
      <p:grpSp>
        <p:nvGrpSpPr>
          <p:cNvPr id="2" name="Group 2"/>
          <p:cNvGrpSpPr/>
          <p:nvPr/>
        </p:nvGrpSpPr>
        <p:grpSpPr>
          <a:xfrm>
            <a:off x="-386397" y="-369157"/>
            <a:ext cx="19021310" cy="3012245"/>
            <a:chOff x="0" y="0"/>
            <a:chExt cx="8016217" cy="1269461"/>
          </a:xfrm>
        </p:grpSpPr>
        <p:sp>
          <p:nvSpPr>
            <p:cNvPr id="3" name="Freeform 3"/>
            <p:cNvSpPr/>
            <p:nvPr/>
          </p:nvSpPr>
          <p:spPr>
            <a:xfrm>
              <a:off x="0" y="0"/>
              <a:ext cx="8016217" cy="1269461"/>
            </a:xfrm>
            <a:custGeom>
              <a:avLst/>
              <a:gdLst/>
              <a:ahLst/>
              <a:cxnLst/>
              <a:rect l="l" t="t" r="r" b="b"/>
              <a:pathLst>
                <a:path w="8016217" h="1269461">
                  <a:moveTo>
                    <a:pt x="0" y="0"/>
                  </a:moveTo>
                  <a:lnTo>
                    <a:pt x="8016217" y="0"/>
                  </a:lnTo>
                  <a:lnTo>
                    <a:pt x="8016217" y="1269461"/>
                  </a:lnTo>
                  <a:lnTo>
                    <a:pt x="0" y="1269461"/>
                  </a:lnTo>
                  <a:close/>
                </a:path>
              </a:pathLst>
            </a:custGeom>
            <a:solidFill>
              <a:srgbClr val="343F56"/>
            </a:solidFill>
            <a:ln cap="sq">
              <a:noFill/>
              <a:miter/>
            </a:ln>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30320" y="3289770"/>
            <a:ext cx="5061550" cy="6348511"/>
            <a:chOff x="0" y="0"/>
            <a:chExt cx="2007284" cy="2517661"/>
          </a:xfrm>
        </p:grpSpPr>
        <p:sp>
          <p:nvSpPr>
            <p:cNvPr id="6" name="Freeform 6"/>
            <p:cNvSpPr/>
            <p:nvPr/>
          </p:nvSpPr>
          <p:spPr>
            <a:xfrm>
              <a:off x="0" y="0"/>
              <a:ext cx="2007284" cy="2517661"/>
            </a:xfrm>
            <a:custGeom>
              <a:avLst/>
              <a:gdLst/>
              <a:ahLst/>
              <a:cxnLst/>
              <a:rect l="l" t="t" r="r" b="b"/>
              <a:pathLst>
                <a:path w="2007284" h="2517661">
                  <a:moveTo>
                    <a:pt x="0" y="0"/>
                  </a:moveTo>
                  <a:lnTo>
                    <a:pt x="2007284" y="0"/>
                  </a:lnTo>
                  <a:lnTo>
                    <a:pt x="2007284" y="2517661"/>
                  </a:lnTo>
                  <a:lnTo>
                    <a:pt x="0" y="2517661"/>
                  </a:lnTo>
                  <a:close/>
                </a:path>
              </a:pathLst>
            </a:custGeom>
            <a:solidFill>
              <a:srgbClr val="000000">
                <a:alpha val="0"/>
              </a:srgbClr>
            </a:solidFill>
            <a:ln w="38100" cap="sq">
              <a:solidFill>
                <a:srgbClr val="343F56"/>
              </a:solidFill>
              <a:miter/>
            </a:ln>
          </p:spPr>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6614845" y="3289770"/>
            <a:ext cx="5061550" cy="6348511"/>
            <a:chOff x="0" y="0"/>
            <a:chExt cx="2007284" cy="2517661"/>
          </a:xfrm>
        </p:grpSpPr>
        <p:sp>
          <p:nvSpPr>
            <p:cNvPr id="9" name="Freeform 9"/>
            <p:cNvSpPr/>
            <p:nvPr/>
          </p:nvSpPr>
          <p:spPr>
            <a:xfrm>
              <a:off x="0" y="0"/>
              <a:ext cx="2007284" cy="2517661"/>
            </a:xfrm>
            <a:custGeom>
              <a:avLst/>
              <a:gdLst/>
              <a:ahLst/>
              <a:cxnLst/>
              <a:rect l="l" t="t" r="r" b="b"/>
              <a:pathLst>
                <a:path w="2007284" h="2517661">
                  <a:moveTo>
                    <a:pt x="0" y="0"/>
                  </a:moveTo>
                  <a:lnTo>
                    <a:pt x="2007284" y="0"/>
                  </a:lnTo>
                  <a:lnTo>
                    <a:pt x="2007284" y="2517661"/>
                  </a:lnTo>
                  <a:lnTo>
                    <a:pt x="0" y="2517661"/>
                  </a:lnTo>
                  <a:close/>
                </a:path>
              </a:pathLst>
            </a:custGeom>
            <a:solidFill>
              <a:srgbClr val="343F56"/>
            </a:solidFill>
            <a:ln cap="sq">
              <a:noFill/>
              <a:miter/>
            </a:ln>
          </p:spPr>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2197750" y="3289770"/>
            <a:ext cx="5061550" cy="6348511"/>
            <a:chOff x="0" y="0"/>
            <a:chExt cx="2007284" cy="2517661"/>
          </a:xfrm>
        </p:grpSpPr>
        <p:sp>
          <p:nvSpPr>
            <p:cNvPr id="12" name="Freeform 12"/>
            <p:cNvSpPr/>
            <p:nvPr/>
          </p:nvSpPr>
          <p:spPr>
            <a:xfrm>
              <a:off x="0" y="0"/>
              <a:ext cx="2007284" cy="2517661"/>
            </a:xfrm>
            <a:custGeom>
              <a:avLst/>
              <a:gdLst/>
              <a:ahLst/>
              <a:cxnLst/>
              <a:rect l="l" t="t" r="r" b="b"/>
              <a:pathLst>
                <a:path w="2007284" h="2517661">
                  <a:moveTo>
                    <a:pt x="0" y="0"/>
                  </a:moveTo>
                  <a:lnTo>
                    <a:pt x="2007284" y="0"/>
                  </a:lnTo>
                  <a:lnTo>
                    <a:pt x="2007284" y="2517661"/>
                  </a:lnTo>
                  <a:lnTo>
                    <a:pt x="0" y="2517661"/>
                  </a:lnTo>
                  <a:close/>
                </a:path>
              </a:pathLst>
            </a:custGeom>
            <a:solidFill>
              <a:srgbClr val="000000">
                <a:alpha val="0"/>
              </a:srgbClr>
            </a:solidFill>
            <a:ln w="38100" cap="sq">
              <a:solidFill>
                <a:srgbClr val="343F56"/>
              </a:solidFill>
              <a:miter/>
            </a:ln>
          </p:spPr>
        </p:sp>
        <p:sp>
          <p:nvSpPr>
            <p:cNvPr id="13" name="TextBox 13"/>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1290210" y="3740150"/>
            <a:ext cx="4541771" cy="555625"/>
          </a:xfrm>
          <a:prstGeom prst="rect">
            <a:avLst/>
          </a:prstGeom>
        </p:spPr>
        <p:txBody>
          <a:bodyPr lIns="0" tIns="0" rIns="0" bIns="0" rtlCol="0" anchor="t">
            <a:spAutoFit/>
          </a:bodyPr>
          <a:lstStyle/>
          <a:p>
            <a:pPr algn="ctr">
              <a:lnSpc>
                <a:spcPts val="4200"/>
              </a:lnSpc>
            </a:pPr>
            <a:r>
              <a:rPr lang="en-US" sz="3000">
                <a:solidFill>
                  <a:srgbClr val="343F56"/>
                </a:solidFill>
                <a:latin typeface="Hagrid Heavy"/>
              </a:rPr>
              <a:t>SCHEMA XML </a:t>
            </a:r>
          </a:p>
        </p:txBody>
      </p:sp>
      <p:sp>
        <p:nvSpPr>
          <p:cNvPr id="15" name="TextBox 15"/>
          <p:cNvSpPr txBox="1"/>
          <p:nvPr/>
        </p:nvSpPr>
        <p:spPr>
          <a:xfrm>
            <a:off x="6827273" y="3489325"/>
            <a:ext cx="4849122" cy="2219325"/>
          </a:xfrm>
          <a:prstGeom prst="rect">
            <a:avLst/>
          </a:prstGeom>
        </p:spPr>
        <p:txBody>
          <a:bodyPr lIns="0" tIns="0" rIns="0" bIns="0" rtlCol="0" anchor="t">
            <a:spAutoFit/>
          </a:bodyPr>
          <a:lstStyle/>
          <a:p>
            <a:pPr algn="ctr">
              <a:lnSpc>
                <a:spcPts val="4200"/>
              </a:lnSpc>
            </a:pPr>
            <a:r>
              <a:rPr lang="en-US" sz="3000">
                <a:solidFill>
                  <a:srgbClr val="F5E6CA"/>
                </a:solidFill>
                <a:latin typeface="Hagrid Heavy"/>
              </a:rPr>
              <a:t> SOAP - SIMPLE OBJECT ACCESS PROTOCOL</a:t>
            </a:r>
          </a:p>
          <a:p>
            <a:pPr algn="r">
              <a:lnSpc>
                <a:spcPts val="4200"/>
              </a:lnSpc>
            </a:pPr>
            <a:endParaRPr lang="en-US" sz="3000">
              <a:solidFill>
                <a:srgbClr val="F5E6CA"/>
              </a:solidFill>
              <a:latin typeface="Hagrid Heavy"/>
            </a:endParaRPr>
          </a:p>
        </p:txBody>
      </p:sp>
      <p:sp>
        <p:nvSpPr>
          <p:cNvPr id="16" name="TextBox 16"/>
          <p:cNvSpPr txBox="1"/>
          <p:nvPr/>
        </p:nvSpPr>
        <p:spPr>
          <a:xfrm>
            <a:off x="12415248" y="3457575"/>
            <a:ext cx="4636694" cy="2251075"/>
          </a:xfrm>
          <a:prstGeom prst="rect">
            <a:avLst/>
          </a:prstGeom>
        </p:spPr>
        <p:txBody>
          <a:bodyPr lIns="0" tIns="0" rIns="0" bIns="0" rtlCol="0" anchor="t">
            <a:spAutoFit/>
          </a:bodyPr>
          <a:lstStyle/>
          <a:p>
            <a:pPr algn="ctr">
              <a:lnSpc>
                <a:spcPts val="4200"/>
              </a:lnSpc>
            </a:pPr>
            <a:r>
              <a:rPr lang="en-US" sz="3000">
                <a:solidFill>
                  <a:srgbClr val="343F56"/>
                </a:solidFill>
                <a:latin typeface="Hagrid Heavy"/>
              </a:rPr>
              <a:t>UDDI (UNIVERSAL DESCRIPTION, DISCOVERY, AND INTEGRATION)</a:t>
            </a:r>
          </a:p>
        </p:txBody>
      </p:sp>
      <p:sp>
        <p:nvSpPr>
          <p:cNvPr id="17" name="TextBox 17"/>
          <p:cNvSpPr txBox="1"/>
          <p:nvPr/>
        </p:nvSpPr>
        <p:spPr>
          <a:xfrm>
            <a:off x="1513688" y="4970781"/>
            <a:ext cx="4094816" cy="4287519"/>
          </a:xfrm>
          <a:prstGeom prst="rect">
            <a:avLst/>
          </a:prstGeom>
        </p:spPr>
        <p:txBody>
          <a:bodyPr lIns="0" tIns="0" rIns="0" bIns="0" rtlCol="0" anchor="t">
            <a:spAutoFit/>
          </a:bodyPr>
          <a:lstStyle/>
          <a:p>
            <a:pPr algn="just">
              <a:lnSpc>
                <a:spcPts val="3080"/>
              </a:lnSpc>
            </a:pPr>
            <a:r>
              <a:rPr lang="en-US" sz="2200">
                <a:solidFill>
                  <a:srgbClr val="343F56"/>
                </a:solidFill>
                <a:latin typeface="Roboto"/>
              </a:rPr>
              <a:t>Pesan yang dipertukarkan oleh layanan Web harus dinyatakan menggunakan XML. Skema XML dibuat untuk menentukan struktur data pesan input dan output berbasis XML yang dipertukarkan oleh layanan Web. Skema XML dapat ditautkan langsung ke atau tertanam dalam WSDL.</a:t>
            </a:r>
          </a:p>
          <a:p>
            <a:pPr algn="just">
              <a:lnSpc>
                <a:spcPts val="3080"/>
              </a:lnSpc>
            </a:pPr>
            <a:endParaRPr lang="en-US" sz="2200">
              <a:solidFill>
                <a:srgbClr val="343F56"/>
              </a:solidFill>
              <a:latin typeface="Roboto"/>
            </a:endParaRPr>
          </a:p>
        </p:txBody>
      </p:sp>
      <p:sp>
        <p:nvSpPr>
          <p:cNvPr id="18" name="TextBox 18"/>
          <p:cNvSpPr txBox="1"/>
          <p:nvPr/>
        </p:nvSpPr>
        <p:spPr>
          <a:xfrm>
            <a:off x="6918988" y="5332731"/>
            <a:ext cx="4559274" cy="4287519"/>
          </a:xfrm>
          <a:prstGeom prst="rect">
            <a:avLst/>
          </a:prstGeom>
        </p:spPr>
        <p:txBody>
          <a:bodyPr lIns="0" tIns="0" rIns="0" bIns="0" rtlCol="0" anchor="t">
            <a:spAutoFit/>
          </a:bodyPr>
          <a:lstStyle/>
          <a:p>
            <a:pPr algn="just">
              <a:lnSpc>
                <a:spcPts val="3080"/>
              </a:lnSpc>
            </a:pPr>
            <a:r>
              <a:rPr lang="en-US" sz="2200">
                <a:solidFill>
                  <a:srgbClr val="F5E6CA"/>
                </a:solidFill>
                <a:latin typeface="Roboto"/>
              </a:rPr>
              <a:t>Suatu standar yang mendefinisikan format pesan umum yang digunakan untuk permintaan dan pesan respons yang dipertukarkan oleh layanan Web. Pesan SOAP terdiri dari bagian body dan header. Yang pertama menampung yang utama konten pesan dan yang terakhir digunakan untuk memuat metadata yang dapat diproses saat runtime. </a:t>
            </a:r>
          </a:p>
          <a:p>
            <a:pPr algn="just">
              <a:lnSpc>
                <a:spcPts val="3080"/>
              </a:lnSpc>
            </a:pPr>
            <a:endParaRPr lang="en-US" sz="2200">
              <a:solidFill>
                <a:srgbClr val="F5E6CA"/>
              </a:solidFill>
              <a:latin typeface="Roboto"/>
            </a:endParaRPr>
          </a:p>
        </p:txBody>
      </p:sp>
      <p:sp>
        <p:nvSpPr>
          <p:cNvPr id="19" name="TextBox 19"/>
          <p:cNvSpPr txBox="1"/>
          <p:nvPr/>
        </p:nvSpPr>
        <p:spPr>
          <a:xfrm>
            <a:off x="12659302" y="6113781"/>
            <a:ext cx="4056998" cy="2725419"/>
          </a:xfrm>
          <a:prstGeom prst="rect">
            <a:avLst/>
          </a:prstGeom>
        </p:spPr>
        <p:txBody>
          <a:bodyPr lIns="0" tIns="0" rIns="0" bIns="0" rtlCol="0" anchor="t">
            <a:spAutoFit/>
          </a:bodyPr>
          <a:lstStyle/>
          <a:p>
            <a:pPr algn="just">
              <a:lnSpc>
                <a:spcPts val="3080"/>
              </a:lnSpc>
            </a:pPr>
            <a:r>
              <a:rPr lang="en-US" sz="2200">
                <a:solidFill>
                  <a:srgbClr val="343F56"/>
                </a:solidFill>
                <a:latin typeface="Roboto"/>
              </a:rPr>
              <a:t>UDDI adalah XML-based standard yang menggambarkan, mempublikasikan, dan menemukan layanan web atau saat ini dapat dianalogikan sebagai search engine. </a:t>
            </a:r>
          </a:p>
          <a:p>
            <a:pPr algn="just">
              <a:lnSpc>
                <a:spcPts val="3080"/>
              </a:lnSpc>
            </a:pPr>
            <a:endParaRPr lang="en-US" sz="2200">
              <a:solidFill>
                <a:srgbClr val="343F56"/>
              </a:solidFill>
              <a:latin typeface="Roboto"/>
            </a:endParaRPr>
          </a:p>
        </p:txBody>
      </p:sp>
      <p:sp>
        <p:nvSpPr>
          <p:cNvPr id="20" name="TextBox 20"/>
          <p:cNvSpPr txBox="1"/>
          <p:nvPr/>
        </p:nvSpPr>
        <p:spPr>
          <a:xfrm>
            <a:off x="821341" y="1034700"/>
            <a:ext cx="16230600" cy="1082037"/>
          </a:xfrm>
          <a:prstGeom prst="rect">
            <a:avLst/>
          </a:prstGeom>
        </p:spPr>
        <p:txBody>
          <a:bodyPr lIns="0" tIns="0" rIns="0" bIns="0" rtlCol="0" anchor="t">
            <a:spAutoFit/>
          </a:bodyPr>
          <a:lstStyle/>
          <a:p>
            <a:pPr algn="ctr">
              <a:lnSpc>
                <a:spcPts val="7599"/>
              </a:lnSpc>
            </a:pPr>
            <a:r>
              <a:rPr lang="en-US" sz="7599">
                <a:solidFill>
                  <a:srgbClr val="F5E6CA"/>
                </a:solidFill>
                <a:latin typeface="Hagrid Heavy"/>
              </a:rPr>
              <a:t>WEB SERVICE</a:t>
            </a:r>
          </a:p>
        </p:txBody>
      </p:sp>
      <p:sp>
        <p:nvSpPr>
          <p:cNvPr id="21" name="Freeform 21"/>
          <p:cNvSpPr/>
          <p:nvPr/>
        </p:nvSpPr>
        <p:spPr>
          <a:xfrm>
            <a:off x="16171680" y="957471"/>
            <a:ext cx="1089240" cy="1089240"/>
          </a:xfrm>
          <a:custGeom>
            <a:avLst/>
            <a:gdLst/>
            <a:ahLst/>
            <a:cxnLst/>
            <a:rect l="l" t="t" r="r" b="b"/>
            <a:pathLst>
              <a:path w="1089240" h="1089240">
                <a:moveTo>
                  <a:pt x="0" y="0"/>
                </a:moveTo>
                <a:lnTo>
                  <a:pt x="1089240" y="0"/>
                </a:lnTo>
                <a:lnTo>
                  <a:pt x="1089240" y="1089240"/>
                </a:lnTo>
                <a:lnTo>
                  <a:pt x="0" y="1089240"/>
                </a:lnTo>
                <a:lnTo>
                  <a:pt x="0" y="0"/>
                </a:lnTo>
                <a:close/>
              </a:path>
            </a:pathLst>
          </a:custGeom>
          <a:blipFill>
            <a:blip r:embed="rId2"/>
            <a:stretch>
              <a:fillRect/>
            </a:stretch>
          </a:blipFill>
        </p:spPr>
      </p:sp>
      <p:sp>
        <p:nvSpPr>
          <p:cNvPr id="22" name="Freeform 22"/>
          <p:cNvSpPr/>
          <p:nvPr/>
        </p:nvSpPr>
        <p:spPr>
          <a:xfrm>
            <a:off x="13324501" y="891825"/>
            <a:ext cx="1220531" cy="1220531"/>
          </a:xfrm>
          <a:custGeom>
            <a:avLst/>
            <a:gdLst/>
            <a:ahLst/>
            <a:cxnLst/>
            <a:rect l="l" t="t" r="r" b="b"/>
            <a:pathLst>
              <a:path w="1220531" h="1220531">
                <a:moveTo>
                  <a:pt x="0" y="0"/>
                </a:moveTo>
                <a:lnTo>
                  <a:pt x="1220531" y="0"/>
                </a:lnTo>
                <a:lnTo>
                  <a:pt x="1220531" y="1220532"/>
                </a:lnTo>
                <a:lnTo>
                  <a:pt x="0" y="1220532"/>
                </a:lnTo>
                <a:lnTo>
                  <a:pt x="0" y="0"/>
                </a:lnTo>
                <a:close/>
              </a:path>
            </a:pathLst>
          </a:custGeom>
          <a:blipFill>
            <a:blip r:embed="rId3"/>
            <a:stretch>
              <a:fillRect/>
            </a:stretch>
          </a:blipFill>
        </p:spPr>
      </p:sp>
      <p:sp>
        <p:nvSpPr>
          <p:cNvPr id="23" name="Freeform 23"/>
          <p:cNvSpPr/>
          <p:nvPr/>
        </p:nvSpPr>
        <p:spPr>
          <a:xfrm>
            <a:off x="14688054" y="891825"/>
            <a:ext cx="1220531" cy="1220531"/>
          </a:xfrm>
          <a:custGeom>
            <a:avLst/>
            <a:gdLst/>
            <a:ahLst/>
            <a:cxnLst/>
            <a:rect l="l" t="t" r="r" b="b"/>
            <a:pathLst>
              <a:path w="1220531" h="1220531">
                <a:moveTo>
                  <a:pt x="0" y="0"/>
                </a:moveTo>
                <a:lnTo>
                  <a:pt x="1220532" y="0"/>
                </a:lnTo>
                <a:lnTo>
                  <a:pt x="1220532" y="1220532"/>
                </a:lnTo>
                <a:lnTo>
                  <a:pt x="0" y="1220532"/>
                </a:lnTo>
                <a:lnTo>
                  <a:pt x="0" y="0"/>
                </a:lnTo>
                <a:close/>
              </a:path>
            </a:pathLst>
          </a:custGeom>
          <a:blipFill>
            <a:blip r:embed="rId4"/>
            <a:stretch>
              <a:fillRect/>
            </a:stretch>
          </a:blipFill>
        </p:spPr>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5E6CA"/>
        </a:solidFill>
        <a:effectLst/>
      </p:bgPr>
    </p:bg>
    <p:spTree>
      <p:nvGrpSpPr>
        <p:cNvPr id="1" name=""/>
        <p:cNvGrpSpPr/>
        <p:nvPr/>
      </p:nvGrpSpPr>
      <p:grpSpPr>
        <a:xfrm>
          <a:off x="0" y="0"/>
          <a:ext cx="0" cy="0"/>
          <a:chOff x="0" y="0"/>
          <a:chExt cx="0" cy="0"/>
        </a:xfrm>
      </p:grpSpPr>
      <p:grpSp>
        <p:nvGrpSpPr>
          <p:cNvPr id="2" name="Group 2"/>
          <p:cNvGrpSpPr/>
          <p:nvPr/>
        </p:nvGrpSpPr>
        <p:grpSpPr>
          <a:xfrm>
            <a:off x="2764520" y="5619948"/>
            <a:ext cx="5654473" cy="786760"/>
            <a:chOff x="0" y="0"/>
            <a:chExt cx="1692303" cy="235466"/>
          </a:xfrm>
        </p:grpSpPr>
        <p:sp>
          <p:nvSpPr>
            <p:cNvPr id="3" name="Freeform 3"/>
            <p:cNvSpPr/>
            <p:nvPr/>
          </p:nvSpPr>
          <p:spPr>
            <a:xfrm>
              <a:off x="0" y="0"/>
              <a:ext cx="1692303" cy="235466"/>
            </a:xfrm>
            <a:custGeom>
              <a:avLst/>
              <a:gdLst/>
              <a:ahLst/>
              <a:cxnLst/>
              <a:rect l="l" t="t" r="r" b="b"/>
              <a:pathLst>
                <a:path w="1692303" h="235466">
                  <a:moveTo>
                    <a:pt x="0" y="0"/>
                  </a:moveTo>
                  <a:lnTo>
                    <a:pt x="1692303" y="0"/>
                  </a:lnTo>
                  <a:lnTo>
                    <a:pt x="1692303" y="235466"/>
                  </a:lnTo>
                  <a:lnTo>
                    <a:pt x="0" y="235466"/>
                  </a:lnTo>
                  <a:close/>
                </a:path>
              </a:pathLst>
            </a:custGeom>
            <a:solidFill>
              <a:srgbClr val="343F56"/>
            </a:solidFill>
            <a:ln cap="sq">
              <a:noFill/>
              <a:miter/>
            </a:ln>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9931422" y="5619948"/>
            <a:ext cx="5853655" cy="814474"/>
            <a:chOff x="0" y="0"/>
            <a:chExt cx="1692303" cy="235466"/>
          </a:xfrm>
        </p:grpSpPr>
        <p:sp>
          <p:nvSpPr>
            <p:cNvPr id="6" name="Freeform 6"/>
            <p:cNvSpPr/>
            <p:nvPr/>
          </p:nvSpPr>
          <p:spPr>
            <a:xfrm>
              <a:off x="0" y="0"/>
              <a:ext cx="1692303" cy="235466"/>
            </a:xfrm>
            <a:custGeom>
              <a:avLst/>
              <a:gdLst/>
              <a:ahLst/>
              <a:cxnLst/>
              <a:rect l="l" t="t" r="r" b="b"/>
              <a:pathLst>
                <a:path w="1692303" h="235466">
                  <a:moveTo>
                    <a:pt x="0" y="0"/>
                  </a:moveTo>
                  <a:lnTo>
                    <a:pt x="1692303" y="0"/>
                  </a:lnTo>
                  <a:lnTo>
                    <a:pt x="1692303" y="235466"/>
                  </a:lnTo>
                  <a:lnTo>
                    <a:pt x="0" y="235466"/>
                  </a:lnTo>
                  <a:close/>
                </a:path>
              </a:pathLst>
            </a:custGeom>
            <a:solidFill>
              <a:srgbClr val="000000">
                <a:alpha val="0"/>
              </a:srgbClr>
            </a:solidFill>
            <a:ln w="38100" cap="sq">
              <a:solidFill>
                <a:srgbClr val="343F56"/>
              </a:solidFill>
              <a:miter/>
            </a:ln>
          </p:spPr>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2725512" y="8492840"/>
            <a:ext cx="5693482" cy="792188"/>
            <a:chOff x="0" y="0"/>
            <a:chExt cx="1692303" cy="235466"/>
          </a:xfrm>
        </p:grpSpPr>
        <p:sp>
          <p:nvSpPr>
            <p:cNvPr id="9" name="Freeform 9"/>
            <p:cNvSpPr/>
            <p:nvPr/>
          </p:nvSpPr>
          <p:spPr>
            <a:xfrm>
              <a:off x="0" y="0"/>
              <a:ext cx="1692303" cy="235466"/>
            </a:xfrm>
            <a:custGeom>
              <a:avLst/>
              <a:gdLst/>
              <a:ahLst/>
              <a:cxnLst/>
              <a:rect l="l" t="t" r="r" b="b"/>
              <a:pathLst>
                <a:path w="1692303" h="235466">
                  <a:moveTo>
                    <a:pt x="0" y="0"/>
                  </a:moveTo>
                  <a:lnTo>
                    <a:pt x="1692303" y="0"/>
                  </a:lnTo>
                  <a:lnTo>
                    <a:pt x="1692303" y="235466"/>
                  </a:lnTo>
                  <a:lnTo>
                    <a:pt x="0" y="235466"/>
                  </a:lnTo>
                  <a:close/>
                </a:path>
              </a:pathLst>
            </a:custGeom>
            <a:solidFill>
              <a:srgbClr val="343F56"/>
            </a:solidFill>
            <a:ln cap="sq">
              <a:noFill/>
              <a:miter/>
            </a:ln>
          </p:spPr>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2764520" y="7045224"/>
            <a:ext cx="5654473" cy="786760"/>
            <a:chOff x="0" y="0"/>
            <a:chExt cx="1692303" cy="235466"/>
          </a:xfrm>
        </p:grpSpPr>
        <p:sp>
          <p:nvSpPr>
            <p:cNvPr id="12" name="Freeform 12"/>
            <p:cNvSpPr/>
            <p:nvPr/>
          </p:nvSpPr>
          <p:spPr>
            <a:xfrm>
              <a:off x="0" y="0"/>
              <a:ext cx="1692303" cy="235466"/>
            </a:xfrm>
            <a:custGeom>
              <a:avLst/>
              <a:gdLst/>
              <a:ahLst/>
              <a:cxnLst/>
              <a:rect l="l" t="t" r="r" b="b"/>
              <a:pathLst>
                <a:path w="1692303" h="235466">
                  <a:moveTo>
                    <a:pt x="0" y="0"/>
                  </a:moveTo>
                  <a:lnTo>
                    <a:pt x="1692303" y="0"/>
                  </a:lnTo>
                  <a:lnTo>
                    <a:pt x="1692303" y="235466"/>
                  </a:lnTo>
                  <a:lnTo>
                    <a:pt x="0" y="235466"/>
                  </a:lnTo>
                  <a:close/>
                </a:path>
              </a:pathLst>
            </a:custGeom>
            <a:solidFill>
              <a:srgbClr val="000000">
                <a:alpha val="0"/>
              </a:srgbClr>
            </a:solidFill>
            <a:ln w="38100" cap="sq">
              <a:solidFill>
                <a:srgbClr val="343F56"/>
              </a:solidFill>
              <a:miter/>
            </a:ln>
          </p:spPr>
        </p:sp>
        <p:sp>
          <p:nvSpPr>
            <p:cNvPr id="13" name="TextBox 13"/>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9931422" y="7017809"/>
            <a:ext cx="5853655" cy="1153770"/>
            <a:chOff x="0" y="0"/>
            <a:chExt cx="1692303" cy="333557"/>
          </a:xfrm>
        </p:grpSpPr>
        <p:sp>
          <p:nvSpPr>
            <p:cNvPr id="15" name="Freeform 15"/>
            <p:cNvSpPr/>
            <p:nvPr/>
          </p:nvSpPr>
          <p:spPr>
            <a:xfrm>
              <a:off x="0" y="0"/>
              <a:ext cx="1692303" cy="333557"/>
            </a:xfrm>
            <a:custGeom>
              <a:avLst/>
              <a:gdLst/>
              <a:ahLst/>
              <a:cxnLst/>
              <a:rect l="l" t="t" r="r" b="b"/>
              <a:pathLst>
                <a:path w="1692303" h="333557">
                  <a:moveTo>
                    <a:pt x="0" y="0"/>
                  </a:moveTo>
                  <a:lnTo>
                    <a:pt x="1692303" y="0"/>
                  </a:lnTo>
                  <a:lnTo>
                    <a:pt x="1692303" y="333557"/>
                  </a:lnTo>
                  <a:lnTo>
                    <a:pt x="0" y="333557"/>
                  </a:lnTo>
                  <a:close/>
                </a:path>
              </a:pathLst>
            </a:custGeom>
            <a:solidFill>
              <a:srgbClr val="343F56"/>
            </a:solidFill>
            <a:ln cap="sq">
              <a:noFill/>
              <a:miter/>
            </a:ln>
          </p:spPr>
        </p:sp>
        <p:sp>
          <p:nvSpPr>
            <p:cNvPr id="16" name="TextBox 16"/>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9931422" y="8500582"/>
            <a:ext cx="5853655" cy="814474"/>
            <a:chOff x="0" y="0"/>
            <a:chExt cx="1692303" cy="235466"/>
          </a:xfrm>
        </p:grpSpPr>
        <p:sp>
          <p:nvSpPr>
            <p:cNvPr id="18" name="Freeform 18"/>
            <p:cNvSpPr/>
            <p:nvPr/>
          </p:nvSpPr>
          <p:spPr>
            <a:xfrm>
              <a:off x="0" y="0"/>
              <a:ext cx="1692303" cy="235466"/>
            </a:xfrm>
            <a:custGeom>
              <a:avLst/>
              <a:gdLst/>
              <a:ahLst/>
              <a:cxnLst/>
              <a:rect l="l" t="t" r="r" b="b"/>
              <a:pathLst>
                <a:path w="1692303" h="235466">
                  <a:moveTo>
                    <a:pt x="0" y="0"/>
                  </a:moveTo>
                  <a:lnTo>
                    <a:pt x="1692303" y="0"/>
                  </a:lnTo>
                  <a:lnTo>
                    <a:pt x="1692303" y="235466"/>
                  </a:lnTo>
                  <a:lnTo>
                    <a:pt x="0" y="235466"/>
                  </a:lnTo>
                  <a:close/>
                </a:path>
              </a:pathLst>
            </a:custGeom>
            <a:solidFill>
              <a:srgbClr val="000000">
                <a:alpha val="0"/>
              </a:srgbClr>
            </a:solidFill>
            <a:ln w="38100" cap="sq">
              <a:solidFill>
                <a:srgbClr val="343F56"/>
              </a:solidFill>
              <a:miter/>
            </a:ln>
          </p:spPr>
        </p:sp>
        <p:sp>
          <p:nvSpPr>
            <p:cNvPr id="19" name="TextBox 19"/>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20" name="TextBox 20"/>
          <p:cNvSpPr txBox="1"/>
          <p:nvPr/>
        </p:nvSpPr>
        <p:spPr>
          <a:xfrm>
            <a:off x="3761914" y="5755007"/>
            <a:ext cx="3659685" cy="452785"/>
          </a:xfrm>
          <a:prstGeom prst="rect">
            <a:avLst/>
          </a:prstGeom>
        </p:spPr>
        <p:txBody>
          <a:bodyPr lIns="0" tIns="0" rIns="0" bIns="0" rtlCol="0" anchor="t">
            <a:spAutoFit/>
          </a:bodyPr>
          <a:lstStyle/>
          <a:p>
            <a:pPr algn="ctr">
              <a:lnSpc>
                <a:spcPts val="3449"/>
              </a:lnSpc>
            </a:pPr>
            <a:r>
              <a:rPr lang="en-US" sz="2464">
                <a:solidFill>
                  <a:srgbClr val="F5E6CA"/>
                </a:solidFill>
                <a:latin typeface="Hagrid Heavy"/>
              </a:rPr>
              <a:t>CLIENT-SERVER</a:t>
            </a:r>
          </a:p>
        </p:txBody>
      </p:sp>
      <p:sp>
        <p:nvSpPr>
          <p:cNvPr id="21" name="TextBox 21"/>
          <p:cNvSpPr txBox="1"/>
          <p:nvPr/>
        </p:nvSpPr>
        <p:spPr>
          <a:xfrm>
            <a:off x="10540861" y="5761778"/>
            <a:ext cx="4634776" cy="467326"/>
          </a:xfrm>
          <a:prstGeom prst="rect">
            <a:avLst/>
          </a:prstGeom>
        </p:spPr>
        <p:txBody>
          <a:bodyPr lIns="0" tIns="0" rIns="0" bIns="0" rtlCol="0" anchor="t">
            <a:spAutoFit/>
          </a:bodyPr>
          <a:lstStyle/>
          <a:p>
            <a:pPr algn="ctr">
              <a:lnSpc>
                <a:spcPts val="3571"/>
              </a:lnSpc>
            </a:pPr>
            <a:r>
              <a:rPr lang="en-US" sz="2550">
                <a:solidFill>
                  <a:srgbClr val="343F56"/>
                </a:solidFill>
                <a:latin typeface="Hagrid Heavy"/>
              </a:rPr>
              <a:t>STATELESS</a:t>
            </a:r>
          </a:p>
        </p:txBody>
      </p:sp>
      <p:sp>
        <p:nvSpPr>
          <p:cNvPr id="22" name="TextBox 22"/>
          <p:cNvSpPr txBox="1"/>
          <p:nvPr/>
        </p:nvSpPr>
        <p:spPr>
          <a:xfrm>
            <a:off x="3318275" y="8629924"/>
            <a:ext cx="4507955" cy="455514"/>
          </a:xfrm>
          <a:prstGeom prst="rect">
            <a:avLst/>
          </a:prstGeom>
        </p:spPr>
        <p:txBody>
          <a:bodyPr lIns="0" tIns="0" rIns="0" bIns="0" rtlCol="0" anchor="t">
            <a:spAutoFit/>
          </a:bodyPr>
          <a:lstStyle/>
          <a:p>
            <a:pPr algn="ctr">
              <a:lnSpc>
                <a:spcPts val="3473"/>
              </a:lnSpc>
            </a:pPr>
            <a:r>
              <a:rPr lang="en-US" sz="2481">
                <a:solidFill>
                  <a:srgbClr val="F5E6CA"/>
                </a:solidFill>
                <a:latin typeface="Hagrid Heavy"/>
              </a:rPr>
              <a:t>LAYERED SYSTEM</a:t>
            </a:r>
          </a:p>
        </p:txBody>
      </p:sp>
      <p:sp>
        <p:nvSpPr>
          <p:cNvPr id="23" name="TextBox 23"/>
          <p:cNvSpPr txBox="1"/>
          <p:nvPr/>
        </p:nvSpPr>
        <p:spPr>
          <a:xfrm>
            <a:off x="2764520" y="7180284"/>
            <a:ext cx="5654473" cy="453369"/>
          </a:xfrm>
          <a:prstGeom prst="rect">
            <a:avLst/>
          </a:prstGeom>
        </p:spPr>
        <p:txBody>
          <a:bodyPr lIns="0" tIns="0" rIns="0" bIns="0" rtlCol="0" anchor="t">
            <a:spAutoFit/>
          </a:bodyPr>
          <a:lstStyle/>
          <a:p>
            <a:pPr algn="ctr">
              <a:lnSpc>
                <a:spcPts val="3449"/>
              </a:lnSpc>
            </a:pPr>
            <a:r>
              <a:rPr lang="en-US" sz="2464">
                <a:solidFill>
                  <a:srgbClr val="343F56"/>
                </a:solidFill>
                <a:latin typeface="Hagrid Heavy"/>
              </a:rPr>
              <a:t> CACHE</a:t>
            </a:r>
          </a:p>
        </p:txBody>
      </p:sp>
      <p:sp>
        <p:nvSpPr>
          <p:cNvPr id="24" name="TextBox 24"/>
          <p:cNvSpPr txBox="1"/>
          <p:nvPr/>
        </p:nvSpPr>
        <p:spPr>
          <a:xfrm>
            <a:off x="10472259" y="7108275"/>
            <a:ext cx="4559530" cy="941084"/>
          </a:xfrm>
          <a:prstGeom prst="rect">
            <a:avLst/>
          </a:prstGeom>
        </p:spPr>
        <p:txBody>
          <a:bodyPr lIns="0" tIns="0" rIns="0" bIns="0" rtlCol="0" anchor="t">
            <a:spAutoFit/>
          </a:bodyPr>
          <a:lstStyle/>
          <a:p>
            <a:pPr algn="ctr">
              <a:lnSpc>
                <a:spcPts val="3571"/>
              </a:lnSpc>
            </a:pPr>
            <a:r>
              <a:rPr lang="en-US" sz="2550">
                <a:solidFill>
                  <a:srgbClr val="F5E6CA"/>
                </a:solidFill>
                <a:latin typeface="Hagrid Heavy"/>
              </a:rPr>
              <a:t>INTERFACE/UNIFORM CONTRACT</a:t>
            </a:r>
          </a:p>
        </p:txBody>
      </p:sp>
      <p:sp>
        <p:nvSpPr>
          <p:cNvPr id="25" name="TextBox 25"/>
          <p:cNvSpPr txBox="1"/>
          <p:nvPr/>
        </p:nvSpPr>
        <p:spPr>
          <a:xfrm>
            <a:off x="10963950" y="8643131"/>
            <a:ext cx="3788599" cy="467326"/>
          </a:xfrm>
          <a:prstGeom prst="rect">
            <a:avLst/>
          </a:prstGeom>
        </p:spPr>
        <p:txBody>
          <a:bodyPr lIns="0" tIns="0" rIns="0" bIns="0" rtlCol="0" anchor="t">
            <a:spAutoFit/>
          </a:bodyPr>
          <a:lstStyle/>
          <a:p>
            <a:pPr algn="ctr">
              <a:lnSpc>
                <a:spcPts val="3571"/>
              </a:lnSpc>
            </a:pPr>
            <a:r>
              <a:rPr lang="en-US" sz="2550">
                <a:solidFill>
                  <a:srgbClr val="343F56"/>
                </a:solidFill>
                <a:latin typeface="Hagrid Heavy"/>
              </a:rPr>
              <a:t>CODE-ON-DEMAND</a:t>
            </a:r>
          </a:p>
        </p:txBody>
      </p:sp>
      <p:sp>
        <p:nvSpPr>
          <p:cNvPr id="26" name="TextBox 26"/>
          <p:cNvSpPr txBox="1"/>
          <p:nvPr/>
        </p:nvSpPr>
        <p:spPr>
          <a:xfrm>
            <a:off x="4479826" y="1570552"/>
            <a:ext cx="9328348" cy="1372236"/>
          </a:xfrm>
          <a:prstGeom prst="rect">
            <a:avLst/>
          </a:prstGeom>
        </p:spPr>
        <p:txBody>
          <a:bodyPr lIns="0" tIns="0" rIns="0" bIns="0" rtlCol="0" anchor="t">
            <a:spAutoFit/>
          </a:bodyPr>
          <a:lstStyle/>
          <a:p>
            <a:pPr algn="ctr">
              <a:lnSpc>
                <a:spcPts val="10639"/>
              </a:lnSpc>
            </a:pPr>
            <a:r>
              <a:rPr lang="en-US" sz="7599">
                <a:solidFill>
                  <a:srgbClr val="343F56"/>
                </a:solidFill>
                <a:latin typeface="Hagrid Heavy"/>
              </a:rPr>
              <a:t>REST SERVICE</a:t>
            </a:r>
          </a:p>
        </p:txBody>
      </p:sp>
      <p:sp>
        <p:nvSpPr>
          <p:cNvPr id="27" name="TextBox 27"/>
          <p:cNvSpPr txBox="1"/>
          <p:nvPr/>
        </p:nvSpPr>
        <p:spPr>
          <a:xfrm>
            <a:off x="2764520" y="3285688"/>
            <a:ext cx="12758960" cy="1819910"/>
          </a:xfrm>
          <a:prstGeom prst="rect">
            <a:avLst/>
          </a:prstGeom>
        </p:spPr>
        <p:txBody>
          <a:bodyPr lIns="0" tIns="0" rIns="0" bIns="0" rtlCol="0" anchor="t">
            <a:spAutoFit/>
          </a:bodyPr>
          <a:lstStyle/>
          <a:p>
            <a:pPr algn="just">
              <a:lnSpc>
                <a:spcPts val="3640"/>
              </a:lnSpc>
            </a:pPr>
            <a:r>
              <a:rPr lang="en-US" sz="2600">
                <a:solidFill>
                  <a:srgbClr val="343F56"/>
                </a:solidFill>
                <a:latin typeface="Roboto"/>
              </a:rPr>
              <a:t>Rest service adalah salah satu gaya arsitektur yang dapat diadaptasikan ketika membangun web service. Tidak seperti layanan Web, layanan REST tidak memiliki antarmuka teknis individual melainkan berbagi antarmuka teknis umum yang dikenal sebagai kontrak seragam, yang biasanya dibuat melalui penggunaan metode HTTP.</a:t>
            </a:r>
          </a:p>
        </p:txBody>
      </p:sp>
      <p:sp>
        <p:nvSpPr>
          <p:cNvPr id="28" name="Freeform 28"/>
          <p:cNvSpPr/>
          <p:nvPr/>
        </p:nvSpPr>
        <p:spPr>
          <a:xfrm>
            <a:off x="16713397" y="484080"/>
            <a:ext cx="1089240" cy="1089240"/>
          </a:xfrm>
          <a:custGeom>
            <a:avLst/>
            <a:gdLst/>
            <a:ahLst/>
            <a:cxnLst/>
            <a:rect l="l" t="t" r="r" b="b"/>
            <a:pathLst>
              <a:path w="1089240" h="1089240">
                <a:moveTo>
                  <a:pt x="0" y="0"/>
                </a:moveTo>
                <a:lnTo>
                  <a:pt x="1089240" y="0"/>
                </a:lnTo>
                <a:lnTo>
                  <a:pt x="1089240" y="1089240"/>
                </a:lnTo>
                <a:lnTo>
                  <a:pt x="0" y="1089240"/>
                </a:lnTo>
                <a:lnTo>
                  <a:pt x="0" y="0"/>
                </a:lnTo>
                <a:close/>
              </a:path>
            </a:pathLst>
          </a:custGeom>
          <a:blipFill>
            <a:blip r:embed="rId2"/>
            <a:stretch>
              <a:fillRect/>
            </a:stretch>
          </a:blipFill>
        </p:spPr>
      </p:sp>
      <p:sp>
        <p:nvSpPr>
          <p:cNvPr id="29" name="Freeform 29"/>
          <p:cNvSpPr/>
          <p:nvPr/>
        </p:nvSpPr>
        <p:spPr>
          <a:xfrm>
            <a:off x="13811258" y="418434"/>
            <a:ext cx="1220531" cy="1220531"/>
          </a:xfrm>
          <a:custGeom>
            <a:avLst/>
            <a:gdLst/>
            <a:ahLst/>
            <a:cxnLst/>
            <a:rect l="l" t="t" r="r" b="b"/>
            <a:pathLst>
              <a:path w="1220531" h="1220531">
                <a:moveTo>
                  <a:pt x="0" y="0"/>
                </a:moveTo>
                <a:lnTo>
                  <a:pt x="1220531" y="0"/>
                </a:lnTo>
                <a:lnTo>
                  <a:pt x="1220531" y="1220532"/>
                </a:lnTo>
                <a:lnTo>
                  <a:pt x="0" y="1220532"/>
                </a:lnTo>
                <a:lnTo>
                  <a:pt x="0" y="0"/>
                </a:lnTo>
                <a:close/>
              </a:path>
            </a:pathLst>
          </a:custGeom>
          <a:blipFill>
            <a:blip r:embed="rId3"/>
            <a:stretch>
              <a:fillRect/>
            </a:stretch>
          </a:blipFill>
        </p:spPr>
      </p:sp>
      <p:sp>
        <p:nvSpPr>
          <p:cNvPr id="30" name="Freeform 30"/>
          <p:cNvSpPr/>
          <p:nvPr/>
        </p:nvSpPr>
        <p:spPr>
          <a:xfrm>
            <a:off x="15174811" y="418434"/>
            <a:ext cx="1220531" cy="1220531"/>
          </a:xfrm>
          <a:custGeom>
            <a:avLst/>
            <a:gdLst/>
            <a:ahLst/>
            <a:cxnLst/>
            <a:rect l="l" t="t" r="r" b="b"/>
            <a:pathLst>
              <a:path w="1220531" h="1220531">
                <a:moveTo>
                  <a:pt x="0" y="0"/>
                </a:moveTo>
                <a:lnTo>
                  <a:pt x="1220532" y="0"/>
                </a:lnTo>
                <a:lnTo>
                  <a:pt x="1220532" y="1220532"/>
                </a:lnTo>
                <a:lnTo>
                  <a:pt x="0" y="1220532"/>
                </a:lnTo>
                <a:lnTo>
                  <a:pt x="0" y="0"/>
                </a:lnTo>
                <a:close/>
              </a:path>
            </a:pathLst>
          </a:custGeom>
          <a:blipFill>
            <a:blip r:embed="rId4"/>
            <a:stretch>
              <a:fillRect/>
            </a:stretch>
          </a:blipFill>
        </p:spPr>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343F56"/>
        </a:solidFill>
        <a:effectLst/>
      </p:bgPr>
    </p:bg>
    <p:spTree>
      <p:nvGrpSpPr>
        <p:cNvPr id="1" name=""/>
        <p:cNvGrpSpPr/>
        <p:nvPr/>
      </p:nvGrpSpPr>
      <p:grpSpPr>
        <a:xfrm>
          <a:off x="0" y="0"/>
          <a:ext cx="0" cy="0"/>
          <a:chOff x="0" y="0"/>
          <a:chExt cx="0" cy="0"/>
        </a:xfrm>
      </p:grpSpPr>
      <p:grpSp>
        <p:nvGrpSpPr>
          <p:cNvPr id="2" name="Group 2"/>
          <p:cNvGrpSpPr/>
          <p:nvPr/>
        </p:nvGrpSpPr>
        <p:grpSpPr>
          <a:xfrm>
            <a:off x="-386397" y="-218285"/>
            <a:ext cx="9530397" cy="10772366"/>
            <a:chOff x="0" y="0"/>
            <a:chExt cx="4016429" cy="4539836"/>
          </a:xfrm>
        </p:grpSpPr>
        <p:sp>
          <p:nvSpPr>
            <p:cNvPr id="3" name="Freeform 3"/>
            <p:cNvSpPr/>
            <p:nvPr/>
          </p:nvSpPr>
          <p:spPr>
            <a:xfrm>
              <a:off x="0" y="0"/>
              <a:ext cx="4016428" cy="4539836"/>
            </a:xfrm>
            <a:custGeom>
              <a:avLst/>
              <a:gdLst/>
              <a:ahLst/>
              <a:cxnLst/>
              <a:rect l="l" t="t" r="r" b="b"/>
              <a:pathLst>
                <a:path w="4016428" h="4539836">
                  <a:moveTo>
                    <a:pt x="0" y="0"/>
                  </a:moveTo>
                  <a:lnTo>
                    <a:pt x="4016428" y="0"/>
                  </a:lnTo>
                  <a:lnTo>
                    <a:pt x="4016428" y="4539836"/>
                  </a:lnTo>
                  <a:lnTo>
                    <a:pt x="0" y="4539836"/>
                  </a:lnTo>
                  <a:close/>
                </a:path>
              </a:pathLst>
            </a:custGeom>
            <a:solidFill>
              <a:srgbClr val="F5E6CA"/>
            </a:solidFill>
            <a:ln cap="sq">
              <a:noFill/>
              <a:miter/>
            </a:ln>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28700" y="1281309"/>
            <a:ext cx="7098734" cy="4320716"/>
            <a:chOff x="0" y="0"/>
            <a:chExt cx="9464979" cy="5760955"/>
          </a:xfrm>
        </p:grpSpPr>
        <p:pic>
          <p:nvPicPr>
            <p:cNvPr id="6" name="Picture 6"/>
            <p:cNvPicPr>
              <a:picLocks noChangeAspect="1"/>
            </p:cNvPicPr>
            <p:nvPr/>
          </p:nvPicPr>
          <p:blipFill>
            <a:blip r:embed="rId2"/>
            <a:srcRect t="4914" b="4914"/>
            <a:stretch>
              <a:fillRect/>
            </a:stretch>
          </p:blipFill>
          <p:spPr>
            <a:xfrm>
              <a:off x="0" y="0"/>
              <a:ext cx="9464979" cy="5760955"/>
            </a:xfrm>
            <a:prstGeom prst="rect">
              <a:avLst/>
            </a:prstGeom>
          </p:spPr>
        </p:pic>
      </p:grpSp>
      <p:sp>
        <p:nvSpPr>
          <p:cNvPr id="7" name="Freeform 7"/>
          <p:cNvSpPr/>
          <p:nvPr/>
        </p:nvSpPr>
        <p:spPr>
          <a:xfrm>
            <a:off x="16714680" y="484080"/>
            <a:ext cx="1089240" cy="1089240"/>
          </a:xfrm>
          <a:custGeom>
            <a:avLst/>
            <a:gdLst/>
            <a:ahLst/>
            <a:cxnLst/>
            <a:rect l="l" t="t" r="r" b="b"/>
            <a:pathLst>
              <a:path w="1089240" h="1089240">
                <a:moveTo>
                  <a:pt x="0" y="0"/>
                </a:moveTo>
                <a:lnTo>
                  <a:pt x="1089240" y="0"/>
                </a:lnTo>
                <a:lnTo>
                  <a:pt x="1089240" y="1089240"/>
                </a:lnTo>
                <a:lnTo>
                  <a:pt x="0" y="1089240"/>
                </a:lnTo>
                <a:lnTo>
                  <a:pt x="0" y="0"/>
                </a:lnTo>
                <a:close/>
              </a:path>
            </a:pathLst>
          </a:custGeom>
          <a:blipFill>
            <a:blip r:embed="rId3"/>
            <a:stretch>
              <a:fillRect/>
            </a:stretch>
          </a:blipFill>
        </p:spPr>
      </p:sp>
      <p:sp>
        <p:nvSpPr>
          <p:cNvPr id="8" name="Freeform 8"/>
          <p:cNvSpPr/>
          <p:nvPr/>
        </p:nvSpPr>
        <p:spPr>
          <a:xfrm>
            <a:off x="13811258" y="418434"/>
            <a:ext cx="1220531" cy="1220531"/>
          </a:xfrm>
          <a:custGeom>
            <a:avLst/>
            <a:gdLst/>
            <a:ahLst/>
            <a:cxnLst/>
            <a:rect l="l" t="t" r="r" b="b"/>
            <a:pathLst>
              <a:path w="1220531" h="1220531">
                <a:moveTo>
                  <a:pt x="0" y="0"/>
                </a:moveTo>
                <a:lnTo>
                  <a:pt x="1220531" y="0"/>
                </a:lnTo>
                <a:lnTo>
                  <a:pt x="1220531" y="1220532"/>
                </a:lnTo>
                <a:lnTo>
                  <a:pt x="0" y="1220532"/>
                </a:lnTo>
                <a:lnTo>
                  <a:pt x="0" y="0"/>
                </a:lnTo>
                <a:close/>
              </a:path>
            </a:pathLst>
          </a:custGeom>
          <a:blipFill>
            <a:blip r:embed="rId4"/>
            <a:stretch>
              <a:fillRect/>
            </a:stretch>
          </a:blipFill>
        </p:spPr>
      </p:sp>
      <p:sp>
        <p:nvSpPr>
          <p:cNvPr id="9" name="Freeform 9"/>
          <p:cNvSpPr/>
          <p:nvPr/>
        </p:nvSpPr>
        <p:spPr>
          <a:xfrm>
            <a:off x="15174811" y="418434"/>
            <a:ext cx="1220531" cy="1220531"/>
          </a:xfrm>
          <a:custGeom>
            <a:avLst/>
            <a:gdLst/>
            <a:ahLst/>
            <a:cxnLst/>
            <a:rect l="l" t="t" r="r" b="b"/>
            <a:pathLst>
              <a:path w="1220531" h="1220531">
                <a:moveTo>
                  <a:pt x="0" y="0"/>
                </a:moveTo>
                <a:lnTo>
                  <a:pt x="1220532" y="0"/>
                </a:lnTo>
                <a:lnTo>
                  <a:pt x="1220532" y="1220532"/>
                </a:lnTo>
                <a:lnTo>
                  <a:pt x="0" y="1220532"/>
                </a:lnTo>
                <a:lnTo>
                  <a:pt x="0" y="0"/>
                </a:lnTo>
                <a:close/>
              </a:path>
            </a:pathLst>
          </a:custGeom>
          <a:blipFill>
            <a:blip r:embed="rId5"/>
            <a:stretch>
              <a:fillRect/>
            </a:stretch>
          </a:blipFill>
        </p:spPr>
      </p:sp>
      <p:sp>
        <p:nvSpPr>
          <p:cNvPr id="10" name="TextBox 10"/>
          <p:cNvSpPr txBox="1"/>
          <p:nvPr/>
        </p:nvSpPr>
        <p:spPr>
          <a:xfrm>
            <a:off x="1028700" y="6182534"/>
            <a:ext cx="6731610" cy="2785111"/>
          </a:xfrm>
          <a:prstGeom prst="rect">
            <a:avLst/>
          </a:prstGeom>
        </p:spPr>
        <p:txBody>
          <a:bodyPr lIns="0" tIns="0" rIns="0" bIns="0" rtlCol="0" anchor="t">
            <a:spAutoFit/>
          </a:bodyPr>
          <a:lstStyle/>
          <a:p>
            <a:pPr>
              <a:lnSpc>
                <a:spcPts val="10639"/>
              </a:lnSpc>
            </a:pPr>
            <a:r>
              <a:rPr lang="en-US" sz="7599">
                <a:solidFill>
                  <a:srgbClr val="343F56"/>
                </a:solidFill>
                <a:latin typeface="Hagrid Heavy"/>
              </a:rPr>
              <a:t>SERVICE AGENTS</a:t>
            </a:r>
          </a:p>
        </p:txBody>
      </p:sp>
      <p:sp>
        <p:nvSpPr>
          <p:cNvPr id="11" name="TextBox 11"/>
          <p:cNvSpPr txBox="1"/>
          <p:nvPr/>
        </p:nvSpPr>
        <p:spPr>
          <a:xfrm>
            <a:off x="10173143" y="2653403"/>
            <a:ext cx="7276230" cy="5849619"/>
          </a:xfrm>
          <a:prstGeom prst="rect">
            <a:avLst/>
          </a:prstGeom>
        </p:spPr>
        <p:txBody>
          <a:bodyPr lIns="0" tIns="0" rIns="0" bIns="0" rtlCol="0" anchor="t">
            <a:spAutoFit/>
          </a:bodyPr>
          <a:lstStyle/>
          <a:p>
            <a:pPr algn="just">
              <a:lnSpc>
                <a:spcPts val="3080"/>
              </a:lnSpc>
            </a:pPr>
            <a:r>
              <a:rPr lang="en-US" sz="2200">
                <a:solidFill>
                  <a:srgbClr val="F5E6CA"/>
                </a:solidFill>
                <a:latin typeface="Roboto"/>
              </a:rPr>
              <a:t>Agen layanan adalah program berbasis peristiwa yang dirancang untuk mencegat pesan pada waktu proses. Ada agen layanan aktif dan pasif, keduanya umum di lingkungan cloud. Agen layanan aktif melakukan tindakan setelah mencegat dan membaca isi pesan. Tindakan ini biasanya memerlukan perubahan pada konten pesan (umumnya data header pesan dan lebih jarang konten isi pesan) atau perubahan pada jalur pesan itu sendiri.</a:t>
            </a:r>
          </a:p>
          <a:p>
            <a:pPr algn="just">
              <a:lnSpc>
                <a:spcPts val="3080"/>
              </a:lnSpc>
            </a:pPr>
            <a:endParaRPr lang="en-US" sz="2200">
              <a:solidFill>
                <a:srgbClr val="F5E6CA"/>
              </a:solidFill>
              <a:latin typeface="Roboto"/>
            </a:endParaRPr>
          </a:p>
          <a:p>
            <a:pPr algn="just">
              <a:lnSpc>
                <a:spcPts val="3080"/>
              </a:lnSpc>
            </a:pPr>
            <a:r>
              <a:rPr lang="en-US" sz="2200">
                <a:solidFill>
                  <a:srgbClr val="F5E6CA"/>
                </a:solidFill>
                <a:latin typeface="Roboto"/>
              </a:rPr>
              <a:t>Sebaliknya, agen layanan pasif tidak mengubah isi pesan. Sebaliknya, mereka membaca pesan tersebut dan kemudian menangkap bagian tertentu dari isinya, biasanya untuk tujuan pemantauan, pencatatan, atau pelaporan.</a:t>
            </a:r>
          </a:p>
          <a:p>
            <a:pPr algn="just">
              <a:lnSpc>
                <a:spcPts val="3080"/>
              </a:lnSpc>
            </a:pPr>
            <a:endParaRPr lang="en-US" sz="2200">
              <a:solidFill>
                <a:srgbClr val="F5E6CA"/>
              </a:solidFill>
              <a:latin typeface="Roboto"/>
            </a:endParaRPr>
          </a:p>
          <a:p>
            <a:pPr algn="just">
              <a:lnSpc>
                <a:spcPts val="3080"/>
              </a:lnSpc>
            </a:pPr>
            <a:endParaRPr lang="en-US" sz="2200">
              <a:solidFill>
                <a:srgbClr val="F5E6CA"/>
              </a:solidFill>
              <a:latin typeface="Roboto"/>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343F56"/>
        </a:solidFill>
        <a:effectLst/>
      </p:bgPr>
    </p:bg>
    <p:spTree>
      <p:nvGrpSpPr>
        <p:cNvPr id="1" name=""/>
        <p:cNvGrpSpPr/>
        <p:nvPr/>
      </p:nvGrpSpPr>
      <p:grpSpPr>
        <a:xfrm>
          <a:off x="0" y="0"/>
          <a:ext cx="0" cy="0"/>
          <a:chOff x="0" y="0"/>
          <a:chExt cx="0" cy="0"/>
        </a:xfrm>
      </p:grpSpPr>
      <p:grpSp>
        <p:nvGrpSpPr>
          <p:cNvPr id="2" name="Group 2"/>
          <p:cNvGrpSpPr/>
          <p:nvPr/>
        </p:nvGrpSpPr>
        <p:grpSpPr>
          <a:xfrm>
            <a:off x="8754889" y="-485366"/>
            <a:ext cx="9530397" cy="10772366"/>
            <a:chOff x="0" y="0"/>
            <a:chExt cx="4016429" cy="4539836"/>
          </a:xfrm>
        </p:grpSpPr>
        <p:sp>
          <p:nvSpPr>
            <p:cNvPr id="3" name="Freeform 3"/>
            <p:cNvSpPr/>
            <p:nvPr/>
          </p:nvSpPr>
          <p:spPr>
            <a:xfrm>
              <a:off x="0" y="0"/>
              <a:ext cx="4016428" cy="4539836"/>
            </a:xfrm>
            <a:custGeom>
              <a:avLst/>
              <a:gdLst/>
              <a:ahLst/>
              <a:cxnLst/>
              <a:rect l="l" t="t" r="r" b="b"/>
              <a:pathLst>
                <a:path w="4016428" h="4539836">
                  <a:moveTo>
                    <a:pt x="0" y="0"/>
                  </a:moveTo>
                  <a:lnTo>
                    <a:pt x="4016428" y="0"/>
                  </a:lnTo>
                  <a:lnTo>
                    <a:pt x="4016428" y="4539836"/>
                  </a:lnTo>
                  <a:lnTo>
                    <a:pt x="0" y="4539836"/>
                  </a:lnTo>
                  <a:close/>
                </a:path>
              </a:pathLst>
            </a:custGeom>
            <a:solidFill>
              <a:srgbClr val="F5E6CA"/>
            </a:solidFill>
            <a:ln cap="sq">
              <a:noFill/>
              <a:miter/>
            </a:ln>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117002" y="2459993"/>
            <a:ext cx="7243623" cy="6798307"/>
            <a:chOff x="0" y="0"/>
            <a:chExt cx="9658163" cy="9064409"/>
          </a:xfrm>
        </p:grpSpPr>
        <p:pic>
          <p:nvPicPr>
            <p:cNvPr id="6" name="Picture 6"/>
            <p:cNvPicPr>
              <a:picLocks noChangeAspect="1"/>
            </p:cNvPicPr>
            <p:nvPr/>
          </p:nvPicPr>
          <p:blipFill>
            <a:blip r:embed="rId2"/>
            <a:srcRect l="2084" r="2084"/>
            <a:stretch>
              <a:fillRect/>
            </a:stretch>
          </p:blipFill>
          <p:spPr>
            <a:xfrm>
              <a:off x="0" y="0"/>
              <a:ext cx="9658163" cy="9064409"/>
            </a:xfrm>
            <a:prstGeom prst="rect">
              <a:avLst/>
            </a:prstGeom>
          </p:spPr>
        </p:pic>
      </p:grpSp>
      <p:sp>
        <p:nvSpPr>
          <p:cNvPr id="7" name="Freeform 7"/>
          <p:cNvSpPr/>
          <p:nvPr/>
        </p:nvSpPr>
        <p:spPr>
          <a:xfrm>
            <a:off x="16714680" y="484080"/>
            <a:ext cx="1089240" cy="1089240"/>
          </a:xfrm>
          <a:custGeom>
            <a:avLst/>
            <a:gdLst/>
            <a:ahLst/>
            <a:cxnLst/>
            <a:rect l="l" t="t" r="r" b="b"/>
            <a:pathLst>
              <a:path w="1089240" h="1089240">
                <a:moveTo>
                  <a:pt x="0" y="0"/>
                </a:moveTo>
                <a:lnTo>
                  <a:pt x="1089240" y="0"/>
                </a:lnTo>
                <a:lnTo>
                  <a:pt x="1089240" y="1089240"/>
                </a:lnTo>
                <a:lnTo>
                  <a:pt x="0" y="1089240"/>
                </a:lnTo>
                <a:lnTo>
                  <a:pt x="0" y="0"/>
                </a:lnTo>
                <a:close/>
              </a:path>
            </a:pathLst>
          </a:custGeom>
          <a:blipFill>
            <a:blip r:embed="rId3"/>
            <a:stretch>
              <a:fillRect/>
            </a:stretch>
          </a:blipFill>
        </p:spPr>
      </p:sp>
      <p:sp>
        <p:nvSpPr>
          <p:cNvPr id="8" name="Freeform 8"/>
          <p:cNvSpPr/>
          <p:nvPr/>
        </p:nvSpPr>
        <p:spPr>
          <a:xfrm>
            <a:off x="13811258" y="418434"/>
            <a:ext cx="1220531" cy="1220531"/>
          </a:xfrm>
          <a:custGeom>
            <a:avLst/>
            <a:gdLst/>
            <a:ahLst/>
            <a:cxnLst/>
            <a:rect l="l" t="t" r="r" b="b"/>
            <a:pathLst>
              <a:path w="1220531" h="1220531">
                <a:moveTo>
                  <a:pt x="0" y="0"/>
                </a:moveTo>
                <a:lnTo>
                  <a:pt x="1220531" y="0"/>
                </a:lnTo>
                <a:lnTo>
                  <a:pt x="1220531" y="1220532"/>
                </a:lnTo>
                <a:lnTo>
                  <a:pt x="0" y="1220532"/>
                </a:lnTo>
                <a:lnTo>
                  <a:pt x="0" y="0"/>
                </a:lnTo>
                <a:close/>
              </a:path>
            </a:pathLst>
          </a:custGeom>
          <a:blipFill>
            <a:blip r:embed="rId4"/>
            <a:stretch>
              <a:fillRect/>
            </a:stretch>
          </a:blipFill>
        </p:spPr>
      </p:sp>
      <p:sp>
        <p:nvSpPr>
          <p:cNvPr id="9" name="Freeform 9"/>
          <p:cNvSpPr/>
          <p:nvPr/>
        </p:nvSpPr>
        <p:spPr>
          <a:xfrm>
            <a:off x="15174811" y="418434"/>
            <a:ext cx="1220531" cy="1220531"/>
          </a:xfrm>
          <a:custGeom>
            <a:avLst/>
            <a:gdLst/>
            <a:ahLst/>
            <a:cxnLst/>
            <a:rect l="l" t="t" r="r" b="b"/>
            <a:pathLst>
              <a:path w="1220531" h="1220531">
                <a:moveTo>
                  <a:pt x="0" y="0"/>
                </a:moveTo>
                <a:lnTo>
                  <a:pt x="1220532" y="0"/>
                </a:lnTo>
                <a:lnTo>
                  <a:pt x="1220532" y="1220532"/>
                </a:lnTo>
                <a:lnTo>
                  <a:pt x="0" y="1220532"/>
                </a:lnTo>
                <a:lnTo>
                  <a:pt x="0" y="0"/>
                </a:lnTo>
                <a:close/>
              </a:path>
            </a:pathLst>
          </a:custGeom>
          <a:blipFill>
            <a:blip r:embed="rId5"/>
            <a:stretch>
              <a:fillRect/>
            </a:stretch>
          </a:blipFill>
        </p:spPr>
      </p:sp>
      <p:sp>
        <p:nvSpPr>
          <p:cNvPr id="10" name="TextBox 10"/>
          <p:cNvSpPr txBox="1"/>
          <p:nvPr/>
        </p:nvSpPr>
        <p:spPr>
          <a:xfrm>
            <a:off x="885825" y="1846240"/>
            <a:ext cx="7726189" cy="2785111"/>
          </a:xfrm>
          <a:prstGeom prst="rect">
            <a:avLst/>
          </a:prstGeom>
        </p:spPr>
        <p:txBody>
          <a:bodyPr lIns="0" tIns="0" rIns="0" bIns="0" rtlCol="0" anchor="t">
            <a:spAutoFit/>
          </a:bodyPr>
          <a:lstStyle/>
          <a:p>
            <a:pPr>
              <a:lnSpc>
                <a:spcPts val="10639"/>
              </a:lnSpc>
            </a:pPr>
            <a:r>
              <a:rPr lang="en-US" sz="7599">
                <a:solidFill>
                  <a:srgbClr val="F5E6CA"/>
                </a:solidFill>
                <a:latin typeface="Hagrid Heavy"/>
              </a:rPr>
              <a:t>SERVICE MIDDLEWARE</a:t>
            </a:r>
          </a:p>
        </p:txBody>
      </p:sp>
      <p:sp>
        <p:nvSpPr>
          <p:cNvPr id="11" name="TextBox 11"/>
          <p:cNvSpPr txBox="1"/>
          <p:nvPr/>
        </p:nvSpPr>
        <p:spPr>
          <a:xfrm>
            <a:off x="885825" y="5067300"/>
            <a:ext cx="7276230" cy="3797935"/>
          </a:xfrm>
          <a:prstGeom prst="rect">
            <a:avLst/>
          </a:prstGeom>
        </p:spPr>
        <p:txBody>
          <a:bodyPr lIns="0" tIns="0" rIns="0" bIns="0" rtlCol="0" anchor="t">
            <a:spAutoFit/>
          </a:bodyPr>
          <a:lstStyle/>
          <a:p>
            <a:pPr algn="just">
              <a:lnSpc>
                <a:spcPts val="4339"/>
              </a:lnSpc>
            </a:pPr>
            <a:r>
              <a:rPr lang="en-US" sz="3099">
                <a:solidFill>
                  <a:srgbClr val="F5E6CA"/>
                </a:solidFill>
                <a:latin typeface="Roboto"/>
              </a:rPr>
              <a:t>Middleware adalah perangkat lunak yang berada di antara sistem operasi dan aplikasi yang berjalan di dalamnya. Middleware menyediakan fungsionalitas untuk menghubungkan aplikasi secara cerdas dan efisien sehingga Anda dapat berinovasi lebih cepat.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5E6CA"/>
        </a:solidFill>
        <a:effectLst/>
      </p:bgPr>
    </p:bg>
    <p:spTree>
      <p:nvGrpSpPr>
        <p:cNvPr id="1" name=""/>
        <p:cNvGrpSpPr/>
        <p:nvPr/>
      </p:nvGrpSpPr>
      <p:grpSpPr>
        <a:xfrm>
          <a:off x="0" y="0"/>
          <a:ext cx="0" cy="0"/>
          <a:chOff x="0" y="0"/>
          <a:chExt cx="0" cy="0"/>
        </a:xfrm>
      </p:grpSpPr>
      <p:sp>
        <p:nvSpPr>
          <p:cNvPr id="2" name="TextBox 2"/>
          <p:cNvSpPr txBox="1"/>
          <p:nvPr/>
        </p:nvSpPr>
        <p:spPr>
          <a:xfrm>
            <a:off x="3889865" y="4104319"/>
            <a:ext cx="10508269" cy="1859288"/>
          </a:xfrm>
          <a:prstGeom prst="rect">
            <a:avLst/>
          </a:prstGeom>
        </p:spPr>
        <p:txBody>
          <a:bodyPr lIns="0" tIns="0" rIns="0" bIns="0" rtlCol="0" anchor="t">
            <a:spAutoFit/>
          </a:bodyPr>
          <a:lstStyle/>
          <a:p>
            <a:pPr algn="ctr">
              <a:lnSpc>
                <a:spcPts val="15119"/>
              </a:lnSpc>
            </a:pPr>
            <a:r>
              <a:rPr lang="en-US" sz="10799">
                <a:solidFill>
                  <a:srgbClr val="343F56"/>
                </a:solidFill>
                <a:latin typeface="Hagrid Heavy"/>
              </a:rPr>
              <a:t>THANK YOU</a:t>
            </a:r>
          </a:p>
        </p:txBody>
      </p:sp>
      <p:sp>
        <p:nvSpPr>
          <p:cNvPr id="3" name="AutoShape 3"/>
          <p:cNvSpPr/>
          <p:nvPr/>
        </p:nvSpPr>
        <p:spPr>
          <a:xfrm>
            <a:off x="5727469" y="1351134"/>
            <a:ext cx="11531831" cy="0"/>
          </a:xfrm>
          <a:prstGeom prst="line">
            <a:avLst/>
          </a:prstGeom>
          <a:ln w="38100" cap="flat">
            <a:solidFill>
              <a:srgbClr val="343F56"/>
            </a:solidFill>
            <a:prstDash val="solid"/>
            <a:headEnd type="none" w="sm" len="sm"/>
            <a:tailEnd type="none" w="sm" len="sm"/>
          </a:ln>
        </p:spPr>
      </p:sp>
      <p:grpSp>
        <p:nvGrpSpPr>
          <p:cNvPr id="4" name="Group 4"/>
          <p:cNvGrpSpPr/>
          <p:nvPr/>
        </p:nvGrpSpPr>
        <p:grpSpPr>
          <a:xfrm>
            <a:off x="1031218" y="8345443"/>
            <a:ext cx="16228082" cy="912857"/>
            <a:chOff x="0" y="0"/>
            <a:chExt cx="3964388" cy="223003"/>
          </a:xfrm>
        </p:grpSpPr>
        <p:sp>
          <p:nvSpPr>
            <p:cNvPr id="5" name="Freeform 5"/>
            <p:cNvSpPr/>
            <p:nvPr/>
          </p:nvSpPr>
          <p:spPr>
            <a:xfrm>
              <a:off x="0" y="0"/>
              <a:ext cx="3964388" cy="223003"/>
            </a:xfrm>
            <a:custGeom>
              <a:avLst/>
              <a:gdLst/>
              <a:ahLst/>
              <a:cxnLst/>
              <a:rect l="l" t="t" r="r" b="b"/>
              <a:pathLst>
                <a:path w="3964388" h="223003">
                  <a:moveTo>
                    <a:pt x="0" y="0"/>
                  </a:moveTo>
                  <a:lnTo>
                    <a:pt x="3964388" y="0"/>
                  </a:lnTo>
                  <a:lnTo>
                    <a:pt x="3964388" y="223003"/>
                  </a:lnTo>
                  <a:lnTo>
                    <a:pt x="0" y="223003"/>
                  </a:lnTo>
                  <a:close/>
                </a:path>
              </a:pathLst>
            </a:custGeom>
            <a:solidFill>
              <a:srgbClr val="343F56"/>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2010392" y="8582394"/>
            <a:ext cx="3717076" cy="401319"/>
          </a:xfrm>
          <a:prstGeom prst="rect">
            <a:avLst/>
          </a:prstGeom>
        </p:spPr>
        <p:txBody>
          <a:bodyPr lIns="0" tIns="0" rIns="0" bIns="0" rtlCol="0" anchor="t">
            <a:spAutoFit/>
          </a:bodyPr>
          <a:lstStyle/>
          <a:p>
            <a:pPr>
              <a:lnSpc>
                <a:spcPts val="3080"/>
              </a:lnSpc>
            </a:pPr>
            <a:r>
              <a:rPr lang="en-US" sz="2200">
                <a:solidFill>
                  <a:srgbClr val="F5E6CA"/>
                </a:solidFill>
                <a:latin typeface="Hagrid Ultra-Bold"/>
              </a:rPr>
              <a:t>KELOMPOK 4</a:t>
            </a:r>
          </a:p>
        </p:txBody>
      </p:sp>
      <p:sp>
        <p:nvSpPr>
          <p:cNvPr id="8" name="Freeform 8"/>
          <p:cNvSpPr/>
          <p:nvPr/>
        </p:nvSpPr>
        <p:spPr>
          <a:xfrm>
            <a:off x="1383596" y="8623839"/>
            <a:ext cx="334644" cy="334644"/>
          </a:xfrm>
          <a:custGeom>
            <a:avLst/>
            <a:gdLst/>
            <a:ahLst/>
            <a:cxnLst/>
            <a:rect l="l" t="t" r="r" b="b"/>
            <a:pathLst>
              <a:path w="334644" h="334644">
                <a:moveTo>
                  <a:pt x="0" y="0"/>
                </a:moveTo>
                <a:lnTo>
                  <a:pt x="334644" y="0"/>
                </a:lnTo>
                <a:lnTo>
                  <a:pt x="334644" y="334645"/>
                </a:lnTo>
                <a:lnTo>
                  <a:pt x="0" y="3346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TextBox 9"/>
          <p:cNvSpPr txBox="1"/>
          <p:nvPr/>
        </p:nvSpPr>
        <p:spPr>
          <a:xfrm>
            <a:off x="11294598" y="8586924"/>
            <a:ext cx="5705425" cy="382269"/>
          </a:xfrm>
          <a:prstGeom prst="rect">
            <a:avLst/>
          </a:prstGeom>
        </p:spPr>
        <p:txBody>
          <a:bodyPr lIns="0" tIns="0" rIns="0" bIns="0" rtlCol="0" anchor="t">
            <a:spAutoFit/>
          </a:bodyPr>
          <a:lstStyle/>
          <a:p>
            <a:pPr algn="r">
              <a:lnSpc>
                <a:spcPts val="3080"/>
              </a:lnSpc>
            </a:pPr>
            <a:r>
              <a:rPr lang="en-US" sz="2200">
                <a:solidFill>
                  <a:srgbClr val="F5E6CA"/>
                </a:solidFill>
                <a:latin typeface="Roboto Bold"/>
              </a:rPr>
              <a:t>Cloud-Enabling Technology</a:t>
            </a:r>
          </a:p>
        </p:txBody>
      </p:sp>
      <p:sp>
        <p:nvSpPr>
          <p:cNvPr id="10" name="Freeform 10"/>
          <p:cNvSpPr/>
          <p:nvPr/>
        </p:nvSpPr>
        <p:spPr>
          <a:xfrm>
            <a:off x="3758178" y="806514"/>
            <a:ext cx="1089240" cy="1089240"/>
          </a:xfrm>
          <a:custGeom>
            <a:avLst/>
            <a:gdLst/>
            <a:ahLst/>
            <a:cxnLst/>
            <a:rect l="l" t="t" r="r" b="b"/>
            <a:pathLst>
              <a:path w="1089240" h="1089240">
                <a:moveTo>
                  <a:pt x="0" y="0"/>
                </a:moveTo>
                <a:lnTo>
                  <a:pt x="1089240" y="0"/>
                </a:lnTo>
                <a:lnTo>
                  <a:pt x="1089240" y="1089240"/>
                </a:lnTo>
                <a:lnTo>
                  <a:pt x="0" y="1089240"/>
                </a:lnTo>
                <a:lnTo>
                  <a:pt x="0" y="0"/>
                </a:lnTo>
                <a:close/>
              </a:path>
            </a:pathLst>
          </a:custGeom>
          <a:blipFill>
            <a:blip r:embed="rId4"/>
            <a:stretch>
              <a:fillRect/>
            </a:stretch>
          </a:blipFill>
        </p:spPr>
      </p:sp>
      <p:sp>
        <p:nvSpPr>
          <p:cNvPr id="11" name="Freeform 11"/>
          <p:cNvSpPr/>
          <p:nvPr/>
        </p:nvSpPr>
        <p:spPr>
          <a:xfrm>
            <a:off x="1031218" y="740868"/>
            <a:ext cx="1220531" cy="1220531"/>
          </a:xfrm>
          <a:custGeom>
            <a:avLst/>
            <a:gdLst/>
            <a:ahLst/>
            <a:cxnLst/>
            <a:rect l="l" t="t" r="r" b="b"/>
            <a:pathLst>
              <a:path w="1220531" h="1220531">
                <a:moveTo>
                  <a:pt x="0" y="0"/>
                </a:moveTo>
                <a:lnTo>
                  <a:pt x="1220531" y="0"/>
                </a:lnTo>
                <a:lnTo>
                  <a:pt x="1220531" y="1220532"/>
                </a:lnTo>
                <a:lnTo>
                  <a:pt x="0" y="1220532"/>
                </a:lnTo>
                <a:lnTo>
                  <a:pt x="0" y="0"/>
                </a:lnTo>
                <a:close/>
              </a:path>
            </a:pathLst>
          </a:custGeom>
          <a:blipFill>
            <a:blip r:embed="rId5"/>
            <a:stretch>
              <a:fillRect/>
            </a:stretch>
          </a:blipFill>
        </p:spPr>
      </p:sp>
      <p:sp>
        <p:nvSpPr>
          <p:cNvPr id="12" name="Freeform 12"/>
          <p:cNvSpPr/>
          <p:nvPr/>
        </p:nvSpPr>
        <p:spPr>
          <a:xfrm>
            <a:off x="2394771" y="740868"/>
            <a:ext cx="1220531" cy="1220531"/>
          </a:xfrm>
          <a:custGeom>
            <a:avLst/>
            <a:gdLst/>
            <a:ahLst/>
            <a:cxnLst/>
            <a:rect l="l" t="t" r="r" b="b"/>
            <a:pathLst>
              <a:path w="1220531" h="1220531">
                <a:moveTo>
                  <a:pt x="0" y="0"/>
                </a:moveTo>
                <a:lnTo>
                  <a:pt x="1220532" y="0"/>
                </a:lnTo>
                <a:lnTo>
                  <a:pt x="1220532" y="1220532"/>
                </a:lnTo>
                <a:lnTo>
                  <a:pt x="0" y="1220532"/>
                </a:lnTo>
                <a:lnTo>
                  <a:pt x="0" y="0"/>
                </a:lnTo>
                <a:close/>
              </a:path>
            </a:pathLst>
          </a:custGeom>
          <a:blipFill>
            <a:blip r:embed="rId6"/>
            <a:stretch>
              <a:fillRect/>
            </a:stretch>
          </a:blipFill>
        </p:spPr>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85289" y="509264"/>
            <a:ext cx="17359655" cy="1086307"/>
          </a:xfrm>
          <a:custGeom>
            <a:avLst/>
            <a:gdLst/>
            <a:ahLst/>
            <a:cxnLst/>
            <a:rect l="l" t="t" r="r" b="b"/>
            <a:pathLst>
              <a:path w="17359655" h="1086307">
                <a:moveTo>
                  <a:pt x="0" y="0"/>
                </a:moveTo>
                <a:lnTo>
                  <a:pt x="17359656" y="0"/>
                </a:lnTo>
                <a:lnTo>
                  <a:pt x="17359656" y="1086307"/>
                </a:lnTo>
                <a:lnTo>
                  <a:pt x="0" y="10863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7" name="TextBox 47"/>
          <p:cNvSpPr txBox="1"/>
          <p:nvPr/>
        </p:nvSpPr>
        <p:spPr>
          <a:xfrm>
            <a:off x="5244541" y="914305"/>
            <a:ext cx="7784630" cy="1358770"/>
          </a:xfrm>
          <a:prstGeom prst="rect">
            <a:avLst/>
          </a:prstGeom>
        </p:spPr>
        <p:txBody>
          <a:bodyPr wrap="square" lIns="0" tIns="0" rIns="0" bIns="0" rtlCol="0" anchor="t">
            <a:spAutoFit/>
          </a:bodyPr>
          <a:lstStyle/>
          <a:p>
            <a:pPr>
              <a:lnSpc>
                <a:spcPts val="11340"/>
              </a:lnSpc>
            </a:pPr>
            <a:r>
              <a:rPr lang="en-US" sz="8100" spc="-32" dirty="0">
                <a:solidFill>
                  <a:srgbClr val="3F3F3F"/>
                </a:solidFill>
                <a:latin typeface="IBM Plex Sans"/>
              </a:rPr>
              <a:t>Slide </a:t>
            </a:r>
            <a:r>
              <a:rPr lang="en-US" sz="8100" spc="-32" dirty="0" err="1">
                <a:solidFill>
                  <a:srgbClr val="3F3F3F"/>
                </a:solidFill>
                <a:latin typeface="IBM Plex Sans"/>
              </a:rPr>
              <a:t>Kontributor</a:t>
            </a:r>
            <a:endParaRPr lang="id-ID" dirty="0" err="1"/>
          </a:p>
        </p:txBody>
      </p:sp>
      <p:sp>
        <p:nvSpPr>
          <p:cNvPr id="48" name="TextBox 48"/>
          <p:cNvSpPr txBox="1"/>
          <p:nvPr/>
        </p:nvSpPr>
        <p:spPr>
          <a:xfrm>
            <a:off x="4511125" y="3345328"/>
            <a:ext cx="4628697" cy="3334246"/>
          </a:xfrm>
          <a:prstGeom prst="rect">
            <a:avLst/>
          </a:prstGeom>
        </p:spPr>
        <p:txBody>
          <a:bodyPr wrap="square" lIns="0" tIns="0" rIns="0" bIns="0" rtlCol="0" anchor="t">
            <a:spAutoFit/>
          </a:bodyPr>
          <a:lstStyle/>
          <a:p>
            <a:pPr marL="342900" indent="-342900">
              <a:lnSpc>
                <a:spcPts val="3359"/>
              </a:lnSpc>
              <a:buFont typeface="Arial"/>
              <a:buChar char="•"/>
            </a:pPr>
            <a:r>
              <a:rPr lang="en-US" sz="3200" spc="-9" dirty="0">
                <a:solidFill>
                  <a:schemeClr val="tx1">
                    <a:lumMod val="75000"/>
                    <a:lumOff val="25000"/>
                  </a:schemeClr>
                </a:solidFill>
                <a:latin typeface="IBM Plex Sans"/>
              </a:rPr>
              <a:t>Della </a:t>
            </a:r>
            <a:r>
              <a:rPr lang="en-US" sz="3200" spc="-9" err="1">
                <a:solidFill>
                  <a:schemeClr val="tx1">
                    <a:lumMod val="75000"/>
                    <a:lumOff val="25000"/>
                  </a:schemeClr>
                </a:solidFill>
                <a:latin typeface="IBM Plex Sans"/>
              </a:rPr>
              <a:t>Setyowati</a:t>
            </a:r>
            <a:endParaRPr lang="en-US" sz="3200" spc="-9">
              <a:solidFill>
                <a:schemeClr val="tx1">
                  <a:lumMod val="75000"/>
                  <a:lumOff val="25000"/>
                </a:schemeClr>
              </a:solidFill>
              <a:latin typeface="IBM Plex Sans"/>
            </a:endParaRPr>
          </a:p>
          <a:p>
            <a:pPr marL="342900" indent="-342900">
              <a:lnSpc>
                <a:spcPts val="3359"/>
              </a:lnSpc>
              <a:buFont typeface="Arial"/>
              <a:buChar char="•"/>
            </a:pPr>
            <a:r>
              <a:rPr lang="en-US" sz="3200" spc="-9" dirty="0">
                <a:solidFill>
                  <a:schemeClr val="tx1">
                    <a:lumMod val="75000"/>
                    <a:lumOff val="25000"/>
                  </a:schemeClr>
                </a:solidFill>
                <a:ea typeface="+mn-lt"/>
                <a:cs typeface="+mn-lt"/>
              </a:rPr>
              <a:t>I Gusti Agung B.M.S.</a:t>
            </a:r>
            <a:endParaRPr lang="en-US" sz="3200" dirty="0">
              <a:solidFill>
                <a:schemeClr val="tx1">
                  <a:lumMod val="75000"/>
                  <a:lumOff val="25000"/>
                </a:schemeClr>
              </a:solidFill>
              <a:ea typeface="+mn-lt"/>
              <a:cs typeface="+mn-lt"/>
            </a:endParaRPr>
          </a:p>
          <a:p>
            <a:pPr marL="342900" indent="-342900">
              <a:buFont typeface="Arial"/>
              <a:buChar char="•"/>
            </a:pPr>
            <a:r>
              <a:rPr lang="en-US" sz="3200" dirty="0">
                <a:solidFill>
                  <a:schemeClr val="tx1">
                    <a:lumMod val="75000"/>
                    <a:lumOff val="25000"/>
                  </a:schemeClr>
                </a:solidFill>
                <a:ea typeface="+mn-lt"/>
                <a:cs typeface="+mn-lt"/>
              </a:rPr>
              <a:t>Caroline </a:t>
            </a:r>
            <a:r>
              <a:rPr lang="en-US" sz="3200" err="1">
                <a:solidFill>
                  <a:schemeClr val="tx1">
                    <a:lumMod val="75000"/>
                    <a:lumOff val="25000"/>
                  </a:schemeClr>
                </a:solidFill>
                <a:ea typeface="+mn-lt"/>
                <a:cs typeface="+mn-lt"/>
              </a:rPr>
              <a:t>Permatasari</a:t>
            </a:r>
            <a:r>
              <a:rPr lang="en-US" sz="3200" dirty="0">
                <a:solidFill>
                  <a:schemeClr val="tx1">
                    <a:lumMod val="75000"/>
                    <a:lumOff val="25000"/>
                  </a:schemeClr>
                </a:solidFill>
                <a:ea typeface="+mn-lt"/>
                <a:cs typeface="+mn-lt"/>
              </a:rPr>
              <a:t> </a:t>
            </a:r>
          </a:p>
          <a:p>
            <a:pPr marL="342900" indent="-342900">
              <a:buFont typeface="Arial"/>
              <a:buChar char="•"/>
            </a:pPr>
            <a:r>
              <a:rPr lang="en-US" sz="3200" dirty="0">
                <a:solidFill>
                  <a:schemeClr val="tx1">
                    <a:lumMod val="75000"/>
                    <a:lumOff val="25000"/>
                  </a:schemeClr>
                </a:solidFill>
                <a:ea typeface="+mn-lt"/>
                <a:cs typeface="+mn-lt"/>
              </a:rPr>
              <a:t>Naufal Ammar Saputra</a:t>
            </a:r>
          </a:p>
          <a:p>
            <a:pPr marL="342900" indent="-342900">
              <a:buFont typeface="Arial"/>
              <a:buChar char="•"/>
            </a:pPr>
            <a:r>
              <a:rPr lang="en-US" sz="3200" dirty="0">
                <a:solidFill>
                  <a:schemeClr val="tx1">
                    <a:lumMod val="75000"/>
                    <a:lumOff val="25000"/>
                  </a:schemeClr>
                </a:solidFill>
                <a:ea typeface="+mn-lt"/>
                <a:cs typeface="+mn-lt"/>
              </a:rPr>
              <a:t>Brigita </a:t>
            </a:r>
            <a:r>
              <a:rPr lang="en-US" sz="3200" err="1">
                <a:solidFill>
                  <a:schemeClr val="tx1">
                    <a:lumMod val="75000"/>
                    <a:lumOff val="25000"/>
                  </a:schemeClr>
                </a:solidFill>
                <a:ea typeface="+mn-lt"/>
                <a:cs typeface="+mn-lt"/>
              </a:rPr>
              <a:t>Naraduhita</a:t>
            </a:r>
            <a:r>
              <a:rPr lang="en-US" sz="3200" dirty="0">
                <a:solidFill>
                  <a:schemeClr val="tx1">
                    <a:lumMod val="75000"/>
                    <a:lumOff val="25000"/>
                  </a:schemeClr>
                </a:solidFill>
                <a:ea typeface="+mn-lt"/>
                <a:cs typeface="+mn-lt"/>
              </a:rPr>
              <a:t> P.P.</a:t>
            </a:r>
          </a:p>
          <a:p>
            <a:pPr marL="342900" indent="-342900">
              <a:buFont typeface="Arial"/>
              <a:buChar char="•"/>
            </a:pPr>
            <a:r>
              <a:rPr lang="en-US" sz="3200" dirty="0">
                <a:solidFill>
                  <a:schemeClr val="tx1">
                    <a:lumMod val="75000"/>
                    <a:lumOff val="25000"/>
                  </a:schemeClr>
                </a:solidFill>
                <a:ea typeface="+mn-lt"/>
                <a:cs typeface="+mn-lt"/>
              </a:rPr>
              <a:t>Gilbert Immanuel H.</a:t>
            </a:r>
          </a:p>
          <a:p>
            <a:pPr marL="342900" indent="-342900">
              <a:buFont typeface="Arial"/>
              <a:buChar char="•"/>
            </a:pPr>
            <a:r>
              <a:rPr lang="en-US" sz="3200" dirty="0">
                <a:solidFill>
                  <a:schemeClr val="tx1">
                    <a:lumMod val="75000"/>
                    <a:lumOff val="25000"/>
                  </a:schemeClr>
                </a:solidFill>
                <a:ea typeface="+mn-lt"/>
                <a:cs typeface="+mn-lt"/>
              </a:rPr>
              <a:t>Nathania </a:t>
            </a:r>
            <a:r>
              <a:rPr lang="en-US" sz="3200" dirty="0" err="1">
                <a:solidFill>
                  <a:schemeClr val="tx1">
                    <a:lumMod val="75000"/>
                    <a:lumOff val="25000"/>
                  </a:schemeClr>
                </a:solidFill>
                <a:ea typeface="+mn-lt"/>
                <a:cs typeface="+mn-lt"/>
              </a:rPr>
              <a:t>Elirica</a:t>
            </a:r>
            <a:r>
              <a:rPr lang="en-US" sz="3200" dirty="0">
                <a:solidFill>
                  <a:schemeClr val="tx1">
                    <a:lumMod val="75000"/>
                    <a:lumOff val="25000"/>
                  </a:schemeClr>
                </a:solidFill>
                <a:ea typeface="+mn-lt"/>
                <a:cs typeface="+mn-lt"/>
              </a:rPr>
              <a:t> Aliyah</a:t>
            </a:r>
          </a:p>
        </p:txBody>
      </p:sp>
    </p:spTree>
    <p:extLst>
      <p:ext uri="{BB962C8B-B14F-4D97-AF65-F5344CB8AC3E}">
        <p14:creationId xmlns:p14="http://schemas.microsoft.com/office/powerpoint/2010/main" val="3693697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43F56"/>
        </a:solidFill>
        <a:effectLst/>
      </p:bgPr>
    </p:bg>
    <p:spTree>
      <p:nvGrpSpPr>
        <p:cNvPr id="1" name=""/>
        <p:cNvGrpSpPr/>
        <p:nvPr/>
      </p:nvGrpSpPr>
      <p:grpSpPr>
        <a:xfrm>
          <a:off x="0" y="0"/>
          <a:ext cx="0" cy="0"/>
          <a:chOff x="0" y="0"/>
          <a:chExt cx="0" cy="0"/>
        </a:xfrm>
      </p:grpSpPr>
      <p:grpSp>
        <p:nvGrpSpPr>
          <p:cNvPr id="2" name="Group 2"/>
          <p:cNvGrpSpPr/>
          <p:nvPr/>
        </p:nvGrpSpPr>
        <p:grpSpPr>
          <a:xfrm>
            <a:off x="-386397" y="-218285"/>
            <a:ext cx="9530397" cy="10772366"/>
            <a:chOff x="0" y="0"/>
            <a:chExt cx="4016429" cy="4539836"/>
          </a:xfrm>
        </p:grpSpPr>
        <p:sp>
          <p:nvSpPr>
            <p:cNvPr id="3" name="Freeform 3"/>
            <p:cNvSpPr/>
            <p:nvPr/>
          </p:nvSpPr>
          <p:spPr>
            <a:xfrm>
              <a:off x="0" y="0"/>
              <a:ext cx="4016428" cy="4539836"/>
            </a:xfrm>
            <a:custGeom>
              <a:avLst/>
              <a:gdLst/>
              <a:ahLst/>
              <a:cxnLst/>
              <a:rect l="l" t="t" r="r" b="b"/>
              <a:pathLst>
                <a:path w="4016428" h="4539836">
                  <a:moveTo>
                    <a:pt x="0" y="0"/>
                  </a:moveTo>
                  <a:lnTo>
                    <a:pt x="4016428" y="0"/>
                  </a:lnTo>
                  <a:lnTo>
                    <a:pt x="4016428" y="4539836"/>
                  </a:lnTo>
                  <a:lnTo>
                    <a:pt x="0" y="4539836"/>
                  </a:lnTo>
                  <a:close/>
                </a:path>
              </a:pathLst>
            </a:custGeom>
            <a:solidFill>
              <a:srgbClr val="F5E6CA"/>
            </a:solidFill>
            <a:ln cap="sq">
              <a:noFill/>
              <a:miter/>
            </a:ln>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6714680" y="484080"/>
            <a:ext cx="1089240" cy="1089240"/>
          </a:xfrm>
          <a:custGeom>
            <a:avLst/>
            <a:gdLst/>
            <a:ahLst/>
            <a:cxnLst/>
            <a:rect l="l" t="t" r="r" b="b"/>
            <a:pathLst>
              <a:path w="1089240" h="1089240">
                <a:moveTo>
                  <a:pt x="0" y="0"/>
                </a:moveTo>
                <a:lnTo>
                  <a:pt x="1089240" y="0"/>
                </a:lnTo>
                <a:lnTo>
                  <a:pt x="1089240" y="1089240"/>
                </a:lnTo>
                <a:lnTo>
                  <a:pt x="0" y="1089240"/>
                </a:lnTo>
                <a:lnTo>
                  <a:pt x="0" y="0"/>
                </a:lnTo>
                <a:close/>
              </a:path>
            </a:pathLst>
          </a:custGeom>
          <a:blipFill>
            <a:blip r:embed="rId2"/>
            <a:stretch>
              <a:fillRect/>
            </a:stretch>
          </a:blipFill>
        </p:spPr>
      </p:sp>
      <p:sp>
        <p:nvSpPr>
          <p:cNvPr id="6" name="Freeform 6"/>
          <p:cNvSpPr/>
          <p:nvPr/>
        </p:nvSpPr>
        <p:spPr>
          <a:xfrm>
            <a:off x="13811258" y="418434"/>
            <a:ext cx="1220531" cy="1220531"/>
          </a:xfrm>
          <a:custGeom>
            <a:avLst/>
            <a:gdLst/>
            <a:ahLst/>
            <a:cxnLst/>
            <a:rect l="l" t="t" r="r" b="b"/>
            <a:pathLst>
              <a:path w="1220531" h="1220531">
                <a:moveTo>
                  <a:pt x="0" y="0"/>
                </a:moveTo>
                <a:lnTo>
                  <a:pt x="1220531" y="0"/>
                </a:lnTo>
                <a:lnTo>
                  <a:pt x="1220531" y="1220532"/>
                </a:lnTo>
                <a:lnTo>
                  <a:pt x="0" y="1220532"/>
                </a:lnTo>
                <a:lnTo>
                  <a:pt x="0" y="0"/>
                </a:lnTo>
                <a:close/>
              </a:path>
            </a:pathLst>
          </a:custGeom>
          <a:blipFill>
            <a:blip r:embed="rId3"/>
            <a:stretch>
              <a:fillRect/>
            </a:stretch>
          </a:blipFill>
        </p:spPr>
      </p:sp>
      <p:sp>
        <p:nvSpPr>
          <p:cNvPr id="7" name="Freeform 7"/>
          <p:cNvSpPr/>
          <p:nvPr/>
        </p:nvSpPr>
        <p:spPr>
          <a:xfrm>
            <a:off x="15174811" y="418434"/>
            <a:ext cx="1220531" cy="1220531"/>
          </a:xfrm>
          <a:custGeom>
            <a:avLst/>
            <a:gdLst/>
            <a:ahLst/>
            <a:cxnLst/>
            <a:rect l="l" t="t" r="r" b="b"/>
            <a:pathLst>
              <a:path w="1220531" h="1220531">
                <a:moveTo>
                  <a:pt x="0" y="0"/>
                </a:moveTo>
                <a:lnTo>
                  <a:pt x="1220532" y="0"/>
                </a:lnTo>
                <a:lnTo>
                  <a:pt x="1220532" y="1220532"/>
                </a:lnTo>
                <a:lnTo>
                  <a:pt x="0" y="1220532"/>
                </a:lnTo>
                <a:lnTo>
                  <a:pt x="0" y="0"/>
                </a:lnTo>
                <a:close/>
              </a:path>
            </a:pathLst>
          </a:custGeom>
          <a:blipFill>
            <a:blip r:embed="rId4"/>
            <a:stretch>
              <a:fillRect/>
            </a:stretch>
          </a:blipFill>
        </p:spPr>
      </p:sp>
      <p:sp>
        <p:nvSpPr>
          <p:cNvPr id="8" name="Freeform 8"/>
          <p:cNvSpPr/>
          <p:nvPr/>
        </p:nvSpPr>
        <p:spPr>
          <a:xfrm>
            <a:off x="520703" y="3266783"/>
            <a:ext cx="8321062" cy="3753434"/>
          </a:xfrm>
          <a:custGeom>
            <a:avLst/>
            <a:gdLst/>
            <a:ahLst/>
            <a:cxnLst/>
            <a:rect l="l" t="t" r="r" b="b"/>
            <a:pathLst>
              <a:path w="8321062" h="3753434">
                <a:moveTo>
                  <a:pt x="0" y="0"/>
                </a:moveTo>
                <a:lnTo>
                  <a:pt x="8321062" y="0"/>
                </a:lnTo>
                <a:lnTo>
                  <a:pt x="8321062" y="3753434"/>
                </a:lnTo>
                <a:lnTo>
                  <a:pt x="0" y="3753434"/>
                </a:lnTo>
                <a:lnTo>
                  <a:pt x="0" y="0"/>
                </a:lnTo>
                <a:close/>
              </a:path>
            </a:pathLst>
          </a:custGeom>
          <a:blipFill>
            <a:blip r:embed="rId5"/>
            <a:stretch>
              <a:fillRect/>
            </a:stretch>
          </a:blipFill>
        </p:spPr>
      </p:sp>
      <p:sp>
        <p:nvSpPr>
          <p:cNvPr id="9" name="TextBox 9"/>
          <p:cNvSpPr txBox="1"/>
          <p:nvPr/>
        </p:nvSpPr>
        <p:spPr>
          <a:xfrm>
            <a:off x="9663773" y="3255278"/>
            <a:ext cx="7595527" cy="3768090"/>
          </a:xfrm>
          <a:prstGeom prst="rect">
            <a:avLst/>
          </a:prstGeom>
        </p:spPr>
        <p:txBody>
          <a:bodyPr lIns="0" tIns="0" rIns="0" bIns="0" rtlCol="0" anchor="t">
            <a:spAutoFit/>
          </a:bodyPr>
          <a:lstStyle/>
          <a:p>
            <a:pPr algn="just">
              <a:lnSpc>
                <a:spcPts val="3359"/>
              </a:lnSpc>
            </a:pPr>
            <a:r>
              <a:rPr lang="en-US" sz="2400">
                <a:solidFill>
                  <a:srgbClr val="F5E6CA"/>
                </a:solidFill>
                <a:latin typeface="Roboto"/>
              </a:rPr>
              <a:t>Aliran data ujung ke ujung (pasangan pengirim-penerima) dibagi menjadi paket-paket dengan ukuran terbatas yang diterima dan diproses melalui sakelar jaringan dan router, kemudian diantrekan dan diteruskan dari satu simpul perantara ke simpul berikutnya. Setiap paket membawa informasi lokasi yang diperlukan, seperti alamat Internet Protocol (IP) atau Media Access Control (MAC), untuk diproses dan dirutekan di setiap node sumber, perantara, dan tujuan.</a:t>
            </a:r>
          </a:p>
        </p:txBody>
      </p:sp>
      <p:sp>
        <p:nvSpPr>
          <p:cNvPr id="10" name="TextBox 10"/>
          <p:cNvSpPr txBox="1"/>
          <p:nvPr/>
        </p:nvSpPr>
        <p:spPr>
          <a:xfrm>
            <a:off x="520703" y="1591341"/>
            <a:ext cx="7435947" cy="1182369"/>
          </a:xfrm>
          <a:prstGeom prst="rect">
            <a:avLst/>
          </a:prstGeom>
        </p:spPr>
        <p:txBody>
          <a:bodyPr lIns="0" tIns="0" rIns="0" bIns="0" rtlCol="0" anchor="t">
            <a:spAutoFit/>
          </a:bodyPr>
          <a:lstStyle/>
          <a:p>
            <a:pPr>
              <a:lnSpc>
                <a:spcPts val="3080"/>
              </a:lnSpc>
            </a:pPr>
            <a:r>
              <a:rPr lang="en-US" sz="2200">
                <a:solidFill>
                  <a:srgbClr val="343F56"/>
                </a:solidFill>
                <a:latin typeface="Hagrid Ultra-Bold"/>
              </a:rPr>
              <a:t>CONNECTIONLESS PACKET SWITCHING (DATAGRAM NETWORKS) </a:t>
            </a:r>
          </a:p>
          <a:p>
            <a:pPr>
              <a:lnSpc>
                <a:spcPts val="3080"/>
              </a:lnSpc>
            </a:pPr>
            <a:endParaRPr lang="en-US" sz="2200">
              <a:solidFill>
                <a:srgbClr val="343F56"/>
              </a:solidFill>
              <a:latin typeface="Hagrid Ultra-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43F56"/>
        </a:solidFill>
        <a:effectLst/>
      </p:bgPr>
    </p:bg>
    <p:spTree>
      <p:nvGrpSpPr>
        <p:cNvPr id="1" name=""/>
        <p:cNvGrpSpPr/>
        <p:nvPr/>
      </p:nvGrpSpPr>
      <p:grpSpPr>
        <a:xfrm>
          <a:off x="0" y="0"/>
          <a:ext cx="0" cy="0"/>
          <a:chOff x="0" y="0"/>
          <a:chExt cx="0" cy="0"/>
        </a:xfrm>
      </p:grpSpPr>
      <p:grpSp>
        <p:nvGrpSpPr>
          <p:cNvPr id="2" name="Group 2"/>
          <p:cNvGrpSpPr/>
          <p:nvPr/>
        </p:nvGrpSpPr>
        <p:grpSpPr>
          <a:xfrm>
            <a:off x="484101" y="418434"/>
            <a:ext cx="6229039" cy="912857"/>
            <a:chOff x="0" y="0"/>
            <a:chExt cx="1521703" cy="223003"/>
          </a:xfrm>
        </p:grpSpPr>
        <p:sp>
          <p:nvSpPr>
            <p:cNvPr id="3" name="Freeform 3"/>
            <p:cNvSpPr/>
            <p:nvPr/>
          </p:nvSpPr>
          <p:spPr>
            <a:xfrm>
              <a:off x="0" y="0"/>
              <a:ext cx="1521703" cy="223003"/>
            </a:xfrm>
            <a:custGeom>
              <a:avLst/>
              <a:gdLst/>
              <a:ahLst/>
              <a:cxnLst/>
              <a:rect l="l" t="t" r="r" b="b"/>
              <a:pathLst>
                <a:path w="1521703" h="223003">
                  <a:moveTo>
                    <a:pt x="0" y="0"/>
                  </a:moveTo>
                  <a:lnTo>
                    <a:pt x="1521703" y="0"/>
                  </a:lnTo>
                  <a:lnTo>
                    <a:pt x="1521703" y="223003"/>
                  </a:lnTo>
                  <a:lnTo>
                    <a:pt x="0" y="223003"/>
                  </a:lnTo>
                  <a:close/>
                </a:path>
              </a:pathLst>
            </a:custGeom>
            <a:solidFill>
              <a:srgbClr val="F5E6CA"/>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836478" y="696830"/>
            <a:ext cx="334644" cy="334644"/>
          </a:xfrm>
          <a:custGeom>
            <a:avLst/>
            <a:gdLst/>
            <a:ahLst/>
            <a:cxnLst/>
            <a:rect l="l" t="t" r="r" b="b"/>
            <a:pathLst>
              <a:path w="334644" h="334644">
                <a:moveTo>
                  <a:pt x="0" y="0"/>
                </a:moveTo>
                <a:lnTo>
                  <a:pt x="334645" y="0"/>
                </a:lnTo>
                <a:lnTo>
                  <a:pt x="334645" y="334645"/>
                </a:lnTo>
                <a:lnTo>
                  <a:pt x="0" y="3346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6714680" y="484080"/>
            <a:ext cx="1089240" cy="1089240"/>
          </a:xfrm>
          <a:custGeom>
            <a:avLst/>
            <a:gdLst/>
            <a:ahLst/>
            <a:cxnLst/>
            <a:rect l="l" t="t" r="r" b="b"/>
            <a:pathLst>
              <a:path w="1089240" h="1089240">
                <a:moveTo>
                  <a:pt x="0" y="0"/>
                </a:moveTo>
                <a:lnTo>
                  <a:pt x="1089240" y="0"/>
                </a:lnTo>
                <a:lnTo>
                  <a:pt x="1089240" y="1089240"/>
                </a:lnTo>
                <a:lnTo>
                  <a:pt x="0" y="1089240"/>
                </a:lnTo>
                <a:lnTo>
                  <a:pt x="0" y="0"/>
                </a:lnTo>
                <a:close/>
              </a:path>
            </a:pathLst>
          </a:custGeom>
          <a:blipFill>
            <a:blip r:embed="rId4"/>
            <a:stretch>
              <a:fillRect/>
            </a:stretch>
          </a:blipFill>
        </p:spPr>
      </p:sp>
      <p:sp>
        <p:nvSpPr>
          <p:cNvPr id="7" name="Freeform 7"/>
          <p:cNvSpPr/>
          <p:nvPr/>
        </p:nvSpPr>
        <p:spPr>
          <a:xfrm>
            <a:off x="13811258" y="418434"/>
            <a:ext cx="1220531" cy="1220531"/>
          </a:xfrm>
          <a:custGeom>
            <a:avLst/>
            <a:gdLst/>
            <a:ahLst/>
            <a:cxnLst/>
            <a:rect l="l" t="t" r="r" b="b"/>
            <a:pathLst>
              <a:path w="1220531" h="1220531">
                <a:moveTo>
                  <a:pt x="0" y="0"/>
                </a:moveTo>
                <a:lnTo>
                  <a:pt x="1220531" y="0"/>
                </a:lnTo>
                <a:lnTo>
                  <a:pt x="1220531" y="1220532"/>
                </a:lnTo>
                <a:lnTo>
                  <a:pt x="0" y="1220532"/>
                </a:lnTo>
                <a:lnTo>
                  <a:pt x="0" y="0"/>
                </a:lnTo>
                <a:close/>
              </a:path>
            </a:pathLst>
          </a:custGeom>
          <a:blipFill>
            <a:blip r:embed="rId5"/>
            <a:stretch>
              <a:fillRect/>
            </a:stretch>
          </a:blipFill>
        </p:spPr>
      </p:sp>
      <p:sp>
        <p:nvSpPr>
          <p:cNvPr id="8" name="Freeform 8"/>
          <p:cNvSpPr/>
          <p:nvPr/>
        </p:nvSpPr>
        <p:spPr>
          <a:xfrm>
            <a:off x="15174811" y="418434"/>
            <a:ext cx="1220531" cy="1220531"/>
          </a:xfrm>
          <a:custGeom>
            <a:avLst/>
            <a:gdLst/>
            <a:ahLst/>
            <a:cxnLst/>
            <a:rect l="l" t="t" r="r" b="b"/>
            <a:pathLst>
              <a:path w="1220531" h="1220531">
                <a:moveTo>
                  <a:pt x="0" y="0"/>
                </a:moveTo>
                <a:lnTo>
                  <a:pt x="1220532" y="0"/>
                </a:lnTo>
                <a:lnTo>
                  <a:pt x="1220532" y="1220532"/>
                </a:lnTo>
                <a:lnTo>
                  <a:pt x="0" y="1220532"/>
                </a:lnTo>
                <a:lnTo>
                  <a:pt x="0" y="0"/>
                </a:lnTo>
                <a:close/>
              </a:path>
            </a:pathLst>
          </a:custGeom>
          <a:blipFill>
            <a:blip r:embed="rId6"/>
            <a:stretch>
              <a:fillRect/>
            </a:stretch>
          </a:blipFill>
        </p:spPr>
      </p:sp>
      <p:sp>
        <p:nvSpPr>
          <p:cNvPr id="9" name="Freeform 9"/>
          <p:cNvSpPr/>
          <p:nvPr/>
        </p:nvSpPr>
        <p:spPr>
          <a:xfrm>
            <a:off x="10029810" y="2932737"/>
            <a:ext cx="7774110" cy="4421525"/>
          </a:xfrm>
          <a:custGeom>
            <a:avLst/>
            <a:gdLst/>
            <a:ahLst/>
            <a:cxnLst/>
            <a:rect l="l" t="t" r="r" b="b"/>
            <a:pathLst>
              <a:path w="7774110" h="4421525">
                <a:moveTo>
                  <a:pt x="0" y="0"/>
                </a:moveTo>
                <a:lnTo>
                  <a:pt x="7774110" y="0"/>
                </a:lnTo>
                <a:lnTo>
                  <a:pt x="7774110" y="4421526"/>
                </a:lnTo>
                <a:lnTo>
                  <a:pt x="0" y="4421526"/>
                </a:lnTo>
                <a:lnTo>
                  <a:pt x="0" y="0"/>
                </a:lnTo>
                <a:close/>
              </a:path>
            </a:pathLst>
          </a:custGeom>
          <a:blipFill>
            <a:blip r:embed="rId7"/>
            <a:stretch>
              <a:fillRect/>
            </a:stretch>
          </a:blipFill>
        </p:spPr>
      </p:sp>
      <p:sp>
        <p:nvSpPr>
          <p:cNvPr id="10" name="TextBox 10"/>
          <p:cNvSpPr txBox="1"/>
          <p:nvPr/>
        </p:nvSpPr>
        <p:spPr>
          <a:xfrm>
            <a:off x="484101" y="3440430"/>
            <a:ext cx="9334044" cy="3348990"/>
          </a:xfrm>
          <a:prstGeom prst="rect">
            <a:avLst/>
          </a:prstGeom>
        </p:spPr>
        <p:txBody>
          <a:bodyPr lIns="0" tIns="0" rIns="0" bIns="0" rtlCol="0" anchor="t">
            <a:spAutoFit/>
          </a:bodyPr>
          <a:lstStyle/>
          <a:p>
            <a:pPr algn="just">
              <a:lnSpc>
                <a:spcPts val="3359"/>
              </a:lnSpc>
            </a:pPr>
            <a:r>
              <a:rPr lang="en-US" sz="2400">
                <a:solidFill>
                  <a:srgbClr val="F5E6CA"/>
                </a:solidFill>
                <a:latin typeface="Roboto"/>
              </a:rPr>
              <a:t>Internet adalah jaringan global yang terdiri dari berbagai ISP yang mengelola dan menghubungkan jaringan mereka tanpa otoritas pusat. Peraturan pemerintah berlaku untuk mengatur layanan Internet di dalam dan luar negeri. Internet terbentuk dari jaringan ISP yang kompleks, dengan jaringan-jaringan yang lebih kecil menyebar dari simpul-simpul utama interkoneksi. Hal ini memungkinkan setiap perangkat elektronik yang mendukung Internet untuk terhubung ke jaringan ini melalui protokol inti.</a:t>
            </a:r>
          </a:p>
        </p:txBody>
      </p:sp>
      <p:sp>
        <p:nvSpPr>
          <p:cNvPr id="11" name="TextBox 11"/>
          <p:cNvSpPr txBox="1"/>
          <p:nvPr/>
        </p:nvSpPr>
        <p:spPr>
          <a:xfrm>
            <a:off x="1463275" y="655385"/>
            <a:ext cx="5092945" cy="391794"/>
          </a:xfrm>
          <a:prstGeom prst="rect">
            <a:avLst/>
          </a:prstGeom>
        </p:spPr>
        <p:txBody>
          <a:bodyPr lIns="0" tIns="0" rIns="0" bIns="0" rtlCol="0" anchor="t">
            <a:spAutoFit/>
          </a:bodyPr>
          <a:lstStyle/>
          <a:p>
            <a:pPr>
              <a:lnSpc>
                <a:spcPts val="3080"/>
              </a:lnSpc>
            </a:pPr>
            <a:r>
              <a:rPr lang="en-US" sz="2200">
                <a:solidFill>
                  <a:srgbClr val="343F56"/>
                </a:solidFill>
                <a:latin typeface="Hagrid Ultra-Bold"/>
              </a:rPr>
              <a:t>INTERNET SERVICE PROVIDERS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E6CA"/>
        </a:solidFill>
        <a:effectLst/>
      </p:bgPr>
    </p:bg>
    <p:spTree>
      <p:nvGrpSpPr>
        <p:cNvPr id="1" name=""/>
        <p:cNvGrpSpPr/>
        <p:nvPr/>
      </p:nvGrpSpPr>
      <p:grpSpPr>
        <a:xfrm>
          <a:off x="0" y="0"/>
          <a:ext cx="0" cy="0"/>
          <a:chOff x="0" y="0"/>
          <a:chExt cx="0" cy="0"/>
        </a:xfrm>
      </p:grpSpPr>
      <p:grpSp>
        <p:nvGrpSpPr>
          <p:cNvPr id="2" name="Group 2"/>
          <p:cNvGrpSpPr/>
          <p:nvPr/>
        </p:nvGrpSpPr>
        <p:grpSpPr>
          <a:xfrm>
            <a:off x="484101" y="418434"/>
            <a:ext cx="6229039" cy="912857"/>
            <a:chOff x="0" y="0"/>
            <a:chExt cx="1521703" cy="223003"/>
          </a:xfrm>
        </p:grpSpPr>
        <p:sp>
          <p:nvSpPr>
            <p:cNvPr id="3" name="Freeform 3"/>
            <p:cNvSpPr/>
            <p:nvPr/>
          </p:nvSpPr>
          <p:spPr>
            <a:xfrm>
              <a:off x="0" y="0"/>
              <a:ext cx="1521703" cy="223003"/>
            </a:xfrm>
            <a:custGeom>
              <a:avLst/>
              <a:gdLst/>
              <a:ahLst/>
              <a:cxnLst/>
              <a:rect l="l" t="t" r="r" b="b"/>
              <a:pathLst>
                <a:path w="1521703" h="223003">
                  <a:moveTo>
                    <a:pt x="0" y="0"/>
                  </a:moveTo>
                  <a:lnTo>
                    <a:pt x="1521703" y="0"/>
                  </a:lnTo>
                  <a:lnTo>
                    <a:pt x="1521703" y="223003"/>
                  </a:lnTo>
                  <a:lnTo>
                    <a:pt x="0" y="223003"/>
                  </a:lnTo>
                  <a:close/>
                </a:path>
              </a:pathLst>
            </a:custGeom>
            <a:solidFill>
              <a:srgbClr val="343F56"/>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836478" y="696830"/>
            <a:ext cx="334644" cy="334644"/>
          </a:xfrm>
          <a:custGeom>
            <a:avLst/>
            <a:gdLst/>
            <a:ahLst/>
            <a:cxnLst/>
            <a:rect l="l" t="t" r="r" b="b"/>
            <a:pathLst>
              <a:path w="334644" h="334644">
                <a:moveTo>
                  <a:pt x="0" y="0"/>
                </a:moveTo>
                <a:lnTo>
                  <a:pt x="334645" y="0"/>
                </a:lnTo>
                <a:lnTo>
                  <a:pt x="334645" y="334645"/>
                </a:lnTo>
                <a:lnTo>
                  <a:pt x="0" y="3346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6714680" y="484080"/>
            <a:ext cx="1089240" cy="1089240"/>
          </a:xfrm>
          <a:custGeom>
            <a:avLst/>
            <a:gdLst/>
            <a:ahLst/>
            <a:cxnLst/>
            <a:rect l="l" t="t" r="r" b="b"/>
            <a:pathLst>
              <a:path w="1089240" h="1089240">
                <a:moveTo>
                  <a:pt x="0" y="0"/>
                </a:moveTo>
                <a:lnTo>
                  <a:pt x="1089240" y="0"/>
                </a:lnTo>
                <a:lnTo>
                  <a:pt x="1089240" y="1089240"/>
                </a:lnTo>
                <a:lnTo>
                  <a:pt x="0" y="1089240"/>
                </a:lnTo>
                <a:lnTo>
                  <a:pt x="0" y="0"/>
                </a:lnTo>
                <a:close/>
              </a:path>
            </a:pathLst>
          </a:custGeom>
          <a:blipFill>
            <a:blip r:embed="rId4"/>
            <a:stretch>
              <a:fillRect/>
            </a:stretch>
          </a:blipFill>
        </p:spPr>
      </p:sp>
      <p:sp>
        <p:nvSpPr>
          <p:cNvPr id="7" name="Freeform 7"/>
          <p:cNvSpPr/>
          <p:nvPr/>
        </p:nvSpPr>
        <p:spPr>
          <a:xfrm>
            <a:off x="13811258" y="418434"/>
            <a:ext cx="1220531" cy="1220531"/>
          </a:xfrm>
          <a:custGeom>
            <a:avLst/>
            <a:gdLst/>
            <a:ahLst/>
            <a:cxnLst/>
            <a:rect l="l" t="t" r="r" b="b"/>
            <a:pathLst>
              <a:path w="1220531" h="1220531">
                <a:moveTo>
                  <a:pt x="0" y="0"/>
                </a:moveTo>
                <a:lnTo>
                  <a:pt x="1220531" y="0"/>
                </a:lnTo>
                <a:lnTo>
                  <a:pt x="1220531" y="1220532"/>
                </a:lnTo>
                <a:lnTo>
                  <a:pt x="0" y="1220532"/>
                </a:lnTo>
                <a:lnTo>
                  <a:pt x="0" y="0"/>
                </a:lnTo>
                <a:close/>
              </a:path>
            </a:pathLst>
          </a:custGeom>
          <a:blipFill>
            <a:blip r:embed="rId5"/>
            <a:stretch>
              <a:fillRect/>
            </a:stretch>
          </a:blipFill>
        </p:spPr>
      </p:sp>
      <p:sp>
        <p:nvSpPr>
          <p:cNvPr id="8" name="Freeform 8"/>
          <p:cNvSpPr/>
          <p:nvPr/>
        </p:nvSpPr>
        <p:spPr>
          <a:xfrm>
            <a:off x="15174811" y="418434"/>
            <a:ext cx="1220531" cy="1220531"/>
          </a:xfrm>
          <a:custGeom>
            <a:avLst/>
            <a:gdLst/>
            <a:ahLst/>
            <a:cxnLst/>
            <a:rect l="l" t="t" r="r" b="b"/>
            <a:pathLst>
              <a:path w="1220531" h="1220531">
                <a:moveTo>
                  <a:pt x="0" y="0"/>
                </a:moveTo>
                <a:lnTo>
                  <a:pt x="1220532" y="0"/>
                </a:lnTo>
                <a:lnTo>
                  <a:pt x="1220532" y="1220532"/>
                </a:lnTo>
                <a:lnTo>
                  <a:pt x="0" y="1220532"/>
                </a:lnTo>
                <a:lnTo>
                  <a:pt x="0" y="0"/>
                </a:lnTo>
                <a:close/>
              </a:path>
            </a:pathLst>
          </a:custGeom>
          <a:blipFill>
            <a:blip r:embed="rId6"/>
            <a:stretch>
              <a:fillRect/>
            </a:stretch>
          </a:blipFill>
        </p:spPr>
      </p:sp>
      <p:sp>
        <p:nvSpPr>
          <p:cNvPr id="9" name="Freeform 9"/>
          <p:cNvSpPr/>
          <p:nvPr/>
        </p:nvSpPr>
        <p:spPr>
          <a:xfrm>
            <a:off x="484101" y="2428062"/>
            <a:ext cx="9297999" cy="5430877"/>
          </a:xfrm>
          <a:custGeom>
            <a:avLst/>
            <a:gdLst/>
            <a:ahLst/>
            <a:cxnLst/>
            <a:rect l="l" t="t" r="r" b="b"/>
            <a:pathLst>
              <a:path w="9297999" h="5430877">
                <a:moveTo>
                  <a:pt x="0" y="0"/>
                </a:moveTo>
                <a:lnTo>
                  <a:pt x="9297999" y="0"/>
                </a:lnTo>
                <a:lnTo>
                  <a:pt x="9297999" y="5430876"/>
                </a:lnTo>
                <a:lnTo>
                  <a:pt x="0" y="5430876"/>
                </a:lnTo>
                <a:lnTo>
                  <a:pt x="0" y="0"/>
                </a:lnTo>
                <a:close/>
              </a:path>
            </a:pathLst>
          </a:custGeom>
          <a:blipFill>
            <a:blip r:embed="rId7"/>
            <a:stretch>
              <a:fillRect/>
            </a:stretch>
          </a:blipFill>
        </p:spPr>
      </p:sp>
      <p:sp>
        <p:nvSpPr>
          <p:cNvPr id="10" name="TextBox 10"/>
          <p:cNvSpPr txBox="1"/>
          <p:nvPr/>
        </p:nvSpPr>
        <p:spPr>
          <a:xfrm>
            <a:off x="10181712" y="3218391"/>
            <a:ext cx="7622208" cy="3896995"/>
          </a:xfrm>
          <a:prstGeom prst="rect">
            <a:avLst/>
          </a:prstGeom>
        </p:spPr>
        <p:txBody>
          <a:bodyPr lIns="0" tIns="0" rIns="0" bIns="0" rtlCol="0" anchor="t">
            <a:spAutoFit/>
          </a:bodyPr>
          <a:lstStyle/>
          <a:p>
            <a:pPr algn="just">
              <a:lnSpc>
                <a:spcPts val="3079"/>
              </a:lnSpc>
            </a:pPr>
            <a:r>
              <a:rPr lang="en-US" sz="2199">
                <a:solidFill>
                  <a:srgbClr val="343F56"/>
                </a:solidFill>
                <a:latin typeface="Roboto"/>
              </a:rPr>
              <a:t>Konektivitas di seluruh dunia diaktifkan melalui topologi hirarkis yang terdiri dari Tingkatan 1, 2, dan 3. Tier 1 inti terdiri dari penyedia layanan cloud internasional berskala besar yang mengawasi jaringan global yang saling terhubung secara masif, yang terhubung ke penyedia layanan regional besar Tier 2. ISP Tier 2 yang saling terhubung terhubung dengan penyedia Tier 1, serta ISP lokal Tier 3. Konsumen cloud dan penyedia cloud dapat terhubung secara langsung menggunakan penyedia Tier 1, karena setiap ISP yang beroperasi dapat mengaktifkan koneksi Internet.</a:t>
            </a:r>
          </a:p>
        </p:txBody>
      </p:sp>
      <p:sp>
        <p:nvSpPr>
          <p:cNvPr id="11" name="TextBox 11"/>
          <p:cNvSpPr txBox="1"/>
          <p:nvPr/>
        </p:nvSpPr>
        <p:spPr>
          <a:xfrm>
            <a:off x="1463275" y="655385"/>
            <a:ext cx="5092945" cy="401319"/>
          </a:xfrm>
          <a:prstGeom prst="rect">
            <a:avLst/>
          </a:prstGeom>
        </p:spPr>
        <p:txBody>
          <a:bodyPr lIns="0" tIns="0" rIns="0" bIns="0" rtlCol="0" anchor="t">
            <a:spAutoFit/>
          </a:bodyPr>
          <a:lstStyle/>
          <a:p>
            <a:pPr>
              <a:lnSpc>
                <a:spcPts val="3080"/>
              </a:lnSpc>
            </a:pPr>
            <a:r>
              <a:rPr lang="en-US" sz="2200">
                <a:solidFill>
                  <a:srgbClr val="F5E6CA"/>
                </a:solidFill>
                <a:latin typeface="Hagrid Ultra-Bold"/>
              </a:rPr>
              <a:t>INTERNET SERVICE PROVIDERS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43F5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4851625"/>
            <a:ext cx="7848588" cy="1938294"/>
            <a:chOff x="0" y="0"/>
            <a:chExt cx="2067118" cy="510497"/>
          </a:xfrm>
        </p:grpSpPr>
        <p:sp>
          <p:nvSpPr>
            <p:cNvPr id="3" name="Freeform 3"/>
            <p:cNvSpPr/>
            <p:nvPr/>
          </p:nvSpPr>
          <p:spPr>
            <a:xfrm>
              <a:off x="0" y="0"/>
              <a:ext cx="2067118" cy="510497"/>
            </a:xfrm>
            <a:custGeom>
              <a:avLst/>
              <a:gdLst/>
              <a:ahLst/>
              <a:cxnLst/>
              <a:rect l="l" t="t" r="r" b="b"/>
              <a:pathLst>
                <a:path w="2067118" h="510497">
                  <a:moveTo>
                    <a:pt x="0" y="0"/>
                  </a:moveTo>
                  <a:lnTo>
                    <a:pt x="2067118" y="0"/>
                  </a:lnTo>
                  <a:lnTo>
                    <a:pt x="2067118" y="510497"/>
                  </a:lnTo>
                  <a:lnTo>
                    <a:pt x="0" y="510497"/>
                  </a:lnTo>
                  <a:close/>
                </a:path>
              </a:pathLst>
            </a:custGeom>
            <a:solidFill>
              <a:srgbClr val="F5E6CA"/>
            </a:solidFill>
            <a:ln cap="sq">
              <a:noFill/>
              <a:miter/>
            </a:ln>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7320006"/>
            <a:ext cx="7848588" cy="1938294"/>
            <a:chOff x="0" y="0"/>
            <a:chExt cx="2067118" cy="510497"/>
          </a:xfrm>
        </p:grpSpPr>
        <p:sp>
          <p:nvSpPr>
            <p:cNvPr id="6" name="Freeform 6"/>
            <p:cNvSpPr/>
            <p:nvPr/>
          </p:nvSpPr>
          <p:spPr>
            <a:xfrm>
              <a:off x="0" y="0"/>
              <a:ext cx="2067118" cy="510497"/>
            </a:xfrm>
            <a:custGeom>
              <a:avLst/>
              <a:gdLst/>
              <a:ahLst/>
              <a:cxnLst/>
              <a:rect l="l" t="t" r="r" b="b"/>
              <a:pathLst>
                <a:path w="2067118" h="510497">
                  <a:moveTo>
                    <a:pt x="0" y="0"/>
                  </a:moveTo>
                  <a:lnTo>
                    <a:pt x="2067118" y="0"/>
                  </a:lnTo>
                  <a:lnTo>
                    <a:pt x="2067118" y="510497"/>
                  </a:lnTo>
                  <a:lnTo>
                    <a:pt x="0" y="510497"/>
                  </a:lnTo>
                  <a:close/>
                </a:path>
              </a:pathLst>
            </a:custGeom>
            <a:solidFill>
              <a:srgbClr val="F5E6CA"/>
            </a:solidFill>
            <a:ln cap="sq">
              <a:noFill/>
              <a:miter/>
            </a:ln>
          </p:spPr>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9410712" y="4851625"/>
            <a:ext cx="7848588" cy="1938294"/>
            <a:chOff x="0" y="0"/>
            <a:chExt cx="2067118" cy="510497"/>
          </a:xfrm>
        </p:grpSpPr>
        <p:sp>
          <p:nvSpPr>
            <p:cNvPr id="9" name="Freeform 9"/>
            <p:cNvSpPr/>
            <p:nvPr/>
          </p:nvSpPr>
          <p:spPr>
            <a:xfrm>
              <a:off x="0" y="0"/>
              <a:ext cx="2067118" cy="510497"/>
            </a:xfrm>
            <a:custGeom>
              <a:avLst/>
              <a:gdLst/>
              <a:ahLst/>
              <a:cxnLst/>
              <a:rect l="l" t="t" r="r" b="b"/>
              <a:pathLst>
                <a:path w="2067118" h="510497">
                  <a:moveTo>
                    <a:pt x="0" y="0"/>
                  </a:moveTo>
                  <a:lnTo>
                    <a:pt x="2067118" y="0"/>
                  </a:lnTo>
                  <a:lnTo>
                    <a:pt x="2067118" y="510497"/>
                  </a:lnTo>
                  <a:lnTo>
                    <a:pt x="0" y="510497"/>
                  </a:lnTo>
                  <a:close/>
                </a:path>
              </a:pathLst>
            </a:custGeom>
            <a:solidFill>
              <a:srgbClr val="F5E6CA"/>
            </a:solidFill>
            <a:ln cap="sq">
              <a:noFill/>
              <a:miter/>
            </a:ln>
          </p:spPr>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9410712" y="7320006"/>
            <a:ext cx="7848588" cy="1938294"/>
            <a:chOff x="0" y="0"/>
            <a:chExt cx="2067118" cy="510497"/>
          </a:xfrm>
        </p:grpSpPr>
        <p:sp>
          <p:nvSpPr>
            <p:cNvPr id="12" name="Freeform 12"/>
            <p:cNvSpPr/>
            <p:nvPr/>
          </p:nvSpPr>
          <p:spPr>
            <a:xfrm>
              <a:off x="0" y="0"/>
              <a:ext cx="2067118" cy="510497"/>
            </a:xfrm>
            <a:custGeom>
              <a:avLst/>
              <a:gdLst/>
              <a:ahLst/>
              <a:cxnLst/>
              <a:rect l="l" t="t" r="r" b="b"/>
              <a:pathLst>
                <a:path w="2067118" h="510497">
                  <a:moveTo>
                    <a:pt x="0" y="0"/>
                  </a:moveTo>
                  <a:lnTo>
                    <a:pt x="2067118" y="0"/>
                  </a:lnTo>
                  <a:lnTo>
                    <a:pt x="2067118" y="510497"/>
                  </a:lnTo>
                  <a:lnTo>
                    <a:pt x="0" y="510497"/>
                  </a:lnTo>
                  <a:close/>
                </a:path>
              </a:pathLst>
            </a:custGeom>
            <a:solidFill>
              <a:srgbClr val="F5E6CA"/>
            </a:solidFill>
            <a:ln cap="sq">
              <a:noFill/>
              <a:miter/>
            </a:ln>
          </p:spPr>
        </p:sp>
        <p:sp>
          <p:nvSpPr>
            <p:cNvPr id="13" name="TextBox 13"/>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14" name="Freeform 14"/>
          <p:cNvSpPr/>
          <p:nvPr/>
        </p:nvSpPr>
        <p:spPr>
          <a:xfrm>
            <a:off x="1352088" y="5250014"/>
            <a:ext cx="368749" cy="368749"/>
          </a:xfrm>
          <a:custGeom>
            <a:avLst/>
            <a:gdLst/>
            <a:ahLst/>
            <a:cxnLst/>
            <a:rect l="l" t="t" r="r" b="b"/>
            <a:pathLst>
              <a:path w="368749" h="368749">
                <a:moveTo>
                  <a:pt x="0" y="0"/>
                </a:moveTo>
                <a:lnTo>
                  <a:pt x="368749" y="0"/>
                </a:lnTo>
                <a:lnTo>
                  <a:pt x="368749" y="368749"/>
                </a:lnTo>
                <a:lnTo>
                  <a:pt x="0" y="368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15"/>
          <p:cNvSpPr/>
          <p:nvPr/>
        </p:nvSpPr>
        <p:spPr>
          <a:xfrm>
            <a:off x="1352088" y="7718395"/>
            <a:ext cx="368749" cy="368749"/>
          </a:xfrm>
          <a:custGeom>
            <a:avLst/>
            <a:gdLst/>
            <a:ahLst/>
            <a:cxnLst/>
            <a:rect l="l" t="t" r="r" b="b"/>
            <a:pathLst>
              <a:path w="368749" h="368749">
                <a:moveTo>
                  <a:pt x="0" y="0"/>
                </a:moveTo>
                <a:lnTo>
                  <a:pt x="368749" y="0"/>
                </a:lnTo>
                <a:lnTo>
                  <a:pt x="368749" y="368749"/>
                </a:lnTo>
                <a:lnTo>
                  <a:pt x="0" y="368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a:off x="9734100" y="5250014"/>
            <a:ext cx="368749" cy="368749"/>
          </a:xfrm>
          <a:custGeom>
            <a:avLst/>
            <a:gdLst/>
            <a:ahLst/>
            <a:cxnLst/>
            <a:rect l="l" t="t" r="r" b="b"/>
            <a:pathLst>
              <a:path w="368749" h="368749">
                <a:moveTo>
                  <a:pt x="0" y="0"/>
                </a:moveTo>
                <a:lnTo>
                  <a:pt x="368749" y="0"/>
                </a:lnTo>
                <a:lnTo>
                  <a:pt x="368749" y="368749"/>
                </a:lnTo>
                <a:lnTo>
                  <a:pt x="0" y="368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Freeform 17"/>
          <p:cNvSpPr/>
          <p:nvPr/>
        </p:nvSpPr>
        <p:spPr>
          <a:xfrm>
            <a:off x="9734100" y="7718395"/>
            <a:ext cx="368749" cy="368749"/>
          </a:xfrm>
          <a:custGeom>
            <a:avLst/>
            <a:gdLst/>
            <a:ahLst/>
            <a:cxnLst/>
            <a:rect l="l" t="t" r="r" b="b"/>
            <a:pathLst>
              <a:path w="368749" h="368749">
                <a:moveTo>
                  <a:pt x="0" y="0"/>
                </a:moveTo>
                <a:lnTo>
                  <a:pt x="368749" y="0"/>
                </a:lnTo>
                <a:lnTo>
                  <a:pt x="368749" y="368749"/>
                </a:lnTo>
                <a:lnTo>
                  <a:pt x="0" y="3687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TextBox 18"/>
          <p:cNvSpPr txBox="1"/>
          <p:nvPr/>
        </p:nvSpPr>
        <p:spPr>
          <a:xfrm>
            <a:off x="2878123" y="1244411"/>
            <a:ext cx="12906955" cy="2095499"/>
          </a:xfrm>
          <a:prstGeom prst="rect">
            <a:avLst/>
          </a:prstGeom>
        </p:spPr>
        <p:txBody>
          <a:bodyPr lIns="0" tIns="0" rIns="0" bIns="0" rtlCol="0" anchor="t">
            <a:spAutoFit/>
          </a:bodyPr>
          <a:lstStyle/>
          <a:p>
            <a:pPr algn="ctr">
              <a:lnSpc>
                <a:spcPts val="7980"/>
              </a:lnSpc>
            </a:pPr>
            <a:r>
              <a:rPr lang="en-US" sz="5700">
                <a:solidFill>
                  <a:srgbClr val="F5E6CA"/>
                </a:solidFill>
                <a:latin typeface="Hagrid Heavy"/>
              </a:rPr>
              <a:t>ROUTER-BASED INTERCONNECTIVITY</a:t>
            </a:r>
          </a:p>
        </p:txBody>
      </p:sp>
      <p:sp>
        <p:nvSpPr>
          <p:cNvPr id="19" name="TextBox 19"/>
          <p:cNvSpPr txBox="1"/>
          <p:nvPr/>
        </p:nvSpPr>
        <p:spPr>
          <a:xfrm>
            <a:off x="2101465" y="5020037"/>
            <a:ext cx="6165768" cy="1553844"/>
          </a:xfrm>
          <a:prstGeom prst="rect">
            <a:avLst/>
          </a:prstGeom>
        </p:spPr>
        <p:txBody>
          <a:bodyPr lIns="0" tIns="0" rIns="0" bIns="0" rtlCol="0" anchor="t">
            <a:spAutoFit/>
          </a:bodyPr>
          <a:lstStyle/>
          <a:p>
            <a:pPr>
              <a:lnSpc>
                <a:spcPts val="3080"/>
              </a:lnSpc>
            </a:pPr>
            <a:r>
              <a:rPr lang="en-US" sz="2200">
                <a:solidFill>
                  <a:srgbClr val="343F56"/>
                </a:solidFill>
                <a:latin typeface="Roboto"/>
              </a:rPr>
              <a:t>Router memproses dan meneruskan setiap paket data secara terpisah, meskipun paket-paket tersebut merupakan bagian dari aliran data yang sama.</a:t>
            </a:r>
          </a:p>
        </p:txBody>
      </p:sp>
      <p:sp>
        <p:nvSpPr>
          <p:cNvPr id="20" name="TextBox 20"/>
          <p:cNvSpPr txBox="1"/>
          <p:nvPr/>
        </p:nvSpPr>
        <p:spPr>
          <a:xfrm>
            <a:off x="2101465" y="7488418"/>
            <a:ext cx="6165768" cy="1553844"/>
          </a:xfrm>
          <a:prstGeom prst="rect">
            <a:avLst/>
          </a:prstGeom>
        </p:spPr>
        <p:txBody>
          <a:bodyPr lIns="0" tIns="0" rIns="0" bIns="0" rtlCol="0" anchor="t">
            <a:spAutoFit/>
          </a:bodyPr>
          <a:lstStyle/>
          <a:p>
            <a:pPr>
              <a:lnSpc>
                <a:spcPts val="3080"/>
              </a:lnSpc>
            </a:pPr>
            <a:r>
              <a:rPr lang="en-US" sz="2200">
                <a:solidFill>
                  <a:srgbClr val="343F56"/>
                </a:solidFill>
                <a:latin typeface="Roboto"/>
              </a:rPr>
              <a:t>Router menyimpan informasi mengenai topologi jaringan, yang membantu dalam menemukan node berikut dalam jalur komunikasi antara sumber dan tujuan paket data.</a:t>
            </a:r>
          </a:p>
        </p:txBody>
      </p:sp>
      <p:sp>
        <p:nvSpPr>
          <p:cNvPr id="21" name="TextBox 21"/>
          <p:cNvSpPr txBox="1"/>
          <p:nvPr/>
        </p:nvSpPr>
        <p:spPr>
          <a:xfrm>
            <a:off x="10483849" y="5095875"/>
            <a:ext cx="6165768" cy="772794"/>
          </a:xfrm>
          <a:prstGeom prst="rect">
            <a:avLst/>
          </a:prstGeom>
        </p:spPr>
        <p:txBody>
          <a:bodyPr lIns="0" tIns="0" rIns="0" bIns="0" rtlCol="0" anchor="t">
            <a:spAutoFit/>
          </a:bodyPr>
          <a:lstStyle/>
          <a:p>
            <a:pPr>
              <a:lnSpc>
                <a:spcPts val="3080"/>
              </a:lnSpc>
            </a:pPr>
            <a:r>
              <a:rPr lang="en-US" sz="2200">
                <a:solidFill>
                  <a:srgbClr val="343F56"/>
                </a:solidFill>
                <a:latin typeface="Roboto"/>
              </a:rPr>
              <a:t>Router bertanggung jawab untuk mengatur network traffic dengan efisien.</a:t>
            </a:r>
          </a:p>
        </p:txBody>
      </p:sp>
      <p:sp>
        <p:nvSpPr>
          <p:cNvPr id="22" name="TextBox 22"/>
          <p:cNvSpPr txBox="1"/>
          <p:nvPr/>
        </p:nvSpPr>
        <p:spPr>
          <a:xfrm>
            <a:off x="10483849" y="7488418"/>
            <a:ext cx="6165768" cy="1553844"/>
          </a:xfrm>
          <a:prstGeom prst="rect">
            <a:avLst/>
          </a:prstGeom>
        </p:spPr>
        <p:txBody>
          <a:bodyPr lIns="0" tIns="0" rIns="0" bIns="0" rtlCol="0" anchor="t">
            <a:spAutoFit/>
          </a:bodyPr>
          <a:lstStyle/>
          <a:p>
            <a:pPr>
              <a:lnSpc>
                <a:spcPts val="3080"/>
              </a:lnSpc>
            </a:pPr>
            <a:r>
              <a:rPr lang="en-US" sz="2200">
                <a:solidFill>
                  <a:srgbClr val="343F56"/>
                </a:solidFill>
                <a:latin typeface="Roboto"/>
              </a:rPr>
              <a:t>Router mengukur hop yang paling efisien untuk pengiriman paket, dengan memanfaatkan pengetahuan tentang sumber dan tujuan paket data.</a:t>
            </a:r>
          </a:p>
        </p:txBody>
      </p:sp>
      <p:sp>
        <p:nvSpPr>
          <p:cNvPr id="23" name="Freeform 23"/>
          <p:cNvSpPr/>
          <p:nvPr/>
        </p:nvSpPr>
        <p:spPr>
          <a:xfrm>
            <a:off x="16649617" y="484080"/>
            <a:ext cx="1089240" cy="1089240"/>
          </a:xfrm>
          <a:custGeom>
            <a:avLst/>
            <a:gdLst/>
            <a:ahLst/>
            <a:cxnLst/>
            <a:rect l="l" t="t" r="r" b="b"/>
            <a:pathLst>
              <a:path w="1089240" h="1089240">
                <a:moveTo>
                  <a:pt x="0" y="0"/>
                </a:moveTo>
                <a:lnTo>
                  <a:pt x="1089240" y="0"/>
                </a:lnTo>
                <a:lnTo>
                  <a:pt x="1089240" y="1089240"/>
                </a:lnTo>
                <a:lnTo>
                  <a:pt x="0" y="1089240"/>
                </a:lnTo>
                <a:lnTo>
                  <a:pt x="0" y="0"/>
                </a:lnTo>
                <a:close/>
              </a:path>
            </a:pathLst>
          </a:custGeom>
          <a:blipFill>
            <a:blip r:embed="rId4"/>
            <a:stretch>
              <a:fillRect/>
            </a:stretch>
          </a:blipFill>
        </p:spPr>
      </p:sp>
      <p:sp>
        <p:nvSpPr>
          <p:cNvPr id="24" name="Freeform 24"/>
          <p:cNvSpPr/>
          <p:nvPr/>
        </p:nvSpPr>
        <p:spPr>
          <a:xfrm>
            <a:off x="13811258" y="418434"/>
            <a:ext cx="1220531" cy="1220531"/>
          </a:xfrm>
          <a:custGeom>
            <a:avLst/>
            <a:gdLst/>
            <a:ahLst/>
            <a:cxnLst/>
            <a:rect l="l" t="t" r="r" b="b"/>
            <a:pathLst>
              <a:path w="1220531" h="1220531">
                <a:moveTo>
                  <a:pt x="0" y="0"/>
                </a:moveTo>
                <a:lnTo>
                  <a:pt x="1220531" y="0"/>
                </a:lnTo>
                <a:lnTo>
                  <a:pt x="1220531" y="1220532"/>
                </a:lnTo>
                <a:lnTo>
                  <a:pt x="0" y="1220532"/>
                </a:lnTo>
                <a:lnTo>
                  <a:pt x="0" y="0"/>
                </a:lnTo>
                <a:close/>
              </a:path>
            </a:pathLst>
          </a:custGeom>
          <a:blipFill>
            <a:blip r:embed="rId5"/>
            <a:stretch>
              <a:fillRect/>
            </a:stretch>
          </a:blipFill>
        </p:spPr>
      </p:sp>
      <p:sp>
        <p:nvSpPr>
          <p:cNvPr id="25" name="Freeform 25"/>
          <p:cNvSpPr/>
          <p:nvPr/>
        </p:nvSpPr>
        <p:spPr>
          <a:xfrm>
            <a:off x="15174811" y="418434"/>
            <a:ext cx="1220531" cy="1220531"/>
          </a:xfrm>
          <a:custGeom>
            <a:avLst/>
            <a:gdLst/>
            <a:ahLst/>
            <a:cxnLst/>
            <a:rect l="l" t="t" r="r" b="b"/>
            <a:pathLst>
              <a:path w="1220531" h="1220531">
                <a:moveTo>
                  <a:pt x="0" y="0"/>
                </a:moveTo>
                <a:lnTo>
                  <a:pt x="1220532" y="0"/>
                </a:lnTo>
                <a:lnTo>
                  <a:pt x="1220532" y="1220532"/>
                </a:lnTo>
                <a:lnTo>
                  <a:pt x="0" y="1220532"/>
                </a:lnTo>
                <a:lnTo>
                  <a:pt x="0" y="0"/>
                </a:lnTo>
                <a:close/>
              </a:path>
            </a:pathLst>
          </a:custGeom>
          <a:blipFill>
            <a:blip r:embed="rId6"/>
            <a:stretch>
              <a:fillRect/>
            </a:stretch>
          </a:blipFill>
        </p:spPr>
      </p:sp>
      <p:sp>
        <p:nvSpPr>
          <p:cNvPr id="26" name="TextBox 26"/>
          <p:cNvSpPr txBox="1"/>
          <p:nvPr/>
        </p:nvSpPr>
        <p:spPr>
          <a:xfrm>
            <a:off x="4424548" y="3685558"/>
            <a:ext cx="9438904" cy="772794"/>
          </a:xfrm>
          <a:prstGeom prst="rect">
            <a:avLst/>
          </a:prstGeom>
        </p:spPr>
        <p:txBody>
          <a:bodyPr lIns="0" tIns="0" rIns="0" bIns="0" rtlCol="0" anchor="t">
            <a:spAutoFit/>
          </a:bodyPr>
          <a:lstStyle/>
          <a:p>
            <a:pPr algn="ctr">
              <a:lnSpc>
                <a:spcPts val="3080"/>
              </a:lnSpc>
            </a:pPr>
            <a:r>
              <a:rPr lang="en-US" sz="2200">
                <a:solidFill>
                  <a:srgbClr val="F5E6CA"/>
                </a:solidFill>
                <a:latin typeface="Roboto Bold"/>
              </a:rPr>
              <a:t>Router adalah perangkat yang terhubung ke beberapa jaringan yang digunakan untuk meneruskan paket.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43F56"/>
        </a:solidFill>
        <a:effectLst/>
      </p:bgPr>
    </p:bg>
    <p:spTree>
      <p:nvGrpSpPr>
        <p:cNvPr id="1" name=""/>
        <p:cNvGrpSpPr/>
        <p:nvPr/>
      </p:nvGrpSpPr>
      <p:grpSpPr>
        <a:xfrm>
          <a:off x="0" y="0"/>
          <a:ext cx="0" cy="0"/>
          <a:chOff x="0" y="0"/>
          <a:chExt cx="0" cy="0"/>
        </a:xfrm>
      </p:grpSpPr>
      <p:grpSp>
        <p:nvGrpSpPr>
          <p:cNvPr id="2" name="Group 2"/>
          <p:cNvGrpSpPr/>
          <p:nvPr/>
        </p:nvGrpSpPr>
        <p:grpSpPr>
          <a:xfrm>
            <a:off x="-386397" y="-218285"/>
            <a:ext cx="9530397" cy="10772366"/>
            <a:chOff x="0" y="0"/>
            <a:chExt cx="4016429" cy="4539836"/>
          </a:xfrm>
        </p:grpSpPr>
        <p:sp>
          <p:nvSpPr>
            <p:cNvPr id="3" name="Freeform 3"/>
            <p:cNvSpPr/>
            <p:nvPr/>
          </p:nvSpPr>
          <p:spPr>
            <a:xfrm>
              <a:off x="0" y="0"/>
              <a:ext cx="4016428" cy="4539836"/>
            </a:xfrm>
            <a:custGeom>
              <a:avLst/>
              <a:gdLst/>
              <a:ahLst/>
              <a:cxnLst/>
              <a:rect l="l" t="t" r="r" b="b"/>
              <a:pathLst>
                <a:path w="4016428" h="4539836">
                  <a:moveTo>
                    <a:pt x="0" y="0"/>
                  </a:moveTo>
                  <a:lnTo>
                    <a:pt x="4016428" y="0"/>
                  </a:lnTo>
                  <a:lnTo>
                    <a:pt x="4016428" y="4539836"/>
                  </a:lnTo>
                  <a:lnTo>
                    <a:pt x="0" y="4539836"/>
                  </a:lnTo>
                  <a:close/>
                </a:path>
              </a:pathLst>
            </a:custGeom>
            <a:solidFill>
              <a:srgbClr val="F5E6CA"/>
            </a:solidFill>
            <a:ln cap="sq">
              <a:noFill/>
              <a:miter/>
            </a:ln>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6714680" y="484080"/>
            <a:ext cx="1089240" cy="1089240"/>
          </a:xfrm>
          <a:custGeom>
            <a:avLst/>
            <a:gdLst/>
            <a:ahLst/>
            <a:cxnLst/>
            <a:rect l="l" t="t" r="r" b="b"/>
            <a:pathLst>
              <a:path w="1089240" h="1089240">
                <a:moveTo>
                  <a:pt x="0" y="0"/>
                </a:moveTo>
                <a:lnTo>
                  <a:pt x="1089240" y="0"/>
                </a:lnTo>
                <a:lnTo>
                  <a:pt x="1089240" y="1089240"/>
                </a:lnTo>
                <a:lnTo>
                  <a:pt x="0" y="1089240"/>
                </a:lnTo>
                <a:lnTo>
                  <a:pt x="0" y="0"/>
                </a:lnTo>
                <a:close/>
              </a:path>
            </a:pathLst>
          </a:custGeom>
          <a:blipFill>
            <a:blip r:embed="rId2"/>
            <a:stretch>
              <a:fillRect/>
            </a:stretch>
          </a:blipFill>
        </p:spPr>
      </p:sp>
      <p:sp>
        <p:nvSpPr>
          <p:cNvPr id="6" name="Freeform 6"/>
          <p:cNvSpPr/>
          <p:nvPr/>
        </p:nvSpPr>
        <p:spPr>
          <a:xfrm>
            <a:off x="13811258" y="418434"/>
            <a:ext cx="1220531" cy="1220531"/>
          </a:xfrm>
          <a:custGeom>
            <a:avLst/>
            <a:gdLst/>
            <a:ahLst/>
            <a:cxnLst/>
            <a:rect l="l" t="t" r="r" b="b"/>
            <a:pathLst>
              <a:path w="1220531" h="1220531">
                <a:moveTo>
                  <a:pt x="0" y="0"/>
                </a:moveTo>
                <a:lnTo>
                  <a:pt x="1220531" y="0"/>
                </a:lnTo>
                <a:lnTo>
                  <a:pt x="1220531" y="1220532"/>
                </a:lnTo>
                <a:lnTo>
                  <a:pt x="0" y="1220532"/>
                </a:lnTo>
                <a:lnTo>
                  <a:pt x="0" y="0"/>
                </a:lnTo>
                <a:close/>
              </a:path>
            </a:pathLst>
          </a:custGeom>
          <a:blipFill>
            <a:blip r:embed="rId3"/>
            <a:stretch>
              <a:fillRect/>
            </a:stretch>
          </a:blipFill>
        </p:spPr>
      </p:sp>
      <p:sp>
        <p:nvSpPr>
          <p:cNvPr id="7" name="Freeform 7"/>
          <p:cNvSpPr/>
          <p:nvPr/>
        </p:nvSpPr>
        <p:spPr>
          <a:xfrm>
            <a:off x="15174811" y="418434"/>
            <a:ext cx="1220531" cy="1220531"/>
          </a:xfrm>
          <a:custGeom>
            <a:avLst/>
            <a:gdLst/>
            <a:ahLst/>
            <a:cxnLst/>
            <a:rect l="l" t="t" r="r" b="b"/>
            <a:pathLst>
              <a:path w="1220531" h="1220531">
                <a:moveTo>
                  <a:pt x="0" y="0"/>
                </a:moveTo>
                <a:lnTo>
                  <a:pt x="1220532" y="0"/>
                </a:lnTo>
                <a:lnTo>
                  <a:pt x="1220532" y="1220532"/>
                </a:lnTo>
                <a:lnTo>
                  <a:pt x="0" y="1220532"/>
                </a:lnTo>
                <a:lnTo>
                  <a:pt x="0" y="0"/>
                </a:lnTo>
                <a:close/>
              </a:path>
            </a:pathLst>
          </a:custGeom>
          <a:blipFill>
            <a:blip r:embed="rId4"/>
            <a:stretch>
              <a:fillRect/>
            </a:stretch>
          </a:blipFill>
        </p:spPr>
      </p:sp>
      <p:sp>
        <p:nvSpPr>
          <p:cNvPr id="8" name="Freeform 8"/>
          <p:cNvSpPr/>
          <p:nvPr/>
        </p:nvSpPr>
        <p:spPr>
          <a:xfrm>
            <a:off x="10261598" y="1899595"/>
            <a:ext cx="7099319" cy="6735490"/>
          </a:xfrm>
          <a:custGeom>
            <a:avLst/>
            <a:gdLst/>
            <a:ahLst/>
            <a:cxnLst/>
            <a:rect l="l" t="t" r="r" b="b"/>
            <a:pathLst>
              <a:path w="7099319" h="6735490">
                <a:moveTo>
                  <a:pt x="0" y="0"/>
                </a:moveTo>
                <a:lnTo>
                  <a:pt x="7099319" y="0"/>
                </a:lnTo>
                <a:lnTo>
                  <a:pt x="7099319" y="6735491"/>
                </a:lnTo>
                <a:lnTo>
                  <a:pt x="0" y="6735491"/>
                </a:lnTo>
                <a:lnTo>
                  <a:pt x="0" y="0"/>
                </a:lnTo>
                <a:close/>
              </a:path>
            </a:pathLst>
          </a:custGeom>
          <a:blipFill>
            <a:blip r:embed="rId5"/>
            <a:stretch>
              <a:fillRect/>
            </a:stretch>
          </a:blipFill>
        </p:spPr>
      </p:sp>
      <p:sp>
        <p:nvSpPr>
          <p:cNvPr id="9" name="TextBox 9"/>
          <p:cNvSpPr txBox="1"/>
          <p:nvPr/>
        </p:nvSpPr>
        <p:spPr>
          <a:xfrm>
            <a:off x="1028700" y="952500"/>
            <a:ext cx="6731610" cy="1460500"/>
          </a:xfrm>
          <a:prstGeom prst="rect">
            <a:avLst/>
          </a:prstGeom>
        </p:spPr>
        <p:txBody>
          <a:bodyPr lIns="0" tIns="0" rIns="0" bIns="0" rtlCol="0" anchor="t">
            <a:spAutoFit/>
          </a:bodyPr>
          <a:lstStyle/>
          <a:p>
            <a:pPr>
              <a:lnSpc>
                <a:spcPts val="5599"/>
              </a:lnSpc>
            </a:pPr>
            <a:r>
              <a:rPr lang="en-US" sz="3999">
                <a:solidFill>
                  <a:srgbClr val="343F56"/>
                </a:solidFill>
                <a:latin typeface="Hagrid Heavy"/>
              </a:rPr>
              <a:t>ROUTER-BASED INTERCONNECTIVITY</a:t>
            </a:r>
          </a:p>
        </p:txBody>
      </p:sp>
      <p:sp>
        <p:nvSpPr>
          <p:cNvPr id="10" name="TextBox 10"/>
          <p:cNvSpPr txBox="1"/>
          <p:nvPr/>
        </p:nvSpPr>
        <p:spPr>
          <a:xfrm>
            <a:off x="10445453" y="8911311"/>
            <a:ext cx="6731610" cy="772794"/>
          </a:xfrm>
          <a:prstGeom prst="rect">
            <a:avLst/>
          </a:prstGeom>
        </p:spPr>
        <p:txBody>
          <a:bodyPr lIns="0" tIns="0" rIns="0" bIns="0" rtlCol="0" anchor="t">
            <a:spAutoFit/>
          </a:bodyPr>
          <a:lstStyle/>
          <a:p>
            <a:pPr algn="ctr">
              <a:lnSpc>
                <a:spcPts val="3080"/>
              </a:lnSpc>
            </a:pPr>
            <a:r>
              <a:rPr lang="en-US" sz="2200">
                <a:solidFill>
                  <a:srgbClr val="F5E6CA"/>
                </a:solidFill>
                <a:latin typeface="Roboto"/>
              </a:rPr>
              <a:t>Paket yang bergerak melalui Internet diarahkan oleh router yang diatur menjadi sebuah pesan.</a:t>
            </a:r>
          </a:p>
        </p:txBody>
      </p:sp>
      <p:sp>
        <p:nvSpPr>
          <p:cNvPr id="11" name="TextBox 11"/>
          <p:cNvSpPr txBox="1"/>
          <p:nvPr/>
        </p:nvSpPr>
        <p:spPr>
          <a:xfrm>
            <a:off x="818167" y="3433570"/>
            <a:ext cx="7121269" cy="4399280"/>
          </a:xfrm>
          <a:prstGeom prst="rect">
            <a:avLst/>
          </a:prstGeom>
        </p:spPr>
        <p:txBody>
          <a:bodyPr lIns="0" tIns="0" rIns="0" bIns="0" rtlCol="0" anchor="t">
            <a:spAutoFit/>
          </a:bodyPr>
          <a:lstStyle/>
          <a:p>
            <a:pPr marL="496574" lvl="1" indent="-248287" algn="just">
              <a:lnSpc>
                <a:spcPts val="3220"/>
              </a:lnSpc>
              <a:buFont typeface="Arial"/>
              <a:buChar char="•"/>
            </a:pPr>
            <a:r>
              <a:rPr lang="en-US" sz="2300">
                <a:solidFill>
                  <a:srgbClr val="343F56"/>
                </a:solidFill>
                <a:latin typeface="Roboto"/>
              </a:rPr>
              <a:t>Komunikasi antara konsumen awan dan penyedia awan melalui berbagai ISP.</a:t>
            </a:r>
          </a:p>
          <a:p>
            <a:pPr marL="496574" lvl="1" indent="-248287" algn="just">
              <a:lnSpc>
                <a:spcPts val="3220"/>
              </a:lnSpc>
              <a:buFont typeface="Arial"/>
              <a:buChar char="•"/>
            </a:pPr>
            <a:r>
              <a:rPr lang="en-US" sz="2300">
                <a:solidFill>
                  <a:srgbClr val="343F56"/>
                </a:solidFill>
                <a:latin typeface="Roboto"/>
              </a:rPr>
              <a:t>Internet menggunakan struktur mesh, menghubungkan host melalui rute yang berubah-ubah.</a:t>
            </a:r>
          </a:p>
          <a:p>
            <a:pPr marL="496574" lvl="1" indent="-248287" algn="just">
              <a:lnSpc>
                <a:spcPts val="3220"/>
              </a:lnSpc>
              <a:buFont typeface="Arial"/>
              <a:buChar char="•"/>
            </a:pPr>
            <a:r>
              <a:rPr lang="en-US" sz="2300">
                <a:solidFill>
                  <a:srgbClr val="343F56"/>
                </a:solidFill>
                <a:latin typeface="Roboto"/>
              </a:rPr>
              <a:t>Rute dinamis memungkinkan komunikasi terus berlanjut saat terjadi kegagalan jaringan.</a:t>
            </a:r>
          </a:p>
          <a:p>
            <a:pPr marL="496574" lvl="1" indent="-248287" algn="just">
              <a:lnSpc>
                <a:spcPts val="3220"/>
              </a:lnSpc>
              <a:buFont typeface="Arial"/>
              <a:buChar char="•"/>
            </a:pPr>
            <a:r>
              <a:rPr lang="en-US" sz="2300">
                <a:solidFill>
                  <a:srgbClr val="343F56"/>
                </a:solidFill>
                <a:latin typeface="Roboto"/>
              </a:rPr>
              <a:t>Namun, penggunaan banyak jalur dapat mengakibatkan fluktuasi routing dan latensi yang tinggi.</a:t>
            </a:r>
          </a:p>
          <a:p>
            <a:pPr algn="just">
              <a:lnSpc>
                <a:spcPts val="3220"/>
              </a:lnSpc>
            </a:pPr>
            <a:endParaRPr lang="en-US" sz="2300">
              <a:solidFill>
                <a:srgbClr val="343F56"/>
              </a:solidFill>
              <a:latin typeface="Roboto"/>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Kustom</PresentationFormat>
  <Paragraphs>0</Paragraphs>
  <Slides>48</Slides>
  <Notes>4</Notes>
  <HiddenSlides>0</HiddenSlides>
  <MMClips>0</MMClips>
  <ScaleCrop>false</ScaleCrop>
  <HeadingPairs>
    <vt:vector size="4" baseType="variant">
      <vt:variant>
        <vt:lpstr>Tema</vt:lpstr>
      </vt:variant>
      <vt:variant>
        <vt:i4>1</vt:i4>
      </vt:variant>
      <vt:variant>
        <vt:lpstr>Judul Slide</vt:lpstr>
      </vt:variant>
      <vt:variant>
        <vt:i4>48</vt:i4>
      </vt:variant>
    </vt:vector>
  </HeadingPairs>
  <TitlesOfParts>
    <vt:vector size="49" baseType="lpstr">
      <vt:lpstr>Office Theme</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Kelompok 4_kelas C</dc:title>
  <cp:revision>31</cp:revision>
  <dcterms:created xsi:type="dcterms:W3CDTF">2006-08-16T00:00:00Z</dcterms:created>
  <dcterms:modified xsi:type="dcterms:W3CDTF">2023-11-02T02:02:13Z</dcterms:modified>
  <dc:identifier>DAFuUGSbJc0</dc:identifier>
</cp:coreProperties>
</file>