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6" r:id="rId19"/>
    <p:sldId id="272" r:id="rId20"/>
    <p:sldId id="273" r:id="rId21"/>
    <p:sldId id="277" r:id="rId22"/>
    <p:sldId id="274" r:id="rId2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1" d="100"/>
          <a:sy n="61" d="100"/>
        </p:scale>
        <p:origin x="157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E74107A-60F5-4A18-ABEA-1677940782DA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EC927AB-C419-4C46-80AE-999B00EAF414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4104456" cy="3528392"/>
          </a:xfrm>
        </p:spPr>
        <p:txBody>
          <a:bodyPr>
            <a:normAutofit/>
          </a:bodyPr>
          <a:lstStyle/>
          <a:p>
            <a:pPr algn="ctr"/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HIPOTESIS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(DB156213) 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 SKS (3-0)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6016" y="4437112"/>
            <a:ext cx="3600400" cy="1260629"/>
          </a:xfrm>
        </p:spPr>
        <p:txBody>
          <a:bodyPr/>
          <a:lstStyle/>
          <a:p>
            <a:r>
              <a:rPr lang="en-US" b="1" dirty="0"/>
              <a:t>Karina </a:t>
            </a:r>
            <a:r>
              <a:rPr lang="en-US" b="1" dirty="0" err="1"/>
              <a:t>Farkha</a:t>
            </a:r>
            <a:r>
              <a:rPr lang="en-US" b="1" dirty="0"/>
              <a:t> Dina, </a:t>
            </a:r>
            <a:r>
              <a:rPr lang="en-US" b="1" dirty="0" err="1"/>
              <a:t>S.Pi</a:t>
            </a:r>
            <a:r>
              <a:rPr lang="en-US" b="1" dirty="0"/>
              <a:t>, M.P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79077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1143000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Kesalahan Pengambilan Keputusan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412776"/>
                <a:ext cx="7776864" cy="4968552"/>
              </a:xfrm>
            </p:spPr>
            <p:txBody>
              <a:bodyPr>
                <a:normAutofit fontScale="92500" lnSpcReduction="10000"/>
              </a:bodyPr>
              <a:lstStyle/>
              <a:p>
                <a:pPr marL="68580" indent="0">
                  <a:buNone/>
                </a:pPr>
                <a:r>
                  <a:rPr lang="id-ID" b="1" dirty="0"/>
                  <a:t>Terdapat dua jenis kesalahan pengambilan keputusan dalam uji statistik, yaitu :</a:t>
                </a:r>
              </a:p>
              <a:p>
                <a:pPr marL="68580" indent="0">
                  <a:buNone/>
                </a:pPr>
                <a:endParaRPr lang="id-ID" b="1" dirty="0"/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rgbClr val="FF0000"/>
                    </a:solidFill>
                  </a:rPr>
                  <a:t>1. Kesalahan Tipe I (</a:t>
                </a:r>
                <a14:m>
                  <m:oMath xmlns:m="http://schemas.openxmlformats.org/officeDocument/2006/math">
                    <m:r>
                      <a:rPr lang="id-ID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𝜶</m:t>
                    </m:r>
                  </m:oMath>
                </a14:m>
                <a:r>
                  <a:rPr lang="id-ID" b="1" dirty="0">
                    <a:solidFill>
                      <a:srgbClr val="FF0000"/>
                    </a:solidFill>
                  </a:rPr>
                  <a:t>)</a:t>
                </a:r>
              </a:p>
              <a:p>
                <a:pPr marL="525780" indent="-457200">
                  <a:lnSpc>
                    <a:spcPct val="110000"/>
                  </a:lnSpc>
                  <a:spcBef>
                    <a:spcPts val="0"/>
                  </a:spcBef>
                  <a:buAutoNum type="arabicPeriod"/>
                </a:pPr>
                <a:endParaRPr lang="id-ID" b="1" dirty="0">
                  <a:solidFill>
                    <a:srgbClr val="FF0000"/>
                  </a:solidFill>
                </a:endParaRPr>
              </a:p>
              <a:p>
                <a:pPr marL="68580" indent="0">
                  <a:buNone/>
                </a:pPr>
                <a:r>
                  <a:rPr lang="id-ID" b="1" dirty="0"/>
                  <a:t>Kesalahan ini merupakan menolak Ho</a:t>
                </a:r>
              </a:p>
              <a:p>
                <a:pPr marL="68580" indent="0">
                  <a:buNone/>
                </a:pPr>
                <a:r>
                  <a:rPr lang="id-ID" b="1" dirty="0"/>
                  <a:t>Padahal sebenarnya Ho benar</a:t>
                </a:r>
              </a:p>
              <a:p>
                <a:pPr marL="68580" indent="0">
                  <a:buNone/>
                </a:pPr>
                <a:r>
                  <a:rPr lang="id-ID" b="1" dirty="0"/>
                  <a:t>Artinya menyimpulkan adanya perbedaan, padahal sesungguhnya tidak ada perbedaan</a:t>
                </a:r>
              </a:p>
              <a:p>
                <a:r>
                  <a:rPr lang="id-ID" b="1" dirty="0"/>
                  <a:t>Peluang kesalahan tipe I adalah  atau sering disebut tingkat signifikasi </a:t>
                </a:r>
                <a:r>
                  <a:rPr lang="id-ID" b="1" i="1" dirty="0"/>
                  <a:t>(Significance level).</a:t>
                </a:r>
              </a:p>
              <a:p>
                <a:r>
                  <a:rPr lang="id-ID" b="1" dirty="0"/>
                  <a:t>Sebaliknya, peluang untuk tidak membuat kesalahn tipe I adalah sebesar 1-  (Tingkat kepercayaan / </a:t>
                </a:r>
                <a:r>
                  <a:rPr lang="id-ID" b="1" i="1" dirty="0"/>
                  <a:t>Confidence level</a:t>
                </a:r>
                <a:r>
                  <a:rPr lang="id-ID" b="1" dirty="0"/>
                  <a:t>)</a:t>
                </a:r>
              </a:p>
              <a:p>
                <a:endParaRPr lang="id-ID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412776"/>
                <a:ext cx="7776864" cy="4968552"/>
              </a:xfrm>
              <a:blipFill rotWithShape="1">
                <a:blip r:embed="rId2"/>
                <a:stretch>
                  <a:fillRect l="-78" t="-1350" r="-62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347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04856" cy="51845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d-ID" sz="2000" b="1" dirty="0"/>
              <a:t>2. Kesalahan Tipe II (</a:t>
            </a:r>
            <a:r>
              <a:rPr lang="el-GR" sz="2000" b="1" dirty="0"/>
              <a:t>β</a:t>
            </a:r>
            <a:r>
              <a:rPr lang="id-ID" sz="2000" b="1" dirty="0"/>
              <a:t>)</a:t>
            </a:r>
          </a:p>
          <a:p>
            <a:pPr marL="68580" indent="0">
              <a:buNone/>
            </a:pPr>
            <a:r>
              <a:rPr lang="id-ID" sz="2000" b="1" dirty="0"/>
              <a:t>Merupakan kesalahan tidak menolak Ho, padahal sebenarnya Ho salah.</a:t>
            </a:r>
          </a:p>
          <a:p>
            <a:r>
              <a:rPr lang="id-ID" sz="2000" b="1" dirty="0"/>
              <a:t>Artinya menyimpulkan tidak ada perbedaan, padahal sesungguhnya ada perbedaan.</a:t>
            </a:r>
          </a:p>
          <a:p>
            <a:r>
              <a:rPr lang="id-ID" sz="2000" b="1" dirty="0"/>
              <a:t>Peluang untuk membuat kesalahn tipe II sebesar </a:t>
            </a:r>
            <a:r>
              <a:rPr lang="el-GR" sz="2000" b="1" dirty="0"/>
              <a:t>β</a:t>
            </a:r>
            <a:r>
              <a:rPr lang="id-ID" sz="2000" b="1" dirty="0"/>
              <a:t>.</a:t>
            </a:r>
          </a:p>
          <a:p>
            <a:r>
              <a:rPr lang="id-ID" sz="2000" b="1" dirty="0"/>
              <a:t>Peluang untuk tidak membuat kesalahan tipe ke II adalah sebesar 1-</a:t>
            </a:r>
            <a:r>
              <a:rPr lang="el-GR" sz="2000" b="1" dirty="0"/>
              <a:t> β</a:t>
            </a:r>
            <a:r>
              <a:rPr lang="id-ID" sz="2000" b="1" dirty="0"/>
              <a:t>, dan dikenal sebagai </a:t>
            </a:r>
            <a:r>
              <a:rPr lang="id-ID" sz="2000" b="1" dirty="0">
                <a:solidFill>
                  <a:srgbClr val="FF0000"/>
                </a:solidFill>
              </a:rPr>
              <a:t>Tingkat Kekuatan Uji </a:t>
            </a:r>
            <a:r>
              <a:rPr lang="id-ID" sz="2000" b="1" i="1" dirty="0">
                <a:solidFill>
                  <a:srgbClr val="FF0000"/>
                </a:solidFill>
              </a:rPr>
              <a:t>(power of the test)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936104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Kesalahan Pengambilan Keputusan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37179"/>
              </p:ext>
            </p:extLst>
          </p:nvPr>
        </p:nvGraphicFramePr>
        <p:xfrm>
          <a:off x="899592" y="4509120"/>
          <a:ext cx="7488832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6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6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6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52">
                <a:tc rowSpan="2"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Keputusan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Populasi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 vMerge="1">
                  <a:txBody>
                    <a:bodyPr/>
                    <a:lstStyle/>
                    <a:p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Ho Benar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Ho Salah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Tidak Menolak</a:t>
                      </a:r>
                      <a:r>
                        <a:rPr lang="id-ID" b="1" baseline="0" dirty="0">
                          <a:solidFill>
                            <a:schemeClr val="tx1"/>
                          </a:solidFill>
                        </a:rPr>
                        <a:t> Ho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Benar (1 - 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Kesalahan Tipe II (</a:t>
                      </a:r>
                      <a:r>
                        <a:rPr lang="el-GR" sz="1800" b="1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Menolak 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Kesalahn Tipe I ()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Benar ( 1 – </a:t>
                      </a:r>
                      <a:r>
                        <a:rPr lang="el-GR" sz="1800" b="1" dirty="0">
                          <a:solidFill>
                            <a:schemeClr val="tx1"/>
                          </a:solidFill>
                        </a:rPr>
                        <a:t>β</a:t>
                      </a:r>
                      <a:r>
                        <a:rPr lang="id-ID" sz="1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85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836712"/>
            <a:ext cx="7920880" cy="5544616"/>
          </a:xfrm>
        </p:spPr>
        <p:txBody>
          <a:bodyPr/>
          <a:lstStyle/>
          <a:p>
            <a:pPr marL="68580" indent="0">
              <a:spcBef>
                <a:spcPts val="0"/>
              </a:spcBef>
              <a:buNone/>
            </a:pPr>
            <a:r>
              <a:rPr lang="id-ID" sz="3200" b="1" i="1" dirty="0">
                <a:solidFill>
                  <a:schemeClr val="accent1">
                    <a:lumMod val="50000"/>
                  </a:schemeClr>
                </a:solidFill>
              </a:rPr>
              <a:t>Power Of Test </a:t>
            </a:r>
            <a:r>
              <a:rPr lang="id-ID" sz="3200" b="1" dirty="0">
                <a:solidFill>
                  <a:schemeClr val="accent1">
                    <a:lumMod val="50000"/>
                  </a:schemeClr>
                </a:solidFill>
              </a:rPr>
              <a:t>(Kekuatan Uji)</a:t>
            </a:r>
          </a:p>
          <a:p>
            <a:pPr marL="68580" indent="0">
              <a:spcBef>
                <a:spcPts val="0"/>
              </a:spcBef>
              <a:buNone/>
            </a:pPr>
            <a:endParaRPr lang="id-ID" sz="32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 marL="68580" indent="0">
              <a:buNone/>
            </a:pPr>
            <a:r>
              <a:rPr lang="id-ID" b="1" dirty="0"/>
              <a:t>Merupakan peluang untuk menolak.</a:t>
            </a:r>
          </a:p>
          <a:p>
            <a:pPr marL="68580" indent="0">
              <a:buNone/>
            </a:pPr>
            <a:r>
              <a:rPr lang="id-ID" b="1" dirty="0"/>
              <a:t>Hipotesis Nol (Ho) ketika Ho memang salah.</a:t>
            </a:r>
          </a:p>
          <a:p>
            <a:r>
              <a:rPr lang="id-ID" b="1" dirty="0"/>
              <a:t>Dalam Pengujian Hipotesis dikehendaki nilai  dan </a:t>
            </a:r>
            <a:r>
              <a:rPr lang="el-GR" b="1" dirty="0"/>
              <a:t>β</a:t>
            </a:r>
            <a:r>
              <a:rPr lang="id-ID" b="1" dirty="0"/>
              <a:t> kecil atau ( 1- </a:t>
            </a:r>
            <a:r>
              <a:rPr lang="el-GR" b="1" dirty="0"/>
              <a:t>β</a:t>
            </a:r>
            <a:r>
              <a:rPr lang="id-ID" b="1" dirty="0"/>
              <a:t> ) = besar </a:t>
            </a:r>
          </a:p>
          <a:p>
            <a:r>
              <a:rPr lang="id-ID" b="1" dirty="0"/>
              <a:t>Namun hal ini sangat sulit, karena bila nilai  kecil maka nilai </a:t>
            </a:r>
            <a:r>
              <a:rPr lang="el-GR" b="1" dirty="0"/>
              <a:t>β</a:t>
            </a:r>
            <a:r>
              <a:rPr lang="id-ID" b="1" dirty="0"/>
              <a:t> akan semakin besar.</a:t>
            </a:r>
          </a:p>
          <a:p>
            <a:r>
              <a:rPr lang="id-ID" b="1" dirty="0"/>
              <a:t>Berhubung harus dibuat keputusan menolak atau tidak menolak Ho maka harus diputuskan untuk memilih salah satu saja yang harus diperhatikan, yaitu  dan </a:t>
            </a:r>
            <a:r>
              <a:rPr lang="el-GR" b="1" dirty="0"/>
              <a:t>β</a:t>
            </a:r>
            <a:r>
              <a:rPr lang="id-ID" b="1" dirty="0"/>
              <a:t>. </a:t>
            </a:r>
            <a:r>
              <a:rPr lang="id-ID" b="1" dirty="0">
                <a:solidFill>
                  <a:srgbClr val="FF0000"/>
                </a:solidFill>
              </a:rPr>
              <a:t>Untuk lebih amannya dipilih nilai </a:t>
            </a:r>
            <a:r>
              <a:rPr lang="id-ID" b="1" dirty="0"/>
              <a:t></a:t>
            </a:r>
          </a:p>
        </p:txBody>
      </p:sp>
    </p:spTree>
    <p:extLst>
      <p:ext uri="{BB962C8B-B14F-4D97-AF65-F5344CB8AC3E}">
        <p14:creationId xmlns:p14="http://schemas.microsoft.com/office/powerpoint/2010/main" val="3806577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20688"/>
            <a:ext cx="7704856" cy="6048672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d-ID" sz="2800" b="1" dirty="0">
                <a:solidFill>
                  <a:schemeClr val="accent1">
                    <a:lumMod val="50000"/>
                  </a:schemeClr>
                </a:solidFill>
              </a:rPr>
              <a:t>Penentuan Tingkat Kemaknaan </a:t>
            </a:r>
            <a:r>
              <a:rPr lang="id-ID" sz="2800" b="1" i="1" dirty="0">
                <a:solidFill>
                  <a:schemeClr val="accent1">
                    <a:lumMod val="50000"/>
                  </a:schemeClr>
                </a:solidFill>
              </a:rPr>
              <a:t>(Level Of Significance)</a:t>
            </a:r>
            <a:endParaRPr lang="id-ID" sz="2800" b="1" i="1" dirty="0"/>
          </a:p>
          <a:p>
            <a:r>
              <a:rPr lang="id-ID" b="1" dirty="0"/>
              <a:t>Merupakan kesalahan tipe I suatu uji yang biasanya diberi notasi </a:t>
            </a:r>
            <a:r>
              <a:rPr lang="id-ID" b="1" dirty="0">
                <a:solidFill>
                  <a:srgbClr val="FF0000"/>
                </a:solidFill>
              </a:rPr>
              <a:t>.</a:t>
            </a:r>
          </a:p>
          <a:p>
            <a:r>
              <a:rPr lang="id-ID" b="1" dirty="0">
                <a:solidFill>
                  <a:srgbClr val="FF0000"/>
                </a:solidFill>
              </a:rPr>
              <a:t>Notasi  </a:t>
            </a:r>
            <a:r>
              <a:rPr lang="id-ID" b="1" dirty="0"/>
              <a:t>merupakan nilai yang menunjukkan besarnya </a:t>
            </a:r>
            <a:r>
              <a:rPr lang="id-ID" b="1" dirty="0">
                <a:solidFill>
                  <a:srgbClr val="FF0000"/>
                </a:solidFill>
              </a:rPr>
              <a:t>peluang</a:t>
            </a:r>
            <a:r>
              <a:rPr lang="id-ID" b="1" dirty="0"/>
              <a:t> salah dalam </a:t>
            </a:r>
            <a:r>
              <a:rPr lang="id-ID" b="1" dirty="0">
                <a:solidFill>
                  <a:srgbClr val="FF0000"/>
                </a:solidFill>
              </a:rPr>
              <a:t>menolak hipotesis nol</a:t>
            </a:r>
            <a:r>
              <a:rPr lang="id-ID" b="1" dirty="0">
                <a:solidFill>
                  <a:schemeClr val="tx1"/>
                </a:solidFill>
              </a:rPr>
              <a:t>.</a:t>
            </a:r>
            <a:r>
              <a:rPr lang="id-ID" b="1" dirty="0">
                <a:solidFill>
                  <a:srgbClr val="FF0000"/>
                </a:solidFill>
              </a:rPr>
              <a:t> </a:t>
            </a:r>
          </a:p>
          <a:p>
            <a:r>
              <a:rPr lang="id-ID" b="1" dirty="0">
                <a:solidFill>
                  <a:srgbClr val="FF0000"/>
                </a:solidFill>
              </a:rPr>
              <a:t>Notasi  </a:t>
            </a:r>
            <a:r>
              <a:rPr lang="id-ID" b="1" dirty="0"/>
              <a:t>merupakan batas toleransi peluang salah dalam menolak hipotesis nol</a:t>
            </a:r>
          </a:p>
          <a:p>
            <a:r>
              <a:rPr lang="id-ID" b="1" dirty="0">
                <a:solidFill>
                  <a:srgbClr val="FF0000"/>
                </a:solidFill>
              </a:rPr>
              <a:t>Notasi  </a:t>
            </a:r>
            <a:r>
              <a:rPr lang="id-ID" b="1" dirty="0"/>
              <a:t>merupakan nilai batas maksimal kesalahan menolak Ho. </a:t>
            </a:r>
            <a:r>
              <a:rPr lang="id-ID" b="1" dirty="0">
                <a:solidFill>
                  <a:srgbClr val="FF0000"/>
                </a:solidFill>
              </a:rPr>
              <a:t>Jika menolak Ho</a:t>
            </a:r>
            <a:r>
              <a:rPr lang="id-ID" b="1" dirty="0"/>
              <a:t>, berarti menyatakan terdapat </a:t>
            </a:r>
            <a:r>
              <a:rPr lang="id-ID" b="1" dirty="0">
                <a:solidFill>
                  <a:srgbClr val="FF0000"/>
                </a:solidFill>
              </a:rPr>
              <a:t>adanya perbedaan/hubungan</a:t>
            </a:r>
            <a:r>
              <a:rPr lang="id-ID" b="1" dirty="0"/>
              <a:t>. </a:t>
            </a:r>
          </a:p>
          <a:p>
            <a:r>
              <a:rPr lang="id-ID" b="1" dirty="0"/>
              <a:t>Sehingga nilai </a:t>
            </a:r>
            <a:r>
              <a:rPr lang="id-ID" b="1" dirty="0">
                <a:solidFill>
                  <a:srgbClr val="FF0000"/>
                </a:solidFill>
              </a:rPr>
              <a:t> dapat diartikan sebagai batas maksimal kita salah menyatakan adanya perbedaan</a:t>
            </a:r>
          </a:p>
        </p:txBody>
      </p:sp>
    </p:spTree>
    <p:extLst>
      <p:ext uri="{BB962C8B-B14F-4D97-AF65-F5344CB8AC3E}">
        <p14:creationId xmlns:p14="http://schemas.microsoft.com/office/powerpoint/2010/main" val="4006651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6864" cy="4824536"/>
          </a:xfrm>
        </p:spPr>
        <p:txBody>
          <a:bodyPr/>
          <a:lstStyle/>
          <a:p>
            <a:r>
              <a:rPr lang="id-ID" b="1" dirty="0"/>
              <a:t>Penentuan nilai </a:t>
            </a:r>
            <a:r>
              <a:rPr lang="id-ID" b="1" dirty="0">
                <a:solidFill>
                  <a:srgbClr val="FF0000"/>
                </a:solidFill>
              </a:rPr>
              <a:t> </a:t>
            </a:r>
            <a:r>
              <a:rPr lang="id-ID" b="1" dirty="0">
                <a:solidFill>
                  <a:schemeClr val="tx1"/>
                </a:solidFill>
              </a:rPr>
              <a:t>tergantung dari tujuan penelitian</a:t>
            </a:r>
          </a:p>
          <a:p>
            <a:r>
              <a:rPr lang="id-ID" b="1" dirty="0"/>
              <a:t>Nilai </a:t>
            </a:r>
            <a:r>
              <a:rPr lang="id-ID" b="1" dirty="0">
                <a:solidFill>
                  <a:srgbClr val="FF0000"/>
                </a:solidFill>
              </a:rPr>
              <a:t> </a:t>
            </a:r>
            <a:r>
              <a:rPr lang="id-ID" b="1" dirty="0">
                <a:solidFill>
                  <a:schemeClr val="tx1"/>
                </a:solidFill>
              </a:rPr>
              <a:t>yang sering digunakan adalah 10%, 5% dan 1%. </a:t>
            </a:r>
          </a:p>
          <a:p>
            <a:r>
              <a:rPr lang="id-ID" b="1" dirty="0">
                <a:solidFill>
                  <a:schemeClr val="tx1"/>
                </a:solidFill>
              </a:rPr>
              <a:t>Bidang </a:t>
            </a:r>
            <a:r>
              <a:rPr lang="id-ID" b="1" dirty="0">
                <a:solidFill>
                  <a:srgbClr val="FF0000"/>
                </a:solidFill>
              </a:rPr>
              <a:t>Perikanan</a:t>
            </a:r>
            <a:r>
              <a:rPr lang="id-ID" b="1" dirty="0">
                <a:solidFill>
                  <a:schemeClr val="tx1"/>
                </a:solidFill>
              </a:rPr>
              <a:t> biasnya menggunakan </a:t>
            </a:r>
            <a:r>
              <a:rPr lang="id-ID" b="1" dirty="0">
                <a:solidFill>
                  <a:srgbClr val="FF0000"/>
                </a:solidFill>
              </a:rPr>
              <a:t>5%</a:t>
            </a:r>
            <a:r>
              <a:rPr lang="id-ID" b="1" dirty="0">
                <a:solidFill>
                  <a:schemeClr val="tx1"/>
                </a:solidFill>
              </a:rPr>
              <a:t>, namun apabila </a:t>
            </a:r>
            <a:r>
              <a:rPr lang="id-ID" b="1" dirty="0">
                <a:solidFill>
                  <a:srgbClr val="FF0000"/>
                </a:solidFill>
              </a:rPr>
              <a:t>pengujian obat </a:t>
            </a:r>
            <a:r>
              <a:rPr lang="id-ID" b="1" dirty="0">
                <a:solidFill>
                  <a:schemeClr val="tx1"/>
                </a:solidFill>
              </a:rPr>
              <a:t>pada organisme perairan maka digunakan batas toleransi kesalahan yang lebih kecil, misalnya </a:t>
            </a:r>
            <a:r>
              <a:rPr lang="id-ID" b="1" dirty="0">
                <a:solidFill>
                  <a:srgbClr val="FF0000"/>
                </a:solidFill>
              </a:rPr>
              <a:t>1%</a:t>
            </a:r>
          </a:p>
        </p:txBody>
      </p:sp>
    </p:spTree>
    <p:extLst>
      <p:ext uri="{BB962C8B-B14F-4D97-AF65-F5344CB8AC3E}">
        <p14:creationId xmlns:p14="http://schemas.microsoft.com/office/powerpoint/2010/main" val="430630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Prosedur Uji Hipotesis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04856" cy="504056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1. Menetapkan Hipotesis </a:t>
            </a:r>
          </a:p>
          <a:p>
            <a:pPr marL="68580" indent="0">
              <a:buNone/>
            </a:pPr>
            <a:r>
              <a:rPr lang="id-ID" b="1" dirty="0"/>
              <a:t>Hipotesis nol (Ho) dan Hipotesis alternatif (Ha)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2. Menentukan Uji statistik Yang sesuai</a:t>
            </a:r>
          </a:p>
          <a:p>
            <a:pPr marL="68580" indent="0">
              <a:buNone/>
            </a:pPr>
            <a:r>
              <a:rPr lang="id-ID" b="1" dirty="0"/>
              <a:t>Jenis Uji statistik tergantung dari :</a:t>
            </a:r>
          </a:p>
          <a:p>
            <a:pPr>
              <a:buFontTx/>
              <a:buChar char="-"/>
            </a:pPr>
            <a:r>
              <a:rPr lang="id-ID" b="1" dirty="0"/>
              <a:t>Jenis variabel yang akan dianalisis</a:t>
            </a:r>
          </a:p>
          <a:p>
            <a:pPr>
              <a:buFontTx/>
              <a:buChar char="-"/>
            </a:pPr>
            <a:r>
              <a:rPr lang="id-ID" b="1" dirty="0"/>
              <a:t>Jenis data apakah dependen atau independen</a:t>
            </a:r>
          </a:p>
          <a:p>
            <a:pPr>
              <a:buFontTx/>
              <a:buChar char="-"/>
            </a:pPr>
            <a:r>
              <a:rPr lang="id-ID" b="1" dirty="0"/>
              <a:t>Jenis distribusi data populasi apakah terdistribusi normal atau tidak</a:t>
            </a:r>
          </a:p>
          <a:p>
            <a:pPr marL="68580" indent="0">
              <a:buNone/>
            </a:pPr>
            <a:r>
              <a:rPr lang="id-ID" b="1" dirty="0"/>
              <a:t>Contoh :</a:t>
            </a:r>
          </a:p>
          <a:p>
            <a:pPr>
              <a:buFontTx/>
              <a:buChar char="-"/>
            </a:pPr>
            <a:r>
              <a:rPr lang="id-ID" b="1" dirty="0"/>
              <a:t>Jenis uji statistik untuk mengetahui perbedaan </a:t>
            </a:r>
            <a:r>
              <a:rPr lang="id-ID" b="1" dirty="0">
                <a:solidFill>
                  <a:srgbClr val="FF0000"/>
                </a:solidFill>
              </a:rPr>
              <a:t>mean</a:t>
            </a:r>
            <a:r>
              <a:rPr lang="id-ID" b="1" dirty="0"/>
              <a:t>  menggunakan </a:t>
            </a:r>
            <a:r>
              <a:rPr lang="id-ID" b="1" dirty="0">
                <a:solidFill>
                  <a:srgbClr val="FF0000"/>
                </a:solidFill>
              </a:rPr>
              <a:t>Uji T atau uji Anova </a:t>
            </a:r>
          </a:p>
          <a:p>
            <a:pPr>
              <a:buFontTx/>
              <a:buChar char="-"/>
            </a:pPr>
            <a:r>
              <a:rPr lang="id-ID" b="1" dirty="0"/>
              <a:t>Jenis uji statistik untuk mengetahui perbedaan </a:t>
            </a:r>
            <a:r>
              <a:rPr lang="id-ID" b="1" dirty="0">
                <a:solidFill>
                  <a:srgbClr val="FF0000"/>
                </a:solidFill>
              </a:rPr>
              <a:t>proporsi</a:t>
            </a:r>
            <a:r>
              <a:rPr lang="id-ID" b="1" dirty="0"/>
              <a:t> menggunakan </a:t>
            </a:r>
            <a:r>
              <a:rPr lang="id-ID" b="1" dirty="0">
                <a:solidFill>
                  <a:srgbClr val="FF0000"/>
                </a:solidFill>
              </a:rPr>
              <a:t>Uji Khai Kuadrat</a:t>
            </a:r>
          </a:p>
        </p:txBody>
      </p:sp>
    </p:spTree>
    <p:extLst>
      <p:ext uri="{BB962C8B-B14F-4D97-AF65-F5344CB8AC3E}">
        <p14:creationId xmlns:p14="http://schemas.microsoft.com/office/powerpoint/2010/main" val="3523183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992888" cy="5040560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3. Menentukan Batas atau Tingkat Kemaknaan 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4. Penghitungan Uji Statistik</a:t>
            </a:r>
          </a:p>
          <a:p>
            <a:pPr marL="68580" indent="0">
              <a:buNone/>
            </a:pPr>
            <a:r>
              <a:rPr lang="id-ID" b="1" dirty="0"/>
              <a:t>Menghitung data sampel ke dalam uji hipotesis yang sesuai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5. Keputusan Uji Statistik</a:t>
            </a:r>
          </a:p>
          <a:p>
            <a:pPr>
              <a:buFontTx/>
              <a:buChar char="-"/>
            </a:pPr>
            <a:r>
              <a:rPr lang="id-ID" b="1" dirty="0"/>
              <a:t>Bila nilai perhitungan uji statistik lebih besar dibandingkan dengan nilai tabel, maka keputusannya : Ho ditolak 		terdapat perbadaan</a:t>
            </a:r>
          </a:p>
          <a:p>
            <a:pPr>
              <a:buFontTx/>
              <a:buChar char="-"/>
            </a:pPr>
            <a:r>
              <a:rPr lang="id-ID" b="1" dirty="0"/>
              <a:t>Bila nilai perhitungan uji statistik lebih kecil dibandingkan dengan nilai tabel, maka keputusannya : Ho gagal ditolak 		tidak terdapat perbedaan. Perbedaan yang ada hanya akibat dari faktor kebetulan saja </a:t>
            </a:r>
            <a:r>
              <a:rPr lang="id-ID" b="1" i="1" dirty="0"/>
              <a:t>(By Chance).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Prosedur Uji Hipotesis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915816" y="4077072"/>
            <a:ext cx="10081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ight Arrow 5"/>
          <p:cNvSpPr/>
          <p:nvPr/>
        </p:nvSpPr>
        <p:spPr>
          <a:xfrm>
            <a:off x="3707904" y="5085184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68200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Faktor-Faktor Dalam Pengujian Hipotesis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132856"/>
            <a:ext cx="7848872" cy="4104456"/>
          </a:xfrm>
        </p:spPr>
        <p:txBody>
          <a:bodyPr/>
          <a:lstStyle/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1. Besarnya sampel</a:t>
            </a:r>
          </a:p>
          <a:p>
            <a:pPr marL="68580" indent="0">
              <a:buNone/>
            </a:pPr>
            <a:r>
              <a:rPr lang="id-ID" b="1" dirty="0"/>
              <a:t>Dikatakan sampel besar bila n &gt; 30 dan sampel kecil bila n ≤ 30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2. Besarnya populasi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3. Diketahui atau tidaknya varian populasi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4. Parameter yang diuji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5. Jenis pengujian Hipotesis</a:t>
            </a:r>
          </a:p>
          <a:p>
            <a:pPr marL="68580" indent="0">
              <a:buNone/>
            </a:pPr>
            <a:r>
              <a:rPr lang="id-ID" b="1" dirty="0"/>
              <a:t>Pengujian 1 pihak atau 2 pihak</a:t>
            </a:r>
          </a:p>
        </p:txBody>
      </p:sp>
    </p:spTree>
    <p:extLst>
      <p:ext uri="{BB962C8B-B14F-4D97-AF65-F5344CB8AC3E}">
        <p14:creationId xmlns:p14="http://schemas.microsoft.com/office/powerpoint/2010/main" val="3256373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MACAM-MACAM PENGUJIAN HIPOTESIS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064896" cy="4680520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1. Pengujian dua pihak atau satu pihak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2. Pengujian dengan sampel besar atau sampel kecil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3. Pengujian terhadap rata-rata atau proporsi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4. Varian populasi diketahui atau tidak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5. Pengujian selisih rata-rata atau selisih proporsi pada sampel besar atau kecil dengan: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a. Varian kedua populasi sama dan diketahui besarnya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b. Varian kedua populasi sama tetapi tidak diketahui besarnya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c. Kedua varian populasi tidak sama dan tidak diketahui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d. Pengujian hipotesis pada pengamatan dengan variabel yang berhubungan</a:t>
            </a:r>
          </a:p>
        </p:txBody>
      </p:sp>
    </p:spTree>
    <p:extLst>
      <p:ext uri="{BB962C8B-B14F-4D97-AF65-F5344CB8AC3E}">
        <p14:creationId xmlns:p14="http://schemas.microsoft.com/office/powerpoint/2010/main" val="2627828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720080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Jenis-Jenis Uji Hipotesis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848872" cy="5184576"/>
          </a:xfrm>
        </p:spPr>
        <p:txBody>
          <a:bodyPr/>
          <a:lstStyle/>
          <a:p>
            <a:pPr marL="68580" indent="0">
              <a:buNone/>
            </a:pPr>
            <a:r>
              <a:rPr lang="id-ID" sz="3200" b="1" dirty="0">
                <a:solidFill>
                  <a:srgbClr val="FF0000"/>
                </a:solidFill>
              </a:rPr>
              <a:t>1. Menguji Beda Mean Satu Sampel Dengan Sampel Besar</a:t>
            </a:r>
          </a:p>
          <a:p>
            <a:pPr marL="68580" indent="0">
              <a:buNone/>
            </a:pPr>
            <a:endParaRPr lang="id-ID" b="1" dirty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id-ID" b="1" dirty="0"/>
              <a:t>7an pengujian 		untuk mengetahui perbedaan mean populasi dengan mean data sampel penelitian</a:t>
            </a:r>
          </a:p>
          <a:p>
            <a:pPr marL="68580" indent="0">
              <a:buNone/>
            </a:pPr>
            <a:endParaRPr lang="id-ID" b="1" dirty="0"/>
          </a:p>
          <a:p>
            <a:pPr marL="68580" indent="0" algn="ctr">
              <a:buNone/>
            </a:pPr>
            <a:r>
              <a:rPr lang="id-ID" b="1" dirty="0"/>
              <a:t>Membandingkan data satu sampel dengan data populasi</a:t>
            </a:r>
          </a:p>
          <a:p>
            <a:pPr marL="68580" indent="0">
              <a:buNone/>
            </a:pPr>
            <a:endParaRPr lang="id-ID" b="1" dirty="0"/>
          </a:p>
          <a:p>
            <a:pPr marL="68580" indent="0" algn="ctr">
              <a:buNone/>
            </a:pPr>
            <a:r>
              <a:rPr lang="id-ID" b="1" dirty="0"/>
              <a:t>Uji Beda Satu Sampel</a:t>
            </a:r>
          </a:p>
          <a:p>
            <a:pPr marL="68580" indent="0">
              <a:buNone/>
            </a:pPr>
            <a:endParaRPr lang="id-ID" b="1" dirty="0"/>
          </a:p>
        </p:txBody>
      </p:sp>
      <p:sp>
        <p:nvSpPr>
          <p:cNvPr id="4" name="Right Arrow 3"/>
          <p:cNvSpPr/>
          <p:nvPr/>
        </p:nvSpPr>
        <p:spPr>
          <a:xfrm>
            <a:off x="3235642" y="2889793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Down Arrow 4"/>
          <p:cNvSpPr/>
          <p:nvPr/>
        </p:nvSpPr>
        <p:spPr>
          <a:xfrm>
            <a:off x="4139952" y="3885492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wn Arrow 5"/>
          <p:cNvSpPr/>
          <p:nvPr/>
        </p:nvSpPr>
        <p:spPr>
          <a:xfrm>
            <a:off x="4301897" y="5187734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013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Pengertian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848872" cy="4464496"/>
          </a:xfrm>
        </p:spPr>
        <p:txBody>
          <a:bodyPr/>
          <a:lstStyle/>
          <a:p>
            <a:pPr marL="68580" indent="0">
              <a:buNone/>
            </a:pPr>
            <a:r>
              <a:rPr lang="id-ID" b="1" dirty="0"/>
              <a:t>Berasal dari kata </a:t>
            </a:r>
            <a:r>
              <a:rPr lang="id-ID" b="1" i="1" dirty="0"/>
              <a:t>Hupo</a:t>
            </a:r>
            <a:r>
              <a:rPr lang="id-ID" b="1" dirty="0"/>
              <a:t> dan </a:t>
            </a:r>
            <a:r>
              <a:rPr lang="id-ID" b="1" i="1" dirty="0"/>
              <a:t>Thesis</a:t>
            </a:r>
          </a:p>
          <a:p>
            <a:pPr marL="68580" indent="0">
              <a:buNone/>
            </a:pPr>
            <a:r>
              <a:rPr lang="id-ID" b="1" i="1" dirty="0"/>
              <a:t>Hupo</a:t>
            </a:r>
            <a:r>
              <a:rPr lang="id-ID" b="1" dirty="0"/>
              <a:t>		: sementara/ lemah kebenarannya</a:t>
            </a:r>
          </a:p>
          <a:p>
            <a:pPr marL="68580" indent="0">
              <a:buNone/>
            </a:pPr>
            <a:r>
              <a:rPr lang="id-ID" b="1" i="1" dirty="0"/>
              <a:t>Thesis	</a:t>
            </a:r>
            <a:r>
              <a:rPr lang="id-ID" b="1" dirty="0"/>
              <a:t>: pernyataan/ teori</a:t>
            </a:r>
          </a:p>
          <a:p>
            <a:pPr marL="68580" indent="0">
              <a:buNone/>
            </a:pPr>
            <a:endParaRPr lang="id-ID" b="1" i="1" dirty="0"/>
          </a:p>
          <a:p>
            <a:pPr marL="68580" indent="0" algn="ctr">
              <a:buNone/>
            </a:pPr>
            <a:r>
              <a:rPr lang="id-ID" b="1" dirty="0"/>
              <a:t>Pernyataan sementara yang perlu diuji kebenarannya</a:t>
            </a:r>
          </a:p>
          <a:p>
            <a:pPr marL="68580" indent="0">
              <a:buNone/>
            </a:pPr>
            <a:endParaRPr lang="id-ID" b="1" dirty="0"/>
          </a:p>
          <a:p>
            <a:pPr marL="68580" indent="0">
              <a:buNone/>
            </a:pPr>
            <a:r>
              <a:rPr lang="id-ID" b="1" dirty="0"/>
              <a:t>Untuk menguji kebenaran sebuah hipotesis digunakan </a:t>
            </a:r>
            <a:r>
              <a:rPr lang="id-ID" b="1" dirty="0">
                <a:solidFill>
                  <a:srgbClr val="FF0000"/>
                </a:solidFill>
              </a:rPr>
              <a:t>Pengujian Hipotesis</a:t>
            </a:r>
          </a:p>
          <a:p>
            <a:pPr marL="68580" indent="0">
              <a:buNone/>
            </a:pP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067944" y="3243840"/>
            <a:ext cx="72008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160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620688"/>
                <a:ext cx="8208912" cy="6048672"/>
              </a:xfrm>
            </p:spPr>
            <p:txBody>
              <a:bodyPr>
                <a:normAutofit lnSpcReduction="10000"/>
              </a:bodyPr>
              <a:lstStyle/>
              <a:p>
                <a:pPr marL="68580" indent="0">
                  <a:buNone/>
                </a:pPr>
                <a:r>
                  <a:rPr lang="id-ID" b="1" dirty="0">
                    <a:solidFill>
                      <a:srgbClr val="FF0000"/>
                    </a:solidFill>
                  </a:rPr>
                  <a:t>a.Hipotesis Rata-Rata Populasi Bila nilai </a:t>
                </a:r>
                <a14:m>
                  <m:oMath xmlns:m="http://schemas.openxmlformats.org/officeDocument/2006/math">
                    <m:r>
                      <a:rPr lang="id-ID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𝝈</m:t>
                    </m:r>
                  </m:oMath>
                </a14:m>
                <a:r>
                  <a:rPr lang="id-ID" b="1" dirty="0">
                    <a:solidFill>
                      <a:srgbClr val="FF0000"/>
                    </a:solidFill>
                  </a:rPr>
                  <a:t> diketahui, maka digunakan Uji Z</a:t>
                </a:r>
              </a:p>
              <a:p>
                <a:pPr marL="68580" indent="0">
                  <a:buNone/>
                </a:pPr>
                <a:r>
                  <a:rPr lang="id-ID" b="1" dirty="0"/>
                  <a:t>Rumusnya :</a:t>
                </a:r>
              </a:p>
              <a:p>
                <a:pPr marL="6858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1" i="1" smtClean="0">
                          <a:latin typeface="Cambria Math"/>
                        </a:rPr>
                        <m:t>𝒁</m:t>
                      </m:r>
                      <m:r>
                        <a:rPr lang="id-ID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id-ID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id-ID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acc>
                          <m:r>
                            <a:rPr lang="id-ID" b="1" i="1" smtClean="0">
                              <a:latin typeface="Cambria Math"/>
                            </a:rPr>
                            <m:t> − </m:t>
                          </m:r>
                          <m:r>
                            <a:rPr lang="id-ID" b="1" i="1" smtClean="0">
                              <a:latin typeface="Cambria Math"/>
                              <a:ea typeface="Cambria Math"/>
                            </a:rPr>
                            <m:t>𝝁</m:t>
                          </m:r>
                          <m:r>
                            <a:rPr lang="id-ID" b="1" i="1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id-ID" b="1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type m:val="skw"/>
                              <m:ctrlP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d-ID" b="1" i="1" smtClean="0">
                                  <a:latin typeface="Cambria Math"/>
                                  <a:ea typeface="Cambria Math"/>
                                </a:rPr>
                                <m:t>𝝈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id-ID" b="1" i="1" smtClean="0">
                                      <a:latin typeface="Cambria Math"/>
                                    </a:rPr>
                                    <m:t>𝒏</m:t>
                                  </m:r>
                                </m:e>
                              </m:rad>
                            </m:den>
                          </m:f>
                        </m:den>
                      </m:f>
                    </m:oMath>
                  </m:oMathPara>
                </a14:m>
                <a:endParaRPr lang="id-ID" b="1" dirty="0"/>
              </a:p>
              <a:p>
                <a:pPr marL="68580" indent="0">
                  <a:buNone/>
                </a:pPr>
                <a:endParaRPr lang="id-ID" b="1" dirty="0"/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rgbClr val="FF0000"/>
                    </a:solidFill>
                  </a:rPr>
                  <a:t>b. Hipotesis Rata-Rata Populasi Bila nilai </a:t>
                </a:r>
                <a14:m>
                  <m:oMath xmlns:m="http://schemas.openxmlformats.org/officeDocument/2006/math">
                    <m:r>
                      <a:rPr lang="id-ID" b="1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𝝈</m:t>
                    </m:r>
                  </m:oMath>
                </a14:m>
                <a:r>
                  <a:rPr lang="id-ID" b="1" dirty="0">
                    <a:solidFill>
                      <a:srgbClr val="FF0000"/>
                    </a:solidFill>
                  </a:rPr>
                  <a:t>  tidak diketahui, maka digunakan Uji T</a:t>
                </a:r>
                <a:endParaRPr lang="id-ID" b="1" dirty="0"/>
              </a:p>
              <a:p>
                <a:pPr marL="68580" indent="0">
                  <a:buNone/>
                </a:pPr>
                <a:r>
                  <a:rPr lang="id-ID" b="1" dirty="0"/>
                  <a:t>Rumusnya :</a:t>
                </a:r>
              </a:p>
              <a:p>
                <a:pPr marL="68580" indent="0" algn="ctr">
                  <a:buNone/>
                </a:pPr>
                <a14:m>
                  <m:oMath xmlns:m="http://schemas.openxmlformats.org/officeDocument/2006/math">
                    <m:r>
                      <a:rPr lang="id-ID" b="1" i="1" smtClean="0">
                        <a:latin typeface="Cambria Math"/>
                      </a:rPr>
                      <m:t>𝑻</m:t>
                    </m:r>
                    <m:r>
                      <a:rPr lang="id-ID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id-ID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d-ID" b="1" i="1">
                                <a:latin typeface="Cambria Math"/>
                              </a:rPr>
                              <m:t>𝒙</m:t>
                            </m:r>
                          </m:e>
                        </m:acc>
                        <m:r>
                          <a:rPr lang="id-ID" b="1" i="1">
                            <a:latin typeface="Cambria Math"/>
                          </a:rPr>
                          <m:t> − </m:t>
                        </m:r>
                        <m:r>
                          <a:rPr lang="id-ID" b="1" i="1">
                            <a:latin typeface="Cambria Math"/>
                            <a:ea typeface="Cambria Math"/>
                          </a:rPr>
                          <m:t>𝝁</m:t>
                        </m:r>
                        <m:r>
                          <a:rPr lang="id-ID" b="1" i="1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id-ID" b="1" i="1">
                            <a:latin typeface="Cambria Math"/>
                          </a:rPr>
                          <m:t> </m:t>
                        </m:r>
                        <m:f>
                          <m:fPr>
                            <m:type m:val="skw"/>
                            <m:ctrlPr>
                              <a:rPr lang="id-ID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1" i="1" smtClean="0">
                                <a:latin typeface="Cambria Math"/>
                              </a:rPr>
                              <m:t>𝑺𝒅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id-ID" b="1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id-ID" b="1" i="1">
                                    <a:latin typeface="Cambria Math"/>
                                  </a:rPr>
                                  <m:t>𝒏</m:t>
                                </m:r>
                              </m:e>
                            </m:rad>
                          </m:den>
                        </m:f>
                      </m:den>
                    </m:f>
                  </m:oMath>
                </a14:m>
                <a:r>
                  <a:rPr lang="id-ID" b="1" dirty="0"/>
                  <a:t>  		, dimana 	df = n – 1</a:t>
                </a:r>
              </a:p>
              <a:p>
                <a:pPr marL="68580" indent="0">
                  <a:buNone/>
                </a:pPr>
                <a:r>
                  <a:rPr lang="id-ID" b="1" dirty="0"/>
                  <a:t>Ket :</a:t>
                </a:r>
              </a:p>
              <a:p>
                <a:pPr marL="6858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d-ID" b="1" i="1" smtClean="0">
                            <a:latin typeface="Cambria Math"/>
                          </a:rPr>
                          <m:t>𝒙</m:t>
                        </m:r>
                      </m:e>
                    </m:acc>
                    <m:r>
                      <a:rPr lang="id-ID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id-ID" b="1" dirty="0"/>
                  <a:t>	= rata-rata data sampel</a:t>
                </a:r>
              </a:p>
              <a:p>
                <a:pPr marL="68580" indent="0">
                  <a:buNone/>
                </a:pPr>
                <a:r>
                  <a:rPr lang="id-ID" b="1" dirty="0"/>
                  <a:t>µ	= rata-rata data populasi</a:t>
                </a:r>
              </a:p>
              <a:p>
                <a:pPr marL="68580" indent="0">
                  <a:buNone/>
                </a:pPr>
                <a14:m>
                  <m:oMath xmlns:m="http://schemas.openxmlformats.org/officeDocument/2006/math">
                    <m:r>
                      <a:rPr lang="id-ID" b="1" i="1">
                        <a:latin typeface="Cambria Math"/>
                        <a:ea typeface="Cambria Math"/>
                      </a:rPr>
                      <m:t>𝝈</m:t>
                    </m:r>
                  </m:oMath>
                </a14:m>
                <a:r>
                  <a:rPr lang="id-ID" b="1" dirty="0"/>
                  <a:t>	= standar deviasi data populasi</a:t>
                </a:r>
              </a:p>
              <a:p>
                <a:pPr marL="68580" indent="0">
                  <a:buNone/>
                </a:pPr>
                <a:endParaRPr lang="id-ID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620688"/>
                <a:ext cx="8208912" cy="6048672"/>
              </a:xfrm>
              <a:blipFill rotWithShape="1">
                <a:blip r:embed="rId2"/>
                <a:stretch>
                  <a:fillRect l="-371" t="-1411" b="-50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7604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04664"/>
            <a:ext cx="7992888" cy="6336704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Contoh :</a:t>
            </a:r>
          </a:p>
          <a:p>
            <a:pPr marL="525780" indent="-457200"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Diketahui bahwa kadar hemoglobin ikan dewasa normal 200 mg/L dengan standar deviasi sebesar 5,6mg. Seorang peneliti telah melakukan pengukuran kadar hemoglobin pada sekompok ikan sakit sebanyak 49 ekor. Didapatkan rata-rata kadar hemoglobin sebesar 220 mg/L. Peneliti ingin menguji apakah kadar hemoglobin ikan dewasa normal sama dengan ikan yang sakit?</a:t>
            </a:r>
          </a:p>
          <a:p>
            <a:pPr marL="525780" indent="-457200">
              <a:buFont typeface="Wingdings 2" pitchFamily="18" charset="2"/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Apabila peneliti tidak mengetahui standar deviasi populasi, namun rata-rata populasi yaitu 200 mg/L, serta hanya mengambil 25 sampel ikan mas sakit. Didapatkan rata-rata sampel sebesar 220 mg/L dengan standar deviasi 63 mg. Peneliti ingin menguji apakah kadar hemoglobin ikan dewasa normal sama dengan ikan yang sakit? </a:t>
            </a:r>
          </a:p>
        </p:txBody>
      </p:sp>
    </p:spTree>
    <p:extLst>
      <p:ext uri="{BB962C8B-B14F-4D97-AF65-F5344CB8AC3E}">
        <p14:creationId xmlns:p14="http://schemas.microsoft.com/office/powerpoint/2010/main" val="40157589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996952"/>
            <a:ext cx="7024744" cy="1143000"/>
          </a:xfrm>
        </p:spPr>
        <p:txBody>
          <a:bodyPr>
            <a:noAutofit/>
          </a:bodyPr>
          <a:lstStyle/>
          <a:p>
            <a:r>
              <a:rPr lang="id-ID" sz="7200" b="1" dirty="0">
                <a:solidFill>
                  <a:schemeClr val="accent1">
                    <a:lumMod val="50000"/>
                  </a:schemeClr>
                </a:solidFill>
                <a:latin typeface="Bauhaus 93" pitchFamily="82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563705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32656"/>
            <a:ext cx="7776864" cy="6264696"/>
          </a:xfrm>
        </p:spPr>
        <p:txBody>
          <a:bodyPr>
            <a:normAutofit fontScale="92500" lnSpcReduction="10000"/>
          </a:bodyPr>
          <a:lstStyle/>
          <a:p>
            <a:pPr marL="68580" indent="0">
              <a:spcBef>
                <a:spcPts val="0"/>
              </a:spcBef>
              <a:buNone/>
            </a:pPr>
            <a:r>
              <a:rPr lang="id-ID" sz="2800" b="1" dirty="0">
                <a:solidFill>
                  <a:schemeClr val="accent1">
                    <a:lumMod val="50000"/>
                  </a:schemeClr>
                </a:solidFill>
              </a:rPr>
              <a:t>Fungsi Hipotesis:</a:t>
            </a:r>
            <a:endParaRPr lang="id-ID" sz="2800" b="1" dirty="0"/>
          </a:p>
          <a:p>
            <a:pPr>
              <a:spcBef>
                <a:spcPts val="0"/>
              </a:spcBef>
            </a:pPr>
            <a:r>
              <a:rPr lang="id-ID" b="1" dirty="0"/>
              <a:t>Untuk membantu pengambilan keputusan tentang apakah suatu hipotesis yang diajukan (seperti perbedaan atau hubungan) cukup meyakinkan untuk ditolak atau tidak ditolak</a:t>
            </a:r>
          </a:p>
          <a:p>
            <a:pPr>
              <a:spcBef>
                <a:spcPts val="0"/>
              </a:spcBef>
            </a:pPr>
            <a:r>
              <a:rPr lang="id-ID" b="1" dirty="0"/>
              <a:t>Suatu pertimbangan ttg perbedaan antara nilai sampel dengan keadaan populasi sebagai suatu hipotesis</a:t>
            </a:r>
          </a:p>
          <a:p>
            <a:pPr marL="68580" indent="0">
              <a:spcBef>
                <a:spcPts val="0"/>
              </a:spcBef>
              <a:buNone/>
            </a:pPr>
            <a:endParaRPr lang="id-ID" b="1" dirty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id-ID" b="1" dirty="0"/>
              <a:t>keyakinan ini  berdasarkan pada besarnya peluang utuk memperoleh hubungan tersebut secara kebetulan </a:t>
            </a:r>
            <a:r>
              <a:rPr lang="id-ID" b="1" i="1" dirty="0"/>
              <a:t>(by chance)</a:t>
            </a:r>
            <a:r>
              <a:rPr lang="id-ID" b="1" dirty="0"/>
              <a:t> :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id-ID" b="1" dirty="0"/>
          </a:p>
          <a:p>
            <a:pPr marL="68580" indent="0" algn="ctr">
              <a:spcBef>
                <a:spcPts val="0"/>
              </a:spcBef>
              <a:buNone/>
            </a:pPr>
            <a:endParaRPr lang="id-ID" b="1" dirty="0"/>
          </a:p>
          <a:p>
            <a:pPr marL="68580" indent="0" algn="ctr">
              <a:spcBef>
                <a:spcPts val="0"/>
              </a:spcBef>
              <a:buNone/>
            </a:pPr>
            <a:r>
              <a:rPr lang="id-ID" b="1" dirty="0"/>
              <a:t>semakin kecil peluang (peluang adanya             </a:t>
            </a:r>
          </a:p>
          <a:p>
            <a:pPr marL="68580" indent="0" algn="ctr">
              <a:spcBef>
                <a:spcPts val="0"/>
              </a:spcBef>
              <a:buNone/>
            </a:pPr>
            <a:r>
              <a:rPr lang="id-ID" b="1" i="1" dirty="0"/>
              <a:t>by chance</a:t>
            </a:r>
            <a:r>
              <a:rPr lang="id-ID" b="1" dirty="0"/>
              <a:t>)</a:t>
            </a:r>
          </a:p>
          <a:p>
            <a:pPr marL="68580" indent="0">
              <a:spcBef>
                <a:spcPts val="0"/>
              </a:spcBef>
              <a:buNone/>
            </a:pPr>
            <a:endParaRPr lang="id-ID" b="1" dirty="0"/>
          </a:p>
          <a:p>
            <a:pPr marL="68580" indent="0">
              <a:spcBef>
                <a:spcPts val="0"/>
              </a:spcBef>
              <a:buNone/>
            </a:pPr>
            <a:endParaRPr lang="id-ID" b="1" dirty="0"/>
          </a:p>
          <a:p>
            <a:pPr marL="68580" indent="0" algn="ctr">
              <a:spcBef>
                <a:spcPts val="0"/>
              </a:spcBef>
              <a:buNone/>
            </a:pPr>
            <a:r>
              <a:rPr lang="id-ID" b="1" dirty="0"/>
              <a:t>Semakin besar keyakinan bahwa hubungan tersebut memang ada</a:t>
            </a:r>
          </a:p>
        </p:txBody>
      </p:sp>
      <p:sp>
        <p:nvSpPr>
          <p:cNvPr id="5" name="Down Arrow 4"/>
          <p:cNvSpPr/>
          <p:nvPr/>
        </p:nvSpPr>
        <p:spPr>
          <a:xfrm>
            <a:off x="3973088" y="4207923"/>
            <a:ext cx="57606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Down Arrow 5"/>
          <p:cNvSpPr/>
          <p:nvPr/>
        </p:nvSpPr>
        <p:spPr>
          <a:xfrm>
            <a:off x="3995936" y="5422228"/>
            <a:ext cx="553216" cy="3960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482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8136904" cy="6021288"/>
          </a:xfrm>
        </p:spPr>
        <p:txBody>
          <a:bodyPr/>
          <a:lstStyle/>
          <a:p>
            <a:pPr marL="68580" indent="0">
              <a:buNone/>
            </a:pPr>
            <a:r>
              <a:rPr lang="id-ID" sz="3200" b="1" dirty="0">
                <a:solidFill>
                  <a:schemeClr val="accent1">
                    <a:lumMod val="50000"/>
                  </a:schemeClr>
                </a:solidFill>
              </a:rPr>
              <a:t>Prinsip Uji Hipotesis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id-ID" b="1" dirty="0">
                <a:solidFill>
                  <a:schemeClr val="tx1"/>
                </a:solidFill>
              </a:rPr>
              <a:t>untuk melakukan perbandingan antari nilai sampel (data hasil penelitian) dengan nilai hipotesis (nilai populasi) yang diajukan</a:t>
            </a:r>
          </a:p>
          <a:p>
            <a:pPr marL="68580" indent="0">
              <a:buNone/>
            </a:pPr>
            <a:endParaRPr lang="id-ID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id-ID" sz="3200" b="1" dirty="0">
                <a:solidFill>
                  <a:schemeClr val="accent1">
                    <a:lumMod val="50000"/>
                  </a:schemeClr>
                </a:solidFill>
              </a:rPr>
              <a:t>Peluang </a:t>
            </a:r>
            <a:r>
              <a:rPr lang="id-ID" sz="3200" b="1" dirty="0">
                <a:solidFill>
                  <a:schemeClr val="tx1"/>
                </a:solidFill>
              </a:rPr>
              <a:t>		</a:t>
            </a:r>
            <a:r>
              <a:rPr lang="id-ID" sz="3200" b="1" dirty="0">
                <a:solidFill>
                  <a:srgbClr val="FF0000"/>
                </a:solidFill>
              </a:rPr>
              <a:t>diterima dan ditolak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Besar kecilnya perbedaan nilai sampel dengan nilai hipotesis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rgbClr val="FF0000"/>
                </a:solidFill>
              </a:rPr>
              <a:t>Bila besar perbedaan		maka peluang menolak hipotesis  jg besar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rgbClr val="FF0000"/>
                </a:solidFill>
              </a:rPr>
              <a:t>Bila kecil perbedaan		maka peluang menolak hipotesis  jg kecil</a:t>
            </a:r>
          </a:p>
          <a:p>
            <a:pPr>
              <a:buFontTx/>
              <a:buChar char="-"/>
            </a:pPr>
            <a:endParaRPr lang="id-ID" b="1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27584" y="1484784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ight Arrow 4"/>
          <p:cNvSpPr/>
          <p:nvPr/>
        </p:nvSpPr>
        <p:spPr>
          <a:xfrm>
            <a:off x="2483768" y="3212976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ight Arrow 6"/>
          <p:cNvSpPr/>
          <p:nvPr/>
        </p:nvSpPr>
        <p:spPr>
          <a:xfrm>
            <a:off x="4342116" y="522920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ight Arrow 7"/>
          <p:cNvSpPr/>
          <p:nvPr/>
        </p:nvSpPr>
        <p:spPr>
          <a:xfrm>
            <a:off x="4384836" y="4437112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8716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Jenis Hipotesis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896" cy="5661248"/>
          </a:xfrm>
        </p:spPr>
        <p:txBody>
          <a:bodyPr/>
          <a:lstStyle/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1. Hipotesis Nol (Ho)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	menyatakan tidak ada perbedaan sesuatu kejadian antara 2 kelompok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Atau </a:t>
            </a:r>
            <a:r>
              <a:rPr lang="id-ID" b="1" dirty="0">
                <a:solidFill>
                  <a:srgbClr val="FF0000"/>
                </a:solidFill>
              </a:rPr>
              <a:t>hipotesis yang menyatakan tidak ada hubungan antara variabel satu dengan variabel yang lainnya</a:t>
            </a:r>
          </a:p>
          <a:p>
            <a:pPr marL="68580" indent="0">
              <a:buNone/>
            </a:pPr>
            <a:endParaRPr lang="id-ID" b="1" dirty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Contoh :</a:t>
            </a:r>
          </a:p>
          <a:p>
            <a:pPr marL="525780" indent="-457200"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Tidak ada perbedaan berat tubuh ikan mujae antara ikan mujaer yang hidup di kolam A dengan di kolam B</a:t>
            </a:r>
          </a:p>
          <a:p>
            <a:pPr marL="525780" indent="-457200"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Tidak ada hubungan antara tempat hidup dengan berat tubuh ikan mujaer</a:t>
            </a:r>
          </a:p>
        </p:txBody>
      </p:sp>
      <p:sp>
        <p:nvSpPr>
          <p:cNvPr id="4" name="Right Arrow 3"/>
          <p:cNvSpPr/>
          <p:nvPr/>
        </p:nvSpPr>
        <p:spPr>
          <a:xfrm>
            <a:off x="827584" y="1628800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5664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7920880" cy="4896544"/>
          </a:xfrm>
        </p:spPr>
        <p:txBody>
          <a:bodyPr/>
          <a:lstStyle/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2. Hipotesis Alternatif (Ha)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	Hipotesis yang menyatakan ada perbadaan suatu kejadian antara kedua kelompok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Atau </a:t>
            </a:r>
            <a:r>
              <a:rPr lang="id-ID" b="1" dirty="0">
                <a:solidFill>
                  <a:srgbClr val="FF0000"/>
                </a:solidFill>
              </a:rPr>
              <a:t>hipotesis yang menyatakan ada hubungan variabel satu dengan variabel yang lainnya</a:t>
            </a:r>
          </a:p>
          <a:p>
            <a:pPr marL="68580" indent="0">
              <a:buNone/>
            </a:pPr>
            <a:endParaRPr lang="id-ID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Contoh :</a:t>
            </a:r>
          </a:p>
          <a:p>
            <a:pPr marL="525780" indent="-457200"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Ada perbedaan berat tubuh ikan mujaer dengan tempat hidup di kolam A dan kolam B</a:t>
            </a:r>
          </a:p>
          <a:p>
            <a:pPr marL="525780" indent="-457200"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Ada hubungan tempat hidup dengan berat tubuh ikan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Jenis Hipotesis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899592" y="1988840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8059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Arah/ Bentuk Uji Hipotesis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7848872" cy="453650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1. One tail (satu sisi)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	bila hipotesis alternatifnya menyatakan adanya perbedaan dan ada pernyataan yang mengatakan hal yang satu lebih </a:t>
            </a:r>
            <a:r>
              <a:rPr lang="id-ID" b="1" i="1" dirty="0">
                <a:solidFill>
                  <a:srgbClr val="FF0000"/>
                </a:solidFill>
              </a:rPr>
              <a:t>tinggi/rendah</a:t>
            </a:r>
            <a:r>
              <a:rPr lang="id-ID" b="1" dirty="0">
                <a:solidFill>
                  <a:schemeClr val="tx1"/>
                </a:solidFill>
              </a:rPr>
              <a:t> daripada hal yang lain</a:t>
            </a:r>
          </a:p>
          <a:p>
            <a:pPr marL="68580" indent="0">
              <a:buNone/>
            </a:pPr>
            <a:endParaRPr lang="id-ID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Contoh :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Berat tubuh ikan mujaer dari kolam A lebih kecil dibandingkan berat tubuh ikan dari kolam B</a:t>
            </a:r>
          </a:p>
        </p:txBody>
      </p:sp>
      <p:sp>
        <p:nvSpPr>
          <p:cNvPr id="4" name="Right Arrow 3"/>
          <p:cNvSpPr/>
          <p:nvPr/>
        </p:nvSpPr>
        <p:spPr>
          <a:xfrm>
            <a:off x="899592" y="2348880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5488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848872" cy="49685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d-ID" b="1" dirty="0"/>
              <a:t>2. Two Tail (dua sisi)</a:t>
            </a:r>
          </a:p>
          <a:p>
            <a:pPr marL="68580" indent="0">
              <a:buNone/>
            </a:pPr>
            <a:r>
              <a:rPr lang="id-ID" b="1" dirty="0"/>
              <a:t>	merupakan hipotesis alternatif yang hanya menyatakan perbedaan tanpa melihat apakah hal yang satu lebih </a:t>
            </a:r>
            <a:r>
              <a:rPr lang="id-ID" b="1" i="1" dirty="0"/>
              <a:t>tinggi/rendah</a:t>
            </a:r>
            <a:r>
              <a:rPr lang="id-ID" b="1" dirty="0"/>
              <a:t> dari hal yang lain</a:t>
            </a:r>
          </a:p>
          <a:p>
            <a:pPr marL="68580" indent="0">
              <a:buNone/>
            </a:pPr>
            <a:r>
              <a:rPr lang="id-ID" b="1" dirty="0"/>
              <a:t>Contoh :</a:t>
            </a:r>
          </a:p>
          <a:p>
            <a:pPr marL="68580" indent="0">
              <a:buNone/>
            </a:pPr>
            <a:r>
              <a:rPr lang="id-ID" b="1" dirty="0"/>
              <a:t>Berat tubuh ikan mujaer dari kolam A berbeda dibandingkan berat tubuh ikan mujaer dari kolam B</a:t>
            </a: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Atau dengan kata lain </a:t>
            </a:r>
          </a:p>
          <a:p>
            <a:pPr marL="68580" indent="0">
              <a:buNone/>
            </a:pPr>
            <a:r>
              <a:rPr lang="id-ID" b="1" dirty="0"/>
              <a:t>Ada perbedaan berat tubuh ikan mujaer antara yang hidup di kolam A dengan yang hidup di kolam B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Arah/ Bentuk Uji Hipotesis</a:t>
            </a:r>
          </a:p>
        </p:txBody>
      </p:sp>
    </p:spTree>
    <p:extLst>
      <p:ext uri="{BB962C8B-B14F-4D97-AF65-F5344CB8AC3E}">
        <p14:creationId xmlns:p14="http://schemas.microsoft.com/office/powerpoint/2010/main" val="2357494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55576" y="692696"/>
                <a:ext cx="7704856" cy="5904656"/>
              </a:xfrm>
            </p:spPr>
            <p:txBody>
              <a:bodyPr>
                <a:normAutofit/>
              </a:bodyPr>
              <a:lstStyle/>
              <a:p>
                <a:pPr marL="68580" indent="0">
                  <a:buNone/>
                </a:pPr>
                <a:r>
                  <a:rPr lang="id-ID" b="1" dirty="0">
                    <a:solidFill>
                      <a:schemeClr val="accent1">
                        <a:lumMod val="50000"/>
                      </a:schemeClr>
                    </a:solidFill>
                  </a:rPr>
                  <a:t>Contoh Penulisan Hipotesis:</a:t>
                </a:r>
              </a:p>
              <a:p>
                <a:pPr marL="68580" indent="0">
                  <a:buNone/>
                </a:pPr>
                <a:r>
                  <a:rPr lang="id-ID" b="1" dirty="0"/>
                  <a:t>Suatu penelitian ingin mengetahui hubungan antara berat tubuh ikan dengan tempat hidup</a:t>
                </a:r>
              </a:p>
              <a:p>
                <a:pPr marL="68580" indent="0">
                  <a:buNone/>
                </a:pPr>
                <a:r>
                  <a:rPr lang="id-ID" b="1" dirty="0"/>
                  <a:t>Maka hipotesis adalah :</a:t>
                </a:r>
              </a:p>
              <a:p>
                <a:pPr marL="68580" indent="0">
                  <a:buNone/>
                </a:pPr>
                <a:r>
                  <a:rPr lang="id-ID" b="1" dirty="0"/>
                  <a:t>1. Ho		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1" i="1" smtClean="0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id-ID" b="1" i="1" smtClean="0">
                            <a:latin typeface="Cambria Math"/>
                          </a:rPr>
                          <m:t>𝑨</m:t>
                        </m:r>
                      </m:sub>
                    </m:sSub>
                    <m:r>
                      <a:rPr lang="id-ID" b="1" i="1" smtClean="0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1" i="1" smtClean="0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id-ID" b="1" i="1" smtClean="0">
                            <a:latin typeface="Cambria Math"/>
                          </a:rPr>
                          <m:t>𝑩</m:t>
                        </m:r>
                      </m:sub>
                    </m:sSub>
                  </m:oMath>
                </a14:m>
                <a:endParaRPr lang="id-ID" b="1" dirty="0"/>
              </a:p>
              <a:p>
                <a:pPr>
                  <a:buFontTx/>
                  <a:buChar char="-"/>
                </a:pPr>
                <a:r>
                  <a:rPr lang="id-ID" b="1" dirty="0"/>
                  <a:t>Tidak ada perbedaan antara mean berat tubuh ikan dengan tempat hidupnya</a:t>
                </a:r>
              </a:p>
              <a:p>
                <a:pPr>
                  <a:buFontTx/>
                  <a:buChar char="-"/>
                </a:pPr>
                <a:r>
                  <a:rPr lang="id-ID" b="1" dirty="0"/>
                  <a:t>Tidak hubungan antara berat ikan dengan tempat hidupnya</a:t>
                </a:r>
              </a:p>
              <a:p>
                <a:pPr marL="68580" indent="0">
                  <a:buNone/>
                </a:pPr>
                <a:r>
                  <a:rPr lang="id-ID" b="1" dirty="0"/>
                  <a:t>2. Ha		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1" i="1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id-ID" b="1" i="1">
                            <a:latin typeface="Cambria Math"/>
                          </a:rPr>
                          <m:t>𝑨</m:t>
                        </m:r>
                      </m:sub>
                    </m:sSub>
                    <m:r>
                      <a:rPr lang="id-ID" b="1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id-ID" b="1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1" i="1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b>
                        <m:r>
                          <a:rPr lang="id-ID" b="1" i="1">
                            <a:latin typeface="Cambria Math"/>
                          </a:rPr>
                          <m:t>𝑩</m:t>
                        </m:r>
                      </m:sub>
                    </m:sSub>
                  </m:oMath>
                </a14:m>
                <a:endParaRPr lang="id-ID" b="1" dirty="0"/>
              </a:p>
              <a:p>
                <a:pPr>
                  <a:buFontTx/>
                  <a:buChar char="-"/>
                </a:pPr>
                <a:r>
                  <a:rPr lang="id-ID" b="1" dirty="0"/>
                  <a:t>Ada perbedaan antara mean berat tubuh ikan dengan tempat hidupnya</a:t>
                </a:r>
              </a:p>
              <a:p>
                <a:pPr>
                  <a:buFontTx/>
                  <a:buChar char="-"/>
                </a:pPr>
                <a:r>
                  <a:rPr lang="id-ID" b="1" dirty="0"/>
                  <a:t>Terdapat hubungan antara berat ikan dengan tempat hidupnya</a:t>
                </a:r>
              </a:p>
              <a:p>
                <a:pPr marL="68580" indent="0">
                  <a:buNone/>
                </a:pPr>
                <a:endParaRPr lang="id-ID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576" y="692696"/>
                <a:ext cx="7704856" cy="5904656"/>
              </a:xfrm>
              <a:blipFill rotWithShape="1">
                <a:blip r:embed="rId2"/>
                <a:stretch>
                  <a:fillRect l="-396" t="-826" r="-554" b="-62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0251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307</TotalTime>
  <Words>1436</Words>
  <Application>Microsoft Office PowerPoint</Application>
  <PresentationFormat>On-screen Show (4:3)</PresentationFormat>
  <Paragraphs>168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Bauhaus 93</vt:lpstr>
      <vt:lpstr>Cambria Math</vt:lpstr>
      <vt:lpstr>Century Gothic</vt:lpstr>
      <vt:lpstr>Wingdings</vt:lpstr>
      <vt:lpstr>Wingdings 2</vt:lpstr>
      <vt:lpstr>Austin</vt:lpstr>
      <vt:lpstr>HIPOTESIS   (DB156213)   2 SKS (3-0)</vt:lpstr>
      <vt:lpstr>Pengertian</vt:lpstr>
      <vt:lpstr>PowerPoint Presentation</vt:lpstr>
      <vt:lpstr>PowerPoint Presentation</vt:lpstr>
      <vt:lpstr>Jenis Hipotesis</vt:lpstr>
      <vt:lpstr>Jenis Hipotesis</vt:lpstr>
      <vt:lpstr>Arah/ Bentuk Uji Hipotesis</vt:lpstr>
      <vt:lpstr>Arah/ Bentuk Uji Hipotesis</vt:lpstr>
      <vt:lpstr>PowerPoint Presentation</vt:lpstr>
      <vt:lpstr>Kesalahan Pengambilan Keputusan</vt:lpstr>
      <vt:lpstr>Kesalahan Pengambilan Keputusan</vt:lpstr>
      <vt:lpstr>PowerPoint Presentation</vt:lpstr>
      <vt:lpstr>PowerPoint Presentation</vt:lpstr>
      <vt:lpstr>PowerPoint Presentation</vt:lpstr>
      <vt:lpstr>Prosedur Uji Hipotesis</vt:lpstr>
      <vt:lpstr>Prosedur Uji Hipotesis</vt:lpstr>
      <vt:lpstr>Faktor-Faktor Dalam Pengujian Hipotesis</vt:lpstr>
      <vt:lpstr>MACAM-MACAM PENGUJIAN HIPOTESIS</vt:lpstr>
      <vt:lpstr>Jenis-Jenis Uji Hipotesis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HIPOTESIS</dc:title>
  <dc:creator>User</dc:creator>
  <cp:lastModifiedBy>Karina Farkhadin</cp:lastModifiedBy>
  <cp:revision>26</cp:revision>
  <dcterms:created xsi:type="dcterms:W3CDTF">2015-03-24T06:59:31Z</dcterms:created>
  <dcterms:modified xsi:type="dcterms:W3CDTF">2023-09-11T02:38:02Z</dcterms:modified>
</cp:coreProperties>
</file>