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272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319599" y="2262426"/>
            <a:ext cx="7477601" cy="16663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Awal Perkembangan Kota</a:t>
            </a:r>
            <a:endParaRPr lang="en-US" sz="5249" dirty="0"/>
          </a:p>
        </p:txBody>
      </p:sp>
      <p:sp>
        <p:nvSpPr>
          <p:cNvPr id="5" name="Text 2"/>
          <p:cNvSpPr/>
          <p:nvPr/>
        </p:nvSpPr>
        <p:spPr>
          <a:xfrm>
            <a:off x="6319599" y="4262080"/>
            <a:ext cx="74776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Perkembangan kota memiliki peran penting dalam sejarah manusia. Di Mesir Kuno, Yunani, dan Romawi, kota-kota menjadi pusat kehidupan dan peradaban.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1958578"/>
            <a:ext cx="934212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Perkembangan Kota di Mesir Kuno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037993" y="3097292"/>
            <a:ext cx="3370064" cy="3173730"/>
          </a:xfrm>
          <a:prstGeom prst="roundRect">
            <a:avLst>
              <a:gd name="adj" fmla="val 3151"/>
            </a:avLst>
          </a:prstGeom>
          <a:solidFill>
            <a:srgbClr val="CCEEFF"/>
          </a:solidFill>
          <a:ln w="13811">
            <a:solidFill>
              <a:srgbClr val="99DD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273975" y="3333274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Piramida</a:t>
            </a:r>
            <a:endParaRPr lang="en-US" sz="2187" dirty="0"/>
          </a:p>
        </p:txBody>
      </p:sp>
      <p:sp>
        <p:nvSpPr>
          <p:cNvPr id="7" name="Text 4"/>
          <p:cNvSpPr/>
          <p:nvPr/>
        </p:nvSpPr>
        <p:spPr>
          <a:xfrm>
            <a:off x="2273975" y="3902631"/>
            <a:ext cx="2898100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Kota-kota Mesir didirikan di sekitar kompleks piramida, yang berfungsi sebagai pusat pemerintahan dan keagamaan.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630228" y="3097292"/>
            <a:ext cx="3370064" cy="3173730"/>
          </a:xfrm>
          <a:prstGeom prst="roundRect">
            <a:avLst>
              <a:gd name="adj" fmla="val 3151"/>
            </a:avLst>
          </a:prstGeom>
          <a:solidFill>
            <a:srgbClr val="CCEEFF"/>
          </a:solidFill>
          <a:ln w="13811">
            <a:solidFill>
              <a:srgbClr val="99DD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866209" y="3333274"/>
            <a:ext cx="24231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Irigrasi Sungai Nil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5866209" y="3902631"/>
            <a:ext cx="2898100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Pengembangan sistem irigasi Sungai Nil memberikan dukungan pada pertanian subur, yang menjadi dasar pertumbuhan kota.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9222462" y="3097292"/>
            <a:ext cx="3370064" cy="3173730"/>
          </a:xfrm>
          <a:prstGeom prst="roundRect">
            <a:avLst>
              <a:gd name="adj" fmla="val 3151"/>
            </a:avLst>
          </a:prstGeom>
          <a:solidFill>
            <a:srgbClr val="CCEEFF"/>
          </a:solidFill>
          <a:ln w="13811">
            <a:solidFill>
              <a:srgbClr val="99DD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58444" y="3333274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Kompleks Kuil</a:t>
            </a:r>
            <a:endParaRPr lang="en-US" sz="2187" dirty="0"/>
          </a:p>
        </p:txBody>
      </p:sp>
      <p:sp>
        <p:nvSpPr>
          <p:cNvPr id="13" name="Text 10"/>
          <p:cNvSpPr/>
          <p:nvPr/>
        </p:nvSpPr>
        <p:spPr>
          <a:xfrm>
            <a:off x="9458444" y="3902631"/>
            <a:ext cx="2898100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Mesir Kuno memiliki kuil-kuil megah yang menjadi pusat keagamaan dan tujuan wisata.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1214914"/>
            <a:ext cx="81838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Perkembangan Kota di Yunani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3" y="2353628"/>
            <a:ext cx="3295888" cy="203692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37993" y="466820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Akropolis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2037993" y="5237559"/>
            <a:ext cx="329588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Akropolis adalah pusat kota-kota Yunani kuno, seperti Athena, yang ditandai dengan kuil-kuil indah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137" y="2353628"/>
            <a:ext cx="3296007" cy="20370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67137" y="4668322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Agora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5667137" y="5237678"/>
            <a:ext cx="329600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Agora adalah pusat kegiatan sosial dan politik, di mana warga bertemu untuk berdiskusi, berdagang, dan mengadakan pertunjukan.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6400" y="2353628"/>
            <a:ext cx="3296007" cy="203704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296400" y="4668322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Teater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9296400" y="5237678"/>
            <a:ext cx="329600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Teater berfungsi sebagai tempat pertunjukan drama dan merupakan bagian integral dari kehidupan budaya masyarakat Yunani kuno.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656987"/>
            <a:ext cx="851154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Perkembangan Kota di Romawi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349103" y="1795701"/>
            <a:ext cx="44410" cy="5776793"/>
          </a:xfrm>
          <a:prstGeom prst="rect">
            <a:avLst/>
          </a:prstGeom>
          <a:solidFill>
            <a:srgbClr val="99DDFF"/>
          </a:solidFill>
          <a:ln/>
        </p:spPr>
      </p:sp>
      <p:sp>
        <p:nvSpPr>
          <p:cNvPr id="6" name="Shape 3"/>
          <p:cNvSpPr/>
          <p:nvPr/>
        </p:nvSpPr>
        <p:spPr>
          <a:xfrm>
            <a:off x="2621220" y="2197001"/>
            <a:ext cx="777597" cy="44410"/>
          </a:xfrm>
          <a:prstGeom prst="rect">
            <a:avLst/>
          </a:prstGeom>
          <a:solidFill>
            <a:srgbClr val="99DDFF"/>
          </a:solidFill>
          <a:ln/>
        </p:spPr>
      </p:sp>
      <p:sp>
        <p:nvSpPr>
          <p:cNvPr id="7" name="Shape 4"/>
          <p:cNvSpPr/>
          <p:nvPr/>
        </p:nvSpPr>
        <p:spPr>
          <a:xfrm>
            <a:off x="2121277" y="1969294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CCEEFF"/>
          </a:solidFill>
          <a:ln w="13811">
            <a:solidFill>
              <a:srgbClr val="99DD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302609" y="2010966"/>
            <a:ext cx="1371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6"/>
          <p:cNvSpPr/>
          <p:nvPr/>
        </p:nvSpPr>
        <p:spPr>
          <a:xfrm>
            <a:off x="3593306" y="201787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Aqueduct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3593306" y="2587228"/>
            <a:ext cx="899910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Saluran air Romawi mengalirkan air bersih ke kota-kota, menyediakan sumber air dan sistem sanitasi yang maju.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2621220" y="4196655"/>
            <a:ext cx="777597" cy="44410"/>
          </a:xfrm>
          <a:prstGeom prst="rect">
            <a:avLst/>
          </a:prstGeom>
          <a:solidFill>
            <a:srgbClr val="99DDFF"/>
          </a:solidFill>
          <a:ln/>
        </p:spPr>
      </p:sp>
      <p:sp>
        <p:nvSpPr>
          <p:cNvPr id="12" name="Shape 9"/>
          <p:cNvSpPr/>
          <p:nvPr/>
        </p:nvSpPr>
        <p:spPr>
          <a:xfrm>
            <a:off x="2121277" y="3968948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CCEEFF"/>
          </a:solidFill>
          <a:ln w="13811">
            <a:solidFill>
              <a:srgbClr val="99DD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275939" y="4010620"/>
            <a:ext cx="19050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2</a:t>
            </a:r>
            <a:endParaRPr lang="en-US" sz="2624" dirty="0"/>
          </a:p>
        </p:txBody>
      </p:sp>
      <p:sp>
        <p:nvSpPr>
          <p:cNvPr id="14" name="Text 11"/>
          <p:cNvSpPr/>
          <p:nvPr/>
        </p:nvSpPr>
        <p:spPr>
          <a:xfrm>
            <a:off x="3593306" y="4017526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Forum</a:t>
            </a:r>
            <a:endParaRPr lang="en-US" sz="2187" dirty="0"/>
          </a:p>
        </p:txBody>
      </p:sp>
      <p:sp>
        <p:nvSpPr>
          <p:cNvPr id="15" name="Text 12"/>
          <p:cNvSpPr/>
          <p:nvPr/>
        </p:nvSpPr>
        <p:spPr>
          <a:xfrm>
            <a:off x="3593306" y="4586883"/>
            <a:ext cx="899910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Forum Romawi adalah pusat pemerintahan, perbelanjaan, dan kegiatan politik dan sosial di kota-kota Romawi.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2621220" y="6196310"/>
            <a:ext cx="777597" cy="44410"/>
          </a:xfrm>
          <a:prstGeom prst="rect">
            <a:avLst/>
          </a:prstGeom>
          <a:solidFill>
            <a:srgbClr val="99DDFF"/>
          </a:solidFill>
          <a:ln/>
        </p:spPr>
      </p:sp>
      <p:sp>
        <p:nvSpPr>
          <p:cNvPr id="17" name="Shape 14"/>
          <p:cNvSpPr/>
          <p:nvPr/>
        </p:nvSpPr>
        <p:spPr>
          <a:xfrm>
            <a:off x="2121277" y="5968603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CCEEFF"/>
          </a:solidFill>
          <a:ln w="13811">
            <a:solidFill>
              <a:srgbClr val="99DD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272129" y="6010275"/>
            <a:ext cx="19812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3</a:t>
            </a:r>
            <a:endParaRPr lang="en-US" sz="2624" dirty="0"/>
          </a:p>
        </p:txBody>
      </p:sp>
      <p:sp>
        <p:nvSpPr>
          <p:cNvPr id="19" name="Text 16"/>
          <p:cNvSpPr/>
          <p:nvPr/>
        </p:nvSpPr>
        <p:spPr>
          <a:xfrm>
            <a:off x="3593306" y="601718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Amfiteater</a:t>
            </a:r>
            <a:endParaRPr lang="en-US" sz="2187" dirty="0"/>
          </a:p>
        </p:txBody>
      </p:sp>
      <p:sp>
        <p:nvSpPr>
          <p:cNvPr id="20" name="Text 17"/>
          <p:cNvSpPr/>
          <p:nvPr/>
        </p:nvSpPr>
        <p:spPr>
          <a:xfrm>
            <a:off x="3593306" y="6586538"/>
            <a:ext cx="899910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Amfiteater Roma, seperti Colosseum, adalah tempat pertunjukan gladiator dan acara hiburan publik lainnya.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0954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7820" y="1859161"/>
            <a:ext cx="7828359" cy="109608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316"/>
              </a:lnSpc>
              <a:buNone/>
            </a:pPr>
            <a:r>
              <a:rPr lang="en-US" sz="3453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Faktor-faktor yang Mempengaruhi Perkembangan Kota</a:t>
            </a:r>
            <a:endParaRPr lang="en-US" sz="3453" dirty="0"/>
          </a:p>
        </p:txBody>
      </p:sp>
      <p:sp>
        <p:nvSpPr>
          <p:cNvPr id="5" name="Shape 2"/>
          <p:cNvSpPr/>
          <p:nvPr/>
        </p:nvSpPr>
        <p:spPr>
          <a:xfrm>
            <a:off x="657820" y="3355419"/>
            <a:ext cx="394692" cy="394692"/>
          </a:xfrm>
          <a:prstGeom prst="roundRect">
            <a:avLst>
              <a:gd name="adj" fmla="val 20000"/>
            </a:avLst>
          </a:prstGeom>
          <a:solidFill>
            <a:srgbClr val="CCEEFF"/>
          </a:solidFill>
          <a:ln w="10954">
            <a:solidFill>
              <a:srgbClr val="99DD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01767" y="3388281"/>
            <a:ext cx="106680" cy="3288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590"/>
              </a:lnSpc>
              <a:buNone/>
            </a:pPr>
            <a:r>
              <a:rPr lang="en-US" sz="2072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1</a:t>
            </a:r>
            <a:endParaRPr lang="en-US" sz="2072" dirty="0"/>
          </a:p>
        </p:txBody>
      </p:sp>
      <p:sp>
        <p:nvSpPr>
          <p:cNvPr id="7" name="Text 4"/>
          <p:cNvSpPr/>
          <p:nvPr/>
        </p:nvSpPr>
        <p:spPr>
          <a:xfrm>
            <a:off x="1227892" y="3415665"/>
            <a:ext cx="2034540" cy="2740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58"/>
              </a:lnSpc>
              <a:buNone/>
            </a:pPr>
            <a:r>
              <a:rPr lang="en-US" sz="172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Sumber Daya Alam</a:t>
            </a:r>
            <a:endParaRPr lang="en-US" sz="1727" dirty="0"/>
          </a:p>
        </p:txBody>
      </p:sp>
      <p:sp>
        <p:nvSpPr>
          <p:cNvPr id="8" name="Text 5"/>
          <p:cNvSpPr/>
          <p:nvPr/>
        </p:nvSpPr>
        <p:spPr>
          <a:xfrm>
            <a:off x="1227892" y="3865126"/>
            <a:ext cx="3256478" cy="84153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10"/>
              </a:lnSpc>
              <a:buNone/>
            </a:pPr>
            <a:r>
              <a:rPr lang="en-US" sz="1381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Ketersediaan sumber daya alam yang melimpah mendukung perkembangan kota yang makmur.</a:t>
            </a:r>
            <a:endParaRPr lang="en-US" sz="1381" dirty="0"/>
          </a:p>
        </p:txBody>
      </p:sp>
      <p:sp>
        <p:nvSpPr>
          <p:cNvPr id="9" name="Shape 6"/>
          <p:cNvSpPr/>
          <p:nvPr/>
        </p:nvSpPr>
        <p:spPr>
          <a:xfrm>
            <a:off x="4659749" y="3355419"/>
            <a:ext cx="394692" cy="394692"/>
          </a:xfrm>
          <a:prstGeom prst="roundRect">
            <a:avLst>
              <a:gd name="adj" fmla="val 20000"/>
            </a:avLst>
          </a:prstGeom>
          <a:solidFill>
            <a:srgbClr val="CCEEFF"/>
          </a:solidFill>
          <a:ln w="10954">
            <a:solidFill>
              <a:srgbClr val="99DDF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780836" y="3388281"/>
            <a:ext cx="152400" cy="3288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590"/>
              </a:lnSpc>
              <a:buNone/>
            </a:pPr>
            <a:r>
              <a:rPr lang="en-US" sz="2072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2</a:t>
            </a:r>
            <a:endParaRPr lang="en-US" sz="2072" dirty="0"/>
          </a:p>
        </p:txBody>
      </p:sp>
      <p:sp>
        <p:nvSpPr>
          <p:cNvPr id="11" name="Text 8"/>
          <p:cNvSpPr/>
          <p:nvPr/>
        </p:nvSpPr>
        <p:spPr>
          <a:xfrm>
            <a:off x="5229820" y="3415665"/>
            <a:ext cx="2758440" cy="2740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58"/>
              </a:lnSpc>
              <a:buNone/>
            </a:pPr>
            <a:r>
              <a:rPr lang="en-US" sz="172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Koneksi dan Perdagangan</a:t>
            </a:r>
            <a:endParaRPr lang="en-US" sz="1727" dirty="0"/>
          </a:p>
        </p:txBody>
      </p:sp>
      <p:sp>
        <p:nvSpPr>
          <p:cNvPr id="12" name="Text 9"/>
          <p:cNvSpPr/>
          <p:nvPr/>
        </p:nvSpPr>
        <p:spPr>
          <a:xfrm>
            <a:off x="5229820" y="3865126"/>
            <a:ext cx="3256478" cy="84153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10"/>
              </a:lnSpc>
              <a:buNone/>
            </a:pPr>
            <a:r>
              <a:rPr lang="en-US" sz="1381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Hubungan dagang dengan kota-kota lain memperluas pengaruh budaya dan ekonomi.</a:t>
            </a:r>
            <a:endParaRPr lang="en-US" sz="1381" dirty="0"/>
          </a:p>
        </p:txBody>
      </p:sp>
      <p:sp>
        <p:nvSpPr>
          <p:cNvPr id="13" name="Shape 10"/>
          <p:cNvSpPr/>
          <p:nvPr/>
        </p:nvSpPr>
        <p:spPr>
          <a:xfrm>
            <a:off x="657820" y="5019080"/>
            <a:ext cx="394692" cy="394692"/>
          </a:xfrm>
          <a:prstGeom prst="roundRect">
            <a:avLst>
              <a:gd name="adj" fmla="val 20000"/>
            </a:avLst>
          </a:prstGeom>
          <a:solidFill>
            <a:srgbClr val="CCEEFF"/>
          </a:solidFill>
          <a:ln w="10954">
            <a:solidFill>
              <a:srgbClr val="99DD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75097" y="5051941"/>
            <a:ext cx="160020" cy="3288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590"/>
              </a:lnSpc>
              <a:buNone/>
            </a:pPr>
            <a:r>
              <a:rPr lang="en-US" sz="2072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3</a:t>
            </a:r>
            <a:endParaRPr lang="en-US" sz="2072" dirty="0"/>
          </a:p>
        </p:txBody>
      </p:sp>
      <p:sp>
        <p:nvSpPr>
          <p:cNvPr id="15" name="Text 12"/>
          <p:cNvSpPr/>
          <p:nvPr/>
        </p:nvSpPr>
        <p:spPr>
          <a:xfrm>
            <a:off x="1227892" y="5079325"/>
            <a:ext cx="2872740" cy="2740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58"/>
              </a:lnSpc>
              <a:buNone/>
            </a:pPr>
            <a:r>
              <a:rPr lang="en-US" sz="172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Pemerintahan yang Efektif</a:t>
            </a:r>
            <a:endParaRPr lang="en-US" sz="1727" dirty="0"/>
          </a:p>
        </p:txBody>
      </p:sp>
      <p:sp>
        <p:nvSpPr>
          <p:cNvPr id="16" name="Text 13"/>
          <p:cNvSpPr/>
          <p:nvPr/>
        </p:nvSpPr>
        <p:spPr>
          <a:xfrm>
            <a:off x="1227892" y="5528786"/>
            <a:ext cx="3256478" cy="84153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10"/>
              </a:lnSpc>
              <a:buNone/>
            </a:pPr>
            <a:r>
              <a:rPr lang="en-US" sz="1381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Sistem pemerintahan yang kuat dan stabil membantu memelihara ketertiban di dalam kota-kota.</a:t>
            </a:r>
            <a:endParaRPr lang="en-US" sz="1381" dirty="0"/>
          </a:p>
        </p:txBody>
      </p:sp>
      <p:sp>
        <p:nvSpPr>
          <p:cNvPr id="17" name="Shape 14"/>
          <p:cNvSpPr/>
          <p:nvPr/>
        </p:nvSpPr>
        <p:spPr>
          <a:xfrm>
            <a:off x="4659749" y="5019080"/>
            <a:ext cx="394692" cy="394692"/>
          </a:xfrm>
          <a:prstGeom prst="roundRect">
            <a:avLst>
              <a:gd name="adj" fmla="val 20000"/>
            </a:avLst>
          </a:prstGeom>
          <a:solidFill>
            <a:srgbClr val="CCEEFF"/>
          </a:solidFill>
          <a:ln w="10954">
            <a:solidFill>
              <a:srgbClr val="99DD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773216" y="5051941"/>
            <a:ext cx="167640" cy="32885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590"/>
              </a:lnSpc>
              <a:buNone/>
            </a:pPr>
            <a:r>
              <a:rPr lang="en-US" sz="2072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4</a:t>
            </a:r>
            <a:endParaRPr lang="en-US" sz="2072" dirty="0"/>
          </a:p>
        </p:txBody>
      </p:sp>
      <p:sp>
        <p:nvSpPr>
          <p:cNvPr id="19" name="Text 16"/>
          <p:cNvSpPr/>
          <p:nvPr/>
        </p:nvSpPr>
        <p:spPr>
          <a:xfrm>
            <a:off x="5229820" y="5079325"/>
            <a:ext cx="1851660" cy="27408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158"/>
              </a:lnSpc>
              <a:buNone/>
            </a:pPr>
            <a:r>
              <a:rPr lang="en-US" sz="1727" b="1" dirty="0">
                <a:solidFill>
                  <a:srgbClr val="272525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Inovasi Teknologi</a:t>
            </a:r>
            <a:endParaRPr lang="en-US" sz="1727" dirty="0"/>
          </a:p>
        </p:txBody>
      </p:sp>
      <p:sp>
        <p:nvSpPr>
          <p:cNvPr id="20" name="Text 17"/>
          <p:cNvSpPr/>
          <p:nvPr/>
        </p:nvSpPr>
        <p:spPr>
          <a:xfrm>
            <a:off x="5229820" y="5528786"/>
            <a:ext cx="3256478" cy="84153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10"/>
              </a:lnSpc>
              <a:buNone/>
            </a:pPr>
            <a:r>
              <a:rPr lang="en-US" sz="1381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Pengembangan teknologi memungkinkan pembangunan infrastruktur yang lebih maju.</a:t>
            </a:r>
            <a:endParaRPr lang="en-US" sz="1381" dirty="0"/>
          </a:p>
        </p:txBody>
      </p:sp>
      <p:pic>
        <p:nvPicPr>
          <p:cNvPr id="23" name="Image 1" descr="preencoded.png">
            <a:extLst>
              <a:ext uri="{FF2B5EF4-FFF2-40B4-BE49-F238E27FC236}">
                <a16:creationId xmlns:a16="http://schemas.microsoft.com/office/drawing/2014/main" id="{134250C3-575A-1957-2605-07F743B5D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2228731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Perbandingan Perkembangan Kota di Mesir Kuno, Yunani, dan Romawi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037993" y="4061817"/>
            <a:ext cx="10554414" cy="1938933"/>
          </a:xfrm>
          <a:prstGeom prst="roundRect">
            <a:avLst>
              <a:gd name="adj" fmla="val 5157"/>
            </a:avLst>
          </a:prstGeom>
          <a:noFill/>
          <a:ln w="13811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051804" y="4075628"/>
            <a:ext cx="10525720" cy="63710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2275165" y="4216479"/>
            <a:ext cx="3060025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Mesir Kuno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5787152" y="4216479"/>
            <a:ext cx="3056215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Yunani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9295328" y="4216479"/>
            <a:ext cx="3060025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Romawi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2051804" y="4712732"/>
            <a:ext cx="10525720" cy="63710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2275165" y="4853583"/>
            <a:ext cx="3060025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Piramida dan kuil megah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5787152" y="4853583"/>
            <a:ext cx="3056215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Akropolis dan teater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9295328" y="4853583"/>
            <a:ext cx="3060025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Aqueduct dan amfiteater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2051804" y="5349835"/>
            <a:ext cx="10525720" cy="63710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2275165" y="5490686"/>
            <a:ext cx="3060025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Sistem irigasi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5787152" y="5490686"/>
            <a:ext cx="3056215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Agora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9295328" y="5490686"/>
            <a:ext cx="3060025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Forum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037993" y="2224921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Kesimpulan dan Implikasi Perkembangan Kota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2037993" y="416909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Kesimpulan</a:t>
            </a:r>
            <a:endParaRPr lang="en-US" sz="2187" dirty="0"/>
          </a:p>
        </p:txBody>
      </p:sp>
      <p:sp>
        <p:nvSpPr>
          <p:cNvPr id="6" name="Text 3"/>
          <p:cNvSpPr/>
          <p:nvPr/>
        </p:nvSpPr>
        <p:spPr>
          <a:xfrm>
            <a:off x="2037993" y="4738449"/>
            <a:ext cx="500622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Mesir Kuno, Yunani, dan Romawi memiliki peran penting dalam sejarah perkembangan kota.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593806" y="4169093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000000"/>
                </a:solidFill>
                <a:latin typeface="p22-mackinac-pro" pitchFamily="34" charset="0"/>
                <a:ea typeface="p22-mackinac-pro" pitchFamily="34" charset="-122"/>
                <a:cs typeface="p22-mackinac-pro" pitchFamily="34" charset="-120"/>
              </a:rPr>
              <a:t>Implikasi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7593806" y="4738449"/>
            <a:ext cx="500622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Eudoxus Sans" pitchFamily="34" charset="0"/>
                <a:ea typeface="Eudoxus Sans" pitchFamily="34" charset="-122"/>
                <a:cs typeface="Eudoxus Sans" pitchFamily="34" charset="-120"/>
              </a:rPr>
              <a:t>Perkembangan kota mencerminkan kemajuan peradaban dan warisan budaya yang berharga bagi masyarakat modern.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</Words>
  <Application>Microsoft Office PowerPoint</Application>
  <PresentationFormat>Custom</PresentationFormat>
  <Paragraphs>61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Eudoxus Sans</vt:lpstr>
      <vt:lpstr>p22-mackinac-pro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Reviewer Comments</cp:lastModifiedBy>
  <cp:revision>2</cp:revision>
  <dcterms:created xsi:type="dcterms:W3CDTF">2023-10-09T04:33:06Z</dcterms:created>
  <dcterms:modified xsi:type="dcterms:W3CDTF">2023-11-09T04:47:48Z</dcterms:modified>
</cp:coreProperties>
</file>