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5" r:id="rId2"/>
    <p:sldId id="288" r:id="rId3"/>
    <p:sldId id="294" r:id="rId4"/>
    <p:sldId id="289" r:id="rId5"/>
    <p:sldId id="290" r:id="rId6"/>
    <p:sldId id="283" r:id="rId7"/>
    <p:sldId id="259" r:id="rId8"/>
    <p:sldId id="272" r:id="rId9"/>
    <p:sldId id="260" r:id="rId10"/>
    <p:sldId id="268" r:id="rId11"/>
    <p:sldId id="269" r:id="rId12"/>
    <p:sldId id="270" r:id="rId13"/>
    <p:sldId id="262" r:id="rId14"/>
    <p:sldId id="261" r:id="rId15"/>
    <p:sldId id="263" r:id="rId16"/>
    <p:sldId id="265" r:id="rId17"/>
    <p:sldId id="264" r:id="rId18"/>
    <p:sldId id="266" r:id="rId19"/>
    <p:sldId id="267" r:id="rId20"/>
    <p:sldId id="273" r:id="rId21"/>
    <p:sldId id="274" r:id="rId22"/>
    <p:sldId id="275" r:id="rId23"/>
    <p:sldId id="292" r:id="rId24"/>
    <p:sldId id="293" r:id="rId25"/>
    <p:sldId id="291" r:id="rId2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652" autoAdjust="0"/>
  </p:normalViewPr>
  <p:slideViewPr>
    <p:cSldViewPr>
      <p:cViewPr>
        <p:scale>
          <a:sx n="57" d="100"/>
          <a:sy n="57" d="100"/>
        </p:scale>
        <p:origin x="-1746"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3E9CD-6502-477A-88F0-1C63F694CD66}" type="datetimeFigureOut">
              <a:rPr lang="id-ID" smtClean="0"/>
              <a:pPr/>
              <a:t>03/11/2020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157E35-0E6E-417F-B88A-C91B6DD14260}" type="slidenum">
              <a:rPr lang="id-ID" smtClean="0"/>
              <a:pPr/>
              <a:t>‹#›</a:t>
            </a:fld>
            <a:endParaRPr lang="id-ID"/>
          </a:p>
        </p:txBody>
      </p:sp>
    </p:spTree>
    <p:extLst>
      <p:ext uri="{BB962C8B-B14F-4D97-AF65-F5344CB8AC3E}">
        <p14:creationId xmlns:p14="http://schemas.microsoft.com/office/powerpoint/2010/main" val="369953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A157E35-0E6E-417F-B88A-C91B6DD14260}" type="slidenum">
              <a:rPr lang="id-ID" smtClean="0"/>
              <a:pPr/>
              <a:t>1</a:t>
            </a:fld>
            <a:endParaRPr lang="id-ID"/>
          </a:p>
        </p:txBody>
      </p:sp>
    </p:spTree>
    <p:extLst>
      <p:ext uri="{BB962C8B-B14F-4D97-AF65-F5344CB8AC3E}">
        <p14:creationId xmlns:p14="http://schemas.microsoft.com/office/powerpoint/2010/main" val="424969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1A157E35-0E6E-417F-B88A-C91B6DD14260}" type="slidenum">
              <a:rPr lang="id-ID" smtClean="0"/>
              <a:pPr/>
              <a:t>11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215181C-045A-4235-810C-A3D9840A019F}" type="slidenum">
              <a:rPr lang="id-ID" smtClean="0"/>
              <a:pPr/>
              <a:t>‹#›</a:t>
            </a:fld>
            <a:endParaRPr lang="id-ID"/>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418239-D539-466E-9775-BBE41C80F4FA}" type="datetimeFigureOut">
              <a:rPr lang="id-ID" smtClean="0"/>
              <a:pPr/>
              <a:t>03/11/2020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7215181C-045A-4235-810C-A3D9840A019F}"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418239-D539-466E-9775-BBE41C80F4FA}" type="datetimeFigureOut">
              <a:rPr lang="id-ID" smtClean="0"/>
              <a:pPr/>
              <a:t>03/11/2020</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15181C-045A-4235-810C-A3D9840A019F}"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F:\KULIAH\S-1\KARAWITANOLOGI\KALOGI-1\SA%20Manggalagita%20-%20Onang2%20P%20Nem.wma" TargetMode="External"/><Relationship Id="rId1" Type="http://schemas.openxmlformats.org/officeDocument/2006/relationships/audio" Target="file:///F:\KULIAH\S-1\KARAWITANOLOGI\KALOGI-1\Ket.%20SEKARTEJA%20SM.mp3"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REKAMAN\B-FOTO-FOTO\Gamelan Small\B6Gong Kempul.jpg"/>
          <p:cNvPicPr>
            <a:picLocks noChangeAspect="1" noChangeArrowheads="1"/>
          </p:cNvPicPr>
          <p:nvPr/>
        </p:nvPicPr>
        <p:blipFill>
          <a:blip r:embed="rId3"/>
          <a:srcRect l="14000" t="52667" r="70000" b="16667"/>
          <a:stretch>
            <a:fillRect/>
          </a:stretch>
        </p:blipFill>
        <p:spPr bwMode="auto">
          <a:xfrm>
            <a:off x="-77123" y="498956"/>
            <a:ext cx="3363507" cy="4835044"/>
          </a:xfrm>
          <a:prstGeom prst="rect">
            <a:avLst/>
          </a:prstGeom>
          <a:noFill/>
          <a:effectLst>
            <a:softEdge rad="317500"/>
          </a:effectLst>
        </p:spPr>
      </p:pic>
      <p:pic>
        <p:nvPicPr>
          <p:cNvPr id="4" name="Picture 2" descr="G:\B-REKAMAN\B-FOTO-FOTO\Gamelan Small\B6Gong Kempul.jpg"/>
          <p:cNvPicPr>
            <a:picLocks noChangeAspect="1" noChangeArrowheads="1"/>
          </p:cNvPicPr>
          <p:nvPr/>
        </p:nvPicPr>
        <p:blipFill>
          <a:blip r:embed="rId3"/>
          <a:srcRect l="14000" t="52667" r="70000" b="16667"/>
          <a:stretch>
            <a:fillRect/>
          </a:stretch>
        </p:blipFill>
        <p:spPr bwMode="auto">
          <a:xfrm>
            <a:off x="2743200" y="622005"/>
            <a:ext cx="2303334" cy="3311043"/>
          </a:xfrm>
          <a:prstGeom prst="rect">
            <a:avLst/>
          </a:prstGeom>
          <a:noFill/>
          <a:effectLst>
            <a:softEdge rad="317500"/>
          </a:effectLst>
        </p:spPr>
      </p:pic>
      <p:pic>
        <p:nvPicPr>
          <p:cNvPr id="5" name="Picture 2" descr="G:\B-REKAMAN\B-FOTO-FOTO\Gamelan Small\B6Gong Kempul.jpg"/>
          <p:cNvPicPr>
            <a:picLocks noChangeAspect="1" noChangeArrowheads="1"/>
          </p:cNvPicPr>
          <p:nvPr/>
        </p:nvPicPr>
        <p:blipFill>
          <a:blip r:embed="rId3"/>
          <a:srcRect l="14000" t="52667" r="70000" b="16667"/>
          <a:stretch>
            <a:fillRect/>
          </a:stretch>
        </p:blipFill>
        <p:spPr bwMode="auto">
          <a:xfrm>
            <a:off x="4876800" y="786144"/>
            <a:ext cx="1768702" cy="2542511"/>
          </a:xfrm>
          <a:prstGeom prst="rect">
            <a:avLst/>
          </a:prstGeom>
          <a:noFill/>
          <a:effectLst>
            <a:softEdge rad="317500"/>
          </a:effectLst>
        </p:spPr>
      </p:pic>
      <p:pic>
        <p:nvPicPr>
          <p:cNvPr id="6" name="Picture 2" descr="G:\B-REKAMAN\B-FOTO-FOTO\Gamelan Small\B6Gong Kempul.jpg"/>
          <p:cNvPicPr>
            <a:picLocks noChangeAspect="1" noChangeArrowheads="1"/>
          </p:cNvPicPr>
          <p:nvPr/>
        </p:nvPicPr>
        <p:blipFill>
          <a:blip r:embed="rId3"/>
          <a:srcRect l="14000" t="52667" r="70000" b="16667"/>
          <a:stretch>
            <a:fillRect/>
          </a:stretch>
        </p:blipFill>
        <p:spPr bwMode="auto">
          <a:xfrm>
            <a:off x="6693348" y="786144"/>
            <a:ext cx="1402187" cy="2015644"/>
          </a:xfrm>
          <a:prstGeom prst="rect">
            <a:avLst/>
          </a:prstGeom>
          <a:noFill/>
          <a:effectLst>
            <a:softEdge rad="317500"/>
          </a:effectLst>
        </p:spPr>
      </p:pic>
      <p:pic>
        <p:nvPicPr>
          <p:cNvPr id="7" name="Picture 2" descr="G:\B-REKAMAN\B-FOTO-FOTO\Gamelan Small\B6Gong Kempul.jpg"/>
          <p:cNvPicPr>
            <a:picLocks noChangeAspect="1" noChangeArrowheads="1"/>
          </p:cNvPicPr>
          <p:nvPr/>
        </p:nvPicPr>
        <p:blipFill>
          <a:blip r:embed="rId3"/>
          <a:srcRect l="14000" t="52667" r="70000" b="16667"/>
          <a:stretch>
            <a:fillRect/>
          </a:stretch>
        </p:blipFill>
        <p:spPr bwMode="auto">
          <a:xfrm>
            <a:off x="7953461" y="786144"/>
            <a:ext cx="1007165" cy="1447800"/>
          </a:xfrm>
          <a:prstGeom prst="rect">
            <a:avLst/>
          </a:prstGeom>
          <a:noFill/>
          <a:effectLst>
            <a:softEdge rad="317500"/>
          </a:effectLst>
        </p:spPr>
      </p:pic>
      <p:sp>
        <p:nvSpPr>
          <p:cNvPr id="8" name="TextBox 7"/>
          <p:cNvSpPr txBox="1"/>
          <p:nvPr/>
        </p:nvSpPr>
        <p:spPr>
          <a:xfrm>
            <a:off x="473802" y="2560001"/>
            <a:ext cx="8578695" cy="1077218"/>
          </a:xfrm>
          <a:prstGeom prst="rect">
            <a:avLst/>
          </a:prstGeom>
          <a:noFill/>
          <a:scene3d>
            <a:camera prst="perspectiveRight"/>
            <a:lightRig rig="threePt" dir="t"/>
          </a:scene3d>
          <a:sp3d>
            <a:bevelT w="165100" prst="coolSlant"/>
          </a:sp3d>
        </p:spPr>
        <p:txBody>
          <a:bodyPr wrap="none" rtlCol="0">
            <a:spAutoFit/>
          </a:bodyPr>
          <a:lstStyle/>
          <a:p>
            <a:pPr algn="ctr"/>
            <a:r>
              <a:rPr lang="id-ID" sz="3200" dirty="0" smtClean="0"/>
              <a:t>KLASIFIKASI GAMELAN &amp;</a:t>
            </a:r>
          </a:p>
          <a:p>
            <a:pPr algn="ctr"/>
            <a:r>
              <a:rPr lang="id-ID" sz="3200" dirty="0" smtClean="0"/>
              <a:t>MULAI </a:t>
            </a:r>
            <a:r>
              <a:rPr lang="id-ID" sz="3200" dirty="0" smtClean="0"/>
              <a:t>MENGENAL JENIS </a:t>
            </a:r>
            <a:r>
              <a:rPr lang="id-ID" sz="3200" dirty="0"/>
              <a:t>GAMELAN </a:t>
            </a:r>
            <a:r>
              <a:rPr lang="id-ID" sz="3200" dirty="0" smtClean="0"/>
              <a:t>AGENG</a:t>
            </a:r>
            <a:endParaRPr lang="id-ID" sz="3200" dirty="0"/>
          </a:p>
        </p:txBody>
      </p:sp>
    </p:spTree>
    <p:extLst>
      <p:ext uri="{BB962C8B-B14F-4D97-AF65-F5344CB8AC3E}">
        <p14:creationId xmlns:p14="http://schemas.microsoft.com/office/powerpoint/2010/main" val="346472052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B-REKAMAN\B-FOTO-FOTO\Gamelan Small\A3Bonang.jpg"/>
          <p:cNvPicPr>
            <a:picLocks noChangeAspect="1" noChangeArrowheads="1"/>
          </p:cNvPicPr>
          <p:nvPr/>
        </p:nvPicPr>
        <p:blipFill>
          <a:blip r:embed="rId2"/>
          <a:srcRect/>
          <a:stretch>
            <a:fillRect/>
          </a:stretch>
        </p:blipFill>
        <p:spPr bwMode="auto">
          <a:xfrm>
            <a:off x="457200" y="990600"/>
            <a:ext cx="6934200" cy="4515898"/>
          </a:xfrm>
          <a:prstGeom prst="rect">
            <a:avLst/>
          </a:prstGeom>
          <a:noFill/>
        </p:spPr>
      </p:pic>
      <p:sp>
        <p:nvSpPr>
          <p:cNvPr id="3" name="TextBox 2"/>
          <p:cNvSpPr txBox="1"/>
          <p:nvPr/>
        </p:nvSpPr>
        <p:spPr>
          <a:xfrm>
            <a:off x="2971800" y="304800"/>
            <a:ext cx="3512628" cy="369332"/>
          </a:xfrm>
          <a:prstGeom prst="rect">
            <a:avLst/>
          </a:prstGeom>
          <a:noFill/>
        </p:spPr>
        <p:txBody>
          <a:bodyPr wrap="none" rtlCol="0">
            <a:spAutoFit/>
          </a:bodyPr>
          <a:lstStyle/>
          <a:p>
            <a:r>
              <a:rPr lang="en-US" dirty="0" err="1" smtClean="0"/>
              <a:t>RICIKAN</a:t>
            </a:r>
            <a:r>
              <a:rPr lang="en-US" dirty="0" smtClean="0"/>
              <a:t> </a:t>
            </a:r>
            <a:r>
              <a:rPr lang="en-US" dirty="0" err="1" smtClean="0"/>
              <a:t>PENCON</a:t>
            </a:r>
            <a:r>
              <a:rPr lang="en-US" dirty="0" smtClean="0"/>
              <a:t> – Horizontal  </a:t>
            </a:r>
            <a:endParaRPr lang="id-ID" dirty="0"/>
          </a:p>
        </p:txBody>
      </p:sp>
      <p:sp>
        <p:nvSpPr>
          <p:cNvPr id="4" name="TextBox 3"/>
          <p:cNvSpPr txBox="1"/>
          <p:nvPr/>
        </p:nvSpPr>
        <p:spPr>
          <a:xfrm>
            <a:off x="3505200" y="5638800"/>
            <a:ext cx="2362200" cy="646331"/>
          </a:xfrm>
          <a:prstGeom prst="rect">
            <a:avLst/>
          </a:prstGeom>
          <a:noFill/>
        </p:spPr>
        <p:txBody>
          <a:bodyPr wrap="square" rtlCol="0">
            <a:spAutoFit/>
          </a:bodyPr>
          <a:lstStyle/>
          <a:p>
            <a:r>
              <a:rPr lang="en-US" dirty="0" err="1" smtClean="0"/>
              <a:t>Bonang</a:t>
            </a:r>
            <a:r>
              <a:rPr lang="en-US" dirty="0" smtClean="0"/>
              <a:t> </a:t>
            </a:r>
            <a:r>
              <a:rPr lang="en-US" dirty="0" err="1" smtClean="0"/>
              <a:t>Barung</a:t>
            </a:r>
            <a:endParaRPr lang="en-US" dirty="0" smtClean="0"/>
          </a:p>
          <a:p>
            <a:r>
              <a:rPr lang="en-US" dirty="0" err="1" smtClean="0"/>
              <a:t>Bonang</a:t>
            </a:r>
            <a:r>
              <a:rPr lang="en-US" dirty="0" smtClean="0"/>
              <a:t> </a:t>
            </a:r>
            <a:r>
              <a:rPr lang="en-US" dirty="0" err="1" smtClean="0"/>
              <a:t>Penerus</a:t>
            </a:r>
            <a:endParaRPr lang="id-ID" dirty="0"/>
          </a:p>
        </p:txBody>
      </p:sp>
      <p:cxnSp>
        <p:nvCxnSpPr>
          <p:cNvPr id="5" name="Straight Connector 4"/>
          <p:cNvCxnSpPr/>
          <p:nvPr/>
        </p:nvCxnSpPr>
        <p:spPr>
          <a:xfrm rot="5400000" flipH="1" flipV="1">
            <a:off x="-113506" y="4914900"/>
            <a:ext cx="23614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0" y="6858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934200" y="10668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86600" y="15240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66800" y="6096000"/>
            <a:ext cx="2362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57912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818606" y="685800"/>
            <a:ext cx="4039394" cy="1143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81200" y="1066800"/>
            <a:ext cx="495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048000" y="1524000"/>
            <a:ext cx="4038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439194" y="5409406"/>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96200" y="533400"/>
            <a:ext cx="1242263" cy="1169551"/>
          </a:xfrm>
          <a:prstGeom prst="rect">
            <a:avLst/>
          </a:prstGeom>
          <a:noFill/>
        </p:spPr>
        <p:txBody>
          <a:bodyPr wrap="none" rtlCol="0">
            <a:spAutoFit/>
          </a:bodyPr>
          <a:lstStyle/>
          <a:p>
            <a:r>
              <a:rPr lang="en-US" dirty="0" err="1" smtClean="0"/>
              <a:t>Kenong</a:t>
            </a:r>
            <a:endParaRPr lang="en-US" dirty="0" smtClean="0"/>
          </a:p>
          <a:p>
            <a:endParaRPr lang="en-US" sz="800" dirty="0" smtClean="0"/>
          </a:p>
          <a:p>
            <a:r>
              <a:rPr lang="en-US" dirty="0" err="1" smtClean="0"/>
              <a:t>Kethuk</a:t>
            </a:r>
            <a:endParaRPr lang="en-US" dirty="0" smtClean="0"/>
          </a:p>
          <a:p>
            <a:endParaRPr lang="en-US" sz="800" dirty="0" smtClean="0"/>
          </a:p>
          <a:p>
            <a:r>
              <a:rPr lang="en-US" dirty="0" err="1" smtClean="0"/>
              <a:t>Kempyang</a:t>
            </a:r>
            <a:endParaRPr lang="id-ID" dirty="0"/>
          </a:p>
        </p:txBody>
      </p:sp>
      <p:sp>
        <p:nvSpPr>
          <p:cNvPr id="17" name="TextBox 16"/>
          <p:cNvSpPr txBox="1"/>
          <p:nvPr/>
        </p:nvSpPr>
        <p:spPr>
          <a:xfrm>
            <a:off x="6019800" y="5410200"/>
            <a:ext cx="2837765" cy="1200329"/>
          </a:xfrm>
          <a:prstGeom prst="rect">
            <a:avLst/>
          </a:prstGeom>
          <a:noFill/>
        </p:spPr>
        <p:txBody>
          <a:bodyPr wrap="none" rtlCol="0">
            <a:spAutoFit/>
          </a:bodyPr>
          <a:lstStyle/>
          <a:p>
            <a:r>
              <a:rPr lang="id-ID" dirty="0" smtClean="0"/>
              <a:t>Pencon wadon</a:t>
            </a:r>
          </a:p>
          <a:p>
            <a:r>
              <a:rPr lang="id-ID" dirty="0" smtClean="0"/>
              <a:t>(yang bentuknya melebar)</a:t>
            </a:r>
          </a:p>
          <a:p>
            <a:r>
              <a:rPr lang="id-ID" dirty="0" smtClean="0"/>
              <a:t>Pencon Lanang</a:t>
            </a:r>
          </a:p>
          <a:p>
            <a:r>
              <a:rPr lang="id-ID" dirty="0" smtClean="0"/>
              <a:t>(yang bentuknya ramping)</a:t>
            </a:r>
            <a:endParaRPr lang="id-ID"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par>
                                <p:cTn id="27" presetID="9"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9"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par>
                                <p:cTn id="47" presetID="9"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B-REKAMAN\B-FOTO-FOTO\Gamelan Small\A7Rebab Plonthang.jpg"/>
          <p:cNvPicPr>
            <a:picLocks noChangeAspect="1" noChangeArrowheads="1"/>
          </p:cNvPicPr>
          <p:nvPr/>
        </p:nvPicPr>
        <p:blipFill>
          <a:blip r:embed="rId3"/>
          <a:srcRect l="31000" r="32000" b="29333"/>
          <a:stretch>
            <a:fillRect/>
          </a:stretch>
        </p:blipFill>
        <p:spPr bwMode="auto">
          <a:xfrm>
            <a:off x="1524000" y="858796"/>
            <a:ext cx="3962400" cy="5675870"/>
          </a:xfrm>
          <a:prstGeom prst="rect">
            <a:avLst/>
          </a:prstGeom>
          <a:noFill/>
        </p:spPr>
      </p:pic>
      <p:cxnSp>
        <p:nvCxnSpPr>
          <p:cNvPr id="3" name="Straight Connector 2"/>
          <p:cNvCxnSpPr/>
          <p:nvPr/>
        </p:nvCxnSpPr>
        <p:spPr>
          <a:xfrm>
            <a:off x="4114800" y="15240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867400" y="1524000"/>
            <a:ext cx="7620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05600" y="1828800"/>
            <a:ext cx="1715919" cy="4524315"/>
          </a:xfrm>
          <a:prstGeom prst="rect">
            <a:avLst/>
          </a:prstGeom>
          <a:noFill/>
        </p:spPr>
        <p:txBody>
          <a:bodyPr wrap="none" rtlCol="0">
            <a:spAutoFit/>
          </a:bodyPr>
          <a:lstStyle/>
          <a:p>
            <a:r>
              <a:rPr lang="en-US" dirty="0" err="1" smtClean="0"/>
              <a:t>Menur</a:t>
            </a:r>
            <a:endParaRPr lang="en-US" dirty="0" smtClean="0"/>
          </a:p>
          <a:p>
            <a:r>
              <a:rPr lang="en-US" dirty="0" err="1" smtClean="0"/>
              <a:t>Kupingan</a:t>
            </a:r>
            <a:endParaRPr lang="en-US" dirty="0" smtClean="0"/>
          </a:p>
          <a:p>
            <a:r>
              <a:rPr lang="en-US" dirty="0" err="1" smtClean="0"/>
              <a:t>Watang</a:t>
            </a:r>
            <a:endParaRPr lang="en-US" dirty="0" smtClean="0"/>
          </a:p>
          <a:p>
            <a:r>
              <a:rPr lang="en-US" dirty="0" err="1" smtClean="0"/>
              <a:t>Bathok</a:t>
            </a:r>
            <a:endParaRPr lang="en-US" dirty="0" smtClean="0"/>
          </a:p>
          <a:p>
            <a:r>
              <a:rPr lang="en-US" dirty="0" err="1" smtClean="0"/>
              <a:t>Babat</a:t>
            </a:r>
            <a:endParaRPr lang="en-US" dirty="0" smtClean="0"/>
          </a:p>
          <a:p>
            <a:r>
              <a:rPr lang="en-US" dirty="0" err="1" smtClean="0"/>
              <a:t>Srenten</a:t>
            </a:r>
            <a:endParaRPr lang="en-US" dirty="0" smtClean="0"/>
          </a:p>
          <a:p>
            <a:r>
              <a:rPr lang="en-US" dirty="0" err="1" smtClean="0"/>
              <a:t>Kawat</a:t>
            </a:r>
            <a:endParaRPr lang="en-US" dirty="0" smtClean="0"/>
          </a:p>
          <a:p>
            <a:r>
              <a:rPr lang="en-US" dirty="0" err="1" smtClean="0"/>
              <a:t>Dodot</a:t>
            </a:r>
            <a:endParaRPr lang="en-US" dirty="0" smtClean="0"/>
          </a:p>
          <a:p>
            <a:r>
              <a:rPr lang="en-US" dirty="0" err="1" smtClean="0"/>
              <a:t>Popor</a:t>
            </a:r>
            <a:endParaRPr lang="en-US" dirty="0" smtClean="0"/>
          </a:p>
          <a:p>
            <a:r>
              <a:rPr lang="en-US" dirty="0" err="1" smtClean="0"/>
              <a:t>Palemahan</a:t>
            </a:r>
            <a:endParaRPr lang="en-US" dirty="0" smtClean="0"/>
          </a:p>
          <a:p>
            <a:r>
              <a:rPr lang="en-US" dirty="0" err="1" smtClean="0"/>
              <a:t>Kosok</a:t>
            </a:r>
            <a:endParaRPr lang="en-US" dirty="0" smtClean="0"/>
          </a:p>
          <a:p>
            <a:r>
              <a:rPr lang="en-US" dirty="0" err="1" smtClean="0"/>
              <a:t>Béndha</a:t>
            </a:r>
            <a:endParaRPr lang="en-US" dirty="0" smtClean="0"/>
          </a:p>
          <a:p>
            <a:r>
              <a:rPr lang="en-US" dirty="0" err="1" smtClean="0"/>
              <a:t>Edhas</a:t>
            </a:r>
            <a:r>
              <a:rPr lang="en-US" dirty="0" smtClean="0"/>
              <a:t> </a:t>
            </a:r>
            <a:r>
              <a:rPr lang="en-US" dirty="0" err="1" smtClean="0"/>
              <a:t>Bajul</a:t>
            </a:r>
            <a:endParaRPr lang="en-US" dirty="0" smtClean="0"/>
          </a:p>
          <a:p>
            <a:r>
              <a:rPr lang="en-US" dirty="0" err="1" smtClean="0"/>
              <a:t>Bubat</a:t>
            </a:r>
            <a:endParaRPr lang="en-US" dirty="0" smtClean="0"/>
          </a:p>
          <a:p>
            <a:r>
              <a:rPr lang="en-US" dirty="0" smtClean="0"/>
              <a:t>Lombok </a:t>
            </a:r>
            <a:r>
              <a:rPr lang="en-US" dirty="0" err="1" smtClean="0"/>
              <a:t>Abang</a:t>
            </a:r>
            <a:endParaRPr lang="en-US" dirty="0" smtClean="0"/>
          </a:p>
          <a:p>
            <a:r>
              <a:rPr lang="en-US" dirty="0" err="1" smtClean="0"/>
              <a:t>Sruwing</a:t>
            </a:r>
            <a:endParaRPr lang="id-ID" dirty="0"/>
          </a:p>
        </p:txBody>
      </p:sp>
      <p:cxnSp>
        <p:nvCxnSpPr>
          <p:cNvPr id="8" name="Straight Connector 7"/>
          <p:cNvCxnSpPr/>
          <p:nvPr/>
        </p:nvCxnSpPr>
        <p:spPr>
          <a:xfrm>
            <a:off x="3200400" y="2057400"/>
            <a:ext cx="2590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038600" y="2514600"/>
            <a:ext cx="1752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962400" y="4191000"/>
            <a:ext cx="1905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3962400" y="4495800"/>
            <a:ext cx="19050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924300" y="3162300"/>
            <a:ext cx="19050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86200" y="3429000"/>
            <a:ext cx="1905794"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38600" y="3657600"/>
            <a:ext cx="1752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2667000" y="4648200"/>
            <a:ext cx="3200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495800" y="3962400"/>
            <a:ext cx="1296194"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725194" y="2209800"/>
            <a:ext cx="1142206"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91200" y="22098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91200" y="25146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67400" y="41910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67400" y="44958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91200" y="31242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91200" y="34290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791200" y="36576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867400" y="47244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91200" y="39624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58674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09800" y="4724400"/>
            <a:ext cx="3658394"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886200" y="5181600"/>
            <a:ext cx="19812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33600" y="4724400"/>
            <a:ext cx="3733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67400" y="50292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867400" y="53340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867400" y="55626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57600" y="4495800"/>
            <a:ext cx="2209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00600" y="4267200"/>
            <a:ext cx="1067594"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67400" y="61722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57400" y="457200"/>
            <a:ext cx="3431132" cy="400110"/>
          </a:xfrm>
          <a:prstGeom prst="rect">
            <a:avLst/>
          </a:prstGeom>
          <a:noFill/>
        </p:spPr>
        <p:txBody>
          <a:bodyPr wrap="none" rtlCol="0">
            <a:spAutoFit/>
          </a:bodyPr>
          <a:lstStyle/>
          <a:p>
            <a:r>
              <a:rPr lang="en-US" sz="2000" dirty="0" err="1" smtClean="0"/>
              <a:t>REBAB</a:t>
            </a:r>
            <a:r>
              <a:rPr lang="en-US" sz="2000" dirty="0" smtClean="0"/>
              <a:t> (</a:t>
            </a:r>
            <a:r>
              <a:rPr lang="en-US" sz="2000" dirty="0" err="1" smtClean="0"/>
              <a:t>Ricikan</a:t>
            </a:r>
            <a:r>
              <a:rPr lang="en-US" sz="2000" dirty="0" smtClean="0"/>
              <a:t> </a:t>
            </a:r>
            <a:r>
              <a:rPr lang="en-US" sz="2000" dirty="0" err="1" smtClean="0"/>
              <a:t>dawai</a:t>
            </a:r>
            <a:r>
              <a:rPr lang="en-US" sz="2000" dirty="0" smtClean="0"/>
              <a:t> </a:t>
            </a:r>
            <a:r>
              <a:rPr lang="en-US" sz="2000" dirty="0" err="1" smtClean="0"/>
              <a:t>gesek</a:t>
            </a:r>
            <a:r>
              <a:rPr lang="en-US" sz="2000" dirty="0" smtClean="0"/>
              <a:t>)</a:t>
            </a:r>
            <a:endParaRPr lang="id-ID" sz="2000" dirty="0"/>
          </a:p>
        </p:txBody>
      </p:sp>
      <p:cxnSp>
        <p:nvCxnSpPr>
          <p:cNvPr id="73" name="Straight Arrow Connector 72"/>
          <p:cNvCxnSpPr/>
          <p:nvPr/>
        </p:nvCxnSpPr>
        <p:spPr>
          <a:xfrm>
            <a:off x="5715000" y="28194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543300" y="3314700"/>
            <a:ext cx="26670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4152900" y="3086100"/>
            <a:ext cx="18288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amond(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par>
                                <p:cTn id="42" presetID="9"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par>
                                <p:cTn id="45" presetID="9"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par>
                                <p:cTn id="48" presetID="9"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par>
                                <p:cTn id="51" presetID="9"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par>
                                <p:cTn id="54" presetID="9"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par>
                                <p:cTn id="57" presetID="9"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ssolve">
                                      <p:cBhvr>
                                        <p:cTn id="59" dur="500"/>
                                        <p:tgtEl>
                                          <p:spTgt spid="19"/>
                                        </p:tgtEl>
                                      </p:cBhvr>
                                    </p:animEffect>
                                  </p:childTnLst>
                                </p:cTn>
                              </p:par>
                              <p:par>
                                <p:cTn id="60" presetID="9"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dissolve">
                                      <p:cBhvr>
                                        <p:cTn id="62" dur="500"/>
                                        <p:tgtEl>
                                          <p:spTgt spid="20"/>
                                        </p:tgtEl>
                                      </p:cBhvr>
                                    </p:animEffect>
                                  </p:childTnLst>
                                </p:cTn>
                              </p:par>
                              <p:par>
                                <p:cTn id="63" presetID="9"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par>
                                <p:cTn id="66" presetID="9"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dissolve">
                                      <p:cBhvr>
                                        <p:cTn id="68" dur="500"/>
                                        <p:tgtEl>
                                          <p:spTgt spid="22"/>
                                        </p:tgtEl>
                                      </p:cBhvr>
                                    </p:animEffect>
                                  </p:childTnLst>
                                </p:cTn>
                              </p:par>
                              <p:par>
                                <p:cTn id="69" presetID="9"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par>
                                <p:cTn id="72" presetID="9" presetClass="entr" presetSubtype="0"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dissolve">
                                      <p:cBhvr>
                                        <p:cTn id="74" dur="500"/>
                                        <p:tgtEl>
                                          <p:spTgt spid="24"/>
                                        </p:tgtEl>
                                      </p:cBhvr>
                                    </p:animEffect>
                                  </p:childTnLst>
                                </p:cTn>
                              </p:par>
                              <p:par>
                                <p:cTn id="75" presetID="9"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dissolve">
                                      <p:cBhvr>
                                        <p:cTn id="77" dur="500"/>
                                        <p:tgtEl>
                                          <p:spTgt spid="25"/>
                                        </p:tgtEl>
                                      </p:cBhvr>
                                    </p:animEffect>
                                  </p:childTnLst>
                                </p:cTn>
                              </p:par>
                              <p:par>
                                <p:cTn id="78" presetID="9" presetClass="entr" presetSubtype="0"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dissolve">
                                      <p:cBhvr>
                                        <p:cTn id="80" dur="500"/>
                                        <p:tgtEl>
                                          <p:spTgt spid="26"/>
                                        </p:tgtEl>
                                      </p:cBhvr>
                                    </p:animEffect>
                                  </p:childTnLst>
                                </p:cTn>
                              </p:par>
                              <p:par>
                                <p:cTn id="81" presetID="9"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ssolve">
                                      <p:cBhvr>
                                        <p:cTn id="83" dur="500"/>
                                        <p:tgtEl>
                                          <p:spTgt spid="27"/>
                                        </p:tgtEl>
                                      </p:cBhvr>
                                    </p:animEffect>
                                  </p:childTnLst>
                                </p:cTn>
                              </p:par>
                              <p:par>
                                <p:cTn id="84" presetID="9" presetClass="entr" presetSubtype="0"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dissolve">
                                      <p:cBhvr>
                                        <p:cTn id="86" dur="500"/>
                                        <p:tgtEl>
                                          <p:spTgt spid="54"/>
                                        </p:tgtEl>
                                      </p:cBhvr>
                                    </p:animEffect>
                                  </p:childTnLst>
                                </p:cTn>
                              </p:par>
                              <p:par>
                                <p:cTn id="87" presetID="9"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dissolve">
                                      <p:cBhvr>
                                        <p:cTn id="89" dur="500"/>
                                        <p:tgtEl>
                                          <p:spTgt spid="55"/>
                                        </p:tgtEl>
                                      </p:cBhvr>
                                    </p:animEffect>
                                  </p:childTnLst>
                                </p:cTn>
                              </p:par>
                              <p:par>
                                <p:cTn id="90" presetID="9" presetClass="entr" presetSubtype="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dissolve">
                                      <p:cBhvr>
                                        <p:cTn id="92" dur="500"/>
                                        <p:tgtEl>
                                          <p:spTgt spid="56"/>
                                        </p:tgtEl>
                                      </p:cBhvr>
                                    </p:animEffect>
                                  </p:childTnLst>
                                </p:cTn>
                              </p:par>
                              <p:par>
                                <p:cTn id="93" presetID="9"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dissolve">
                                      <p:cBhvr>
                                        <p:cTn id="95" dur="500"/>
                                        <p:tgtEl>
                                          <p:spTgt spid="57"/>
                                        </p:tgtEl>
                                      </p:cBhvr>
                                    </p:animEffect>
                                  </p:childTnLst>
                                </p:cTn>
                              </p:par>
                              <p:par>
                                <p:cTn id="96" presetID="9" presetClass="entr" presetSubtype="0" fill="hold"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dissolve">
                                      <p:cBhvr>
                                        <p:cTn id="98" dur="500"/>
                                        <p:tgtEl>
                                          <p:spTgt spid="58"/>
                                        </p:tgtEl>
                                      </p:cBhvr>
                                    </p:animEffect>
                                  </p:childTnLst>
                                </p:cTn>
                              </p:par>
                              <p:par>
                                <p:cTn id="99" presetID="9" presetClass="entr" presetSubtype="0" fill="hold"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dissolve">
                                      <p:cBhvr>
                                        <p:cTn id="101" dur="500"/>
                                        <p:tgtEl>
                                          <p:spTgt spid="59"/>
                                        </p:tgtEl>
                                      </p:cBhvr>
                                    </p:animEffect>
                                  </p:childTnLst>
                                </p:cTn>
                              </p:par>
                              <p:par>
                                <p:cTn id="102" presetID="9" presetClass="entr" presetSubtype="0" fill="hold"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dissolve">
                                      <p:cBhvr>
                                        <p:cTn id="104" dur="500"/>
                                        <p:tgtEl>
                                          <p:spTgt spid="62"/>
                                        </p:tgtEl>
                                      </p:cBhvr>
                                    </p:animEffect>
                                  </p:childTnLst>
                                </p:cTn>
                              </p:par>
                              <p:par>
                                <p:cTn id="105" presetID="9" presetClass="entr" presetSubtype="0"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dissolve">
                                      <p:cBhvr>
                                        <p:cTn id="107" dur="500"/>
                                        <p:tgtEl>
                                          <p:spTgt spid="63"/>
                                        </p:tgtEl>
                                      </p:cBhvr>
                                    </p:animEffect>
                                  </p:childTnLst>
                                </p:cTn>
                              </p:par>
                              <p:par>
                                <p:cTn id="108" presetID="9" presetClass="entr" presetSubtype="0" fill="hold"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dissolve">
                                      <p:cBhvr>
                                        <p:cTn id="110" dur="500"/>
                                        <p:tgtEl>
                                          <p:spTgt spid="69"/>
                                        </p:tgtEl>
                                      </p:cBhvr>
                                    </p:animEffect>
                                  </p:childTnLst>
                                </p:cTn>
                              </p:par>
                              <p:par>
                                <p:cTn id="111" presetID="9" presetClass="entr" presetSubtype="0" fill="hold" nodeType="with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dissolve">
                                      <p:cBhvr>
                                        <p:cTn id="113" dur="500"/>
                                        <p:tgtEl>
                                          <p:spTgt spid="73"/>
                                        </p:tgtEl>
                                      </p:cBhvr>
                                    </p:animEffect>
                                  </p:childTnLst>
                                </p:cTn>
                              </p:par>
                              <p:par>
                                <p:cTn id="114" presetID="9" presetClass="entr" presetSubtype="0" fill="hold" nodeType="with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dissolve">
                                      <p:cBhvr>
                                        <p:cTn id="116" dur="500"/>
                                        <p:tgtEl>
                                          <p:spTgt spid="75"/>
                                        </p:tgtEl>
                                      </p:cBhvr>
                                    </p:animEffect>
                                  </p:childTnLst>
                                </p:cTn>
                              </p:par>
                              <p:par>
                                <p:cTn id="117" presetID="9" presetClass="entr" presetSubtype="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dissolve">
                                      <p:cBhvr>
                                        <p:cTn id="11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REKAMAN\B-FOTO-FOTO\Gamelan Small\A8Rebab Byur.jpg"/>
          <p:cNvPicPr>
            <a:picLocks noChangeAspect="1" noChangeArrowheads="1"/>
          </p:cNvPicPr>
          <p:nvPr/>
        </p:nvPicPr>
        <p:blipFill>
          <a:blip r:embed="rId2"/>
          <a:srcRect l="38000" t="10000" r="35000" b="26000"/>
          <a:stretch>
            <a:fillRect/>
          </a:stretch>
        </p:blipFill>
        <p:spPr bwMode="auto">
          <a:xfrm>
            <a:off x="1371600" y="685800"/>
            <a:ext cx="2895600" cy="5147734"/>
          </a:xfrm>
          <a:prstGeom prst="rect">
            <a:avLst/>
          </a:prstGeom>
          <a:noFill/>
        </p:spPr>
      </p:pic>
      <p:pic>
        <p:nvPicPr>
          <p:cNvPr id="3" name="Picture 3" descr="G:\B-REKAMAN\B-FOTO-FOTO\Gamelan Small\A7Rebab Plonthang.jpg"/>
          <p:cNvPicPr>
            <a:picLocks noChangeAspect="1" noChangeArrowheads="1"/>
          </p:cNvPicPr>
          <p:nvPr/>
        </p:nvPicPr>
        <p:blipFill>
          <a:blip r:embed="rId3"/>
          <a:srcRect l="41000" t="3333" r="33000" b="34000"/>
          <a:stretch>
            <a:fillRect/>
          </a:stretch>
        </p:blipFill>
        <p:spPr bwMode="auto">
          <a:xfrm>
            <a:off x="5029200" y="762000"/>
            <a:ext cx="2783732" cy="5032131"/>
          </a:xfrm>
          <a:prstGeom prst="rect">
            <a:avLst/>
          </a:prstGeom>
          <a:noFill/>
        </p:spPr>
      </p:pic>
      <p:sp>
        <p:nvSpPr>
          <p:cNvPr id="4" name="TextBox 3"/>
          <p:cNvSpPr txBox="1"/>
          <p:nvPr/>
        </p:nvSpPr>
        <p:spPr>
          <a:xfrm>
            <a:off x="2057400" y="5943600"/>
            <a:ext cx="1690078" cy="400110"/>
          </a:xfrm>
          <a:prstGeom prst="rect">
            <a:avLst/>
          </a:prstGeom>
          <a:noFill/>
        </p:spPr>
        <p:txBody>
          <a:bodyPr wrap="none" rtlCol="0">
            <a:spAutoFit/>
          </a:bodyPr>
          <a:lstStyle/>
          <a:p>
            <a:r>
              <a:rPr lang="en-US" sz="2000" dirty="0" err="1" smtClean="0"/>
              <a:t>REBAB</a:t>
            </a:r>
            <a:r>
              <a:rPr lang="en-US" sz="2000" dirty="0" smtClean="0"/>
              <a:t> </a:t>
            </a:r>
            <a:r>
              <a:rPr lang="en-US" sz="2000" dirty="0" err="1" smtClean="0"/>
              <a:t>BYUR</a:t>
            </a:r>
            <a:endParaRPr lang="id-ID" sz="2000" dirty="0"/>
          </a:p>
        </p:txBody>
      </p:sp>
      <p:sp>
        <p:nvSpPr>
          <p:cNvPr id="5" name="TextBox 4"/>
          <p:cNvSpPr txBox="1"/>
          <p:nvPr/>
        </p:nvSpPr>
        <p:spPr>
          <a:xfrm>
            <a:off x="5105400" y="5943600"/>
            <a:ext cx="2625975" cy="400110"/>
          </a:xfrm>
          <a:prstGeom prst="rect">
            <a:avLst/>
          </a:prstGeom>
          <a:noFill/>
        </p:spPr>
        <p:txBody>
          <a:bodyPr wrap="none" rtlCol="0">
            <a:spAutoFit/>
          </a:bodyPr>
          <a:lstStyle/>
          <a:p>
            <a:r>
              <a:rPr lang="en-US" sz="2000" dirty="0" err="1" smtClean="0"/>
              <a:t>REBAB</a:t>
            </a:r>
            <a:r>
              <a:rPr lang="en-US" sz="2000" dirty="0" smtClean="0"/>
              <a:t> </a:t>
            </a:r>
            <a:r>
              <a:rPr lang="en-US" sz="2000" dirty="0" err="1" smtClean="0"/>
              <a:t>PLONTHANG</a:t>
            </a:r>
            <a:endParaRPr lang="id-ID" sz="2000" dirty="0"/>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B-REKAMAN\B-FOTO-FOTO\Gamelan Small\B9Siter.jpg"/>
          <p:cNvPicPr>
            <a:picLocks noChangeAspect="1" noChangeArrowheads="1"/>
          </p:cNvPicPr>
          <p:nvPr/>
        </p:nvPicPr>
        <p:blipFill>
          <a:blip r:embed="rId2"/>
          <a:srcRect t="46000" r="39000" b="4667"/>
          <a:stretch>
            <a:fillRect/>
          </a:stretch>
        </p:blipFill>
        <p:spPr bwMode="auto">
          <a:xfrm>
            <a:off x="685800" y="1981200"/>
            <a:ext cx="6330779" cy="4114800"/>
          </a:xfrm>
          <a:prstGeom prst="rect">
            <a:avLst/>
          </a:prstGeom>
          <a:noFill/>
        </p:spPr>
      </p:pic>
      <p:sp>
        <p:nvSpPr>
          <p:cNvPr id="7" name="TextBox 6"/>
          <p:cNvSpPr txBox="1"/>
          <p:nvPr/>
        </p:nvSpPr>
        <p:spPr>
          <a:xfrm>
            <a:off x="2133600" y="685800"/>
            <a:ext cx="4852162" cy="400110"/>
          </a:xfrm>
          <a:prstGeom prst="rect">
            <a:avLst/>
          </a:prstGeom>
          <a:noFill/>
        </p:spPr>
        <p:txBody>
          <a:bodyPr wrap="none" rtlCol="0">
            <a:spAutoFit/>
          </a:bodyPr>
          <a:lstStyle/>
          <a:p>
            <a:r>
              <a:rPr lang="en-US" sz="2000" dirty="0" err="1" smtClean="0"/>
              <a:t>SITER</a:t>
            </a:r>
            <a:r>
              <a:rPr lang="en-US" sz="2000" dirty="0" smtClean="0"/>
              <a:t> / </a:t>
            </a:r>
            <a:r>
              <a:rPr lang="en-US" sz="2000" dirty="0" err="1" smtClean="0"/>
              <a:t>CLEMPUNG</a:t>
            </a:r>
            <a:r>
              <a:rPr lang="en-US" sz="2000" dirty="0" smtClean="0"/>
              <a:t> (</a:t>
            </a:r>
            <a:r>
              <a:rPr lang="en-US" sz="2000" dirty="0" err="1" smtClean="0"/>
              <a:t>ricikan</a:t>
            </a:r>
            <a:r>
              <a:rPr lang="en-US" sz="2000" dirty="0" smtClean="0"/>
              <a:t> </a:t>
            </a:r>
            <a:r>
              <a:rPr lang="en-US" sz="2000" dirty="0" err="1" smtClean="0"/>
              <a:t>dawai</a:t>
            </a:r>
            <a:r>
              <a:rPr lang="en-US" sz="2000" dirty="0" smtClean="0"/>
              <a:t> </a:t>
            </a:r>
            <a:r>
              <a:rPr lang="en-US" sz="2000" dirty="0" err="1" smtClean="0"/>
              <a:t>petik</a:t>
            </a:r>
            <a:r>
              <a:rPr lang="en-US" sz="2000" dirty="0" smtClean="0"/>
              <a:t>)</a:t>
            </a:r>
            <a:endParaRPr lang="id-ID" sz="2000" dirty="0"/>
          </a:p>
        </p:txBody>
      </p:sp>
      <p:cxnSp>
        <p:nvCxnSpPr>
          <p:cNvPr id="8" name="Straight Connector 7"/>
          <p:cNvCxnSpPr/>
          <p:nvPr/>
        </p:nvCxnSpPr>
        <p:spPr>
          <a:xfrm flipV="1">
            <a:off x="2895600" y="5334000"/>
            <a:ext cx="434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0" y="2286000"/>
            <a:ext cx="1208985" cy="646331"/>
          </a:xfrm>
          <a:prstGeom prst="rect">
            <a:avLst/>
          </a:prstGeom>
          <a:noFill/>
        </p:spPr>
        <p:txBody>
          <a:bodyPr wrap="none" rtlCol="0">
            <a:spAutoFit/>
          </a:bodyPr>
          <a:lstStyle/>
          <a:p>
            <a:r>
              <a:rPr lang="en-US" dirty="0" err="1" smtClean="0"/>
              <a:t>Kothak</a:t>
            </a:r>
            <a:endParaRPr lang="en-US" dirty="0" smtClean="0"/>
          </a:p>
          <a:p>
            <a:r>
              <a:rPr lang="en-US" dirty="0" err="1" smtClean="0"/>
              <a:t>Godhagan</a:t>
            </a:r>
            <a:endParaRPr lang="id-ID" dirty="0"/>
          </a:p>
        </p:txBody>
      </p:sp>
      <p:cxnSp>
        <p:nvCxnSpPr>
          <p:cNvPr id="11" name="Straight Connector 10"/>
          <p:cNvCxnSpPr/>
          <p:nvPr/>
        </p:nvCxnSpPr>
        <p:spPr>
          <a:xfrm>
            <a:off x="3581400" y="3429000"/>
            <a:ext cx="37338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3429000"/>
            <a:ext cx="54102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0400" y="3657600"/>
            <a:ext cx="4038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72200" y="2743200"/>
            <a:ext cx="1066800" cy="836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495800" y="2439988"/>
            <a:ext cx="2743200" cy="182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39000" y="2743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39000" y="2438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20000" y="4343400"/>
            <a:ext cx="955326" cy="1200329"/>
          </a:xfrm>
          <a:prstGeom prst="rect">
            <a:avLst/>
          </a:prstGeom>
          <a:noFill/>
        </p:spPr>
        <p:txBody>
          <a:bodyPr wrap="none" rtlCol="0">
            <a:spAutoFit/>
          </a:bodyPr>
          <a:lstStyle/>
          <a:p>
            <a:r>
              <a:rPr lang="en-US" dirty="0" err="1" smtClean="0"/>
              <a:t>Srenten</a:t>
            </a:r>
            <a:endParaRPr lang="en-US" dirty="0" smtClean="0"/>
          </a:p>
          <a:p>
            <a:r>
              <a:rPr lang="en-US" dirty="0" err="1" smtClean="0"/>
              <a:t>Placak</a:t>
            </a:r>
            <a:endParaRPr lang="en-US" dirty="0" smtClean="0"/>
          </a:p>
          <a:p>
            <a:r>
              <a:rPr lang="en-US" dirty="0" err="1" smtClean="0"/>
              <a:t>Kawat</a:t>
            </a:r>
            <a:endParaRPr lang="en-US" dirty="0" smtClean="0"/>
          </a:p>
          <a:p>
            <a:r>
              <a:rPr lang="en-US" dirty="0" err="1" smtClean="0"/>
              <a:t>Sikilan</a:t>
            </a:r>
            <a:endParaRPr lang="id-ID" dirty="0"/>
          </a:p>
        </p:txBody>
      </p:sp>
      <p:cxnSp>
        <p:nvCxnSpPr>
          <p:cNvPr id="28" name="Straight Arrow Connector 27"/>
          <p:cNvCxnSpPr/>
          <p:nvPr/>
        </p:nvCxnSpPr>
        <p:spPr>
          <a:xfrm>
            <a:off x="7239000" y="4495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239000" y="5334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2390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239000" y="4800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amond(in)">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9"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par>
                                <p:cTn id="39" presetID="9"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dissolve">
                                      <p:cBhvr>
                                        <p:cTn id="44" dur="500"/>
                                        <p:tgtEl>
                                          <p:spTgt spid="27"/>
                                        </p:tgtEl>
                                      </p:cBhvr>
                                    </p:animEffect>
                                  </p:childTnLst>
                                </p:cTn>
                              </p:par>
                              <p:par>
                                <p:cTn id="45" presetID="9"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500"/>
                                        <p:tgtEl>
                                          <p:spTgt spid="28"/>
                                        </p:tgtEl>
                                      </p:cBhvr>
                                    </p:animEffect>
                                  </p:childTnLst>
                                </p:cTn>
                              </p:par>
                              <p:par>
                                <p:cTn id="48" presetID="9"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dissolve">
                                      <p:cBhvr>
                                        <p:cTn id="50" dur="500"/>
                                        <p:tgtEl>
                                          <p:spTgt spid="29"/>
                                        </p:tgtEl>
                                      </p:cBhvr>
                                    </p:animEffect>
                                  </p:childTnLst>
                                </p:cTn>
                              </p:par>
                              <p:par>
                                <p:cTn id="51" presetID="9"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dissolve">
                                      <p:cBhvr>
                                        <p:cTn id="53" dur="500"/>
                                        <p:tgtEl>
                                          <p:spTgt spid="30"/>
                                        </p:tgtEl>
                                      </p:cBhvr>
                                    </p:animEffect>
                                  </p:childTnLst>
                                </p:cTn>
                              </p:par>
                              <p:par>
                                <p:cTn id="54" presetID="9"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dissolv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B-REKAMAN\B-FOTO-FOTO\Gamelan Small\B2Kemanak.jpg"/>
          <p:cNvPicPr>
            <a:picLocks noChangeAspect="1" noChangeArrowheads="1"/>
          </p:cNvPicPr>
          <p:nvPr/>
        </p:nvPicPr>
        <p:blipFill>
          <a:blip r:embed="rId2"/>
          <a:srcRect t="9302" b="11628"/>
          <a:stretch>
            <a:fillRect/>
          </a:stretch>
        </p:blipFill>
        <p:spPr bwMode="auto">
          <a:xfrm>
            <a:off x="1371600" y="1219200"/>
            <a:ext cx="6553200" cy="3886200"/>
          </a:xfrm>
          <a:prstGeom prst="rect">
            <a:avLst/>
          </a:prstGeom>
          <a:noFill/>
        </p:spPr>
      </p:pic>
      <p:sp>
        <p:nvSpPr>
          <p:cNvPr id="3" name="TextBox 2"/>
          <p:cNvSpPr txBox="1"/>
          <p:nvPr/>
        </p:nvSpPr>
        <p:spPr>
          <a:xfrm>
            <a:off x="3276600" y="609600"/>
            <a:ext cx="2449710" cy="369332"/>
          </a:xfrm>
          <a:prstGeom prst="rect">
            <a:avLst/>
          </a:prstGeom>
          <a:noFill/>
        </p:spPr>
        <p:txBody>
          <a:bodyPr wrap="none" rtlCol="0">
            <a:spAutoFit/>
          </a:bodyPr>
          <a:lstStyle/>
          <a:p>
            <a:r>
              <a:rPr lang="en-US" dirty="0" err="1" smtClean="0"/>
              <a:t>RICIKAN</a:t>
            </a:r>
            <a:r>
              <a:rPr lang="en-US" dirty="0" smtClean="0"/>
              <a:t> </a:t>
            </a:r>
            <a:r>
              <a:rPr lang="en-US" dirty="0" err="1" smtClean="0"/>
              <a:t>CEBONGAN</a:t>
            </a:r>
            <a:endParaRPr lang="id-ID" dirty="0"/>
          </a:p>
        </p:txBody>
      </p:sp>
      <p:sp>
        <p:nvSpPr>
          <p:cNvPr id="4" name="TextBox 3"/>
          <p:cNvSpPr txBox="1"/>
          <p:nvPr/>
        </p:nvSpPr>
        <p:spPr>
          <a:xfrm>
            <a:off x="2667000" y="5181600"/>
            <a:ext cx="3985258" cy="646331"/>
          </a:xfrm>
          <a:prstGeom prst="rect">
            <a:avLst/>
          </a:prstGeom>
          <a:noFill/>
        </p:spPr>
        <p:txBody>
          <a:bodyPr wrap="none" rtlCol="0">
            <a:spAutoFit/>
          </a:bodyPr>
          <a:lstStyle/>
          <a:p>
            <a:r>
              <a:rPr lang="en-US" dirty="0" err="1" smtClean="0"/>
              <a:t>Kemanak</a:t>
            </a:r>
            <a:r>
              <a:rPr lang="en-US" dirty="0" smtClean="0"/>
              <a:t> </a:t>
            </a:r>
            <a:r>
              <a:rPr lang="en-US" dirty="0" err="1" smtClean="0"/>
              <a:t>wadon</a:t>
            </a:r>
            <a:r>
              <a:rPr lang="en-US" dirty="0" smtClean="0"/>
              <a:t> </a:t>
            </a:r>
            <a:r>
              <a:rPr lang="en-US" dirty="0" err="1" smtClean="0"/>
              <a:t>dan</a:t>
            </a:r>
            <a:r>
              <a:rPr lang="en-US" dirty="0" smtClean="0"/>
              <a:t> </a:t>
            </a:r>
            <a:r>
              <a:rPr lang="en-US" dirty="0" err="1" smtClean="0"/>
              <a:t>Kemanak</a:t>
            </a:r>
            <a:r>
              <a:rPr lang="en-US" dirty="0" smtClean="0"/>
              <a:t> </a:t>
            </a:r>
            <a:r>
              <a:rPr lang="en-US" dirty="0" err="1" smtClean="0"/>
              <a:t>lanang</a:t>
            </a:r>
            <a:endParaRPr lang="id-ID" dirty="0" smtClean="0"/>
          </a:p>
          <a:p>
            <a:pPr algn="ctr"/>
            <a:endParaRPr lang="id-ID" dirty="0"/>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B-REKAMAN\B-FOTO-FOTO\Gamelan Small\B8Suling.jpg"/>
          <p:cNvPicPr>
            <a:picLocks noChangeAspect="1" noChangeArrowheads="1"/>
          </p:cNvPicPr>
          <p:nvPr/>
        </p:nvPicPr>
        <p:blipFill>
          <a:blip r:embed="rId2"/>
          <a:srcRect l="16456" r="7595"/>
          <a:stretch>
            <a:fillRect/>
          </a:stretch>
        </p:blipFill>
        <p:spPr bwMode="auto">
          <a:xfrm>
            <a:off x="685800" y="1143000"/>
            <a:ext cx="5261658" cy="5195888"/>
          </a:xfrm>
          <a:prstGeom prst="rect">
            <a:avLst/>
          </a:prstGeom>
          <a:noFill/>
        </p:spPr>
      </p:pic>
      <p:sp>
        <p:nvSpPr>
          <p:cNvPr id="3" name="TextBox 2"/>
          <p:cNvSpPr txBox="1"/>
          <p:nvPr/>
        </p:nvSpPr>
        <p:spPr>
          <a:xfrm>
            <a:off x="3200400" y="457200"/>
            <a:ext cx="2840073" cy="400110"/>
          </a:xfrm>
          <a:prstGeom prst="rect">
            <a:avLst/>
          </a:prstGeom>
          <a:noFill/>
        </p:spPr>
        <p:txBody>
          <a:bodyPr wrap="none" rtlCol="0">
            <a:spAutoFit/>
          </a:bodyPr>
          <a:lstStyle/>
          <a:p>
            <a:r>
              <a:rPr lang="en-US" sz="2000" dirty="0" err="1" smtClean="0"/>
              <a:t>SULING</a:t>
            </a:r>
            <a:r>
              <a:rPr lang="en-US" sz="2000" dirty="0" smtClean="0"/>
              <a:t> (</a:t>
            </a:r>
            <a:r>
              <a:rPr lang="en-US" sz="2000" dirty="0" err="1" smtClean="0"/>
              <a:t>Ricikan</a:t>
            </a:r>
            <a:r>
              <a:rPr lang="en-US" sz="2000" dirty="0" smtClean="0"/>
              <a:t> </a:t>
            </a:r>
            <a:r>
              <a:rPr lang="en-US" sz="2000" dirty="0" err="1" smtClean="0"/>
              <a:t>sebul</a:t>
            </a:r>
            <a:r>
              <a:rPr lang="en-US" sz="2000" dirty="0" smtClean="0"/>
              <a:t>)</a:t>
            </a:r>
            <a:endParaRPr lang="id-ID" sz="2000" dirty="0"/>
          </a:p>
        </p:txBody>
      </p:sp>
      <p:cxnSp>
        <p:nvCxnSpPr>
          <p:cNvPr id="5" name="Straight Connector 4"/>
          <p:cNvCxnSpPr/>
          <p:nvPr/>
        </p:nvCxnSpPr>
        <p:spPr>
          <a:xfrm flipV="1">
            <a:off x="4876800" y="2514600"/>
            <a:ext cx="1371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248400" y="2514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8400" y="2743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3048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800600" y="2743200"/>
            <a:ext cx="14478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533900" y="3695700"/>
            <a:ext cx="23622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2286000"/>
            <a:ext cx="1205523" cy="923330"/>
          </a:xfrm>
          <a:prstGeom prst="rect">
            <a:avLst/>
          </a:prstGeom>
          <a:noFill/>
        </p:spPr>
        <p:txBody>
          <a:bodyPr wrap="none" rtlCol="0">
            <a:spAutoFit/>
          </a:bodyPr>
          <a:lstStyle/>
          <a:p>
            <a:r>
              <a:rPr lang="en-US" dirty="0" err="1" smtClean="0"/>
              <a:t>Jamang</a:t>
            </a:r>
            <a:endParaRPr lang="en-US" dirty="0" smtClean="0"/>
          </a:p>
          <a:p>
            <a:r>
              <a:rPr lang="en-US" dirty="0" err="1" smtClean="0"/>
              <a:t>Watangan</a:t>
            </a:r>
            <a:endParaRPr lang="en-US" dirty="0" smtClean="0"/>
          </a:p>
          <a:p>
            <a:r>
              <a:rPr lang="en-US" dirty="0" err="1" smtClean="0"/>
              <a:t>Bolongan</a:t>
            </a:r>
            <a:endParaRPr lang="id-ID" dirty="0"/>
          </a:p>
        </p:txBody>
      </p:sp>
      <p:sp>
        <p:nvSpPr>
          <p:cNvPr id="15" name="Right Brace 14"/>
          <p:cNvSpPr/>
          <p:nvPr/>
        </p:nvSpPr>
        <p:spPr>
          <a:xfrm>
            <a:off x="4876800" y="4876800"/>
            <a:ext cx="1524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85800"/>
            <a:ext cx="4707955" cy="400110"/>
          </a:xfrm>
          <a:prstGeom prst="rect">
            <a:avLst/>
          </a:prstGeom>
          <a:noFill/>
        </p:spPr>
        <p:txBody>
          <a:bodyPr wrap="none" rtlCol="0">
            <a:spAutoFit/>
          </a:bodyPr>
          <a:lstStyle/>
          <a:p>
            <a:r>
              <a:rPr lang="en-US" sz="2000" dirty="0" err="1" smtClean="0"/>
              <a:t>KENDHANG</a:t>
            </a:r>
            <a:r>
              <a:rPr lang="en-US" sz="2000" dirty="0" smtClean="0"/>
              <a:t> (</a:t>
            </a:r>
            <a:r>
              <a:rPr lang="en-US" sz="2000" dirty="0" err="1" smtClean="0"/>
              <a:t>Ricikan</a:t>
            </a:r>
            <a:r>
              <a:rPr lang="en-US" sz="2000" dirty="0" smtClean="0"/>
              <a:t> </a:t>
            </a:r>
            <a:r>
              <a:rPr lang="en-US" sz="2000" dirty="0" err="1" smtClean="0"/>
              <a:t>Kulit</a:t>
            </a:r>
            <a:r>
              <a:rPr lang="en-US" sz="2000" dirty="0" smtClean="0"/>
              <a:t> / </a:t>
            </a:r>
            <a:r>
              <a:rPr lang="en-US" sz="2000" dirty="0" err="1" smtClean="0"/>
              <a:t>Membram</a:t>
            </a:r>
            <a:r>
              <a:rPr lang="en-US" sz="2000" dirty="0" smtClean="0"/>
              <a:t>)</a:t>
            </a:r>
            <a:endParaRPr lang="id-ID" sz="2000" dirty="0"/>
          </a:p>
        </p:txBody>
      </p:sp>
      <p:pic>
        <p:nvPicPr>
          <p:cNvPr id="3" name="Picture 3" descr="G:\B-REKAMAN\B-FOTO-FOTO\Gamelan Small\A9Kendang Ciblon.jpg"/>
          <p:cNvPicPr>
            <a:picLocks noChangeAspect="1" noChangeArrowheads="1"/>
          </p:cNvPicPr>
          <p:nvPr/>
        </p:nvPicPr>
        <p:blipFill>
          <a:blip r:embed="rId2"/>
          <a:srcRect l="30000" t="11333" r="10000"/>
          <a:stretch>
            <a:fillRect/>
          </a:stretch>
        </p:blipFill>
        <p:spPr bwMode="auto">
          <a:xfrm>
            <a:off x="990600" y="1295400"/>
            <a:ext cx="4572000" cy="5067300"/>
          </a:xfrm>
          <a:prstGeom prst="rect">
            <a:avLst/>
          </a:prstGeom>
          <a:noFill/>
        </p:spPr>
      </p:pic>
      <p:sp>
        <p:nvSpPr>
          <p:cNvPr id="4" name="TextBox 3"/>
          <p:cNvSpPr txBox="1"/>
          <p:nvPr/>
        </p:nvSpPr>
        <p:spPr>
          <a:xfrm>
            <a:off x="6553200" y="1752600"/>
            <a:ext cx="1718099" cy="2308324"/>
          </a:xfrm>
          <a:prstGeom prst="rect">
            <a:avLst/>
          </a:prstGeom>
          <a:noFill/>
        </p:spPr>
        <p:txBody>
          <a:bodyPr wrap="none" rtlCol="0">
            <a:spAutoFit/>
          </a:bodyPr>
          <a:lstStyle/>
          <a:p>
            <a:r>
              <a:rPr lang="en-US" dirty="0" err="1" smtClean="0"/>
              <a:t>Klowongan</a:t>
            </a:r>
            <a:endParaRPr lang="en-US" dirty="0" smtClean="0"/>
          </a:p>
          <a:p>
            <a:r>
              <a:rPr lang="en-US" dirty="0" err="1" smtClean="0"/>
              <a:t>Wangkisan</a:t>
            </a:r>
            <a:endParaRPr lang="en-US" dirty="0" smtClean="0"/>
          </a:p>
          <a:p>
            <a:r>
              <a:rPr lang="en-US" dirty="0" err="1" smtClean="0"/>
              <a:t>Tebokan</a:t>
            </a:r>
            <a:r>
              <a:rPr lang="en-US" dirty="0" smtClean="0"/>
              <a:t> </a:t>
            </a:r>
            <a:r>
              <a:rPr lang="en-US" dirty="0" err="1" smtClean="0"/>
              <a:t>Ageng</a:t>
            </a:r>
            <a:endParaRPr lang="en-US" dirty="0" smtClean="0"/>
          </a:p>
          <a:p>
            <a:r>
              <a:rPr lang="en-US" dirty="0" err="1" smtClean="0"/>
              <a:t>Tebokan</a:t>
            </a:r>
            <a:r>
              <a:rPr lang="en-US" dirty="0" smtClean="0"/>
              <a:t> Alit</a:t>
            </a:r>
          </a:p>
          <a:p>
            <a:r>
              <a:rPr lang="en-US" dirty="0" err="1" smtClean="0"/>
              <a:t>Janget</a:t>
            </a:r>
            <a:endParaRPr lang="en-US" dirty="0" smtClean="0"/>
          </a:p>
          <a:p>
            <a:r>
              <a:rPr lang="en-US" dirty="0" err="1" smtClean="0"/>
              <a:t>Seser</a:t>
            </a:r>
            <a:endParaRPr lang="en-US" dirty="0" smtClean="0"/>
          </a:p>
          <a:p>
            <a:r>
              <a:rPr lang="en-US" dirty="0" err="1" smtClean="0"/>
              <a:t>Cangkingan</a:t>
            </a:r>
            <a:endParaRPr lang="en-US" dirty="0" smtClean="0"/>
          </a:p>
          <a:p>
            <a:r>
              <a:rPr lang="en-US" dirty="0" err="1" smtClean="0"/>
              <a:t>Tatakan</a:t>
            </a:r>
            <a:endParaRPr lang="id-ID" dirty="0"/>
          </a:p>
        </p:txBody>
      </p:sp>
      <p:cxnSp>
        <p:nvCxnSpPr>
          <p:cNvPr id="5" name="Straight Arrow Connector 4"/>
          <p:cNvCxnSpPr/>
          <p:nvPr/>
        </p:nvCxnSpPr>
        <p:spPr>
          <a:xfrm>
            <a:off x="5943600" y="1981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943600" y="2209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943600" y="2514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43600" y="2743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2971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43600" y="3276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43600" y="3581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43600" y="3886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733800" y="1981200"/>
            <a:ext cx="220980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09800" y="2209800"/>
            <a:ext cx="3733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686300" y="2705100"/>
            <a:ext cx="1752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3600" y="2514600"/>
            <a:ext cx="38100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876800" y="3124200"/>
            <a:ext cx="14478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457700" y="3009900"/>
            <a:ext cx="15240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124200" y="3276600"/>
            <a:ext cx="28194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76600" y="3276600"/>
            <a:ext cx="2667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962400" y="3886200"/>
            <a:ext cx="19812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9"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par>
                                <p:cTn id="45" presetID="9"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par>
                                <p:cTn id="48" presetID="9"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par>
                                <p:cTn id="51" presetID="9"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par>
                                <p:cTn id="54" presetID="9"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par>
                                <p:cTn id="57" presetID="9"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500"/>
                                        <p:tgtEl>
                                          <p:spTgt spid="18"/>
                                        </p:tgtEl>
                                      </p:cBhvr>
                                    </p:animEffect>
                                  </p:childTnLst>
                                </p:cTn>
                              </p:par>
                              <p:par>
                                <p:cTn id="60" presetID="9"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dissolve">
                                      <p:cBhvr>
                                        <p:cTn id="62" dur="500"/>
                                        <p:tgtEl>
                                          <p:spTgt spid="26"/>
                                        </p:tgtEl>
                                      </p:cBhvr>
                                    </p:animEffect>
                                  </p:childTnLst>
                                </p:cTn>
                              </p:par>
                              <p:par>
                                <p:cTn id="63" presetID="9"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dissolve">
                                      <p:cBhvr>
                                        <p:cTn id="65" dur="500"/>
                                        <p:tgtEl>
                                          <p:spTgt spid="27"/>
                                        </p:tgtEl>
                                      </p:cBhvr>
                                    </p:animEffect>
                                  </p:childTnLst>
                                </p:cTn>
                              </p:par>
                              <p:par>
                                <p:cTn id="66" presetID="9"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dissolv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B-REKAMAN\B-FOTO-FOTO\Gamelan Small\B1Kendnag Ageng Ketipung.jpg"/>
          <p:cNvPicPr>
            <a:picLocks noChangeAspect="1" noChangeArrowheads="1"/>
          </p:cNvPicPr>
          <p:nvPr/>
        </p:nvPicPr>
        <p:blipFill>
          <a:blip r:embed="rId2"/>
          <a:srcRect l="47000" t="14000" r="7000" b="16667"/>
          <a:stretch>
            <a:fillRect/>
          </a:stretch>
        </p:blipFill>
        <p:spPr bwMode="auto">
          <a:xfrm>
            <a:off x="914400" y="1447800"/>
            <a:ext cx="3439064" cy="3887638"/>
          </a:xfrm>
          <a:prstGeom prst="rect">
            <a:avLst/>
          </a:prstGeom>
          <a:noFill/>
        </p:spPr>
      </p:pic>
      <p:pic>
        <p:nvPicPr>
          <p:cNvPr id="6147" name="Picture 3" descr="G:\B-REKAMAN\B-FOTO-FOTO\Gamelan Small\A9Kendang Ciblon.jpg"/>
          <p:cNvPicPr>
            <a:picLocks noChangeAspect="1" noChangeArrowheads="1"/>
          </p:cNvPicPr>
          <p:nvPr/>
        </p:nvPicPr>
        <p:blipFill>
          <a:blip r:embed="rId3"/>
          <a:srcRect l="30000" t="11333" r="10000"/>
          <a:stretch>
            <a:fillRect/>
          </a:stretch>
        </p:blipFill>
        <p:spPr bwMode="auto">
          <a:xfrm>
            <a:off x="4800600" y="1447800"/>
            <a:ext cx="3506346" cy="3886200"/>
          </a:xfrm>
          <a:prstGeom prst="rect">
            <a:avLst/>
          </a:prstGeom>
          <a:noFill/>
        </p:spPr>
      </p:pic>
      <p:sp>
        <p:nvSpPr>
          <p:cNvPr id="4" name="TextBox 3"/>
          <p:cNvSpPr txBox="1"/>
          <p:nvPr/>
        </p:nvSpPr>
        <p:spPr>
          <a:xfrm>
            <a:off x="2438400" y="457200"/>
            <a:ext cx="4421852" cy="400110"/>
          </a:xfrm>
          <a:prstGeom prst="rect">
            <a:avLst/>
          </a:prstGeom>
          <a:noFill/>
        </p:spPr>
        <p:txBody>
          <a:bodyPr wrap="none" rtlCol="0">
            <a:spAutoFit/>
          </a:bodyPr>
          <a:lstStyle/>
          <a:p>
            <a:r>
              <a:rPr lang="en-US" sz="2000" dirty="0" err="1" smtClean="0"/>
              <a:t>KENDANG</a:t>
            </a:r>
            <a:r>
              <a:rPr lang="en-US" sz="2000" dirty="0" smtClean="0"/>
              <a:t> (</a:t>
            </a:r>
            <a:r>
              <a:rPr lang="en-US" sz="2000" dirty="0" err="1" smtClean="0"/>
              <a:t>Ricikan</a:t>
            </a:r>
            <a:r>
              <a:rPr lang="en-US" sz="2000" dirty="0" smtClean="0"/>
              <a:t> </a:t>
            </a:r>
            <a:r>
              <a:rPr lang="en-US" sz="2000" dirty="0" err="1" smtClean="0"/>
              <a:t>Kulit</a:t>
            </a:r>
            <a:r>
              <a:rPr lang="en-US" sz="2000" dirty="0" smtClean="0"/>
              <a:t> / </a:t>
            </a:r>
            <a:r>
              <a:rPr lang="en-US" sz="2000" dirty="0" err="1" smtClean="0"/>
              <a:t>Membran</a:t>
            </a:r>
            <a:r>
              <a:rPr lang="en-US" sz="2000" dirty="0" smtClean="0"/>
              <a:t>)</a:t>
            </a:r>
            <a:endParaRPr lang="id-ID" sz="2000" dirty="0"/>
          </a:p>
        </p:txBody>
      </p:sp>
      <p:sp>
        <p:nvSpPr>
          <p:cNvPr id="7" name="TextBox 6"/>
          <p:cNvSpPr txBox="1"/>
          <p:nvPr/>
        </p:nvSpPr>
        <p:spPr>
          <a:xfrm>
            <a:off x="1676400" y="5638800"/>
            <a:ext cx="2703882" cy="646331"/>
          </a:xfrm>
          <a:prstGeom prst="rect">
            <a:avLst/>
          </a:prstGeom>
          <a:noFill/>
        </p:spPr>
        <p:txBody>
          <a:bodyPr wrap="none" rtlCol="0">
            <a:spAutoFit/>
          </a:bodyPr>
          <a:lstStyle/>
          <a:p>
            <a:r>
              <a:rPr lang="en-US" dirty="0" err="1" smtClean="0"/>
              <a:t>Kendang</a:t>
            </a:r>
            <a:r>
              <a:rPr lang="en-US" dirty="0" smtClean="0"/>
              <a:t> </a:t>
            </a:r>
            <a:r>
              <a:rPr lang="en-US" dirty="0" err="1" smtClean="0"/>
              <a:t>Ageng</a:t>
            </a:r>
            <a:r>
              <a:rPr lang="en-US" dirty="0" smtClean="0"/>
              <a:t>/</a:t>
            </a:r>
            <a:r>
              <a:rPr lang="en-US" dirty="0" err="1" smtClean="0"/>
              <a:t>Gending</a:t>
            </a:r>
            <a:endParaRPr lang="en-US" dirty="0" smtClean="0"/>
          </a:p>
          <a:p>
            <a:r>
              <a:rPr lang="en-US" dirty="0" err="1" smtClean="0"/>
              <a:t>Kendang</a:t>
            </a:r>
            <a:r>
              <a:rPr lang="en-US" dirty="0" smtClean="0"/>
              <a:t> </a:t>
            </a:r>
            <a:r>
              <a:rPr lang="en-US" dirty="0" err="1" smtClean="0"/>
              <a:t>Ketipung</a:t>
            </a:r>
            <a:endParaRPr lang="id-ID" dirty="0"/>
          </a:p>
        </p:txBody>
      </p:sp>
      <p:cxnSp>
        <p:nvCxnSpPr>
          <p:cNvPr id="8" name="Straight Connector 7"/>
          <p:cNvCxnSpPr/>
          <p:nvPr/>
        </p:nvCxnSpPr>
        <p:spPr>
          <a:xfrm rot="5400000" flipH="1" flipV="1">
            <a:off x="1066800" y="3962400"/>
            <a:ext cx="21336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62600" y="58674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72200" y="6172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6172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95400" y="5867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19100" y="5067300"/>
            <a:ext cx="1981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5257800" y="4267200"/>
            <a:ext cx="19050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105400" y="3810000"/>
            <a:ext cx="34290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3200" y="5638800"/>
            <a:ext cx="2066912" cy="923330"/>
          </a:xfrm>
          <a:prstGeom prst="rect">
            <a:avLst/>
          </a:prstGeom>
          <a:noFill/>
        </p:spPr>
        <p:txBody>
          <a:bodyPr wrap="none" rtlCol="0">
            <a:spAutoFit/>
          </a:bodyPr>
          <a:lstStyle/>
          <a:p>
            <a:r>
              <a:rPr lang="en-US" dirty="0" err="1" smtClean="0"/>
              <a:t>Kendang</a:t>
            </a:r>
            <a:r>
              <a:rPr lang="en-US" dirty="0" smtClean="0"/>
              <a:t> </a:t>
            </a:r>
            <a:r>
              <a:rPr lang="en-US" dirty="0" err="1" smtClean="0"/>
              <a:t>Ciblon</a:t>
            </a:r>
            <a:endParaRPr lang="en-US" dirty="0" smtClean="0"/>
          </a:p>
          <a:p>
            <a:r>
              <a:rPr lang="en-US" dirty="0" err="1" smtClean="0"/>
              <a:t>Kendang</a:t>
            </a:r>
            <a:r>
              <a:rPr lang="en-US" dirty="0" smtClean="0"/>
              <a:t> </a:t>
            </a:r>
            <a:r>
              <a:rPr lang="en-US" dirty="0" err="1" smtClean="0"/>
              <a:t>Batangan</a:t>
            </a:r>
            <a:endParaRPr lang="en-US" dirty="0" smtClean="0"/>
          </a:p>
          <a:p>
            <a:r>
              <a:rPr lang="en-US" dirty="0" smtClean="0"/>
              <a:t>(</a:t>
            </a:r>
            <a:r>
              <a:rPr lang="en-US" dirty="0" err="1" smtClean="0"/>
              <a:t>Wayangan</a:t>
            </a:r>
            <a:r>
              <a:rPr lang="en-US" dirty="0" smtClean="0"/>
              <a:t>)</a:t>
            </a:r>
            <a:endParaRPr lang="id-ID"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B-REKAMAN\B-FOTO-FOTO\Gamelan Small\B5Slenthem Crp.jpg"/>
          <p:cNvPicPr>
            <a:picLocks noChangeAspect="1" noChangeArrowheads="1"/>
          </p:cNvPicPr>
          <p:nvPr/>
        </p:nvPicPr>
        <p:blipFill>
          <a:blip r:embed="rId2"/>
          <a:srcRect/>
          <a:stretch>
            <a:fillRect/>
          </a:stretch>
        </p:blipFill>
        <p:spPr bwMode="auto">
          <a:xfrm>
            <a:off x="838200" y="1219200"/>
            <a:ext cx="6032500" cy="4770315"/>
          </a:xfrm>
          <a:prstGeom prst="rect">
            <a:avLst/>
          </a:prstGeom>
          <a:noFill/>
        </p:spPr>
      </p:pic>
      <p:sp>
        <p:nvSpPr>
          <p:cNvPr id="3" name="TextBox 2"/>
          <p:cNvSpPr txBox="1"/>
          <p:nvPr/>
        </p:nvSpPr>
        <p:spPr>
          <a:xfrm>
            <a:off x="1371600" y="457200"/>
            <a:ext cx="5811656" cy="400110"/>
          </a:xfrm>
          <a:prstGeom prst="rect">
            <a:avLst/>
          </a:prstGeom>
          <a:noFill/>
        </p:spPr>
        <p:txBody>
          <a:bodyPr wrap="none" rtlCol="0">
            <a:spAutoFit/>
          </a:bodyPr>
          <a:lstStyle/>
          <a:p>
            <a:r>
              <a:rPr lang="en-US" sz="2000" dirty="0" err="1" smtClean="0"/>
              <a:t>SLENTHEM</a:t>
            </a:r>
            <a:r>
              <a:rPr lang="en-US" sz="2000" dirty="0" smtClean="0"/>
              <a:t> (</a:t>
            </a:r>
            <a:r>
              <a:rPr lang="en-US" sz="2000" dirty="0" err="1" smtClean="0"/>
              <a:t>Ricikan</a:t>
            </a:r>
            <a:r>
              <a:rPr lang="en-US" sz="2000" dirty="0" smtClean="0"/>
              <a:t> </a:t>
            </a:r>
            <a:r>
              <a:rPr lang="en-US" sz="2000" dirty="0" err="1" smtClean="0"/>
              <a:t>Balungan</a:t>
            </a:r>
            <a:r>
              <a:rPr lang="en-US" sz="2000" dirty="0" smtClean="0"/>
              <a:t> </a:t>
            </a:r>
            <a:r>
              <a:rPr lang="en-US" sz="2000" dirty="0" err="1" smtClean="0"/>
              <a:t>Gantung</a:t>
            </a:r>
            <a:r>
              <a:rPr lang="en-US" sz="2000" dirty="0" smtClean="0"/>
              <a:t> / </a:t>
            </a:r>
            <a:r>
              <a:rPr lang="en-US" sz="2000" dirty="0" err="1" smtClean="0"/>
              <a:t>Gandul</a:t>
            </a:r>
            <a:r>
              <a:rPr lang="en-US" sz="2000" dirty="0" smtClean="0"/>
              <a:t>)</a:t>
            </a:r>
            <a:endParaRPr lang="id-ID" sz="2000" dirty="0"/>
          </a:p>
        </p:txBody>
      </p:sp>
      <p:sp>
        <p:nvSpPr>
          <p:cNvPr id="4" name="TextBox 3"/>
          <p:cNvSpPr txBox="1"/>
          <p:nvPr/>
        </p:nvSpPr>
        <p:spPr>
          <a:xfrm>
            <a:off x="7467600" y="2286000"/>
            <a:ext cx="1410964" cy="2585323"/>
          </a:xfrm>
          <a:prstGeom prst="rect">
            <a:avLst/>
          </a:prstGeom>
          <a:noFill/>
        </p:spPr>
        <p:txBody>
          <a:bodyPr wrap="none" rtlCol="0">
            <a:spAutoFit/>
          </a:bodyPr>
          <a:lstStyle/>
          <a:p>
            <a:r>
              <a:rPr lang="en-US" dirty="0" err="1" smtClean="0"/>
              <a:t>Wilahan</a:t>
            </a:r>
            <a:endParaRPr lang="en-US" dirty="0" smtClean="0"/>
          </a:p>
          <a:p>
            <a:r>
              <a:rPr lang="en-US" dirty="0" err="1" smtClean="0"/>
              <a:t>Placak</a:t>
            </a:r>
            <a:endParaRPr lang="en-US" dirty="0" smtClean="0"/>
          </a:p>
          <a:p>
            <a:r>
              <a:rPr lang="en-US" dirty="0" err="1" smtClean="0"/>
              <a:t>Pluntur</a:t>
            </a:r>
            <a:endParaRPr lang="en-US" dirty="0" smtClean="0"/>
          </a:p>
          <a:p>
            <a:r>
              <a:rPr lang="en-US" dirty="0" err="1" smtClean="0"/>
              <a:t>Bumbungan</a:t>
            </a:r>
            <a:endParaRPr lang="en-US" dirty="0" smtClean="0"/>
          </a:p>
          <a:p>
            <a:r>
              <a:rPr lang="en-US" dirty="0" err="1" smtClean="0"/>
              <a:t>Rancakan</a:t>
            </a:r>
            <a:endParaRPr lang="en-US" dirty="0" smtClean="0"/>
          </a:p>
          <a:p>
            <a:r>
              <a:rPr lang="en-US" dirty="0" err="1" smtClean="0"/>
              <a:t>Tabuh</a:t>
            </a:r>
            <a:endParaRPr lang="en-US" dirty="0" smtClean="0"/>
          </a:p>
          <a:p>
            <a:endParaRPr lang="en-US" dirty="0" smtClean="0"/>
          </a:p>
          <a:p>
            <a:endParaRPr lang="en-US" dirty="0" smtClean="0"/>
          </a:p>
          <a:p>
            <a:r>
              <a:rPr lang="en-US" dirty="0" err="1" smtClean="0"/>
              <a:t>Bremara</a:t>
            </a:r>
            <a:endParaRPr lang="id-ID" dirty="0"/>
          </a:p>
        </p:txBody>
      </p:sp>
      <p:cxnSp>
        <p:nvCxnSpPr>
          <p:cNvPr id="5" name="Straight Connector 4"/>
          <p:cNvCxnSpPr/>
          <p:nvPr/>
        </p:nvCxnSpPr>
        <p:spPr>
          <a:xfrm flipV="1">
            <a:off x="5562600" y="2438400"/>
            <a:ext cx="1371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81600" y="2743200"/>
            <a:ext cx="17526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648200" y="2971800"/>
            <a:ext cx="22860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876800" y="3276600"/>
            <a:ext cx="20574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4800600" y="3581400"/>
            <a:ext cx="21336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43400" y="3276600"/>
            <a:ext cx="2590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34200" y="3886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34200" y="3581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34200" y="3276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934200" y="2971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34200" y="2743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34200" y="2438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010400" y="4648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00600" y="4038600"/>
            <a:ext cx="2209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8200" y="6096000"/>
            <a:ext cx="4023794" cy="646331"/>
          </a:xfrm>
          <a:prstGeom prst="rect">
            <a:avLst/>
          </a:prstGeom>
          <a:noFill/>
        </p:spPr>
        <p:txBody>
          <a:bodyPr wrap="none" rtlCol="0">
            <a:spAutoFit/>
          </a:bodyPr>
          <a:lstStyle/>
          <a:p>
            <a:r>
              <a:rPr lang="en-US" dirty="0" err="1" smtClean="0"/>
              <a:t>Ada</a:t>
            </a:r>
            <a:r>
              <a:rPr lang="en-US" dirty="0" smtClean="0"/>
              <a:t> </a:t>
            </a:r>
            <a:r>
              <a:rPr lang="en-US" dirty="0" err="1" smtClean="0"/>
              <a:t>dua</a:t>
            </a:r>
            <a:r>
              <a:rPr lang="en-US" dirty="0" smtClean="0"/>
              <a:t> </a:t>
            </a:r>
            <a:r>
              <a:rPr lang="en-US" dirty="0" err="1" smtClean="0"/>
              <a:t>macam</a:t>
            </a:r>
            <a:r>
              <a:rPr lang="en-US" dirty="0" smtClean="0"/>
              <a:t> </a:t>
            </a:r>
            <a:r>
              <a:rPr lang="en-US" dirty="0" err="1" smtClean="0"/>
              <a:t>Rancakan</a:t>
            </a:r>
            <a:r>
              <a:rPr lang="en-US" dirty="0" smtClean="0"/>
              <a:t> : </a:t>
            </a:r>
            <a:r>
              <a:rPr lang="en-US" dirty="0" err="1" smtClean="0"/>
              <a:t>Gawangan</a:t>
            </a:r>
            <a:endParaRPr lang="en-US" dirty="0" smtClean="0"/>
          </a:p>
          <a:p>
            <a:r>
              <a:rPr lang="en-US" dirty="0" smtClean="0"/>
              <a:t>                                                 </a:t>
            </a:r>
            <a:r>
              <a:rPr lang="en-US" dirty="0" err="1" smtClean="0"/>
              <a:t>Grobogan</a:t>
            </a:r>
            <a:endParaRPr lang="id-ID"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9"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par>
                                <p:cTn id="45" presetID="9"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par>
                                <p:cTn id="48" presetID="9"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par>
                                <p:cTn id="51" presetID="9"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par>
                                <p:cTn id="54" presetID="9"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dissolve">
                                      <p:cBhvr>
                                        <p:cTn id="56" dur="5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dissolv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85800"/>
            <a:ext cx="4312847" cy="400110"/>
          </a:xfrm>
          <a:prstGeom prst="rect">
            <a:avLst/>
          </a:prstGeom>
          <a:noFill/>
        </p:spPr>
        <p:txBody>
          <a:bodyPr wrap="none" rtlCol="0">
            <a:spAutoFit/>
          </a:bodyPr>
          <a:lstStyle/>
          <a:p>
            <a:r>
              <a:rPr lang="en-US" sz="2000" dirty="0" err="1" smtClean="0"/>
              <a:t>DEMUNG</a:t>
            </a:r>
            <a:r>
              <a:rPr lang="en-US" sz="2000" dirty="0" smtClean="0"/>
              <a:t> (</a:t>
            </a:r>
            <a:r>
              <a:rPr lang="en-US" sz="2000" dirty="0" err="1" smtClean="0"/>
              <a:t>Ricikan</a:t>
            </a:r>
            <a:r>
              <a:rPr lang="en-US" sz="2000" dirty="0" smtClean="0"/>
              <a:t> </a:t>
            </a:r>
            <a:r>
              <a:rPr lang="en-US" sz="2000" dirty="0" err="1" smtClean="0"/>
              <a:t>Balungan</a:t>
            </a:r>
            <a:r>
              <a:rPr lang="en-US" sz="2000" dirty="0" smtClean="0"/>
              <a:t> </a:t>
            </a:r>
            <a:r>
              <a:rPr lang="en-US" sz="2000" dirty="0" err="1" smtClean="0"/>
              <a:t>Depok</a:t>
            </a:r>
            <a:r>
              <a:rPr lang="en-US" sz="2000" dirty="0" smtClean="0"/>
              <a:t>)</a:t>
            </a:r>
            <a:endParaRPr lang="id-ID" sz="2000" dirty="0"/>
          </a:p>
        </p:txBody>
      </p:sp>
      <p:pic>
        <p:nvPicPr>
          <p:cNvPr id="5122" name="Picture 2" descr="J:\B-REKAMAN\B-FOTO-FOTO\Gamelan Small\A4Demung Crp.jpg"/>
          <p:cNvPicPr>
            <a:picLocks noChangeAspect="1" noChangeArrowheads="1"/>
          </p:cNvPicPr>
          <p:nvPr/>
        </p:nvPicPr>
        <p:blipFill>
          <a:blip r:embed="rId2"/>
          <a:srcRect/>
          <a:stretch>
            <a:fillRect/>
          </a:stretch>
        </p:blipFill>
        <p:spPr bwMode="auto">
          <a:xfrm>
            <a:off x="152400" y="1752600"/>
            <a:ext cx="5990228" cy="4187936"/>
          </a:xfrm>
          <a:prstGeom prst="rect">
            <a:avLst/>
          </a:prstGeom>
          <a:noFill/>
        </p:spPr>
      </p:pic>
      <p:sp>
        <p:nvSpPr>
          <p:cNvPr id="4" name="TextBox 3"/>
          <p:cNvSpPr txBox="1"/>
          <p:nvPr/>
        </p:nvSpPr>
        <p:spPr>
          <a:xfrm>
            <a:off x="6629400" y="2209800"/>
            <a:ext cx="2213748" cy="3416320"/>
          </a:xfrm>
          <a:prstGeom prst="rect">
            <a:avLst/>
          </a:prstGeom>
          <a:noFill/>
        </p:spPr>
        <p:txBody>
          <a:bodyPr wrap="none" rtlCol="0">
            <a:spAutoFit/>
          </a:bodyPr>
          <a:lstStyle/>
          <a:p>
            <a:r>
              <a:rPr lang="en-US" dirty="0" err="1" smtClean="0"/>
              <a:t>Plawahan</a:t>
            </a:r>
            <a:r>
              <a:rPr lang="en-US" dirty="0" smtClean="0"/>
              <a:t>/</a:t>
            </a:r>
            <a:r>
              <a:rPr lang="en-US" dirty="0" err="1" smtClean="0"/>
              <a:t>Rancakan</a:t>
            </a:r>
            <a:endParaRPr lang="en-US" dirty="0" smtClean="0"/>
          </a:p>
          <a:p>
            <a:r>
              <a:rPr lang="en-US" dirty="0" err="1" smtClean="0"/>
              <a:t>Wilahan</a:t>
            </a:r>
            <a:endParaRPr lang="en-US" dirty="0" smtClean="0"/>
          </a:p>
          <a:p>
            <a:r>
              <a:rPr lang="en-US" dirty="0" err="1" smtClean="0"/>
              <a:t>Placak</a:t>
            </a:r>
            <a:endParaRPr lang="en-US" dirty="0" smtClean="0"/>
          </a:p>
          <a:p>
            <a:endParaRPr lang="en-US" dirty="0" smtClean="0"/>
          </a:p>
          <a:p>
            <a:r>
              <a:rPr lang="en-US" dirty="0" err="1" smtClean="0"/>
              <a:t>Paseban</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Tabuh</a:t>
            </a:r>
            <a:endParaRPr lang="en-US" dirty="0" smtClean="0"/>
          </a:p>
          <a:p>
            <a:r>
              <a:rPr lang="en-US" dirty="0" err="1" smtClean="0"/>
              <a:t>Tawonan</a:t>
            </a:r>
            <a:endParaRPr lang="id-ID" dirty="0"/>
          </a:p>
        </p:txBody>
      </p:sp>
      <p:cxnSp>
        <p:nvCxnSpPr>
          <p:cNvPr id="5" name="Straight Arrow Connector 4"/>
          <p:cNvCxnSpPr/>
          <p:nvPr/>
        </p:nvCxnSpPr>
        <p:spPr>
          <a:xfrm>
            <a:off x="61722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172200" y="2971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172200" y="3505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172200" y="2667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72200" y="2362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267200" y="2667000"/>
            <a:ext cx="19050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57600" y="2971800"/>
            <a:ext cx="2514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495800" y="3886200"/>
            <a:ext cx="20574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05200" y="4800600"/>
            <a:ext cx="26670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419600" y="2819400"/>
            <a:ext cx="22098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722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62200" y="4038600"/>
            <a:ext cx="3810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ssolv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9"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par>
                                <p:cTn id="45" presetID="9"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par>
                                <p:cTn id="48" presetID="9"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par>
                                <p:cTn id="51" presetID="9"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fontScale="90000"/>
          </a:bodyPr>
          <a:lstStyle/>
          <a:p>
            <a:pPr algn="ctr"/>
            <a:r>
              <a:rPr lang="id-ID" sz="3600" dirty="0" smtClean="0"/>
              <a:t>KLASIFIKASI GAMELAN JAWA</a:t>
            </a:r>
            <a:endParaRPr lang="id-ID" sz="3600" dirty="0"/>
          </a:p>
        </p:txBody>
      </p:sp>
      <p:sp>
        <p:nvSpPr>
          <p:cNvPr id="3" name="Content Placeholder 2"/>
          <p:cNvSpPr>
            <a:spLocks noGrp="1"/>
          </p:cNvSpPr>
          <p:nvPr>
            <p:ph idx="1"/>
          </p:nvPr>
        </p:nvSpPr>
        <p:spPr>
          <a:xfrm>
            <a:off x="457200" y="1371600"/>
            <a:ext cx="8382000" cy="4800600"/>
          </a:xfrm>
        </p:spPr>
        <p:txBody>
          <a:bodyPr>
            <a:noAutofit/>
          </a:bodyPr>
          <a:lstStyle/>
          <a:p>
            <a:r>
              <a:rPr lang="id-ID" sz="1800" dirty="0" smtClean="0"/>
              <a:t>Beragam cara seringkali digunakan untuk mengklasifikasikan gamelan Jawa. Pengklasifikasian tersebut tergantung dengan konteks dan keperluannya, misalnya untuk keperluan menjelaskan tentang fungsi gamelan di dalam kehidupan masyarakat, untuk menjelaskan bentuk fisiknya dan menjelaskan dasar cara membunyikannya. </a:t>
            </a:r>
          </a:p>
          <a:p>
            <a:r>
              <a:rPr lang="id-ID" sz="1800" dirty="0" smtClean="0"/>
              <a:t>Mesyarakat Jawa sendiri secara garis besar mengenal dua jenis perangkat gamelan yang lebih berfungsi secara umum dan secara khusus. Jenis gamelan tersebut  yaitu Gamelan Ageng dan Gamelan Pakurmatan.</a:t>
            </a:r>
          </a:p>
          <a:p>
            <a:r>
              <a:rPr lang="id-ID" sz="1800" dirty="0" smtClean="0"/>
              <a:t>Gamelan Ageng (besar) merupakan perangkat gamelan yang dianggap memiliki jumlah dan bentuk instrumen paling lengkap. Dalam masyarakakat Jawa perangkat ini adalah perangkat yang populer, hampir ditemukan di seluruh golongan baik di kalangan istana (krataon) maupun kalangan luar tembok kraton (rakyat). Penggunaannya memiliki sifat lebih umum untuk beragam acara dan keperluan  yang ada di masyarakat seperti: konser karawitan mandiri (klenengan) atau mendukung pentas kesenian lain (tari, wayang, kethoprak, ludruk, dan lainnya).</a:t>
            </a:r>
          </a:p>
          <a:p>
            <a:pPr marL="0" indent="0">
              <a:buNone/>
            </a:pPr>
            <a:endParaRPr lang="id-ID" sz="1800" dirty="0" smtClean="0"/>
          </a:p>
        </p:txBody>
      </p:sp>
    </p:spTree>
    <p:extLst>
      <p:ext uri="{BB962C8B-B14F-4D97-AF65-F5344CB8AC3E}">
        <p14:creationId xmlns:p14="http://schemas.microsoft.com/office/powerpoint/2010/main" val="47722823"/>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81000"/>
            <a:ext cx="2672719" cy="400110"/>
          </a:xfrm>
          <a:prstGeom prst="rect">
            <a:avLst/>
          </a:prstGeom>
          <a:noFill/>
        </p:spPr>
        <p:txBody>
          <a:bodyPr wrap="none" rtlCol="0">
            <a:spAutoFit/>
          </a:bodyPr>
          <a:lstStyle/>
          <a:p>
            <a:r>
              <a:rPr lang="en-US" sz="2000" dirty="0" err="1" smtClean="0"/>
              <a:t>RICIKAN</a:t>
            </a:r>
            <a:r>
              <a:rPr lang="en-US" sz="2000" dirty="0" smtClean="0"/>
              <a:t> </a:t>
            </a:r>
            <a:r>
              <a:rPr lang="en-US" sz="2000" dirty="0" err="1" smtClean="0"/>
              <a:t>BALUNGAN</a:t>
            </a:r>
            <a:endParaRPr lang="id-ID" sz="2000" dirty="0"/>
          </a:p>
        </p:txBody>
      </p:sp>
      <p:pic>
        <p:nvPicPr>
          <p:cNvPr id="3" name="Picture 2" descr="J:\B-REKAMAN\B-FOTO-FOTO\Gamelan Small\B5Slenthem Crp.jpg"/>
          <p:cNvPicPr>
            <a:picLocks noChangeAspect="1" noChangeArrowheads="1"/>
          </p:cNvPicPr>
          <p:nvPr/>
        </p:nvPicPr>
        <p:blipFill>
          <a:blip r:embed="rId2"/>
          <a:srcRect/>
          <a:stretch>
            <a:fillRect/>
          </a:stretch>
        </p:blipFill>
        <p:spPr bwMode="auto">
          <a:xfrm>
            <a:off x="1219201" y="990600"/>
            <a:ext cx="2850532" cy="2254112"/>
          </a:xfrm>
          <a:prstGeom prst="rect">
            <a:avLst/>
          </a:prstGeom>
          <a:noFill/>
        </p:spPr>
      </p:pic>
      <p:pic>
        <p:nvPicPr>
          <p:cNvPr id="4" name="Picture 2" descr="J:\B-REKAMAN\B-FOTO-FOTO\Gamelan Small\A4Demung Crp.jpg"/>
          <p:cNvPicPr>
            <a:picLocks noChangeAspect="1" noChangeArrowheads="1"/>
          </p:cNvPicPr>
          <p:nvPr/>
        </p:nvPicPr>
        <p:blipFill>
          <a:blip r:embed="rId3"/>
          <a:srcRect/>
          <a:stretch>
            <a:fillRect/>
          </a:stretch>
        </p:blipFill>
        <p:spPr bwMode="auto">
          <a:xfrm>
            <a:off x="4876800" y="990600"/>
            <a:ext cx="2996830" cy="2095168"/>
          </a:xfrm>
          <a:prstGeom prst="rect">
            <a:avLst/>
          </a:prstGeom>
          <a:noFill/>
        </p:spPr>
      </p:pic>
      <p:pic>
        <p:nvPicPr>
          <p:cNvPr id="6146" name="Picture 2" descr="J:\B-REKAMAN\B-FOTO-FOTO\Gamelan Small\A6Saron Barung Crp.jpg"/>
          <p:cNvPicPr>
            <a:picLocks noChangeAspect="1" noChangeArrowheads="1"/>
          </p:cNvPicPr>
          <p:nvPr/>
        </p:nvPicPr>
        <p:blipFill>
          <a:blip r:embed="rId4"/>
          <a:srcRect/>
          <a:stretch>
            <a:fillRect/>
          </a:stretch>
        </p:blipFill>
        <p:spPr bwMode="auto">
          <a:xfrm>
            <a:off x="838200" y="3733800"/>
            <a:ext cx="3970935" cy="2437161"/>
          </a:xfrm>
          <a:prstGeom prst="rect">
            <a:avLst/>
          </a:prstGeom>
          <a:noFill/>
        </p:spPr>
      </p:pic>
      <p:pic>
        <p:nvPicPr>
          <p:cNvPr id="6147" name="Picture 3" descr="J:\B-REKAMAN\B-FOTO-FOTO\Gamelan Small\Saron Penerus crp.jpg"/>
          <p:cNvPicPr>
            <a:picLocks noChangeAspect="1" noChangeArrowheads="1"/>
          </p:cNvPicPr>
          <p:nvPr/>
        </p:nvPicPr>
        <p:blipFill>
          <a:blip r:embed="rId5"/>
          <a:srcRect/>
          <a:stretch>
            <a:fillRect/>
          </a:stretch>
        </p:blipFill>
        <p:spPr bwMode="auto">
          <a:xfrm>
            <a:off x="5638800" y="4038600"/>
            <a:ext cx="2610314" cy="2139949"/>
          </a:xfrm>
          <a:prstGeom prst="rect">
            <a:avLst/>
          </a:prstGeom>
          <a:noFill/>
        </p:spPr>
      </p:pic>
      <p:sp>
        <p:nvSpPr>
          <p:cNvPr id="7" name="TextBox 6"/>
          <p:cNvSpPr txBox="1"/>
          <p:nvPr/>
        </p:nvSpPr>
        <p:spPr>
          <a:xfrm>
            <a:off x="2057400" y="3200400"/>
            <a:ext cx="1191160" cy="369332"/>
          </a:xfrm>
          <a:prstGeom prst="rect">
            <a:avLst/>
          </a:prstGeom>
          <a:noFill/>
        </p:spPr>
        <p:txBody>
          <a:bodyPr wrap="none" rtlCol="0">
            <a:spAutoFit/>
          </a:bodyPr>
          <a:lstStyle/>
          <a:p>
            <a:r>
              <a:rPr lang="en-US" dirty="0" err="1" smtClean="0"/>
              <a:t>Slenthem</a:t>
            </a:r>
            <a:r>
              <a:rPr lang="en-US" dirty="0" smtClean="0"/>
              <a:t> </a:t>
            </a:r>
            <a:endParaRPr lang="id-ID" dirty="0"/>
          </a:p>
        </p:txBody>
      </p:sp>
      <p:sp>
        <p:nvSpPr>
          <p:cNvPr id="8" name="TextBox 7"/>
          <p:cNvSpPr txBox="1"/>
          <p:nvPr/>
        </p:nvSpPr>
        <p:spPr>
          <a:xfrm>
            <a:off x="6019800" y="3048000"/>
            <a:ext cx="1051891" cy="369332"/>
          </a:xfrm>
          <a:prstGeom prst="rect">
            <a:avLst/>
          </a:prstGeom>
          <a:noFill/>
        </p:spPr>
        <p:txBody>
          <a:bodyPr wrap="none" rtlCol="0">
            <a:spAutoFit/>
          </a:bodyPr>
          <a:lstStyle/>
          <a:p>
            <a:r>
              <a:rPr lang="en-US" dirty="0" err="1" smtClean="0"/>
              <a:t>Demung</a:t>
            </a:r>
            <a:endParaRPr lang="id-ID" dirty="0"/>
          </a:p>
        </p:txBody>
      </p:sp>
      <p:sp>
        <p:nvSpPr>
          <p:cNvPr id="9" name="TextBox 8"/>
          <p:cNvSpPr txBox="1"/>
          <p:nvPr/>
        </p:nvSpPr>
        <p:spPr>
          <a:xfrm>
            <a:off x="1828800" y="6211669"/>
            <a:ext cx="2127314" cy="646331"/>
          </a:xfrm>
          <a:prstGeom prst="rect">
            <a:avLst/>
          </a:prstGeom>
          <a:noFill/>
        </p:spPr>
        <p:txBody>
          <a:bodyPr wrap="none" rtlCol="0">
            <a:spAutoFit/>
          </a:bodyPr>
          <a:lstStyle/>
          <a:p>
            <a:pPr algn="ctr"/>
            <a:r>
              <a:rPr lang="en-US" dirty="0" err="1" smtClean="0"/>
              <a:t>Saron</a:t>
            </a:r>
            <a:r>
              <a:rPr lang="en-US" dirty="0" smtClean="0"/>
              <a:t> </a:t>
            </a:r>
            <a:r>
              <a:rPr lang="en-US" dirty="0" err="1" smtClean="0"/>
              <a:t>Barung</a:t>
            </a:r>
            <a:r>
              <a:rPr lang="en-US" dirty="0" smtClean="0"/>
              <a:t> </a:t>
            </a:r>
            <a:endParaRPr lang="id-ID" dirty="0" smtClean="0"/>
          </a:p>
          <a:p>
            <a:pPr algn="ctr"/>
            <a:r>
              <a:rPr lang="id-ID" dirty="0" smtClean="0"/>
              <a:t>Lanang dan Wadon</a:t>
            </a:r>
            <a:endParaRPr lang="id-ID" dirty="0"/>
          </a:p>
        </p:txBody>
      </p:sp>
      <p:sp>
        <p:nvSpPr>
          <p:cNvPr id="10" name="TextBox 9"/>
          <p:cNvSpPr txBox="1"/>
          <p:nvPr/>
        </p:nvSpPr>
        <p:spPr>
          <a:xfrm>
            <a:off x="5715000" y="6172200"/>
            <a:ext cx="2490682" cy="369332"/>
          </a:xfrm>
          <a:prstGeom prst="rect">
            <a:avLst/>
          </a:prstGeom>
          <a:noFill/>
        </p:spPr>
        <p:txBody>
          <a:bodyPr wrap="none" rtlCol="0">
            <a:spAutoFit/>
          </a:bodyPr>
          <a:lstStyle/>
          <a:p>
            <a:r>
              <a:rPr lang="en-US" dirty="0" err="1" smtClean="0"/>
              <a:t>Saron</a:t>
            </a:r>
            <a:r>
              <a:rPr lang="en-US" dirty="0" smtClean="0"/>
              <a:t> </a:t>
            </a:r>
            <a:r>
              <a:rPr lang="en-US" dirty="0" err="1" smtClean="0"/>
              <a:t>Penerus</a:t>
            </a:r>
            <a:r>
              <a:rPr lang="en-US" dirty="0" smtClean="0"/>
              <a:t> / Peking</a:t>
            </a:r>
            <a:endParaRPr lang="id-ID"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dissolve">
                                      <p:cBhvr>
                                        <p:cTn id="18" dur="500"/>
                                        <p:tgtEl>
                                          <p:spTgt spid="6146"/>
                                        </p:tgtEl>
                                      </p:cBhvr>
                                    </p:animEffect>
                                  </p:childTnLst>
                                </p:cTn>
                              </p:par>
                              <p:par>
                                <p:cTn id="19" presetID="9" presetClass="entr" presetSubtype="0" fill="hold" nodeType="with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dissolve">
                                      <p:cBhvr>
                                        <p:cTn id="21" dur="500"/>
                                        <p:tgtEl>
                                          <p:spTgt spid="614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B-REKAMAN\B-FOTO-FOTO\Gamelan Small\B7Gambang.jpg"/>
          <p:cNvPicPr>
            <a:picLocks noChangeAspect="1" noChangeArrowheads="1"/>
          </p:cNvPicPr>
          <p:nvPr/>
        </p:nvPicPr>
        <p:blipFill>
          <a:blip r:embed="rId2"/>
          <a:srcRect t="12698"/>
          <a:stretch>
            <a:fillRect/>
          </a:stretch>
        </p:blipFill>
        <p:spPr bwMode="auto">
          <a:xfrm>
            <a:off x="1524000" y="1295400"/>
            <a:ext cx="6400800" cy="4191000"/>
          </a:xfrm>
          <a:prstGeom prst="rect">
            <a:avLst/>
          </a:prstGeom>
          <a:noFill/>
        </p:spPr>
      </p:pic>
      <p:sp>
        <p:nvSpPr>
          <p:cNvPr id="3" name="TextBox 2"/>
          <p:cNvSpPr txBox="1"/>
          <p:nvPr/>
        </p:nvSpPr>
        <p:spPr>
          <a:xfrm>
            <a:off x="2819400" y="609600"/>
            <a:ext cx="4177490" cy="400110"/>
          </a:xfrm>
          <a:prstGeom prst="rect">
            <a:avLst/>
          </a:prstGeom>
          <a:noFill/>
        </p:spPr>
        <p:txBody>
          <a:bodyPr wrap="none" rtlCol="0">
            <a:spAutoFit/>
          </a:bodyPr>
          <a:lstStyle/>
          <a:p>
            <a:r>
              <a:rPr lang="en-US" sz="2000" dirty="0" smtClean="0"/>
              <a:t>GAMBANG (</a:t>
            </a:r>
            <a:r>
              <a:rPr lang="en-US" sz="2000" dirty="0" err="1" smtClean="0"/>
              <a:t>Ricikan</a:t>
            </a:r>
            <a:r>
              <a:rPr lang="en-US" sz="2000" dirty="0" smtClean="0"/>
              <a:t> </a:t>
            </a:r>
            <a:r>
              <a:rPr lang="en-US" sz="2000" dirty="0" err="1" smtClean="0"/>
              <a:t>Wilahan</a:t>
            </a:r>
            <a:r>
              <a:rPr lang="en-US" sz="2000" dirty="0" smtClean="0"/>
              <a:t> </a:t>
            </a:r>
            <a:r>
              <a:rPr lang="en-US" sz="2000" dirty="0" err="1" smtClean="0"/>
              <a:t>Kayu</a:t>
            </a:r>
            <a:r>
              <a:rPr lang="en-US" sz="2000" dirty="0" smtClean="0"/>
              <a:t>)</a:t>
            </a:r>
            <a:endParaRPr lang="id-ID" sz="2000" dirty="0"/>
          </a:p>
        </p:txBody>
      </p:sp>
      <p:sp>
        <p:nvSpPr>
          <p:cNvPr id="4" name="TextBox 3"/>
          <p:cNvSpPr txBox="1"/>
          <p:nvPr/>
        </p:nvSpPr>
        <p:spPr>
          <a:xfrm>
            <a:off x="1524000" y="5486400"/>
            <a:ext cx="6271140" cy="646331"/>
          </a:xfrm>
          <a:prstGeom prst="rect">
            <a:avLst/>
          </a:prstGeom>
          <a:noFill/>
        </p:spPr>
        <p:txBody>
          <a:bodyPr wrap="none" rtlCol="0">
            <a:spAutoFit/>
          </a:bodyPr>
          <a:lstStyle/>
          <a:p>
            <a:pPr algn="ctr"/>
            <a:r>
              <a:rPr lang="en-US" dirty="0" err="1" smtClean="0"/>
              <a:t>Ada</a:t>
            </a:r>
            <a:r>
              <a:rPr lang="en-US" dirty="0" smtClean="0"/>
              <a:t> </a:t>
            </a:r>
            <a:r>
              <a:rPr lang="en-US" dirty="0" err="1" smtClean="0"/>
              <a:t>jenis</a:t>
            </a:r>
            <a:r>
              <a:rPr lang="en-US" dirty="0" smtClean="0"/>
              <a:t> </a:t>
            </a:r>
            <a:r>
              <a:rPr lang="en-US" dirty="0" err="1" smtClean="0"/>
              <a:t>Gambang</a:t>
            </a:r>
            <a:r>
              <a:rPr lang="en-US" dirty="0" smtClean="0"/>
              <a:t> yang lain, </a:t>
            </a:r>
            <a:r>
              <a:rPr lang="en-US" dirty="0" err="1" smtClean="0"/>
              <a:t>bilahnya</a:t>
            </a:r>
            <a:r>
              <a:rPr lang="en-US" dirty="0" smtClean="0"/>
              <a:t> </a:t>
            </a:r>
            <a:r>
              <a:rPr lang="en-US" dirty="0" err="1" smtClean="0"/>
              <a:t>terbuat</a:t>
            </a:r>
            <a:r>
              <a:rPr lang="en-US" dirty="0" smtClean="0"/>
              <a:t> </a:t>
            </a:r>
            <a:r>
              <a:rPr lang="en-US" dirty="0" err="1" smtClean="0"/>
              <a:t>dari</a:t>
            </a:r>
            <a:r>
              <a:rPr lang="en-US" dirty="0" smtClean="0"/>
              <a:t> </a:t>
            </a:r>
            <a:r>
              <a:rPr lang="en-US" dirty="0" err="1" smtClean="0"/>
              <a:t>perunggu</a:t>
            </a:r>
            <a:endParaRPr lang="en-US" dirty="0" smtClean="0"/>
          </a:p>
          <a:p>
            <a:pPr algn="ctr"/>
            <a:r>
              <a:rPr lang="en-US" dirty="0" err="1" smtClean="0"/>
              <a:t>disebut</a:t>
            </a:r>
            <a:r>
              <a:rPr lang="en-US" dirty="0" smtClean="0"/>
              <a:t> </a:t>
            </a:r>
            <a:r>
              <a:rPr lang="en-US" dirty="0" err="1" smtClean="0"/>
              <a:t>Gambang</a:t>
            </a:r>
            <a:r>
              <a:rPr lang="en-US" dirty="0" smtClean="0"/>
              <a:t> </a:t>
            </a:r>
            <a:r>
              <a:rPr lang="en-US" dirty="0" err="1" smtClean="0"/>
              <a:t>Gangsa</a:t>
            </a:r>
            <a:endParaRPr lang="id-ID"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amond(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5715000" cy="584775"/>
          </a:xfrm>
          <a:prstGeom prst="rect">
            <a:avLst/>
          </a:prstGeom>
          <a:noFill/>
        </p:spPr>
        <p:txBody>
          <a:bodyPr wrap="square" rtlCol="0">
            <a:spAutoFit/>
          </a:bodyPr>
          <a:lstStyle/>
          <a:p>
            <a:pPr algn="ctr"/>
            <a:r>
              <a:rPr lang="id-ID" sz="3200" dirty="0" smtClean="0"/>
              <a:t>RICIKAN DAN PERANGKAT</a:t>
            </a:r>
            <a:endParaRPr lang="id-ID" sz="3200" dirty="0"/>
          </a:p>
        </p:txBody>
      </p:sp>
      <p:sp>
        <p:nvSpPr>
          <p:cNvPr id="3" name="TextBox 2"/>
          <p:cNvSpPr txBox="1"/>
          <p:nvPr/>
        </p:nvSpPr>
        <p:spPr>
          <a:xfrm>
            <a:off x="990600" y="1066800"/>
            <a:ext cx="7534756" cy="646331"/>
          </a:xfrm>
          <a:prstGeom prst="rect">
            <a:avLst/>
          </a:prstGeom>
          <a:noFill/>
        </p:spPr>
        <p:txBody>
          <a:bodyPr wrap="none" rtlCol="0">
            <a:spAutoFit/>
          </a:bodyPr>
          <a:lstStyle/>
          <a:p>
            <a:pPr algn="ctr"/>
            <a:r>
              <a:rPr lang="id-ID" dirty="0" smtClean="0"/>
              <a:t>INSTRUMENT – MUSICAL INSTRUMEN</a:t>
            </a:r>
            <a:r>
              <a:rPr lang="en-US" dirty="0" smtClean="0"/>
              <a:t>T</a:t>
            </a:r>
            <a:r>
              <a:rPr lang="id-ID" dirty="0" smtClean="0"/>
              <a:t> – GAMELAN INSTRUMENT – </a:t>
            </a:r>
          </a:p>
          <a:p>
            <a:pPr algn="ctr"/>
            <a:r>
              <a:rPr lang="id-ID" dirty="0" smtClean="0"/>
              <a:t>RICIKAN – RICIKAN GAMELAN</a:t>
            </a:r>
            <a:endParaRPr lang="id-ID" dirty="0"/>
          </a:p>
        </p:txBody>
      </p:sp>
      <p:sp>
        <p:nvSpPr>
          <p:cNvPr id="4" name="TextBox 3"/>
          <p:cNvSpPr txBox="1"/>
          <p:nvPr/>
        </p:nvSpPr>
        <p:spPr>
          <a:xfrm>
            <a:off x="685800" y="5440713"/>
            <a:ext cx="8077200" cy="646331"/>
          </a:xfrm>
          <a:prstGeom prst="rect">
            <a:avLst/>
          </a:prstGeom>
          <a:noFill/>
        </p:spPr>
        <p:txBody>
          <a:bodyPr wrap="square" rtlCol="0">
            <a:spAutoFit/>
          </a:bodyPr>
          <a:lstStyle/>
          <a:p>
            <a:pPr algn="ctr"/>
            <a:r>
              <a:rPr lang="id-ID" dirty="0" smtClean="0">
                <a:solidFill>
                  <a:srgbClr val="FFFF00"/>
                </a:solidFill>
              </a:rPr>
              <a:t>Tampak Seperangkat </a:t>
            </a:r>
            <a:r>
              <a:rPr lang="id-ID" dirty="0">
                <a:solidFill>
                  <a:srgbClr val="FFFF00"/>
                </a:solidFill>
              </a:rPr>
              <a:t>Gamelan Ageng</a:t>
            </a:r>
            <a:r>
              <a:rPr lang="id-ID" dirty="0" smtClean="0">
                <a:solidFill>
                  <a:srgbClr val="FFFF00"/>
                </a:solidFill>
              </a:rPr>
              <a:t>(1 Pangkon Slendro dan 1 Pangkon  Pelog) Di Pendopo ISI Surakarta</a:t>
            </a:r>
          </a:p>
        </p:txBody>
      </p:sp>
      <p:pic>
        <p:nvPicPr>
          <p:cNvPr id="5" name="Picture 2" descr="G:\B-REKAMAN\B-FOTO-FOTO\Gamelan Small\A2Gamelan Seperangkat.jpg"/>
          <p:cNvPicPr>
            <a:picLocks noChangeAspect="1" noChangeArrowheads="1"/>
          </p:cNvPicPr>
          <p:nvPr/>
        </p:nvPicPr>
        <p:blipFill>
          <a:blip r:embed="rId2"/>
          <a:srcRect b="21212"/>
          <a:stretch>
            <a:fillRect/>
          </a:stretch>
        </p:blipFill>
        <p:spPr bwMode="auto">
          <a:xfrm>
            <a:off x="1752600" y="1828800"/>
            <a:ext cx="6122991" cy="3618131"/>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out)">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r>
              <a:rPr lang="id-ID" sz="3200" dirty="0" smtClean="0"/>
              <a:t>Dalam penyajian Gamelan Ageng secara konvensional mengenal pembagian peran tabuhan </a:t>
            </a:r>
            <a:r>
              <a:rPr lang="id-ID" sz="3200" i="1" dirty="0" smtClean="0"/>
              <a:t>rickian</a:t>
            </a:r>
            <a:r>
              <a:rPr lang="id-ID" sz="3200" dirty="0" smtClean="0"/>
              <a:t>. Tabuhan-tabuhan </a:t>
            </a:r>
            <a:r>
              <a:rPr lang="id-ID" sz="3200" i="1" dirty="0" smtClean="0"/>
              <a:t>ricikan</a:t>
            </a:r>
            <a:r>
              <a:rPr lang="id-ID" sz="3200" dirty="0" smtClean="0"/>
              <a:t> tersebut dikelompokan menurut perannya dalam membentuki komposisi musikal (gending). Pembagian peran ricikan-ricikan gamelan ini dapat dilihat pada sekema berikut.  </a:t>
            </a:r>
            <a:endParaRPr lang="id-ID" sz="3200" dirty="0"/>
          </a:p>
        </p:txBody>
      </p:sp>
    </p:spTree>
    <p:extLst>
      <p:ext uri="{BB962C8B-B14F-4D97-AF65-F5344CB8AC3E}">
        <p14:creationId xmlns:p14="http://schemas.microsoft.com/office/powerpoint/2010/main" val="1180152052"/>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rot="5400000">
            <a:off x="5753894" y="2704306"/>
            <a:ext cx="31234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G:\B-REKAMAN\B-FOTO-FOTO\Gamelan Small\A2Gamelan Seperangkat.jpg"/>
          <p:cNvPicPr>
            <a:picLocks noChangeAspect="1" noChangeArrowheads="1"/>
          </p:cNvPicPr>
          <p:nvPr/>
        </p:nvPicPr>
        <p:blipFill>
          <a:blip r:embed="rId4"/>
          <a:srcRect b="21212"/>
          <a:stretch>
            <a:fillRect/>
          </a:stretch>
        </p:blipFill>
        <p:spPr bwMode="auto">
          <a:xfrm>
            <a:off x="381000" y="457200"/>
            <a:ext cx="6019800" cy="3557154"/>
          </a:xfrm>
          <a:prstGeom prst="rect">
            <a:avLst/>
          </a:prstGeom>
          <a:noFill/>
        </p:spPr>
      </p:pic>
      <p:cxnSp>
        <p:nvCxnSpPr>
          <p:cNvPr id="11" name="Straight Connector 10"/>
          <p:cNvCxnSpPr/>
          <p:nvPr/>
        </p:nvCxnSpPr>
        <p:spPr>
          <a:xfrm rot="10800000" flipV="1">
            <a:off x="3276600" y="3657600"/>
            <a:ext cx="1295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628900" y="4000500"/>
            <a:ext cx="1143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3581400"/>
            <a:ext cx="16002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477294" y="3771900"/>
            <a:ext cx="1675606" cy="76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0" y="4572000"/>
            <a:ext cx="3300904" cy="2031325"/>
          </a:xfrm>
          <a:prstGeom prst="rect">
            <a:avLst/>
          </a:prstGeom>
          <a:noFill/>
        </p:spPr>
        <p:txBody>
          <a:bodyPr wrap="none" rtlCol="0">
            <a:spAutoFit/>
          </a:bodyPr>
          <a:lstStyle/>
          <a:p>
            <a:r>
              <a:rPr lang="id-ID" dirty="0" smtClean="0"/>
              <a:t>RICIKAN GARAP</a:t>
            </a:r>
          </a:p>
          <a:p>
            <a:r>
              <a:rPr lang="id-ID" dirty="0" smtClean="0"/>
              <a:t>RICIKAN NGAJENG/NGAREP/</a:t>
            </a:r>
          </a:p>
          <a:p>
            <a:r>
              <a:rPr lang="id-ID" dirty="0" smtClean="0"/>
              <a:t>DEPAN</a:t>
            </a:r>
          </a:p>
          <a:p>
            <a:r>
              <a:rPr lang="id-ID" dirty="0" smtClean="0"/>
              <a:t>Bonang Barung</a:t>
            </a:r>
          </a:p>
          <a:p>
            <a:r>
              <a:rPr lang="id-ID" dirty="0" smtClean="0"/>
              <a:t>Rebab</a:t>
            </a:r>
          </a:p>
          <a:p>
            <a:r>
              <a:rPr lang="id-ID" dirty="0" smtClean="0"/>
              <a:t>Kendang</a:t>
            </a:r>
          </a:p>
          <a:p>
            <a:r>
              <a:rPr lang="id-ID" dirty="0" smtClean="0"/>
              <a:t>Gender Barung</a:t>
            </a:r>
            <a:endParaRPr lang="id-ID" dirty="0"/>
          </a:p>
        </p:txBody>
      </p:sp>
      <p:cxnSp>
        <p:nvCxnSpPr>
          <p:cNvPr id="22" name="Straight Connector 21"/>
          <p:cNvCxnSpPr/>
          <p:nvPr/>
        </p:nvCxnSpPr>
        <p:spPr>
          <a:xfrm rot="10800000">
            <a:off x="2438400" y="2286000"/>
            <a:ext cx="426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286794" y="2437606"/>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048794" y="2513806"/>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505994" y="2437606"/>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191794" y="2437606"/>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267200" y="26670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05600" y="2133600"/>
            <a:ext cx="2379754" cy="1754326"/>
          </a:xfrm>
          <a:prstGeom prst="rect">
            <a:avLst/>
          </a:prstGeom>
          <a:solidFill>
            <a:schemeClr val="bg1"/>
          </a:solidFill>
        </p:spPr>
        <p:txBody>
          <a:bodyPr wrap="none" rtlCol="0">
            <a:spAutoFit/>
          </a:bodyPr>
          <a:lstStyle/>
          <a:p>
            <a:r>
              <a:rPr lang="id-ID" dirty="0" smtClean="0"/>
              <a:t>BALUNGAN</a:t>
            </a:r>
          </a:p>
          <a:p>
            <a:r>
              <a:rPr lang="id-ID" dirty="0" smtClean="0"/>
              <a:t>Demung</a:t>
            </a:r>
          </a:p>
          <a:p>
            <a:r>
              <a:rPr lang="id-ID" dirty="0" smtClean="0"/>
              <a:t>Saron Barung lanang</a:t>
            </a:r>
          </a:p>
          <a:p>
            <a:r>
              <a:rPr lang="id-ID" dirty="0" smtClean="0"/>
              <a:t>Saron Barung Wadon</a:t>
            </a:r>
          </a:p>
          <a:p>
            <a:r>
              <a:rPr lang="id-ID" dirty="0" smtClean="0"/>
              <a:t>Saron Penerus/Peking</a:t>
            </a:r>
          </a:p>
          <a:p>
            <a:r>
              <a:rPr lang="id-ID" dirty="0" smtClean="0"/>
              <a:t>Slenthem</a:t>
            </a:r>
            <a:endParaRPr lang="id-ID" dirty="0"/>
          </a:p>
        </p:txBody>
      </p:sp>
      <p:cxnSp>
        <p:nvCxnSpPr>
          <p:cNvPr id="34" name="Straight Connector 33"/>
          <p:cNvCxnSpPr/>
          <p:nvPr/>
        </p:nvCxnSpPr>
        <p:spPr>
          <a:xfrm rot="10800000" flipV="1">
            <a:off x="4800600" y="1143000"/>
            <a:ext cx="2514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4953000" y="1143000"/>
            <a:ext cx="23622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334000" y="1371600"/>
            <a:ext cx="2209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81800" y="4343400"/>
            <a:ext cx="2158476" cy="1754326"/>
          </a:xfrm>
          <a:prstGeom prst="rect">
            <a:avLst/>
          </a:prstGeom>
          <a:noFill/>
        </p:spPr>
        <p:txBody>
          <a:bodyPr wrap="none" rtlCol="0">
            <a:spAutoFit/>
          </a:bodyPr>
          <a:lstStyle/>
          <a:p>
            <a:r>
              <a:rPr lang="id-ID" dirty="0" smtClean="0"/>
              <a:t>RICIKAN PASREN</a:t>
            </a:r>
          </a:p>
          <a:p>
            <a:r>
              <a:rPr lang="id-ID" dirty="0" smtClean="0"/>
              <a:t>(PENGHIAS)</a:t>
            </a:r>
          </a:p>
          <a:p>
            <a:r>
              <a:rPr lang="id-ID" dirty="0" smtClean="0"/>
              <a:t>Gambang</a:t>
            </a:r>
          </a:p>
          <a:p>
            <a:r>
              <a:rPr lang="id-ID" dirty="0" smtClean="0"/>
              <a:t>Suling</a:t>
            </a:r>
          </a:p>
          <a:p>
            <a:r>
              <a:rPr lang="id-ID" dirty="0" smtClean="0"/>
              <a:t>Gender Penerus</a:t>
            </a:r>
          </a:p>
          <a:p>
            <a:r>
              <a:rPr lang="id-ID" dirty="0" smtClean="0"/>
              <a:t>Siter dan Clempung</a:t>
            </a:r>
            <a:endParaRPr lang="id-ID" dirty="0"/>
          </a:p>
        </p:txBody>
      </p:sp>
      <p:cxnSp>
        <p:nvCxnSpPr>
          <p:cNvPr id="45" name="Straight Connector 44"/>
          <p:cNvCxnSpPr/>
          <p:nvPr/>
        </p:nvCxnSpPr>
        <p:spPr>
          <a:xfrm rot="10800000" flipV="1">
            <a:off x="762000" y="2133600"/>
            <a:ext cx="24384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42900" y="2781300"/>
            <a:ext cx="1905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57200" y="2895600"/>
            <a:ext cx="1676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8600" y="4343400"/>
            <a:ext cx="2637902" cy="2308324"/>
          </a:xfrm>
          <a:prstGeom prst="rect">
            <a:avLst/>
          </a:prstGeom>
          <a:noFill/>
        </p:spPr>
        <p:txBody>
          <a:bodyPr wrap="none" rtlCol="0">
            <a:spAutoFit/>
          </a:bodyPr>
          <a:lstStyle/>
          <a:p>
            <a:r>
              <a:rPr lang="id-ID" dirty="0" smtClean="0"/>
              <a:t>PENANDA TEKANAN</a:t>
            </a:r>
          </a:p>
          <a:p>
            <a:r>
              <a:rPr lang="id-ID" dirty="0" smtClean="0"/>
              <a:t>RICIKAN STRUKTURAL</a:t>
            </a:r>
          </a:p>
          <a:p>
            <a:r>
              <a:rPr lang="id-ID" dirty="0" smtClean="0"/>
              <a:t>Gong Ageng</a:t>
            </a:r>
          </a:p>
          <a:p>
            <a:r>
              <a:rPr lang="id-ID" dirty="0" smtClean="0"/>
              <a:t>Gong Suwukan</a:t>
            </a:r>
          </a:p>
          <a:p>
            <a:r>
              <a:rPr lang="id-ID" dirty="0" smtClean="0"/>
              <a:t>Gong Siyem</a:t>
            </a:r>
          </a:p>
          <a:p>
            <a:r>
              <a:rPr lang="id-ID" dirty="0" smtClean="0"/>
              <a:t>Kempul</a:t>
            </a:r>
          </a:p>
          <a:p>
            <a:r>
              <a:rPr lang="id-ID" dirty="0" smtClean="0"/>
              <a:t>Kenong</a:t>
            </a:r>
          </a:p>
          <a:p>
            <a:r>
              <a:rPr lang="id-ID" dirty="0" smtClean="0"/>
              <a:t>Kethuk-Kempyang</a:t>
            </a:r>
            <a:endParaRPr lang="id-ID" dirty="0"/>
          </a:p>
        </p:txBody>
      </p:sp>
      <p:pic>
        <p:nvPicPr>
          <p:cNvPr id="26" name="Ket. SEKARTEJA SM.mp3">
            <a:hlinkClick r:id="" action="ppaction://media"/>
          </p:cNvPr>
          <p:cNvPicPr>
            <a:picLocks noRot="1" noChangeAspect="1"/>
          </p:cNvPicPr>
          <p:nvPr>
            <a:audioFile r:link="rId1"/>
          </p:nvPr>
        </p:nvPicPr>
        <p:blipFill>
          <a:blip r:embed="rId5"/>
          <a:stretch>
            <a:fillRect/>
          </a:stretch>
        </p:blipFill>
        <p:spPr>
          <a:xfrm>
            <a:off x="5105400" y="5410200"/>
            <a:ext cx="304800" cy="304800"/>
          </a:xfrm>
          <a:prstGeom prst="rect">
            <a:avLst/>
          </a:prstGeom>
        </p:spPr>
      </p:pic>
      <p:sp>
        <p:nvSpPr>
          <p:cNvPr id="31" name="TextBox 30"/>
          <p:cNvSpPr txBox="1"/>
          <p:nvPr/>
        </p:nvSpPr>
        <p:spPr>
          <a:xfrm>
            <a:off x="5029200" y="5657671"/>
            <a:ext cx="951992" cy="1200329"/>
          </a:xfrm>
          <a:prstGeom prst="rect">
            <a:avLst/>
          </a:prstGeom>
          <a:noFill/>
        </p:spPr>
        <p:txBody>
          <a:bodyPr wrap="none" rtlCol="0">
            <a:spAutoFit/>
          </a:bodyPr>
          <a:lstStyle/>
          <a:p>
            <a:r>
              <a:rPr lang="id-ID" dirty="0" smtClean="0">
                <a:solidFill>
                  <a:srgbClr val="FFFF00"/>
                </a:solidFill>
              </a:rPr>
              <a:t>VOKAL</a:t>
            </a:r>
          </a:p>
          <a:p>
            <a:r>
              <a:rPr lang="id-ID" dirty="0" smtClean="0">
                <a:solidFill>
                  <a:srgbClr val="FFFF00"/>
                </a:solidFill>
              </a:rPr>
              <a:t>Sinden</a:t>
            </a:r>
          </a:p>
          <a:p>
            <a:r>
              <a:rPr lang="id-ID" dirty="0" smtClean="0">
                <a:solidFill>
                  <a:srgbClr val="FFFF00"/>
                </a:solidFill>
              </a:rPr>
              <a:t>Gerong</a:t>
            </a:r>
          </a:p>
          <a:p>
            <a:r>
              <a:rPr lang="id-ID" dirty="0" smtClean="0">
                <a:solidFill>
                  <a:srgbClr val="FFFF00"/>
                </a:solidFill>
              </a:rPr>
              <a:t>Bawa</a:t>
            </a:r>
            <a:endParaRPr lang="id-ID" dirty="0">
              <a:solidFill>
                <a:srgbClr val="FFFF00"/>
              </a:solidFill>
            </a:endParaRPr>
          </a:p>
        </p:txBody>
      </p:sp>
      <p:pic>
        <p:nvPicPr>
          <p:cNvPr id="33" name="SA Manggalagita - Onang2 P Nem.wma">
            <a:hlinkClick r:id="" action="ppaction://media"/>
          </p:cNvPr>
          <p:cNvPicPr>
            <a:picLocks noRot="1" noChangeAspect="1"/>
          </p:cNvPicPr>
          <p:nvPr>
            <a:audioFile r:link="rId2"/>
          </p:nvPr>
        </p:nvPicPr>
        <p:blipFill>
          <a:blip r:embed="rId5"/>
          <a:stretch>
            <a:fillRect/>
          </a:stretch>
        </p:blipFill>
        <p:spPr>
          <a:xfrm>
            <a:off x="6172200" y="6324600"/>
            <a:ext cx="304800" cy="304800"/>
          </a:xfrm>
          <a:prstGeom prst="rect">
            <a:avLst/>
          </a:prstGeom>
        </p:spPr>
      </p:pic>
      <p:sp>
        <p:nvSpPr>
          <p:cNvPr id="2" name="TextBox 1"/>
          <p:cNvSpPr txBox="1"/>
          <p:nvPr/>
        </p:nvSpPr>
        <p:spPr>
          <a:xfrm>
            <a:off x="364546" y="292558"/>
            <a:ext cx="6036254" cy="646331"/>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dirty="0">
                <a:ln w="18415" cmpd="sng">
                  <a:solidFill>
                    <a:srgbClr val="FFFFFF"/>
                  </a:solidFill>
                  <a:prstDash val="solid"/>
                </a:ln>
                <a:solidFill>
                  <a:srgbClr val="FFFFFF"/>
                </a:solidFill>
                <a:effectLst>
                  <a:outerShdw blurRad="63500" dir="3600000" algn="tl" rotWithShape="0">
                    <a:srgbClr val="000000">
                      <a:alpha val="70000"/>
                    </a:srgbClr>
                  </a:outerShdw>
                </a:effectLst>
              </a:rPr>
              <a:t>Pembagian peran </a:t>
            </a:r>
            <a:r>
              <a:rPr lang="id-ID" i="1" dirty="0">
                <a:ln w="18415" cmpd="sng">
                  <a:solidFill>
                    <a:srgbClr val="FFFFFF"/>
                  </a:solidFill>
                  <a:prstDash val="solid"/>
                </a:ln>
                <a:solidFill>
                  <a:srgbClr val="FFFFFF"/>
                </a:solidFill>
                <a:effectLst>
                  <a:outerShdw blurRad="63500" dir="3600000" algn="tl" rotWithShape="0">
                    <a:srgbClr val="000000">
                      <a:alpha val="70000"/>
                    </a:srgbClr>
                  </a:outerShdw>
                </a:effectLst>
              </a:rPr>
              <a:t>ricikan-ricikan</a:t>
            </a:r>
            <a:r>
              <a:rPr lang="id-ID"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Gamelan Ageng ketika menyajikan komposisi musikal (gending). </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7500016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out)">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500"/>
                                        <p:tgtEl>
                                          <p:spTgt spid="27"/>
                                        </p:tgtEl>
                                      </p:cBhvr>
                                    </p:animEffect>
                                  </p:childTnLst>
                                </p:cTn>
                              </p:par>
                              <p:par>
                                <p:cTn id="37" presetID="9"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par>
                                <p:cTn id="40" presetID="9"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par>
                                <p:cTn id="43" presetID="9"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500"/>
                                        <p:tgtEl>
                                          <p:spTgt spid="34"/>
                                        </p:tgtEl>
                                      </p:cBhvr>
                                    </p:animEffect>
                                  </p:childTnLst>
                                </p:cTn>
                              </p:par>
                              <p:par>
                                <p:cTn id="55" presetID="9"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dissolve">
                                      <p:cBhvr>
                                        <p:cTn id="57" dur="500"/>
                                        <p:tgtEl>
                                          <p:spTgt spid="36"/>
                                        </p:tgtEl>
                                      </p:cBhvr>
                                    </p:animEffect>
                                  </p:childTnLst>
                                </p:cTn>
                              </p:par>
                              <p:par>
                                <p:cTn id="58" presetID="9"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dissolve">
                                      <p:cBhvr>
                                        <p:cTn id="60" dur="500"/>
                                        <p:tgtEl>
                                          <p:spTgt spid="39"/>
                                        </p:tgtEl>
                                      </p:cBhvr>
                                    </p:animEffect>
                                  </p:childTnLst>
                                </p:cTn>
                              </p:par>
                              <p:par>
                                <p:cTn id="61" presetID="9"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dissolve">
                                      <p:cBhvr>
                                        <p:cTn id="63" dur="500"/>
                                        <p:tgtEl>
                                          <p:spTgt spid="41"/>
                                        </p:tgtEl>
                                      </p:cBhvr>
                                    </p:animEffect>
                                  </p:childTnLst>
                                </p:cTn>
                              </p:par>
                            </p:childTnLst>
                          </p:cTn>
                        </p:par>
                        <p:par>
                          <p:cTn id="64" fill="hold">
                            <p:stCondLst>
                              <p:cond delay="500"/>
                            </p:stCondLst>
                            <p:childTnLst>
                              <p:par>
                                <p:cTn id="65" presetID="9"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ssolv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par>
                                <p:cTn id="73" presetID="9" presetClass="entr" presetSubtype="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dissolve">
                                      <p:cBhvr>
                                        <p:cTn id="75" dur="500"/>
                                        <p:tgtEl>
                                          <p:spTgt spid="47"/>
                                        </p:tgtEl>
                                      </p:cBhvr>
                                    </p:animEffect>
                                  </p:childTnLst>
                                </p:cTn>
                              </p:par>
                              <p:par>
                                <p:cTn id="76" presetID="9" presetClass="entr" presetSubtype="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dissolve">
                                      <p:cBhvr>
                                        <p:cTn id="78" dur="500"/>
                                        <p:tgtEl>
                                          <p:spTgt spid="49"/>
                                        </p:tgtEl>
                                      </p:cBhvr>
                                    </p:animEffect>
                                  </p:childTnLst>
                                </p:cTn>
                              </p:par>
                              <p:par>
                                <p:cTn id="79" presetID="9"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dissolve">
                                      <p:cBhvr>
                                        <p:cTn id="81" dur="500"/>
                                        <p:tgtEl>
                                          <p:spTgt spid="45"/>
                                        </p:tgtEl>
                                      </p:cBhvr>
                                    </p:animEffect>
                                  </p:childTnLst>
                                </p:cTn>
                              </p:par>
                            </p:childTnLst>
                          </p:cTn>
                        </p:par>
                        <p:par>
                          <p:cTn id="82" fill="hold">
                            <p:stCondLst>
                              <p:cond delay="500"/>
                            </p:stCondLst>
                            <p:childTnLst>
                              <p:par>
                                <p:cTn id="83" presetID="9" presetClass="entr" presetSubtype="0"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dissolve">
                                      <p:cBhvr>
                                        <p:cTn id="85" dur="5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dissolve">
                                      <p:cBhvr>
                                        <p:cTn id="90" dur="500"/>
                                        <p:tgtEl>
                                          <p:spTgt spid="26"/>
                                        </p:tgtEl>
                                      </p:cBhvr>
                                    </p:animEffect>
                                  </p:childTnLst>
                                </p:cTn>
                              </p:par>
                            </p:childTnLst>
                          </p:cTn>
                        </p:par>
                        <p:par>
                          <p:cTn id="91" fill="hold">
                            <p:stCondLst>
                              <p:cond delay="500"/>
                            </p:stCondLst>
                            <p:childTnLst>
                              <p:par>
                                <p:cTn id="92" presetID="9"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dissolv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dissolve">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seq concurrent="1" nextAc="seek">
              <p:cTn id="101" restart="whenNotActive" fill="hold" evtFilter="cancelBubble" nodeType="interactiveSeq">
                <p:stCondLst>
                  <p:cond evt="onClick" delay="0">
                    <p:tgtEl>
                      <p:spTgt spid="33"/>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1794669" fill="hold"/>
                                        <p:tgtEl>
                                          <p:spTgt spid="33"/>
                                        </p:tgtEl>
                                      </p:cBhvr>
                                    </p:cmd>
                                  </p:childTnLst>
                                </p:cTn>
                              </p:par>
                            </p:childTnLst>
                          </p:cTn>
                        </p:par>
                      </p:childTnLst>
                    </p:cTn>
                  </p:par>
                </p:childTnLst>
              </p:cTn>
              <p:nextCondLst>
                <p:cond evt="onClick" delay="0">
                  <p:tgtEl>
                    <p:spTgt spid="33"/>
                  </p:tgtEl>
                </p:cond>
              </p:nextCondLst>
            </p:seq>
            <p:audio>
              <p:cMediaNode>
                <p:cTn id="106"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childTnLst>
        </p:cTn>
      </p:par>
    </p:tnLst>
    <p:bldLst>
      <p:bldP spid="21" grpId="0"/>
      <p:bldP spid="32" grpId="0" animBg="1"/>
      <p:bldP spid="44" grpId="0"/>
      <p:bldP spid="51"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34000"/>
          </a:xfrm>
        </p:spPr>
        <p:txBody>
          <a:bodyPr>
            <a:noAutofit/>
          </a:bodyPr>
          <a:lstStyle/>
          <a:p>
            <a:r>
              <a:rPr lang="id-ID" sz="1600" dirty="0">
                <a:solidFill>
                  <a:srgbClr val="FFFF00"/>
                </a:solidFill>
              </a:rPr>
              <a:t>Perangkat Gamelan Ageng lengkap secara ideal disebut  gamelan </a:t>
            </a:r>
            <a:r>
              <a:rPr lang="id-ID" sz="1600" i="1" dirty="0">
                <a:solidFill>
                  <a:srgbClr val="FFFF00"/>
                </a:solidFill>
              </a:rPr>
              <a:t>seperangkat</a:t>
            </a:r>
            <a:r>
              <a:rPr lang="id-ID" sz="1600" dirty="0">
                <a:solidFill>
                  <a:srgbClr val="FFFF00"/>
                </a:solidFill>
              </a:rPr>
              <a:t>, terdiri dari </a:t>
            </a:r>
            <a:r>
              <a:rPr lang="id-ID" sz="1600" i="1" dirty="0">
                <a:solidFill>
                  <a:srgbClr val="FFFF00"/>
                </a:solidFill>
              </a:rPr>
              <a:t>sepangkon</a:t>
            </a:r>
            <a:r>
              <a:rPr lang="id-ID" sz="1600" dirty="0">
                <a:solidFill>
                  <a:srgbClr val="FFFF00"/>
                </a:solidFill>
              </a:rPr>
              <a:t> (unit) gamelan </a:t>
            </a:r>
            <a:r>
              <a:rPr lang="id-ID" sz="1600" i="1" dirty="0">
                <a:solidFill>
                  <a:srgbClr val="FFFF00"/>
                </a:solidFill>
              </a:rPr>
              <a:t>laras slendro </a:t>
            </a:r>
            <a:r>
              <a:rPr lang="id-ID" sz="1600" dirty="0">
                <a:solidFill>
                  <a:srgbClr val="FFFF00"/>
                </a:solidFill>
              </a:rPr>
              <a:t>dan </a:t>
            </a:r>
            <a:r>
              <a:rPr lang="id-ID" sz="1600" i="1" dirty="0">
                <a:solidFill>
                  <a:srgbClr val="FFFF00"/>
                </a:solidFill>
              </a:rPr>
              <a:t>sepangkon</a:t>
            </a:r>
            <a:r>
              <a:rPr lang="id-ID" sz="1600" dirty="0">
                <a:solidFill>
                  <a:srgbClr val="FFFF00"/>
                </a:solidFill>
              </a:rPr>
              <a:t> gamelan </a:t>
            </a:r>
            <a:r>
              <a:rPr lang="id-ID" sz="1600" i="1" dirty="0">
                <a:solidFill>
                  <a:srgbClr val="FFFF00"/>
                </a:solidFill>
              </a:rPr>
              <a:t>laras pelog</a:t>
            </a:r>
            <a:r>
              <a:rPr lang="id-ID" sz="1600" dirty="0">
                <a:solidFill>
                  <a:srgbClr val="FFFF00"/>
                </a:solidFill>
              </a:rPr>
              <a:t>. Hanya saja pemilik </a:t>
            </a:r>
            <a:r>
              <a:rPr lang="id-ID" sz="1600" dirty="0" smtClean="0">
                <a:solidFill>
                  <a:srgbClr val="FFFF00"/>
                </a:solidFill>
              </a:rPr>
              <a:t>gamelan </a:t>
            </a:r>
            <a:r>
              <a:rPr lang="id-ID" sz="1600" i="1" dirty="0">
                <a:solidFill>
                  <a:srgbClr val="FFFF00"/>
                </a:solidFill>
              </a:rPr>
              <a:t>seperangkat</a:t>
            </a:r>
            <a:r>
              <a:rPr lang="id-ID" sz="1600" dirty="0">
                <a:solidFill>
                  <a:srgbClr val="FFFF00"/>
                </a:solidFill>
              </a:rPr>
              <a:t> cukup jarang ditemui, karena pengadaan gamelan seperangkat membutuhkan biaya tinggi </a:t>
            </a:r>
            <a:r>
              <a:rPr lang="id-ID" sz="1600" dirty="0" smtClean="0">
                <a:solidFill>
                  <a:srgbClr val="FFFF00"/>
                </a:solidFill>
              </a:rPr>
              <a:t>(sekitar 350 </a:t>
            </a:r>
            <a:r>
              <a:rPr lang="id-ID" sz="1600" dirty="0">
                <a:solidFill>
                  <a:srgbClr val="FFFF00"/>
                </a:solidFill>
              </a:rPr>
              <a:t>juta</a:t>
            </a:r>
            <a:r>
              <a:rPr lang="id-ID" sz="1600" dirty="0" smtClean="0">
                <a:solidFill>
                  <a:srgbClr val="FFFF00"/>
                </a:solidFill>
              </a:rPr>
              <a:t>).</a:t>
            </a:r>
          </a:p>
          <a:p>
            <a:r>
              <a:rPr lang="id-ID" sz="1600" dirty="0" smtClean="0">
                <a:solidFill>
                  <a:srgbClr val="FFFF00"/>
                </a:solidFill>
              </a:rPr>
              <a:t>Umumnya </a:t>
            </a:r>
            <a:r>
              <a:rPr lang="id-ID" sz="1600" dirty="0">
                <a:solidFill>
                  <a:srgbClr val="FFFF00"/>
                </a:solidFill>
              </a:rPr>
              <a:t>yang lebih banyak ditemui adalah pecahan-pecahan dari Gamelan </a:t>
            </a:r>
            <a:r>
              <a:rPr lang="id-ID" sz="1600" dirty="0" smtClean="0">
                <a:solidFill>
                  <a:srgbClr val="FFFF00"/>
                </a:solidFill>
              </a:rPr>
              <a:t>Ageng yang lengkap tersebut. </a:t>
            </a:r>
            <a:r>
              <a:rPr lang="id-ID" sz="1600" dirty="0">
                <a:solidFill>
                  <a:srgbClr val="FFFF00"/>
                </a:solidFill>
              </a:rPr>
              <a:t>Pecahan-pecahan tersebut meliputi: Gamelan Sepangkon (hanya berlaras slendro atau pelog saja), Gamelan Gadhon, Gamelan Wayangan, </a:t>
            </a:r>
            <a:r>
              <a:rPr lang="id-ID" sz="1600" dirty="0" smtClean="0">
                <a:solidFill>
                  <a:srgbClr val="FFFF00"/>
                </a:solidFill>
              </a:rPr>
              <a:t>dan Gamelan Cokekan.</a:t>
            </a:r>
          </a:p>
          <a:p>
            <a:r>
              <a:rPr lang="id-ID" sz="1600" dirty="0" smtClean="0">
                <a:solidFill>
                  <a:srgbClr val="FFFF00"/>
                </a:solidFill>
              </a:rPr>
              <a:t>Gamelan </a:t>
            </a:r>
            <a:r>
              <a:rPr lang="id-ID" sz="1600" dirty="0">
                <a:solidFill>
                  <a:srgbClr val="FFFF00"/>
                </a:solidFill>
              </a:rPr>
              <a:t>Gadhon adalah jenis Gamelan Ageng yang kurang </a:t>
            </a:r>
            <a:r>
              <a:rPr lang="id-ID" sz="1600" dirty="0" smtClean="0">
                <a:solidFill>
                  <a:srgbClr val="FFFF00"/>
                </a:solidFill>
              </a:rPr>
              <a:t>lengkap.Gamelan ini dapat terdiri </a:t>
            </a:r>
            <a:r>
              <a:rPr lang="id-ID" sz="1600" dirty="0">
                <a:solidFill>
                  <a:srgbClr val="FFFF00"/>
                </a:solidFill>
              </a:rPr>
              <a:t>dari </a:t>
            </a:r>
            <a:r>
              <a:rPr lang="id-ID" sz="1600" i="1" dirty="0">
                <a:solidFill>
                  <a:srgbClr val="FFFF00"/>
                </a:solidFill>
              </a:rPr>
              <a:t>seperangkat</a:t>
            </a:r>
            <a:r>
              <a:rPr lang="id-ID" sz="1600" dirty="0">
                <a:solidFill>
                  <a:srgbClr val="FFFF00"/>
                </a:solidFill>
              </a:rPr>
              <a:t> atau </a:t>
            </a:r>
            <a:r>
              <a:rPr lang="id-ID" sz="1600" i="1" dirty="0">
                <a:solidFill>
                  <a:srgbClr val="FFFF00"/>
                </a:solidFill>
              </a:rPr>
              <a:t>sepangkon</a:t>
            </a:r>
            <a:r>
              <a:rPr lang="id-ID" sz="1600" dirty="0">
                <a:solidFill>
                  <a:srgbClr val="FFFF00"/>
                </a:solidFill>
              </a:rPr>
              <a:t> </a:t>
            </a:r>
            <a:r>
              <a:rPr lang="id-ID" sz="1600" dirty="0" smtClean="0">
                <a:solidFill>
                  <a:srgbClr val="FFFF00"/>
                </a:solidFill>
              </a:rPr>
              <a:t>gamelan tanpa </a:t>
            </a:r>
            <a:r>
              <a:rPr lang="id-ID" sz="1600" i="1" dirty="0">
                <a:solidFill>
                  <a:srgbClr val="FFFF00"/>
                </a:solidFill>
              </a:rPr>
              <a:t>ricikan</a:t>
            </a:r>
            <a:r>
              <a:rPr lang="id-ID" sz="1600" dirty="0">
                <a:solidFill>
                  <a:srgbClr val="FFFF00"/>
                </a:solidFill>
              </a:rPr>
              <a:t>: Bonang Barung, Bonang Penerus, Kemanak, Kecer, Kendhang Penunthung, dan Kendhang </a:t>
            </a:r>
            <a:r>
              <a:rPr lang="id-ID" sz="1600" dirty="0" smtClean="0">
                <a:solidFill>
                  <a:srgbClr val="FFFF00"/>
                </a:solidFill>
              </a:rPr>
              <a:t>Sabet.</a:t>
            </a:r>
          </a:p>
          <a:p>
            <a:r>
              <a:rPr lang="id-ID" sz="1600" dirty="0" smtClean="0">
                <a:solidFill>
                  <a:srgbClr val="FFFF00"/>
                </a:solidFill>
              </a:rPr>
              <a:t>Gamelan </a:t>
            </a:r>
            <a:r>
              <a:rPr lang="id-ID" sz="1600" dirty="0">
                <a:solidFill>
                  <a:srgbClr val="FFFF00"/>
                </a:solidFill>
              </a:rPr>
              <a:t>Wayangan merupakan gamelan yang khsus digunakan untuk pertunjukan wayang </a:t>
            </a:r>
            <a:r>
              <a:rPr lang="id-ID" sz="1600" dirty="0" smtClean="0">
                <a:solidFill>
                  <a:srgbClr val="FFFF00"/>
                </a:solidFill>
              </a:rPr>
              <a:t>kulit. Biasanya </a:t>
            </a:r>
            <a:r>
              <a:rPr lang="id-ID" sz="1600" dirty="0">
                <a:solidFill>
                  <a:srgbClr val="FFFF00"/>
                </a:solidFill>
              </a:rPr>
              <a:t>hanya </a:t>
            </a:r>
            <a:r>
              <a:rPr lang="id-ID" sz="1600" i="1" dirty="0">
                <a:solidFill>
                  <a:srgbClr val="FFFF00"/>
                </a:solidFill>
              </a:rPr>
              <a:t>sepangkon</a:t>
            </a:r>
            <a:r>
              <a:rPr lang="id-ID" sz="1600" dirty="0">
                <a:solidFill>
                  <a:srgbClr val="FFFF00"/>
                </a:solidFill>
              </a:rPr>
              <a:t> berlaras </a:t>
            </a:r>
            <a:r>
              <a:rPr lang="id-ID" sz="1600" i="1" dirty="0">
                <a:solidFill>
                  <a:srgbClr val="FFFF00"/>
                </a:solidFill>
              </a:rPr>
              <a:t>slendro</a:t>
            </a:r>
            <a:r>
              <a:rPr lang="id-ID" sz="1600" dirty="0">
                <a:solidFill>
                  <a:srgbClr val="FFFF00"/>
                </a:solidFill>
              </a:rPr>
              <a:t> </a:t>
            </a:r>
            <a:r>
              <a:rPr lang="id-ID" sz="1600" dirty="0" smtClean="0">
                <a:solidFill>
                  <a:srgbClr val="FFFF00"/>
                </a:solidFill>
              </a:rPr>
              <a:t>saja dengan </a:t>
            </a:r>
            <a:r>
              <a:rPr lang="id-ID" sz="1600" dirty="0">
                <a:solidFill>
                  <a:srgbClr val="FFFF00"/>
                </a:solidFill>
              </a:rPr>
              <a:t>kelengkapan </a:t>
            </a:r>
            <a:r>
              <a:rPr lang="id-ID" sz="1600" i="1" dirty="0">
                <a:solidFill>
                  <a:srgbClr val="FFFF00"/>
                </a:solidFill>
              </a:rPr>
              <a:t>ricikan</a:t>
            </a:r>
            <a:r>
              <a:rPr lang="id-ID" sz="1600" dirty="0">
                <a:solidFill>
                  <a:srgbClr val="FFFF00"/>
                </a:solidFill>
              </a:rPr>
              <a:t> berupa: Bonang Barung maupun Penerus, Gendher Barung maupun Penerus , Rebab, Kendhang Sabet, Slenthem, Demung, Saron Wayangan (jenis saron barung berbilah sembilan untuk membuat melodi), Gambang, Suling, Siter, Kempul, Gong Suwuk, Kenong, </a:t>
            </a:r>
            <a:r>
              <a:rPr lang="id-ID" sz="1600" dirty="0" smtClean="0">
                <a:solidFill>
                  <a:srgbClr val="FFFF00"/>
                </a:solidFill>
              </a:rPr>
              <a:t>dan Kethuk-Kempyang.</a:t>
            </a:r>
          </a:p>
          <a:p>
            <a:r>
              <a:rPr lang="id-ID" sz="1600" dirty="0" smtClean="0">
                <a:solidFill>
                  <a:srgbClr val="FFFF00"/>
                </a:solidFill>
              </a:rPr>
              <a:t>Sementara </a:t>
            </a:r>
            <a:r>
              <a:rPr lang="id-ID" sz="1600" dirty="0">
                <a:solidFill>
                  <a:srgbClr val="FFFF00"/>
                </a:solidFill>
              </a:rPr>
              <a:t>pecahan Gamelan Ageng selanjutnya adalah jenis Gamelan Cokekan yang terdiri dari Kendhang Ciblon, Siter, Suling, Gendher Barung, Slenthem, </a:t>
            </a:r>
            <a:r>
              <a:rPr lang="id-ID" sz="1600" dirty="0" smtClean="0">
                <a:solidFill>
                  <a:srgbClr val="FFFF00"/>
                </a:solidFill>
              </a:rPr>
              <a:t>Rebab, </a:t>
            </a:r>
            <a:r>
              <a:rPr lang="id-ID" sz="1600" dirty="0">
                <a:solidFill>
                  <a:srgbClr val="FFFF00"/>
                </a:solidFill>
              </a:rPr>
              <a:t>dan Gong Kemodong (jenis gong berbentuk bilah </a:t>
            </a:r>
            <a:r>
              <a:rPr lang="id-ID" sz="1600" dirty="0" smtClean="0">
                <a:solidFill>
                  <a:srgbClr val="FFFF00"/>
                </a:solidFill>
              </a:rPr>
              <a:t>yang ditata menggantung </a:t>
            </a:r>
            <a:r>
              <a:rPr lang="id-ID" sz="1600" dirty="0">
                <a:solidFill>
                  <a:srgbClr val="FFFF00"/>
                </a:solidFill>
              </a:rPr>
              <a:t>di atas resonator dari </a:t>
            </a:r>
            <a:r>
              <a:rPr lang="id-ID" sz="1600" i="1" dirty="0">
                <a:solidFill>
                  <a:srgbClr val="FFFF00"/>
                </a:solidFill>
              </a:rPr>
              <a:t>klenthing</a:t>
            </a:r>
            <a:r>
              <a:rPr lang="id-ID" sz="1600" dirty="0">
                <a:solidFill>
                  <a:srgbClr val="FFFF00"/>
                </a:solidFill>
              </a:rPr>
              <a:t> atau </a:t>
            </a:r>
            <a:r>
              <a:rPr lang="id-ID" sz="1600" dirty="0" smtClean="0">
                <a:solidFill>
                  <a:srgbClr val="FFFF00"/>
                </a:solidFill>
              </a:rPr>
              <a:t>periuk tanah liat).</a:t>
            </a:r>
            <a:endParaRPr lang="id-ID" sz="1600" dirty="0">
              <a:solidFill>
                <a:srgbClr val="FFFF00"/>
              </a:solidFill>
            </a:endParaRPr>
          </a:p>
        </p:txBody>
      </p:sp>
    </p:spTree>
    <p:extLst>
      <p:ext uri="{BB962C8B-B14F-4D97-AF65-F5344CB8AC3E}">
        <p14:creationId xmlns:p14="http://schemas.microsoft.com/office/powerpoint/2010/main" val="3503114418"/>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70000" lnSpcReduction="20000"/>
          </a:bodyPr>
          <a:lstStyle/>
          <a:p>
            <a:r>
              <a:rPr lang="id-ID" sz="2800" dirty="0"/>
              <a:t>Selain Gamelan Ageng, terdapat juga jenis perangkat yang disebut Gamelan Pakurmatan </a:t>
            </a:r>
            <a:r>
              <a:rPr lang="id-ID" sz="2800" dirty="0" smtClean="0"/>
              <a:t>yang </a:t>
            </a:r>
            <a:r>
              <a:rPr lang="id-ID" sz="2800" dirty="0"/>
              <a:t>lebih memiliki peran khusus. Sebagaimana namannya yaitu “Pakurmatan” yang berarti gamelan untuk sebuah “Penghormatan”, maka gamelan ini diciptakan dan digunakan secara khusus untuk menghormarti terjadinya suatu peristiwa atau moment budaya tertentu </a:t>
            </a:r>
            <a:r>
              <a:rPr lang="id-ID" sz="2800" dirty="0" smtClean="0"/>
              <a:t>.</a:t>
            </a:r>
          </a:p>
          <a:p>
            <a:r>
              <a:rPr lang="id-ID" sz="2800" dirty="0" smtClean="0"/>
              <a:t>Moment-moment budaya tersebut misalnya seperti </a:t>
            </a:r>
            <a:r>
              <a:rPr lang="id-ID" sz="2800" dirty="0"/>
              <a:t>menyambut kelahiran anak raja, upacara </a:t>
            </a:r>
            <a:r>
              <a:rPr lang="id-ID" sz="2800" i="1" dirty="0"/>
              <a:t>panggih</a:t>
            </a:r>
            <a:r>
              <a:rPr lang="id-ID" sz="2800" dirty="0"/>
              <a:t> (bertemunya) mempelai pengantin Jawa, menyambut tamu dalam sebuah perhelatan, sebagai karawitan dalam latihan perang prajurit kraton, dan memperingati hari kelahiran Nabi Muhamad </a:t>
            </a:r>
            <a:r>
              <a:rPr lang="id-ID" sz="2800" dirty="0" smtClean="0"/>
              <a:t>S.A.W.</a:t>
            </a:r>
          </a:p>
          <a:p>
            <a:r>
              <a:rPr lang="id-ID" sz="2800" dirty="0" smtClean="0"/>
              <a:t>Pada </a:t>
            </a:r>
            <a:r>
              <a:rPr lang="id-ID" sz="2800" dirty="0"/>
              <a:t>masa kraton masih menjadi pusat budaya dan pemerintahan (sebelum masa Kemerdekaan), perangkat Gamelan Pakurmatan hanya boleh dimiliki oleh kalangan kraton, sehingga tentu saja hanya dapat ditemukan di kraton. Namun setelah masa kemerdekaan Republik Indonesia, banyak masyarakat di luar tembok kraton yang sengaja membuat jenis perangkat Gamelan Pakurmatan. Beberapa Gamelan Pakurmatan di luar tembok kraton sekarang  dapat ditemui seperti di ISI Surakarta, ISI Yogyakarta, dan Taman Budaya Jawa Tengah.</a:t>
            </a:r>
          </a:p>
          <a:p>
            <a:endParaRPr lang="id-ID" dirty="0"/>
          </a:p>
        </p:txBody>
      </p:sp>
    </p:spTree>
    <p:extLst>
      <p:ext uri="{BB962C8B-B14F-4D97-AF65-F5344CB8AC3E}">
        <p14:creationId xmlns:p14="http://schemas.microsoft.com/office/powerpoint/2010/main" val="1873944980"/>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r>
              <a:rPr lang="id-ID" dirty="0"/>
              <a:t>K</a:t>
            </a:r>
            <a:r>
              <a:rPr lang="id-ID" dirty="0" smtClean="0"/>
              <a:t>lasifikasi </a:t>
            </a:r>
            <a:r>
              <a:rPr lang="id-ID" dirty="0" smtClean="0"/>
              <a:t>gamelan Jawa juga dapat dilakukan dengan melihat bentuk dan bahan sumber bunyi instrumennya.</a:t>
            </a:r>
          </a:p>
          <a:p>
            <a:r>
              <a:rPr lang="id-ID" dirty="0" smtClean="0"/>
              <a:t>Berdasarkan bentuk sumber bunyi ditemukan 8 kategori peranagkat gamelan yaitu: (1</a:t>
            </a:r>
            <a:r>
              <a:rPr lang="id-ID" dirty="0"/>
              <a:t>) </a:t>
            </a:r>
            <a:r>
              <a:rPr lang="id-ID" sz="2400" dirty="0"/>
              <a:t>dawai gesek, </a:t>
            </a:r>
            <a:r>
              <a:rPr lang="id-ID" sz="2400" dirty="0" smtClean="0"/>
              <a:t>(2) dawai </a:t>
            </a:r>
            <a:r>
              <a:rPr lang="id-ID" sz="2400" dirty="0"/>
              <a:t>petik, </a:t>
            </a:r>
            <a:r>
              <a:rPr lang="id-ID" sz="2400" dirty="0" smtClean="0"/>
              <a:t>(3) bilah</a:t>
            </a:r>
            <a:r>
              <a:rPr lang="id-ID" sz="2400" dirty="0"/>
              <a:t>, </a:t>
            </a:r>
            <a:r>
              <a:rPr lang="id-ID" sz="2400" dirty="0" smtClean="0"/>
              <a:t>(4) pencon </a:t>
            </a:r>
            <a:r>
              <a:rPr lang="id-ID" sz="2400" dirty="0"/>
              <a:t>vertikal, </a:t>
            </a:r>
            <a:r>
              <a:rPr lang="id-ID" sz="2400" dirty="0" smtClean="0"/>
              <a:t>(5) pencon </a:t>
            </a:r>
            <a:r>
              <a:rPr lang="id-ID" sz="2400" dirty="0"/>
              <a:t>horizontal, </a:t>
            </a:r>
            <a:r>
              <a:rPr lang="id-ID" sz="2400" dirty="0" smtClean="0"/>
              <a:t>(6) tiup </a:t>
            </a:r>
            <a:r>
              <a:rPr lang="id-ID" sz="2400" dirty="0"/>
              <a:t>(sebul), </a:t>
            </a:r>
            <a:r>
              <a:rPr lang="id-ID" sz="2400" dirty="0" smtClean="0"/>
              <a:t>(7) cebongan </a:t>
            </a:r>
            <a:r>
              <a:rPr lang="id-ID" sz="2400" dirty="0"/>
              <a:t>dan </a:t>
            </a:r>
            <a:r>
              <a:rPr lang="id-ID" sz="2400" dirty="0" smtClean="0"/>
              <a:t>(8) membran.</a:t>
            </a:r>
          </a:p>
          <a:p>
            <a:r>
              <a:rPr lang="id-ID" dirty="0" smtClean="0"/>
              <a:t>Sementara ditinjau dari bahan pembuat instrumen muncul klasifikasi seperti: (1) kawat, (2) logam, (3) kayu, (4) udara dan (5) membran. </a:t>
            </a:r>
            <a:endParaRPr lang="id-ID" dirty="0"/>
          </a:p>
        </p:txBody>
      </p:sp>
    </p:spTree>
    <p:extLst>
      <p:ext uri="{BB962C8B-B14F-4D97-AF65-F5344CB8AC3E}">
        <p14:creationId xmlns:p14="http://schemas.microsoft.com/office/powerpoint/2010/main" val="236808128"/>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Ricikan Gamelan Ageng</a:t>
            </a:r>
            <a:endParaRPr lang="id-ID" dirty="0"/>
          </a:p>
        </p:txBody>
      </p:sp>
      <p:sp>
        <p:nvSpPr>
          <p:cNvPr id="3" name="Content Placeholder 2"/>
          <p:cNvSpPr>
            <a:spLocks noGrp="1"/>
          </p:cNvSpPr>
          <p:nvPr>
            <p:ph idx="1"/>
          </p:nvPr>
        </p:nvSpPr>
        <p:spPr>
          <a:xfrm>
            <a:off x="457200" y="1935480"/>
            <a:ext cx="8229600" cy="4617720"/>
          </a:xfrm>
        </p:spPr>
        <p:txBody>
          <a:bodyPr>
            <a:normAutofit fontScale="77500" lnSpcReduction="20000"/>
          </a:bodyPr>
          <a:lstStyle/>
          <a:p>
            <a:r>
              <a:rPr lang="id-ID" dirty="0" smtClean="0"/>
              <a:t>Masyarakat karawitan Jawa menyebut instrumen dalam istilah bahasa lokal </a:t>
            </a:r>
            <a:r>
              <a:rPr lang="id-ID" dirty="0" smtClean="0"/>
              <a:t>yaitu </a:t>
            </a:r>
            <a:r>
              <a:rPr lang="id-ID" dirty="0" smtClean="0"/>
              <a:t>‘</a:t>
            </a:r>
            <a:r>
              <a:rPr lang="id-ID" i="1" dirty="0" smtClean="0"/>
              <a:t>ricikan</a:t>
            </a:r>
            <a:r>
              <a:rPr lang="id-ID" dirty="0" smtClean="0"/>
              <a:t>’. Gamelan </a:t>
            </a:r>
            <a:r>
              <a:rPr lang="id-ID" dirty="0" smtClean="0"/>
              <a:t>Ageng diketahui memiliki jumlah dan </a:t>
            </a:r>
            <a:r>
              <a:rPr lang="id-ID" dirty="0" smtClean="0"/>
              <a:t>ragam </a:t>
            </a:r>
            <a:r>
              <a:rPr lang="id-ID" i="1" dirty="0" smtClean="0"/>
              <a:t>ricikan </a:t>
            </a:r>
            <a:r>
              <a:rPr lang="id-ID" dirty="0" smtClean="0"/>
              <a:t>yang</a:t>
            </a:r>
            <a:r>
              <a:rPr lang="id-ID" i="1" dirty="0" smtClean="0"/>
              <a:t> </a:t>
            </a:r>
            <a:r>
              <a:rPr lang="id-ID" dirty="0" smtClean="0"/>
              <a:t>lengkap dan </a:t>
            </a:r>
            <a:r>
              <a:rPr lang="id-ID" dirty="0" smtClean="0"/>
              <a:t>variatif secara bentuk dan bahan instrumennya</a:t>
            </a:r>
            <a:r>
              <a:rPr lang="id-ID" i="1" dirty="0" smtClean="0"/>
              <a:t>. </a:t>
            </a:r>
          </a:p>
          <a:p>
            <a:r>
              <a:rPr lang="id-ID" dirty="0" smtClean="0"/>
              <a:t>Jumlah</a:t>
            </a:r>
            <a:r>
              <a:rPr lang="id-ID" i="1" dirty="0" smtClean="0"/>
              <a:t> ricikan </a:t>
            </a:r>
            <a:r>
              <a:rPr lang="id-ID" dirty="0" smtClean="0"/>
              <a:t>gamelan</a:t>
            </a:r>
            <a:r>
              <a:rPr lang="id-ID" i="1" dirty="0" smtClean="0"/>
              <a:t> </a:t>
            </a:r>
            <a:r>
              <a:rPr lang="id-ID" dirty="0" smtClean="0"/>
              <a:t>ini kurang lebih terdiri dari 27 buah. Nama-nama ricikan dari Gamelan Ageng yaitu: (1) </a:t>
            </a:r>
            <a:r>
              <a:rPr lang="en-US" dirty="0" err="1" smtClean="0"/>
              <a:t>Rebab</a:t>
            </a:r>
            <a:r>
              <a:rPr lang="id-ID" dirty="0" smtClean="0"/>
              <a:t>, (2) Gender Barung,(3)</a:t>
            </a:r>
            <a:r>
              <a:rPr lang="en-US" dirty="0" smtClean="0"/>
              <a:t> </a:t>
            </a:r>
            <a:r>
              <a:rPr lang="en-US" dirty="0"/>
              <a:t>Gender </a:t>
            </a:r>
            <a:r>
              <a:rPr lang="en-US" dirty="0" err="1" smtClean="0"/>
              <a:t>Penerus</a:t>
            </a:r>
            <a:r>
              <a:rPr lang="id-ID" dirty="0" smtClean="0"/>
              <a:t>, (4) </a:t>
            </a:r>
            <a:r>
              <a:rPr lang="en-US" dirty="0" err="1" smtClean="0"/>
              <a:t>Bonang</a:t>
            </a:r>
            <a:r>
              <a:rPr lang="en-US" dirty="0" smtClean="0"/>
              <a:t> </a:t>
            </a:r>
            <a:r>
              <a:rPr lang="en-US" dirty="0" err="1" smtClean="0"/>
              <a:t>Barung</a:t>
            </a:r>
            <a:r>
              <a:rPr lang="id-ID" dirty="0" smtClean="0"/>
              <a:t>, (5) </a:t>
            </a:r>
            <a:r>
              <a:rPr lang="en-US" dirty="0" err="1" smtClean="0"/>
              <a:t>Bonang</a:t>
            </a:r>
            <a:r>
              <a:rPr lang="en-US" dirty="0" smtClean="0"/>
              <a:t> </a:t>
            </a:r>
            <a:r>
              <a:rPr lang="en-US" dirty="0" err="1" smtClean="0"/>
              <a:t>Penerus</a:t>
            </a:r>
            <a:r>
              <a:rPr lang="id-ID" dirty="0" smtClean="0"/>
              <a:t>, (6) </a:t>
            </a:r>
            <a:r>
              <a:rPr lang="en-US" dirty="0" err="1" smtClean="0"/>
              <a:t>Slenthem</a:t>
            </a:r>
            <a:r>
              <a:rPr lang="id-ID" dirty="0" smtClean="0"/>
              <a:t>, (7) </a:t>
            </a:r>
            <a:r>
              <a:rPr lang="en-US" dirty="0" err="1" smtClean="0"/>
              <a:t>Demung</a:t>
            </a:r>
            <a:r>
              <a:rPr lang="id-ID" dirty="0" smtClean="0"/>
              <a:t>, (8) </a:t>
            </a:r>
            <a:r>
              <a:rPr lang="en-US" dirty="0" err="1" smtClean="0"/>
              <a:t>Saron</a:t>
            </a:r>
            <a:r>
              <a:rPr lang="en-US" dirty="0" smtClean="0"/>
              <a:t> </a:t>
            </a:r>
            <a:r>
              <a:rPr lang="en-US" dirty="0" err="1" smtClean="0"/>
              <a:t>Barung</a:t>
            </a:r>
            <a:r>
              <a:rPr lang="id-ID" dirty="0" smtClean="0"/>
              <a:t>, (9) </a:t>
            </a:r>
            <a:r>
              <a:rPr lang="en-US" dirty="0" err="1" smtClean="0"/>
              <a:t>Saron</a:t>
            </a:r>
            <a:r>
              <a:rPr lang="en-US" dirty="0" smtClean="0"/>
              <a:t> </a:t>
            </a:r>
            <a:r>
              <a:rPr lang="en-US" dirty="0" err="1" smtClean="0"/>
              <a:t>Penerus</a:t>
            </a:r>
            <a:r>
              <a:rPr lang="id-ID" dirty="0" smtClean="0"/>
              <a:t> (Peking), (10) </a:t>
            </a:r>
            <a:r>
              <a:rPr lang="en-US" dirty="0" err="1" smtClean="0"/>
              <a:t>Suling</a:t>
            </a:r>
            <a:r>
              <a:rPr lang="id-ID" dirty="0" smtClean="0"/>
              <a:t>, (11) </a:t>
            </a:r>
            <a:r>
              <a:rPr lang="en-US" dirty="0" err="1" smtClean="0"/>
              <a:t>Kendang</a:t>
            </a:r>
            <a:r>
              <a:rPr lang="id-ID" dirty="0" smtClean="0"/>
              <a:t>, (12) </a:t>
            </a:r>
            <a:r>
              <a:rPr lang="en-US" dirty="0" err="1" smtClean="0"/>
              <a:t>Gambang</a:t>
            </a:r>
            <a:r>
              <a:rPr lang="id-ID" dirty="0" smtClean="0"/>
              <a:t>, (13) </a:t>
            </a:r>
            <a:r>
              <a:rPr lang="en-US" dirty="0" err="1" smtClean="0"/>
              <a:t>Clempung</a:t>
            </a:r>
            <a:r>
              <a:rPr lang="id-ID" dirty="0" smtClean="0"/>
              <a:t>, (14) </a:t>
            </a:r>
            <a:r>
              <a:rPr lang="en-US" dirty="0" err="1" smtClean="0"/>
              <a:t>Siter</a:t>
            </a:r>
            <a:r>
              <a:rPr lang="id-ID" dirty="0" smtClean="0"/>
              <a:t>, (15) </a:t>
            </a:r>
            <a:r>
              <a:rPr lang="en-US" dirty="0" err="1" smtClean="0"/>
              <a:t>Kenong</a:t>
            </a:r>
            <a:r>
              <a:rPr lang="id-ID" dirty="0" smtClean="0"/>
              <a:t>, (16) </a:t>
            </a:r>
            <a:r>
              <a:rPr lang="en-US" dirty="0" err="1" smtClean="0"/>
              <a:t>Kethuk-Kempyang</a:t>
            </a:r>
            <a:r>
              <a:rPr lang="id-ID" dirty="0" smtClean="0"/>
              <a:t>, (17) </a:t>
            </a:r>
            <a:r>
              <a:rPr lang="en-US" dirty="0" err="1" smtClean="0"/>
              <a:t>Kempul</a:t>
            </a:r>
            <a:r>
              <a:rPr lang="id-ID" dirty="0" smtClean="0"/>
              <a:t>,  (18)</a:t>
            </a:r>
            <a:r>
              <a:rPr lang="en-US" dirty="0" smtClean="0"/>
              <a:t>Gong </a:t>
            </a:r>
            <a:r>
              <a:rPr lang="en-US" dirty="0" err="1" smtClean="0"/>
              <a:t>Suwukan</a:t>
            </a:r>
            <a:r>
              <a:rPr lang="id-ID" dirty="0" smtClean="0"/>
              <a:t>, (19) Gong Siyem, (20) </a:t>
            </a:r>
            <a:r>
              <a:rPr lang="en-US" dirty="0" smtClean="0"/>
              <a:t>Gong </a:t>
            </a:r>
            <a:r>
              <a:rPr lang="en-US" dirty="0" err="1" smtClean="0"/>
              <a:t>Ageng</a:t>
            </a:r>
            <a:r>
              <a:rPr lang="id-ID" dirty="0" smtClean="0"/>
              <a:t>, (21) </a:t>
            </a:r>
            <a:r>
              <a:rPr lang="en-US" dirty="0" err="1" smtClean="0"/>
              <a:t>Kemanak</a:t>
            </a:r>
            <a:r>
              <a:rPr lang="id-ID" dirty="0" smtClean="0"/>
              <a:t>, (22) Kecer, (23) Kendhang Ageng, (24) Kendhang Ciblon, (25) Kendhang  Sabet, (26) Penuthung, dan (27)Kendhang Kalih/Ketipung . Nama dan jumlah Gamelan Ageng tersebut sesuai yang berlaku dalam konvensi karawitan Gaya Surakarta (Solo), sementara untuk karawitan Gaya Yogyakarta akan dilengkapi dengan satu </a:t>
            </a:r>
            <a:r>
              <a:rPr lang="id-ID" i="1" dirty="0" smtClean="0"/>
              <a:t>ricikan</a:t>
            </a:r>
            <a:r>
              <a:rPr lang="id-ID" dirty="0" smtClean="0"/>
              <a:t> lagi yaitu Bedhug.</a:t>
            </a:r>
            <a:endParaRPr lang="en-US" dirty="0"/>
          </a:p>
          <a:p>
            <a:endParaRPr lang="id-ID" dirty="0"/>
          </a:p>
        </p:txBody>
      </p:sp>
    </p:spTree>
    <p:extLst>
      <p:ext uri="{BB962C8B-B14F-4D97-AF65-F5344CB8AC3E}">
        <p14:creationId xmlns:p14="http://schemas.microsoft.com/office/powerpoint/2010/main" val="3919794837"/>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B-REKAMAN\B-FOTO-FOTO\Gamelan Small\B4Gender Barung.jpg"/>
          <p:cNvPicPr>
            <a:picLocks noChangeAspect="1" noChangeArrowheads="1"/>
          </p:cNvPicPr>
          <p:nvPr/>
        </p:nvPicPr>
        <p:blipFill>
          <a:blip r:embed="rId2"/>
          <a:srcRect/>
          <a:stretch>
            <a:fillRect/>
          </a:stretch>
        </p:blipFill>
        <p:spPr bwMode="auto">
          <a:xfrm>
            <a:off x="2286000" y="609600"/>
            <a:ext cx="4648200" cy="3184017"/>
          </a:xfrm>
          <a:prstGeom prst="rect">
            <a:avLst/>
          </a:prstGeom>
          <a:noFill/>
        </p:spPr>
      </p:pic>
      <p:cxnSp>
        <p:nvCxnSpPr>
          <p:cNvPr id="5" name="Straight Connector 4"/>
          <p:cNvCxnSpPr/>
          <p:nvPr/>
        </p:nvCxnSpPr>
        <p:spPr>
          <a:xfrm rot="5400000" flipH="1" flipV="1">
            <a:off x="5638800" y="1447800"/>
            <a:ext cx="21336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239000" y="914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867400" y="1295400"/>
            <a:ext cx="14478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43800" y="762000"/>
            <a:ext cx="1410964" cy="1200329"/>
          </a:xfrm>
          <a:prstGeom prst="rect">
            <a:avLst/>
          </a:prstGeom>
          <a:noFill/>
        </p:spPr>
        <p:txBody>
          <a:bodyPr wrap="none" rtlCol="0">
            <a:spAutoFit/>
          </a:bodyPr>
          <a:lstStyle/>
          <a:p>
            <a:r>
              <a:rPr lang="en-US" dirty="0" err="1" smtClean="0"/>
              <a:t>Rancakan</a:t>
            </a:r>
            <a:endParaRPr lang="en-US" dirty="0" smtClean="0"/>
          </a:p>
          <a:p>
            <a:r>
              <a:rPr lang="en-US" dirty="0" err="1" smtClean="0"/>
              <a:t>Wilahan</a:t>
            </a:r>
            <a:endParaRPr lang="en-US" dirty="0" smtClean="0"/>
          </a:p>
          <a:p>
            <a:r>
              <a:rPr lang="en-US" dirty="0" err="1" smtClean="0"/>
              <a:t>Pluntur</a:t>
            </a:r>
            <a:endParaRPr lang="en-US" dirty="0" smtClean="0"/>
          </a:p>
          <a:p>
            <a:r>
              <a:rPr lang="en-US" dirty="0" err="1" smtClean="0"/>
              <a:t>Bumbungan</a:t>
            </a:r>
            <a:endParaRPr lang="id-ID" dirty="0"/>
          </a:p>
        </p:txBody>
      </p:sp>
      <p:cxnSp>
        <p:nvCxnSpPr>
          <p:cNvPr id="11" name="Straight Arrow Connector 10"/>
          <p:cNvCxnSpPr/>
          <p:nvPr/>
        </p:nvCxnSpPr>
        <p:spPr>
          <a:xfrm>
            <a:off x="7239000" y="12192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715000" y="1524000"/>
            <a:ext cx="1447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62800" y="15240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162800" y="18288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562600" y="1828800"/>
            <a:ext cx="160020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8780" y="1371600"/>
            <a:ext cx="1177245" cy="1200329"/>
          </a:xfrm>
          <a:prstGeom prst="rect">
            <a:avLst/>
          </a:prstGeom>
          <a:noFill/>
        </p:spPr>
        <p:txBody>
          <a:bodyPr wrap="none" rtlCol="0">
            <a:spAutoFit/>
          </a:bodyPr>
          <a:lstStyle/>
          <a:p>
            <a:pPr algn="r"/>
            <a:r>
              <a:rPr lang="en-US" dirty="0" err="1" smtClean="0"/>
              <a:t>Placak</a:t>
            </a:r>
            <a:endParaRPr lang="en-US" dirty="0" smtClean="0"/>
          </a:p>
          <a:p>
            <a:pPr algn="r"/>
            <a:r>
              <a:rPr lang="en-US" dirty="0" err="1" smtClean="0"/>
              <a:t>Tabuh</a:t>
            </a:r>
            <a:endParaRPr lang="en-US" dirty="0" smtClean="0"/>
          </a:p>
          <a:p>
            <a:pPr algn="r"/>
            <a:r>
              <a:rPr lang="en-US" dirty="0" err="1" smtClean="0"/>
              <a:t>Penabuh</a:t>
            </a:r>
            <a:endParaRPr lang="en-US" dirty="0" smtClean="0"/>
          </a:p>
          <a:p>
            <a:pPr algn="r"/>
            <a:r>
              <a:rPr lang="en-US" dirty="0" smtClean="0"/>
              <a:t>	</a:t>
            </a:r>
            <a:r>
              <a:rPr lang="en-US" dirty="0" err="1" smtClean="0"/>
              <a:t>Bremara</a:t>
            </a:r>
            <a:r>
              <a:rPr lang="en-US" dirty="0" smtClean="0"/>
              <a:t> </a:t>
            </a:r>
            <a:endParaRPr lang="id-ID" dirty="0"/>
          </a:p>
        </p:txBody>
      </p:sp>
      <p:cxnSp>
        <p:nvCxnSpPr>
          <p:cNvPr id="20" name="Straight Connector 19"/>
          <p:cNvCxnSpPr/>
          <p:nvPr/>
        </p:nvCxnSpPr>
        <p:spPr>
          <a:xfrm rot="10800000">
            <a:off x="1752600" y="1600200"/>
            <a:ext cx="205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1371600" y="160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1371600" y="1828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1371600" y="2133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752600" y="1828800"/>
            <a:ext cx="2895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1752600" y="1752600"/>
            <a:ext cx="25908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43000" y="4114800"/>
            <a:ext cx="6381682" cy="492443"/>
          </a:xfrm>
          <a:prstGeom prst="rect">
            <a:avLst/>
          </a:prstGeom>
          <a:noFill/>
        </p:spPr>
        <p:txBody>
          <a:bodyPr wrap="none" rtlCol="0">
            <a:spAutoFit/>
          </a:bodyPr>
          <a:lstStyle/>
          <a:p>
            <a:pPr algn="ctr"/>
            <a:r>
              <a:rPr lang="en-US" dirty="0" smtClean="0"/>
              <a:t>Gender </a:t>
            </a:r>
            <a:r>
              <a:rPr lang="en-US" dirty="0" err="1" smtClean="0"/>
              <a:t>Barung</a:t>
            </a:r>
            <a:r>
              <a:rPr lang="en-US" dirty="0" smtClean="0"/>
              <a:t>,  “</a:t>
            </a:r>
            <a:r>
              <a:rPr lang="en-US" dirty="0" err="1" smtClean="0"/>
              <a:t>bilah</a:t>
            </a:r>
            <a:r>
              <a:rPr lang="en-US" dirty="0" smtClean="0"/>
              <a:t>” </a:t>
            </a:r>
            <a:r>
              <a:rPr lang="en-US" i="1" dirty="0" smtClean="0"/>
              <a:t>(</a:t>
            </a:r>
            <a:r>
              <a:rPr lang="en-US" i="1" dirty="0" err="1" smtClean="0"/>
              <a:t>wilahan</a:t>
            </a:r>
            <a:r>
              <a:rPr lang="en-US" dirty="0" smtClean="0"/>
              <a:t>)</a:t>
            </a:r>
            <a:r>
              <a:rPr lang="en-US" i="1" dirty="0" smtClean="0"/>
              <a:t>,</a:t>
            </a:r>
            <a:r>
              <a:rPr lang="en-US" dirty="0" smtClean="0"/>
              <a:t> resonator per </a:t>
            </a:r>
            <a:r>
              <a:rPr lang="en-US" dirty="0" err="1" smtClean="0"/>
              <a:t>sumber</a:t>
            </a:r>
            <a:r>
              <a:rPr lang="en-US" dirty="0" smtClean="0"/>
              <a:t> </a:t>
            </a:r>
            <a:r>
              <a:rPr lang="en-US" dirty="0" err="1" smtClean="0"/>
              <a:t>bunyi</a:t>
            </a:r>
            <a:endParaRPr lang="en-US" dirty="0" smtClean="0"/>
          </a:p>
          <a:p>
            <a:pPr algn="ctr"/>
            <a:endParaRPr lang="en-US" sz="800" dirty="0" smtClean="0"/>
          </a:p>
        </p:txBody>
      </p:sp>
      <p:cxnSp>
        <p:nvCxnSpPr>
          <p:cNvPr id="28" name="Straight Connector 27"/>
          <p:cNvCxnSpPr/>
          <p:nvPr/>
        </p:nvCxnSpPr>
        <p:spPr>
          <a:xfrm rot="10800000" flipV="1">
            <a:off x="1600200" y="2590800"/>
            <a:ext cx="1600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V="1">
            <a:off x="1370806" y="2439194"/>
            <a:ext cx="230188"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amond(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dissolve">
                                      <p:cBhvr>
                                        <p:cTn id="19" dur="500"/>
                                        <p:tgtEl>
                                          <p:spTgt spid="10">
                                            <p:txEl>
                                              <p:pRg st="0" end="0"/>
                                            </p:txEl>
                                          </p:spTgt>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1500"/>
                            </p:stCondLst>
                            <p:childTnLst>
                              <p:par>
                                <p:cTn id="25" presetID="9"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2000"/>
                            </p:stCondLst>
                            <p:childTnLst>
                              <p:par>
                                <p:cTn id="29" presetID="9" presetClass="entr" presetSubtype="0" fill="hold" nodeType="after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dissolve">
                                      <p:cBhvr>
                                        <p:cTn id="31" dur="500"/>
                                        <p:tgtEl>
                                          <p:spTgt spid="10">
                                            <p:txEl>
                                              <p:pRg st="1" end="1"/>
                                            </p:txEl>
                                          </p:spTgt>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p:stCondLst>
                              <p:cond delay="30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p:stCondLst>
                              <p:cond delay="3500"/>
                            </p:stCondLst>
                            <p:childTnLst>
                              <p:par>
                                <p:cTn id="41" presetID="9" presetClass="entr" presetSubtype="0" fill="hold"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dissolve">
                                      <p:cBhvr>
                                        <p:cTn id="43" dur="500"/>
                                        <p:tgtEl>
                                          <p:spTgt spid="10">
                                            <p:txEl>
                                              <p:pRg st="2" end="2"/>
                                            </p:txEl>
                                          </p:spTgt>
                                        </p:tgtEl>
                                      </p:cBhvr>
                                    </p:animEffect>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par>
                          <p:cTn id="48" fill="hold">
                            <p:stCondLst>
                              <p:cond delay="4500"/>
                            </p:stCondLst>
                            <p:childTnLst>
                              <p:par>
                                <p:cTn id="49" presetID="9"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par>
                          <p:cTn id="52" fill="hold">
                            <p:stCondLst>
                              <p:cond delay="5000"/>
                            </p:stCondLst>
                            <p:childTnLst>
                              <p:par>
                                <p:cTn id="53" presetID="9" presetClass="entr" presetSubtype="0" fill="hold" nodeType="after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animEffect transition="in" filter="dissolve">
                                      <p:cBhvr>
                                        <p:cTn id="55" dur="500"/>
                                        <p:tgtEl>
                                          <p:spTgt spid="10">
                                            <p:txEl>
                                              <p:pRg st="3" end="3"/>
                                            </p:txEl>
                                          </p:spTgt>
                                        </p:tgtEl>
                                      </p:cBhvr>
                                    </p:animEffect>
                                  </p:childTnLst>
                                </p:cTn>
                              </p:par>
                            </p:childTnLst>
                          </p:cTn>
                        </p:par>
                        <p:par>
                          <p:cTn id="56" fill="hold">
                            <p:stCondLst>
                              <p:cond delay="5500"/>
                            </p:stCondLst>
                            <p:childTnLst>
                              <p:par>
                                <p:cTn id="57" presetID="9"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dissolve">
                                      <p:cBhvr>
                                        <p:cTn id="59" dur="500"/>
                                        <p:tgtEl>
                                          <p:spTgt spid="31"/>
                                        </p:tgtEl>
                                      </p:cBhvr>
                                    </p:animEffect>
                                  </p:childTnLst>
                                </p:cTn>
                              </p:par>
                            </p:childTnLst>
                          </p:cTn>
                        </p:par>
                        <p:par>
                          <p:cTn id="60" fill="hold">
                            <p:stCondLst>
                              <p:cond delay="6000"/>
                            </p:stCondLst>
                            <p:childTnLst>
                              <p:par>
                                <p:cTn id="61" presetID="9"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childTnLst>
                          </p:cTn>
                        </p:par>
                        <p:par>
                          <p:cTn id="64" fill="hold">
                            <p:stCondLst>
                              <p:cond delay="6500"/>
                            </p:stCondLst>
                            <p:childTnLst>
                              <p:par>
                                <p:cTn id="65" presetID="9" presetClass="entr" presetSubtype="0" fill="hold" nodeType="afterEffect">
                                  <p:stCondLst>
                                    <p:cond delay="0"/>
                                  </p:stCondLst>
                                  <p:childTnLst>
                                    <p:set>
                                      <p:cBhvr>
                                        <p:cTn id="66" dur="1" fill="hold">
                                          <p:stCondLst>
                                            <p:cond delay="0"/>
                                          </p:stCondLst>
                                        </p:cTn>
                                        <p:tgtEl>
                                          <p:spTgt spid="18">
                                            <p:txEl>
                                              <p:pRg st="2" end="2"/>
                                            </p:txEl>
                                          </p:spTgt>
                                        </p:tgtEl>
                                        <p:attrNameLst>
                                          <p:attrName>style.visibility</p:attrName>
                                        </p:attrNameLst>
                                      </p:cBhvr>
                                      <p:to>
                                        <p:strVal val="visible"/>
                                      </p:to>
                                    </p:set>
                                    <p:animEffect transition="in" filter="dissolve">
                                      <p:cBhvr>
                                        <p:cTn id="67" dur="500"/>
                                        <p:tgtEl>
                                          <p:spTgt spid="18">
                                            <p:txEl>
                                              <p:pRg st="2" end="2"/>
                                            </p:txEl>
                                          </p:spTgt>
                                        </p:tgtEl>
                                      </p:cBhvr>
                                    </p:animEffect>
                                  </p:childTnLst>
                                </p:cTn>
                              </p:par>
                            </p:childTnLst>
                          </p:cTn>
                        </p:par>
                        <p:par>
                          <p:cTn id="68" fill="hold">
                            <p:stCondLst>
                              <p:cond delay="7000"/>
                            </p:stCondLst>
                            <p:childTnLst>
                              <p:par>
                                <p:cTn id="69" presetID="9"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dissolve">
                                      <p:cBhvr>
                                        <p:cTn id="71" dur="500"/>
                                        <p:tgtEl>
                                          <p:spTgt spid="28"/>
                                        </p:tgtEl>
                                      </p:cBhvr>
                                    </p:animEffect>
                                  </p:childTnLst>
                                </p:cTn>
                              </p:par>
                            </p:childTnLst>
                          </p:cTn>
                        </p:par>
                        <p:par>
                          <p:cTn id="72" fill="hold">
                            <p:stCondLst>
                              <p:cond delay="7500"/>
                            </p:stCondLst>
                            <p:childTnLst>
                              <p:par>
                                <p:cTn id="73" presetID="9" presetClass="entr" presetSubtype="0"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childTnLst>
                          </p:cTn>
                        </p:par>
                        <p:par>
                          <p:cTn id="76" fill="hold">
                            <p:stCondLst>
                              <p:cond delay="8000"/>
                            </p:stCondLst>
                            <p:childTnLst>
                              <p:par>
                                <p:cTn id="77" presetID="9" presetClass="entr" presetSubtype="0" fill="hold" nodeType="afterEffect">
                                  <p:stCondLst>
                                    <p:cond delay="0"/>
                                  </p:stCondLst>
                                  <p:childTnLst>
                                    <p:set>
                                      <p:cBhvr>
                                        <p:cTn id="78" dur="1" fill="hold">
                                          <p:stCondLst>
                                            <p:cond delay="0"/>
                                          </p:stCondLst>
                                        </p:cTn>
                                        <p:tgtEl>
                                          <p:spTgt spid="18">
                                            <p:txEl>
                                              <p:pRg st="3" end="3"/>
                                            </p:txEl>
                                          </p:spTgt>
                                        </p:tgtEl>
                                        <p:attrNameLst>
                                          <p:attrName>style.visibility</p:attrName>
                                        </p:attrNameLst>
                                      </p:cBhvr>
                                      <p:to>
                                        <p:strVal val="visible"/>
                                      </p:to>
                                    </p:set>
                                    <p:animEffect transition="in" filter="dissolve">
                                      <p:cBhvr>
                                        <p:cTn id="79" dur="500"/>
                                        <p:tgtEl>
                                          <p:spTgt spid="18">
                                            <p:txEl>
                                              <p:pRg st="3" end="3"/>
                                            </p:txEl>
                                          </p:spTgt>
                                        </p:tgtEl>
                                      </p:cBhvr>
                                    </p:animEffect>
                                  </p:childTnLst>
                                </p:cTn>
                              </p:par>
                            </p:childTnLst>
                          </p:cTn>
                        </p:par>
                        <p:par>
                          <p:cTn id="80" fill="hold">
                            <p:stCondLst>
                              <p:cond delay="8500"/>
                            </p:stCondLst>
                            <p:childTnLst>
                              <p:par>
                                <p:cTn id="81" presetID="9"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ssolve">
                                      <p:cBhvr>
                                        <p:cTn id="83" dur="500"/>
                                        <p:tgtEl>
                                          <p:spTgt spid="27"/>
                                        </p:tgtEl>
                                      </p:cBhvr>
                                    </p:animEffect>
                                  </p:childTnLst>
                                </p:cTn>
                              </p:par>
                            </p:childTnLst>
                          </p:cTn>
                        </p:par>
                        <p:par>
                          <p:cTn id="84" fill="hold">
                            <p:stCondLst>
                              <p:cond delay="9000"/>
                            </p:stCondLst>
                            <p:childTnLst>
                              <p:par>
                                <p:cTn id="85" presetID="9"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dissolve">
                                      <p:cBhvr>
                                        <p:cTn id="87" dur="500"/>
                                        <p:tgtEl>
                                          <p:spTgt spid="25"/>
                                        </p:tgtEl>
                                      </p:cBhvr>
                                    </p:animEffect>
                                  </p:childTnLst>
                                </p:cTn>
                              </p:par>
                            </p:childTnLst>
                          </p:cTn>
                        </p:par>
                        <p:par>
                          <p:cTn id="88" fill="hold">
                            <p:stCondLst>
                              <p:cond delay="9500"/>
                            </p:stCondLst>
                            <p:childTnLst>
                              <p:par>
                                <p:cTn id="89" presetID="9" presetClass="entr" presetSubtype="0" fill="hold" nodeType="afterEffect">
                                  <p:stCondLst>
                                    <p:cond delay="0"/>
                                  </p:stCondLst>
                                  <p:childTnLst>
                                    <p:set>
                                      <p:cBhvr>
                                        <p:cTn id="90" dur="1" fill="hold">
                                          <p:stCondLst>
                                            <p:cond delay="0"/>
                                          </p:stCondLst>
                                        </p:cTn>
                                        <p:tgtEl>
                                          <p:spTgt spid="18">
                                            <p:txEl>
                                              <p:pRg st="1" end="1"/>
                                            </p:txEl>
                                          </p:spTgt>
                                        </p:tgtEl>
                                        <p:attrNameLst>
                                          <p:attrName>style.visibility</p:attrName>
                                        </p:attrNameLst>
                                      </p:cBhvr>
                                      <p:to>
                                        <p:strVal val="visible"/>
                                      </p:to>
                                    </p:set>
                                    <p:animEffect transition="in" filter="dissolve">
                                      <p:cBhvr>
                                        <p:cTn id="91" dur="500"/>
                                        <p:tgtEl>
                                          <p:spTgt spid="18">
                                            <p:txEl>
                                              <p:pRg st="1" end="1"/>
                                            </p:txEl>
                                          </p:spTgt>
                                        </p:tgtEl>
                                      </p:cBhvr>
                                    </p:animEffect>
                                  </p:childTnLst>
                                </p:cTn>
                              </p:par>
                            </p:childTnLst>
                          </p:cTn>
                        </p:par>
                        <p:par>
                          <p:cTn id="92" fill="hold">
                            <p:stCondLst>
                              <p:cond delay="10000"/>
                            </p:stCondLst>
                            <p:childTnLst>
                              <p:par>
                                <p:cTn id="93" presetID="9"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dissolve">
                                      <p:cBhvr>
                                        <p:cTn id="95" dur="500"/>
                                        <p:tgtEl>
                                          <p:spTgt spid="20"/>
                                        </p:tgtEl>
                                      </p:cBhvr>
                                    </p:animEffect>
                                  </p:childTnLst>
                                </p:cTn>
                              </p:par>
                            </p:childTnLst>
                          </p:cTn>
                        </p:par>
                        <p:par>
                          <p:cTn id="96" fill="hold">
                            <p:stCondLst>
                              <p:cond delay="10500"/>
                            </p:stCondLst>
                            <p:childTnLst>
                              <p:par>
                                <p:cTn id="97" presetID="9" presetClass="entr" presetSubtype="0" fill="hold"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dissolve">
                                      <p:cBhvr>
                                        <p:cTn id="99" dur="500"/>
                                        <p:tgtEl>
                                          <p:spTgt spid="23"/>
                                        </p:tgtEl>
                                      </p:cBhvr>
                                    </p:animEffect>
                                  </p:childTnLst>
                                </p:cTn>
                              </p:par>
                            </p:childTnLst>
                          </p:cTn>
                        </p:par>
                        <p:par>
                          <p:cTn id="100" fill="hold">
                            <p:stCondLst>
                              <p:cond delay="11000"/>
                            </p:stCondLst>
                            <p:childTnLst>
                              <p:par>
                                <p:cTn id="101" presetID="9" presetClass="entr" presetSubtype="0" fill="hold" nodeType="afterEffect">
                                  <p:stCondLst>
                                    <p:cond delay="0"/>
                                  </p:stCondLst>
                                  <p:childTnLst>
                                    <p:set>
                                      <p:cBhvr>
                                        <p:cTn id="102" dur="1" fill="hold">
                                          <p:stCondLst>
                                            <p:cond delay="0"/>
                                          </p:stCondLst>
                                        </p:cTn>
                                        <p:tgtEl>
                                          <p:spTgt spid="18">
                                            <p:txEl>
                                              <p:pRg st="0" end="0"/>
                                            </p:txEl>
                                          </p:spTgt>
                                        </p:tgtEl>
                                        <p:attrNameLst>
                                          <p:attrName>style.visibility</p:attrName>
                                        </p:attrNameLst>
                                      </p:cBhvr>
                                      <p:to>
                                        <p:strVal val="visible"/>
                                      </p:to>
                                    </p:set>
                                    <p:animEffect transition="in" filter="dissolve">
                                      <p:cBhvr>
                                        <p:cTn id="10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B-REKAMAN\B-FOTO-FOTO\Gamelan Small\B6Gong Kempul.jpg"/>
          <p:cNvPicPr>
            <a:picLocks noChangeAspect="1" noChangeArrowheads="1"/>
          </p:cNvPicPr>
          <p:nvPr/>
        </p:nvPicPr>
        <p:blipFill>
          <a:blip r:embed="rId2"/>
          <a:srcRect l="14000" t="52667" r="70000" b="16667"/>
          <a:stretch>
            <a:fillRect/>
          </a:stretch>
        </p:blipFill>
        <p:spPr bwMode="auto">
          <a:xfrm>
            <a:off x="1843378" y="990600"/>
            <a:ext cx="2332382" cy="3352800"/>
          </a:xfrm>
          <a:prstGeom prst="rect">
            <a:avLst/>
          </a:prstGeom>
          <a:noFill/>
        </p:spPr>
      </p:pic>
      <p:pic>
        <p:nvPicPr>
          <p:cNvPr id="1027" name="Picture 3" descr="G:\B-REKAMAN\B-FOTO-FOTO\Gamelan Small\B6Gong Kempul.jpg"/>
          <p:cNvPicPr>
            <a:picLocks noChangeAspect="1" noChangeArrowheads="1"/>
          </p:cNvPicPr>
          <p:nvPr/>
        </p:nvPicPr>
        <p:blipFill>
          <a:blip r:embed="rId3"/>
          <a:srcRect l="34000" t="32667" r="48000" b="40666"/>
          <a:stretch>
            <a:fillRect/>
          </a:stretch>
        </p:blipFill>
        <p:spPr bwMode="auto">
          <a:xfrm>
            <a:off x="4343400" y="990600"/>
            <a:ext cx="2948940" cy="3276600"/>
          </a:xfrm>
          <a:prstGeom prst="rect">
            <a:avLst/>
          </a:prstGeom>
          <a:noFill/>
        </p:spPr>
      </p:pic>
      <p:sp>
        <p:nvSpPr>
          <p:cNvPr id="4" name="TextBox 3"/>
          <p:cNvSpPr txBox="1"/>
          <p:nvPr/>
        </p:nvSpPr>
        <p:spPr>
          <a:xfrm>
            <a:off x="2042160" y="381000"/>
            <a:ext cx="5029200" cy="369332"/>
          </a:xfrm>
          <a:prstGeom prst="rect">
            <a:avLst/>
          </a:prstGeom>
          <a:noFill/>
        </p:spPr>
        <p:txBody>
          <a:bodyPr wrap="square" rtlCol="0">
            <a:spAutoFit/>
          </a:bodyPr>
          <a:lstStyle/>
          <a:p>
            <a:pPr algn="ctr"/>
            <a:r>
              <a:rPr lang="en-US" dirty="0" err="1" smtClean="0"/>
              <a:t>RICIKAN</a:t>
            </a:r>
            <a:r>
              <a:rPr lang="en-US" dirty="0" smtClean="0"/>
              <a:t> </a:t>
            </a:r>
            <a:r>
              <a:rPr lang="en-US" dirty="0" err="1" smtClean="0"/>
              <a:t>PENCON</a:t>
            </a:r>
            <a:r>
              <a:rPr lang="en-US" dirty="0" smtClean="0"/>
              <a:t> - vertical</a:t>
            </a:r>
            <a:endParaRPr lang="id-ID" dirty="0"/>
          </a:p>
        </p:txBody>
      </p:sp>
      <p:cxnSp>
        <p:nvCxnSpPr>
          <p:cNvPr id="5" name="Straight Connector 4"/>
          <p:cNvCxnSpPr/>
          <p:nvPr/>
        </p:nvCxnSpPr>
        <p:spPr>
          <a:xfrm rot="16200000" flipV="1">
            <a:off x="3154680" y="2865120"/>
            <a:ext cx="2133600" cy="2042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V="1">
            <a:off x="3223260" y="3238500"/>
            <a:ext cx="205740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2575560" y="3657600"/>
            <a:ext cx="26670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3032760" y="47244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42560" y="55626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V="1">
            <a:off x="3375660" y="2781300"/>
            <a:ext cx="19812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71160" y="4495800"/>
            <a:ext cx="1112805" cy="1200329"/>
          </a:xfrm>
          <a:prstGeom prst="rect">
            <a:avLst/>
          </a:prstGeom>
          <a:noFill/>
        </p:spPr>
        <p:txBody>
          <a:bodyPr wrap="none" rtlCol="0">
            <a:spAutoFit/>
          </a:bodyPr>
          <a:lstStyle/>
          <a:p>
            <a:r>
              <a:rPr lang="en-US" dirty="0" err="1" smtClean="0"/>
              <a:t>Pencon</a:t>
            </a:r>
            <a:endParaRPr lang="en-US" dirty="0" smtClean="0"/>
          </a:p>
          <a:p>
            <a:r>
              <a:rPr lang="en-US" dirty="0" err="1" smtClean="0"/>
              <a:t>Widheng</a:t>
            </a:r>
            <a:endParaRPr lang="en-US" dirty="0" smtClean="0"/>
          </a:p>
          <a:p>
            <a:r>
              <a:rPr lang="en-US" dirty="0" err="1" smtClean="0"/>
              <a:t>Rai</a:t>
            </a:r>
            <a:endParaRPr lang="en-US" dirty="0" smtClean="0"/>
          </a:p>
          <a:p>
            <a:r>
              <a:rPr lang="en-US" dirty="0" err="1" smtClean="0"/>
              <a:t>Dudu</a:t>
            </a:r>
            <a:endParaRPr lang="id-ID" dirty="0"/>
          </a:p>
        </p:txBody>
      </p:sp>
      <p:cxnSp>
        <p:nvCxnSpPr>
          <p:cNvPr id="26" name="Straight Arrow Connector 25"/>
          <p:cNvCxnSpPr/>
          <p:nvPr/>
        </p:nvCxnSpPr>
        <p:spPr>
          <a:xfrm>
            <a:off x="5242560" y="52578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42560" y="49530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42560" y="46482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66160" y="2895600"/>
            <a:ext cx="19812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13560" y="4495800"/>
            <a:ext cx="1192571" cy="369332"/>
          </a:xfrm>
          <a:prstGeom prst="rect">
            <a:avLst/>
          </a:prstGeom>
          <a:noFill/>
        </p:spPr>
        <p:txBody>
          <a:bodyPr wrap="none" rtlCol="0">
            <a:spAutoFit/>
          </a:bodyPr>
          <a:lstStyle/>
          <a:p>
            <a:r>
              <a:rPr lang="en-US" dirty="0" smtClean="0"/>
              <a:t>Resonator</a:t>
            </a:r>
            <a:endParaRPr lang="id-ID" dirty="0"/>
          </a:p>
        </p:txBody>
      </p:sp>
      <p:sp>
        <p:nvSpPr>
          <p:cNvPr id="37" name="TextBox 36"/>
          <p:cNvSpPr txBox="1"/>
          <p:nvPr/>
        </p:nvSpPr>
        <p:spPr>
          <a:xfrm>
            <a:off x="594360" y="2438400"/>
            <a:ext cx="936410" cy="646331"/>
          </a:xfrm>
          <a:prstGeom prst="rect">
            <a:avLst/>
          </a:prstGeom>
          <a:noFill/>
        </p:spPr>
        <p:txBody>
          <a:bodyPr wrap="none" rtlCol="0">
            <a:spAutoFit/>
          </a:bodyPr>
          <a:lstStyle/>
          <a:p>
            <a:r>
              <a:rPr lang="en-US" dirty="0" err="1" smtClean="0"/>
              <a:t>tampak</a:t>
            </a:r>
            <a:endParaRPr lang="en-US" dirty="0" smtClean="0"/>
          </a:p>
          <a:p>
            <a:pPr algn="r"/>
            <a:r>
              <a:rPr lang="en-US" dirty="0" err="1" smtClean="0"/>
              <a:t>depan</a:t>
            </a:r>
            <a:endParaRPr lang="id-ID" dirty="0"/>
          </a:p>
        </p:txBody>
      </p:sp>
      <p:sp>
        <p:nvSpPr>
          <p:cNvPr id="38" name="TextBox 37"/>
          <p:cNvSpPr txBox="1"/>
          <p:nvPr/>
        </p:nvSpPr>
        <p:spPr>
          <a:xfrm>
            <a:off x="7680960" y="2438400"/>
            <a:ext cx="1083951" cy="646331"/>
          </a:xfrm>
          <a:prstGeom prst="rect">
            <a:avLst/>
          </a:prstGeom>
          <a:noFill/>
        </p:spPr>
        <p:txBody>
          <a:bodyPr wrap="none" rtlCol="0">
            <a:spAutoFit/>
          </a:bodyPr>
          <a:lstStyle/>
          <a:p>
            <a:r>
              <a:rPr lang="en-US" dirty="0" err="1" smtClean="0"/>
              <a:t>tampak</a:t>
            </a:r>
            <a:endParaRPr lang="en-US" dirty="0" smtClean="0"/>
          </a:p>
          <a:p>
            <a:pPr algn="r"/>
            <a:r>
              <a:rPr lang="en-US" dirty="0" err="1" smtClean="0"/>
              <a:t>belakang</a:t>
            </a:r>
            <a:endParaRPr lang="id-ID" dirty="0"/>
          </a:p>
        </p:txBody>
      </p:sp>
      <p:sp>
        <p:nvSpPr>
          <p:cNvPr id="39" name="TextBox 38"/>
          <p:cNvSpPr txBox="1"/>
          <p:nvPr/>
        </p:nvSpPr>
        <p:spPr>
          <a:xfrm>
            <a:off x="2057400" y="5867400"/>
            <a:ext cx="5029200" cy="646331"/>
          </a:xfrm>
          <a:prstGeom prst="rect">
            <a:avLst/>
          </a:prstGeom>
          <a:noFill/>
        </p:spPr>
        <p:txBody>
          <a:bodyPr wrap="square" rtlCol="0">
            <a:spAutoFit/>
          </a:bodyPr>
          <a:lstStyle/>
          <a:p>
            <a:pPr algn="ctr"/>
            <a:r>
              <a:rPr lang="en-US" dirty="0" smtClean="0"/>
              <a:t>GONG </a:t>
            </a:r>
            <a:r>
              <a:rPr lang="en-US" dirty="0" err="1" smtClean="0"/>
              <a:t>AGENG</a:t>
            </a:r>
            <a:r>
              <a:rPr lang="en-US" dirty="0" smtClean="0"/>
              <a:t>, GONG </a:t>
            </a:r>
            <a:r>
              <a:rPr lang="en-US" dirty="0" err="1" smtClean="0"/>
              <a:t>SUWUKAN</a:t>
            </a:r>
            <a:r>
              <a:rPr lang="en-US" dirty="0" smtClean="0"/>
              <a:t>,</a:t>
            </a:r>
          </a:p>
          <a:p>
            <a:pPr algn="ctr"/>
            <a:r>
              <a:rPr lang="en-US" dirty="0" smtClean="0"/>
              <a:t>GONG </a:t>
            </a:r>
            <a:r>
              <a:rPr lang="en-US" dirty="0" err="1" smtClean="0"/>
              <a:t>SIYEM</a:t>
            </a:r>
            <a:r>
              <a:rPr lang="en-US" dirty="0" smtClean="0"/>
              <a:t>. DAN </a:t>
            </a:r>
            <a:r>
              <a:rPr lang="en-US" dirty="0" err="1" smtClean="0"/>
              <a:t>KEMPUL</a:t>
            </a:r>
            <a:endParaRPr lang="id-ID"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par>
                                <p:cTn id="33" presetID="9"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par>
                                <p:cTn id="36" presetID="9"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par>
                                <p:cTn id="39" presetID="9"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dissolv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35"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2160" y="228600"/>
            <a:ext cx="5029200" cy="369332"/>
          </a:xfrm>
          <a:prstGeom prst="rect">
            <a:avLst/>
          </a:prstGeom>
          <a:noFill/>
        </p:spPr>
        <p:txBody>
          <a:bodyPr wrap="square" rtlCol="0">
            <a:spAutoFit/>
          </a:bodyPr>
          <a:lstStyle/>
          <a:p>
            <a:pPr algn="ctr"/>
            <a:r>
              <a:rPr lang="en-US" dirty="0" err="1" smtClean="0"/>
              <a:t>RICIKAN</a:t>
            </a:r>
            <a:r>
              <a:rPr lang="en-US" dirty="0" smtClean="0"/>
              <a:t> </a:t>
            </a:r>
            <a:r>
              <a:rPr lang="en-US" dirty="0" err="1" smtClean="0"/>
              <a:t>PENCON</a:t>
            </a:r>
            <a:r>
              <a:rPr lang="en-US" dirty="0" smtClean="0"/>
              <a:t> - vertical</a:t>
            </a:r>
            <a:endParaRPr lang="id-ID" dirty="0"/>
          </a:p>
        </p:txBody>
      </p:sp>
      <p:pic>
        <p:nvPicPr>
          <p:cNvPr id="1026" name="Picture 2" descr="J:\B-REKAMAN\B-FOTO-FOTO\Gamelan Small\B6Gong Kempul.jpg"/>
          <p:cNvPicPr>
            <a:picLocks noChangeAspect="1" noChangeArrowheads="1"/>
          </p:cNvPicPr>
          <p:nvPr/>
        </p:nvPicPr>
        <p:blipFill>
          <a:blip r:embed="rId2"/>
          <a:srcRect/>
          <a:stretch>
            <a:fillRect/>
          </a:stretch>
        </p:blipFill>
        <p:spPr bwMode="auto">
          <a:xfrm>
            <a:off x="381000" y="914400"/>
            <a:ext cx="6705600" cy="5029200"/>
          </a:xfrm>
          <a:prstGeom prst="rect">
            <a:avLst/>
          </a:prstGeom>
          <a:noFill/>
        </p:spPr>
      </p:pic>
      <p:cxnSp>
        <p:nvCxnSpPr>
          <p:cNvPr id="6" name="Straight Connector 5"/>
          <p:cNvCxnSpPr/>
          <p:nvPr/>
        </p:nvCxnSpPr>
        <p:spPr>
          <a:xfrm flipV="1">
            <a:off x="4953000" y="1066800"/>
            <a:ext cx="1981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34200" y="1066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838200"/>
            <a:ext cx="1828800" cy="1477328"/>
          </a:xfrm>
          <a:prstGeom prst="rect">
            <a:avLst/>
          </a:prstGeom>
          <a:noFill/>
        </p:spPr>
        <p:txBody>
          <a:bodyPr wrap="square" rtlCol="0">
            <a:spAutoFit/>
          </a:bodyPr>
          <a:lstStyle/>
          <a:p>
            <a:r>
              <a:rPr lang="en-US" dirty="0" err="1" smtClean="0"/>
              <a:t>Gayor</a:t>
            </a:r>
            <a:endParaRPr lang="en-US" dirty="0" smtClean="0"/>
          </a:p>
          <a:p>
            <a:r>
              <a:rPr lang="en-US" dirty="0" err="1" smtClean="0"/>
              <a:t>Kl</a:t>
            </a:r>
            <a:r>
              <a:rPr lang="id-ID" dirty="0" smtClean="0"/>
              <a:t>a</a:t>
            </a:r>
            <a:r>
              <a:rPr lang="en-US" dirty="0" err="1" smtClean="0"/>
              <a:t>nthé</a:t>
            </a:r>
            <a:endParaRPr lang="en-US" dirty="0" smtClean="0"/>
          </a:p>
          <a:p>
            <a:r>
              <a:rPr lang="en-US" dirty="0" smtClean="0"/>
              <a:t>Gong </a:t>
            </a:r>
            <a:r>
              <a:rPr lang="en-US" dirty="0" err="1" smtClean="0"/>
              <a:t>Ageng</a:t>
            </a:r>
            <a:endParaRPr lang="en-US" dirty="0" smtClean="0"/>
          </a:p>
          <a:p>
            <a:r>
              <a:rPr lang="en-US" dirty="0" smtClean="0"/>
              <a:t>Gong </a:t>
            </a:r>
            <a:r>
              <a:rPr lang="en-US" dirty="0" err="1" smtClean="0"/>
              <a:t>Siyem</a:t>
            </a:r>
            <a:endParaRPr lang="en-US" dirty="0" smtClean="0"/>
          </a:p>
          <a:p>
            <a:r>
              <a:rPr lang="en-US" dirty="0" err="1" smtClean="0"/>
              <a:t>Tapak</a:t>
            </a:r>
            <a:r>
              <a:rPr lang="en-US" dirty="0" smtClean="0"/>
              <a:t> </a:t>
            </a:r>
            <a:r>
              <a:rPr lang="en-US" dirty="0" err="1" smtClean="0"/>
              <a:t>Dara</a:t>
            </a:r>
            <a:endParaRPr lang="id-ID" dirty="0"/>
          </a:p>
        </p:txBody>
      </p:sp>
      <p:cxnSp>
        <p:nvCxnSpPr>
          <p:cNvPr id="11" name="Straight Connector 10"/>
          <p:cNvCxnSpPr/>
          <p:nvPr/>
        </p:nvCxnSpPr>
        <p:spPr>
          <a:xfrm flipV="1">
            <a:off x="5562600" y="1295400"/>
            <a:ext cx="1371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34200" y="129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334000" y="2057400"/>
            <a:ext cx="2057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34200" y="160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867400" y="2667000"/>
            <a:ext cx="1828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5143500" y="3162300"/>
            <a:ext cx="2895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1333500" y="5219700"/>
            <a:ext cx="1295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590800" y="4495800"/>
            <a:ext cx="236220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934200" y="1905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10400" y="21336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10000" y="66294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09800" y="6096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81000" y="4495800"/>
            <a:ext cx="2971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762000" y="42672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1485900" y="4762500"/>
            <a:ext cx="16002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1524000" y="3276600"/>
            <a:ext cx="3048000" cy="30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24000" y="4343400"/>
            <a:ext cx="259080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105400" y="6324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953000" y="6096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600200" y="63246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90800" y="5943600"/>
            <a:ext cx="1695657" cy="646331"/>
          </a:xfrm>
          <a:prstGeom prst="rect">
            <a:avLst/>
          </a:prstGeom>
          <a:noFill/>
        </p:spPr>
        <p:txBody>
          <a:bodyPr wrap="none" rtlCol="0">
            <a:spAutoFit/>
          </a:bodyPr>
          <a:lstStyle/>
          <a:p>
            <a:r>
              <a:rPr lang="en-US" dirty="0" smtClean="0"/>
              <a:t>Gong </a:t>
            </a:r>
            <a:r>
              <a:rPr lang="en-US" dirty="0" err="1" smtClean="0"/>
              <a:t>Suwukan</a:t>
            </a:r>
            <a:endParaRPr lang="en-US" dirty="0" smtClean="0"/>
          </a:p>
          <a:p>
            <a:r>
              <a:rPr lang="en-US" dirty="0" err="1" smtClean="0"/>
              <a:t>Kempul</a:t>
            </a:r>
            <a:endParaRPr lang="id-ID" dirty="0"/>
          </a:p>
        </p:txBody>
      </p:sp>
      <p:cxnSp>
        <p:nvCxnSpPr>
          <p:cNvPr id="53" name="Straight Connector 52"/>
          <p:cNvCxnSpPr/>
          <p:nvPr/>
        </p:nvCxnSpPr>
        <p:spPr>
          <a:xfrm rot="16200000" flipV="1">
            <a:off x="4076700" y="5295900"/>
            <a:ext cx="1981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2667000" y="5486400"/>
            <a:ext cx="2209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410200" y="5867400"/>
            <a:ext cx="1651799" cy="646331"/>
          </a:xfrm>
          <a:prstGeom prst="rect">
            <a:avLst/>
          </a:prstGeom>
          <a:noFill/>
        </p:spPr>
        <p:txBody>
          <a:bodyPr wrap="none" rtlCol="0">
            <a:spAutoFit/>
          </a:bodyPr>
          <a:lstStyle/>
          <a:p>
            <a:r>
              <a:rPr lang="en-US" dirty="0" err="1" smtClean="0"/>
              <a:t>Tabuh</a:t>
            </a:r>
            <a:r>
              <a:rPr lang="en-US" dirty="0" smtClean="0"/>
              <a:t> </a:t>
            </a:r>
            <a:r>
              <a:rPr lang="en-US" dirty="0" err="1" smtClean="0"/>
              <a:t>Kempul</a:t>
            </a:r>
            <a:endParaRPr lang="en-US" dirty="0" smtClean="0"/>
          </a:p>
          <a:p>
            <a:r>
              <a:rPr lang="en-US" dirty="0" err="1" smtClean="0"/>
              <a:t>Tabuh</a:t>
            </a:r>
            <a:r>
              <a:rPr lang="en-US" dirty="0" smtClean="0"/>
              <a:t> Gong</a:t>
            </a:r>
            <a:endParaRPr lang="id-ID" dirty="0"/>
          </a:p>
        </p:txBody>
      </p:sp>
      <p:sp>
        <p:nvSpPr>
          <p:cNvPr id="58" name="TextBox 57"/>
          <p:cNvSpPr txBox="1"/>
          <p:nvPr/>
        </p:nvSpPr>
        <p:spPr>
          <a:xfrm>
            <a:off x="4572000" y="6488668"/>
            <a:ext cx="1117422" cy="369332"/>
          </a:xfrm>
          <a:prstGeom prst="rect">
            <a:avLst/>
          </a:prstGeom>
          <a:noFill/>
        </p:spPr>
        <p:txBody>
          <a:bodyPr wrap="none" rtlCol="0">
            <a:spAutoFit/>
          </a:bodyPr>
          <a:lstStyle/>
          <a:p>
            <a:r>
              <a:rPr lang="en-US" dirty="0" err="1" smtClean="0"/>
              <a:t>Penabuh</a:t>
            </a:r>
            <a:r>
              <a:rPr lang="en-US" dirty="0" smtClean="0"/>
              <a:t> </a:t>
            </a:r>
            <a:endParaRPr lang="id-ID"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out)">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9"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par>
                                <p:cTn id="42" presetID="9"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ssolv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par>
                                <p:cTn id="54" presetID="9"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ssolve">
                                      <p:cBhvr>
                                        <p:cTn id="56" dur="500"/>
                                        <p:tgtEl>
                                          <p:spTgt spid="19"/>
                                        </p:tgtEl>
                                      </p:cBhvr>
                                    </p:animEffect>
                                  </p:childTnLst>
                                </p:cTn>
                              </p:par>
                              <p:par>
                                <p:cTn id="57" presetID="9"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dissolve">
                                      <p:cBhvr>
                                        <p:cTn id="59" dur="500"/>
                                        <p:tgtEl>
                                          <p:spTgt spid="20"/>
                                        </p:tgtEl>
                                      </p:cBhvr>
                                    </p:animEffect>
                                  </p:childTnLst>
                                </p:cTn>
                              </p:par>
                              <p:par>
                                <p:cTn id="60" presetID="9"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ssolve">
                                      <p:cBhvr>
                                        <p:cTn id="62" dur="500"/>
                                        <p:tgtEl>
                                          <p:spTgt spid="23"/>
                                        </p:tgtEl>
                                      </p:cBhvr>
                                    </p:animEffect>
                                  </p:childTnLst>
                                </p:cTn>
                              </p:par>
                              <p:par>
                                <p:cTn id="63" presetID="9"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dissolve">
                                      <p:cBhvr>
                                        <p:cTn id="65" dur="500"/>
                                        <p:tgtEl>
                                          <p:spTgt spid="24"/>
                                        </p:tgtEl>
                                      </p:cBhvr>
                                    </p:animEffect>
                                  </p:childTnLst>
                                </p:cTn>
                              </p:par>
                              <p:par>
                                <p:cTn id="66" presetID="9"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dissolve">
                                      <p:cBhvr>
                                        <p:cTn id="68" dur="500"/>
                                        <p:tgtEl>
                                          <p:spTgt spid="31"/>
                                        </p:tgtEl>
                                      </p:cBhvr>
                                    </p:animEffect>
                                  </p:childTnLst>
                                </p:cTn>
                              </p:par>
                              <p:par>
                                <p:cTn id="69" presetID="9"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cTn>
                              </p:par>
                              <p:par>
                                <p:cTn id="72" presetID="9"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dissolve">
                                      <p:cBhvr>
                                        <p:cTn id="74" dur="500"/>
                                        <p:tgtEl>
                                          <p:spTgt spid="33"/>
                                        </p:tgtEl>
                                      </p:cBhvr>
                                    </p:animEffect>
                                  </p:childTnLst>
                                </p:cTn>
                              </p:par>
                              <p:par>
                                <p:cTn id="75" presetID="9"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dissolve">
                                      <p:cBhvr>
                                        <p:cTn id="80" dur="500"/>
                                        <p:tgtEl>
                                          <p:spTgt spid="35"/>
                                        </p:tgtEl>
                                      </p:cBhvr>
                                    </p:animEffect>
                                  </p:childTnLst>
                                </p:cTn>
                              </p:par>
                              <p:par>
                                <p:cTn id="81" presetID="9"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dissolve">
                                      <p:cBhvr>
                                        <p:cTn id="83" dur="500"/>
                                        <p:tgtEl>
                                          <p:spTgt spid="37"/>
                                        </p:tgtEl>
                                      </p:cBhvr>
                                    </p:animEffect>
                                  </p:childTnLst>
                                </p:cTn>
                              </p:par>
                              <p:par>
                                <p:cTn id="84" presetID="9"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dissolve">
                                      <p:cBhvr>
                                        <p:cTn id="86" dur="500"/>
                                        <p:tgtEl>
                                          <p:spTgt spid="38"/>
                                        </p:tgtEl>
                                      </p:cBhvr>
                                    </p:animEffect>
                                  </p:childTnLst>
                                </p:cTn>
                              </p:par>
                              <p:par>
                                <p:cTn id="87" presetID="9"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dissolve">
                                      <p:cBhvr>
                                        <p:cTn id="89" dur="500"/>
                                        <p:tgtEl>
                                          <p:spTgt spid="39"/>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dissolve">
                                      <p:cBhvr>
                                        <p:cTn id="92" dur="500"/>
                                        <p:tgtEl>
                                          <p:spTgt spid="41"/>
                                        </p:tgtEl>
                                      </p:cBhvr>
                                    </p:animEffect>
                                  </p:childTnLst>
                                </p:cTn>
                              </p:par>
                              <p:par>
                                <p:cTn id="93" presetID="9" presetClass="entr" presetSubtype="0" fill="hold"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dissolve">
                                      <p:cBhvr>
                                        <p:cTn id="95" dur="500"/>
                                        <p:tgtEl>
                                          <p:spTgt spid="53"/>
                                        </p:tgtEl>
                                      </p:cBhvr>
                                    </p:animEffect>
                                  </p:childTnLst>
                                </p:cTn>
                              </p:par>
                              <p:par>
                                <p:cTn id="96" presetID="9" presetClass="entr" presetSubtype="0" fill="hold"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dissolve">
                                      <p:cBhvr>
                                        <p:cTn id="98" dur="500"/>
                                        <p:tgtEl>
                                          <p:spTgt spid="54"/>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dissolve">
                                      <p:cBhvr>
                                        <p:cTn id="101" dur="500"/>
                                        <p:tgtEl>
                                          <p:spTgt spid="56"/>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dissolve">
                                      <p:cBhvr>
                                        <p:cTn id="10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41"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B-REKAMAN\B-FOTO-FOTO\Gamelan Small\A3Bonang.jpg"/>
          <p:cNvPicPr>
            <a:picLocks noChangeAspect="1" noChangeArrowheads="1"/>
          </p:cNvPicPr>
          <p:nvPr/>
        </p:nvPicPr>
        <p:blipFill>
          <a:blip r:embed="rId2"/>
          <a:srcRect l="25000" t="74568" r="62000" b="10077"/>
          <a:stretch>
            <a:fillRect/>
          </a:stretch>
        </p:blipFill>
        <p:spPr bwMode="auto">
          <a:xfrm>
            <a:off x="2133600" y="1752600"/>
            <a:ext cx="2476500" cy="1905000"/>
          </a:xfrm>
          <a:prstGeom prst="rect">
            <a:avLst/>
          </a:prstGeom>
          <a:noFill/>
        </p:spPr>
      </p:pic>
      <p:pic>
        <p:nvPicPr>
          <p:cNvPr id="2051" name="Picture 3" descr="G:\B-REKAMAN\B-FOTO-FOTO\Gamelan Small\A3Bonang.jpg"/>
          <p:cNvPicPr>
            <a:picLocks noChangeAspect="1" noChangeArrowheads="1"/>
          </p:cNvPicPr>
          <p:nvPr/>
        </p:nvPicPr>
        <p:blipFill>
          <a:blip r:embed="rId3"/>
          <a:srcRect l="37000" t="74568" r="51000" b="10077"/>
          <a:stretch>
            <a:fillRect/>
          </a:stretch>
        </p:blipFill>
        <p:spPr bwMode="auto">
          <a:xfrm>
            <a:off x="4800600" y="1752600"/>
            <a:ext cx="2286000" cy="1905000"/>
          </a:xfrm>
          <a:prstGeom prst="rect">
            <a:avLst/>
          </a:prstGeom>
          <a:noFill/>
        </p:spPr>
      </p:pic>
      <p:sp>
        <p:nvSpPr>
          <p:cNvPr id="4" name="TextBox 3"/>
          <p:cNvSpPr txBox="1"/>
          <p:nvPr/>
        </p:nvSpPr>
        <p:spPr>
          <a:xfrm>
            <a:off x="3048000" y="762000"/>
            <a:ext cx="3512628" cy="369332"/>
          </a:xfrm>
          <a:prstGeom prst="rect">
            <a:avLst/>
          </a:prstGeom>
          <a:noFill/>
        </p:spPr>
        <p:txBody>
          <a:bodyPr wrap="none" rtlCol="0">
            <a:spAutoFit/>
          </a:bodyPr>
          <a:lstStyle/>
          <a:p>
            <a:r>
              <a:rPr lang="en-US" dirty="0" err="1" smtClean="0"/>
              <a:t>RICIKAN</a:t>
            </a:r>
            <a:r>
              <a:rPr lang="en-US" dirty="0" smtClean="0"/>
              <a:t> </a:t>
            </a:r>
            <a:r>
              <a:rPr lang="en-US" dirty="0" err="1" smtClean="0"/>
              <a:t>PENCON</a:t>
            </a:r>
            <a:r>
              <a:rPr lang="en-US" dirty="0" smtClean="0"/>
              <a:t> – Horizontal  </a:t>
            </a:r>
            <a:endParaRPr lang="id-ID" dirty="0"/>
          </a:p>
        </p:txBody>
      </p:sp>
      <p:sp>
        <p:nvSpPr>
          <p:cNvPr id="5" name="TextBox 4"/>
          <p:cNvSpPr txBox="1"/>
          <p:nvPr/>
        </p:nvSpPr>
        <p:spPr>
          <a:xfrm>
            <a:off x="2667000" y="3810000"/>
            <a:ext cx="4130811" cy="369332"/>
          </a:xfrm>
          <a:prstGeom prst="rect">
            <a:avLst/>
          </a:prstGeom>
          <a:noFill/>
        </p:spPr>
        <p:txBody>
          <a:bodyPr wrap="none" rtlCol="0">
            <a:spAutoFit/>
          </a:bodyPr>
          <a:lstStyle/>
          <a:p>
            <a:r>
              <a:rPr lang="en-US" dirty="0" err="1" smtClean="0"/>
              <a:t>Pencon</a:t>
            </a:r>
            <a:r>
              <a:rPr lang="en-US" dirty="0" smtClean="0"/>
              <a:t> </a:t>
            </a:r>
            <a:r>
              <a:rPr lang="en-US" dirty="0" err="1" smtClean="0"/>
              <a:t>wadon</a:t>
            </a:r>
            <a:r>
              <a:rPr lang="en-US" dirty="0" smtClean="0"/>
              <a:t>                  </a:t>
            </a:r>
            <a:r>
              <a:rPr lang="en-US" dirty="0" err="1" smtClean="0"/>
              <a:t>Pencon</a:t>
            </a:r>
            <a:r>
              <a:rPr lang="en-US" dirty="0" smtClean="0"/>
              <a:t> </a:t>
            </a:r>
            <a:r>
              <a:rPr lang="en-US" dirty="0" err="1" smtClean="0"/>
              <a:t>lanang</a:t>
            </a:r>
            <a:endParaRPr lang="id-ID" dirty="0"/>
          </a:p>
        </p:txBody>
      </p:sp>
      <p:sp>
        <p:nvSpPr>
          <p:cNvPr id="6" name="TextBox 5"/>
          <p:cNvSpPr txBox="1"/>
          <p:nvPr/>
        </p:nvSpPr>
        <p:spPr>
          <a:xfrm>
            <a:off x="2057400" y="4191000"/>
            <a:ext cx="2251322" cy="923330"/>
          </a:xfrm>
          <a:prstGeom prst="rect">
            <a:avLst/>
          </a:prstGeom>
          <a:noFill/>
        </p:spPr>
        <p:txBody>
          <a:bodyPr wrap="none" rtlCol="0">
            <a:spAutoFit/>
          </a:bodyPr>
          <a:lstStyle/>
          <a:p>
            <a:r>
              <a:rPr lang="en-US" dirty="0" err="1" smtClean="0"/>
              <a:t>BONANG</a:t>
            </a:r>
            <a:r>
              <a:rPr lang="en-US" dirty="0" smtClean="0"/>
              <a:t> </a:t>
            </a:r>
            <a:r>
              <a:rPr lang="en-US" dirty="0" err="1" smtClean="0"/>
              <a:t>BARUNG</a:t>
            </a:r>
            <a:endParaRPr lang="en-US" dirty="0" smtClean="0"/>
          </a:p>
          <a:p>
            <a:pPr algn="r"/>
            <a:r>
              <a:rPr lang="en-US" dirty="0" err="1" smtClean="0"/>
              <a:t>BONANG</a:t>
            </a:r>
            <a:r>
              <a:rPr lang="en-US" dirty="0" smtClean="0"/>
              <a:t> </a:t>
            </a:r>
            <a:r>
              <a:rPr lang="en-US" dirty="0" err="1" smtClean="0"/>
              <a:t>PENERUS</a:t>
            </a:r>
            <a:endParaRPr lang="en-US" dirty="0" smtClean="0"/>
          </a:p>
          <a:p>
            <a:pPr algn="r"/>
            <a:r>
              <a:rPr lang="en-US" dirty="0" err="1" smtClean="0"/>
              <a:t>KETHUK</a:t>
            </a:r>
            <a:endParaRPr lang="id-ID" dirty="0"/>
          </a:p>
        </p:txBody>
      </p:sp>
      <p:sp>
        <p:nvSpPr>
          <p:cNvPr id="7" name="TextBox 6"/>
          <p:cNvSpPr txBox="1"/>
          <p:nvPr/>
        </p:nvSpPr>
        <p:spPr>
          <a:xfrm>
            <a:off x="4953000" y="4191000"/>
            <a:ext cx="2271840" cy="1200329"/>
          </a:xfrm>
          <a:prstGeom prst="rect">
            <a:avLst/>
          </a:prstGeom>
          <a:noFill/>
        </p:spPr>
        <p:txBody>
          <a:bodyPr wrap="none" rtlCol="0">
            <a:spAutoFit/>
          </a:bodyPr>
          <a:lstStyle/>
          <a:p>
            <a:pPr algn="r"/>
            <a:r>
              <a:rPr lang="en-US" dirty="0" err="1" smtClean="0"/>
              <a:t>BONANG</a:t>
            </a:r>
            <a:r>
              <a:rPr lang="en-US" dirty="0" smtClean="0"/>
              <a:t> </a:t>
            </a:r>
            <a:r>
              <a:rPr lang="en-US" dirty="0" err="1" smtClean="0"/>
              <a:t>BARUNG</a:t>
            </a:r>
            <a:endParaRPr lang="en-US" dirty="0" smtClean="0"/>
          </a:p>
          <a:p>
            <a:pPr algn="r"/>
            <a:r>
              <a:rPr lang="en-US" dirty="0" err="1" smtClean="0"/>
              <a:t>BONANG</a:t>
            </a:r>
            <a:r>
              <a:rPr lang="en-US" dirty="0" smtClean="0"/>
              <a:t> </a:t>
            </a:r>
            <a:r>
              <a:rPr lang="en-US" dirty="0" err="1" smtClean="0"/>
              <a:t>PENERUS</a:t>
            </a:r>
            <a:endParaRPr lang="en-US" dirty="0" smtClean="0"/>
          </a:p>
          <a:p>
            <a:pPr algn="r"/>
            <a:r>
              <a:rPr lang="en-US" dirty="0" err="1" smtClean="0"/>
              <a:t>KENONG</a:t>
            </a:r>
            <a:endParaRPr lang="en-US" dirty="0" smtClean="0"/>
          </a:p>
          <a:p>
            <a:pPr algn="r"/>
            <a:r>
              <a:rPr lang="en-US" dirty="0" smtClean="0"/>
              <a:t>KE</a:t>
            </a:r>
            <a:r>
              <a:rPr lang="id-ID" dirty="0" smtClean="0"/>
              <a:t>MPYANG</a:t>
            </a:r>
            <a:endParaRPr lang="id-ID" dirty="0"/>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1120</TotalTime>
  <Words>1314</Words>
  <Application>Microsoft Office PowerPoint</Application>
  <PresentationFormat>On-screen Show (4:3)</PresentationFormat>
  <Paragraphs>193</Paragraphs>
  <Slides>25</Slides>
  <Notes>2</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PowerPoint Presentation</vt:lpstr>
      <vt:lpstr>KLASIFIKASI GAMELAN JAWA</vt:lpstr>
      <vt:lpstr>PowerPoint Presentation</vt:lpstr>
      <vt:lpstr>PowerPoint Presentation</vt:lpstr>
      <vt:lpstr>Ricikan Gamelan Ageng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 Hastanto</dc:creator>
  <cp:lastModifiedBy>UltimateS</cp:lastModifiedBy>
  <cp:revision>134</cp:revision>
  <dcterms:created xsi:type="dcterms:W3CDTF">2013-09-25T14:03:41Z</dcterms:created>
  <dcterms:modified xsi:type="dcterms:W3CDTF">2020-11-03T11:14:28Z</dcterms:modified>
</cp:coreProperties>
</file>