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15"/>
  </p:notesMasterIdLst>
  <p:sldIdLst>
    <p:sldId id="256" r:id="rId2"/>
    <p:sldId id="258" r:id="rId3"/>
    <p:sldId id="260" r:id="rId4"/>
    <p:sldId id="285" r:id="rId5"/>
    <p:sldId id="280" r:id="rId6"/>
    <p:sldId id="284" r:id="rId7"/>
    <p:sldId id="282" r:id="rId8"/>
    <p:sldId id="289" r:id="rId9"/>
    <p:sldId id="288" r:id="rId10"/>
    <p:sldId id="287" r:id="rId11"/>
    <p:sldId id="283" r:id="rId12"/>
    <p:sldId id="286" r:id="rId13"/>
    <p:sldId id="274" r:id="rId14"/>
  </p:sldIdLst>
  <p:sldSz cx="12192000" cy="6858000"/>
  <p:notesSz cx="6858000" cy="9144000"/>
  <p:embeddedFontLst>
    <p:embeddedFont>
      <p:font typeface="Abril Fatface" panose="02000503000000020003" pitchFamily="2" charset="0"/>
      <p:regular r:id="rId16"/>
    </p:embeddedFont>
    <p:embeddedFont>
      <p:font typeface="Belanosima" panose="020B0604020202020204" charset="0"/>
      <p:regular r:id="rId17"/>
      <p:bold r:id="rId18"/>
    </p:embeddedFont>
    <p:embeddedFont>
      <p:font typeface="Cambria Math" panose="02040503050406030204" pitchFamily="18" charset="0"/>
      <p:regular r:id="rId19"/>
    </p:embeddedFont>
    <p:embeddedFont>
      <p:font typeface="Lexend Light" panose="020B0604020202020204" charset="0"/>
      <p:regular r:id="rId20"/>
      <p:bold r:id="rId21"/>
    </p:embeddedFont>
    <p:embeddedFont>
      <p:font typeface="Roboto Slab" pitchFamily="2" charset="0"/>
      <p:regular r:id="rId22"/>
      <p:bold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0" y="10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a073618e6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a073618e6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29489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4949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06001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ga073618e60_0_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5" name="Google Shape;855;ga073618e60_0_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a073618e6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a073618e6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0764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6849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9882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1546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6428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342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1 Title">
  <p:cSld name="CUSTOM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1634750" y="480150"/>
            <a:ext cx="9972900" cy="5897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1634750" y="480150"/>
            <a:ext cx="99729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 flipH="1">
            <a:off x="10756091" y="536725"/>
            <a:ext cx="792253" cy="230688"/>
            <a:chOff x="745813" y="1290313"/>
            <a:chExt cx="1236350" cy="360000"/>
          </a:xfrm>
        </p:grpSpPr>
        <p:sp>
          <p:nvSpPr>
            <p:cNvPr id="15" name="Google Shape;15;p2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20" name="Google Shape;20;p2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21" name="Google Shape;21;p2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2052650" y="5377600"/>
            <a:ext cx="9163200" cy="58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3pPr>
            <a:lvl4pPr lvl="3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4pPr>
            <a:lvl5pPr lvl="4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5pPr>
            <a:lvl6pPr lvl="5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6pPr>
            <a:lvl7pPr lvl="6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7pPr>
            <a:lvl8pPr lvl="7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8pPr>
            <a:lvl9pPr lvl="8" algn="r">
              <a:spcBef>
                <a:spcPts val="2100"/>
              </a:spcBef>
              <a:spcAft>
                <a:spcPts val="210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title"/>
          </p:nvPr>
        </p:nvSpPr>
        <p:spPr>
          <a:xfrm>
            <a:off x="2052650" y="1778900"/>
            <a:ext cx="9163200" cy="3600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ldrich"/>
              <a:buNone/>
              <a:defRPr sz="90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grpSp>
        <p:nvGrpSpPr>
          <p:cNvPr id="25" name="Google Shape;25;p2"/>
          <p:cNvGrpSpPr/>
          <p:nvPr/>
        </p:nvGrpSpPr>
        <p:grpSpPr>
          <a:xfrm>
            <a:off x="404893" y="5364314"/>
            <a:ext cx="792208" cy="710851"/>
            <a:chOff x="304016" y="596485"/>
            <a:chExt cx="1168621" cy="1048607"/>
          </a:xfrm>
        </p:grpSpPr>
        <p:sp>
          <p:nvSpPr>
            <p:cNvPr id="26" name="Google Shape;26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404893" y="4492306"/>
            <a:ext cx="792208" cy="710851"/>
            <a:chOff x="304016" y="596485"/>
            <a:chExt cx="1168621" cy="1048607"/>
          </a:xfrm>
        </p:grpSpPr>
        <p:sp>
          <p:nvSpPr>
            <p:cNvPr id="31" name="Google Shape;31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404893" y="3620298"/>
            <a:ext cx="792208" cy="710851"/>
            <a:chOff x="304016" y="596485"/>
            <a:chExt cx="1168621" cy="1048607"/>
          </a:xfrm>
        </p:grpSpPr>
        <p:sp>
          <p:nvSpPr>
            <p:cNvPr id="36" name="Google Shape;36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40" name="Google Shape;40;p2"/>
          <p:cNvGrpSpPr/>
          <p:nvPr/>
        </p:nvGrpSpPr>
        <p:grpSpPr>
          <a:xfrm>
            <a:off x="404893" y="2748289"/>
            <a:ext cx="792208" cy="710851"/>
            <a:chOff x="304016" y="596485"/>
            <a:chExt cx="1168621" cy="1048607"/>
          </a:xfrm>
        </p:grpSpPr>
        <p:sp>
          <p:nvSpPr>
            <p:cNvPr id="41" name="Google Shape;41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3 Six columns">
  <p:cSld name="CUSTOM_2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/>
          <p:nvPr/>
        </p:nvSpPr>
        <p:spPr>
          <a:xfrm>
            <a:off x="537575" y="480150"/>
            <a:ext cx="11116800" cy="5897700"/>
          </a:xfrm>
          <a:prstGeom prst="rect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5"/>
          <p:cNvSpPr/>
          <p:nvPr/>
        </p:nvSpPr>
        <p:spPr>
          <a:xfrm>
            <a:off x="537575" y="480150"/>
            <a:ext cx="11116800" cy="336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" name="Google Shape;125;p5"/>
          <p:cNvGrpSpPr/>
          <p:nvPr/>
        </p:nvGrpSpPr>
        <p:grpSpPr>
          <a:xfrm flipH="1">
            <a:off x="10802891" y="536725"/>
            <a:ext cx="792253" cy="230688"/>
            <a:chOff x="745813" y="1290313"/>
            <a:chExt cx="1236350" cy="360000"/>
          </a:xfrm>
        </p:grpSpPr>
        <p:sp>
          <p:nvSpPr>
            <p:cNvPr id="126" name="Google Shape;126;p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127" name="Google Shape;127;p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131" name="Google Shape;131;p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132" name="Google Shape;132;p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133" name="Google Shape;133;p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>
          <a:xfrm>
            <a:off x="537575" y="816450"/>
            <a:ext cx="3325800" cy="5561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5" name="Google Shape;135;p5"/>
          <p:cNvSpPr txBox="1">
            <a:spLocks noGrp="1"/>
          </p:cNvSpPr>
          <p:nvPr>
            <p:ph type="body" idx="1"/>
          </p:nvPr>
        </p:nvSpPr>
        <p:spPr>
          <a:xfrm>
            <a:off x="4106925" y="24816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6" name="Google Shape;136;p5"/>
          <p:cNvSpPr txBox="1">
            <a:spLocks noGrp="1"/>
          </p:cNvSpPr>
          <p:nvPr>
            <p:ph type="body" idx="2"/>
          </p:nvPr>
        </p:nvSpPr>
        <p:spPr>
          <a:xfrm>
            <a:off x="8064850" y="24816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7" name="Google Shape;137;p5"/>
          <p:cNvSpPr txBox="1">
            <a:spLocks noGrp="1"/>
          </p:cNvSpPr>
          <p:nvPr>
            <p:ph type="body" idx="3"/>
          </p:nvPr>
        </p:nvSpPr>
        <p:spPr>
          <a:xfrm>
            <a:off x="8064850" y="4437204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8" name="Google Shape;138;p5"/>
          <p:cNvSpPr txBox="1">
            <a:spLocks noGrp="1"/>
          </p:cNvSpPr>
          <p:nvPr>
            <p:ph type="title" idx="4"/>
          </p:nvPr>
        </p:nvSpPr>
        <p:spPr>
          <a:xfrm>
            <a:off x="5126875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9" name="Google Shape;139;p5"/>
          <p:cNvSpPr txBox="1">
            <a:spLocks noGrp="1"/>
          </p:cNvSpPr>
          <p:nvPr>
            <p:ph type="title" idx="5"/>
          </p:nvPr>
        </p:nvSpPr>
        <p:spPr>
          <a:xfrm>
            <a:off x="9084850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0" name="Google Shape;140;p5"/>
          <p:cNvSpPr txBox="1">
            <a:spLocks noGrp="1"/>
          </p:cNvSpPr>
          <p:nvPr>
            <p:ph type="title" idx="6"/>
          </p:nvPr>
        </p:nvSpPr>
        <p:spPr>
          <a:xfrm>
            <a:off x="9084850" y="3741428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1" name="Google Shape;141;p5"/>
          <p:cNvSpPr txBox="1">
            <a:spLocks noGrp="1"/>
          </p:cNvSpPr>
          <p:nvPr>
            <p:ph type="body" idx="7"/>
          </p:nvPr>
        </p:nvSpPr>
        <p:spPr>
          <a:xfrm>
            <a:off x="4106925" y="44371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42" name="Google Shape;142;p5"/>
          <p:cNvSpPr txBox="1">
            <a:spLocks noGrp="1"/>
          </p:cNvSpPr>
          <p:nvPr>
            <p:ph type="title" idx="8"/>
          </p:nvPr>
        </p:nvSpPr>
        <p:spPr>
          <a:xfrm>
            <a:off x="5126875" y="37414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4 Section Title">
  <p:cSld name="CUSTOM_3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"/>
          <p:cNvSpPr/>
          <p:nvPr/>
        </p:nvSpPr>
        <p:spPr>
          <a:xfrm>
            <a:off x="1494150" y="1256400"/>
            <a:ext cx="9203700" cy="4345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6"/>
          <p:cNvSpPr txBox="1">
            <a:spLocks noGrp="1"/>
          </p:cNvSpPr>
          <p:nvPr>
            <p:ph type="title"/>
          </p:nvPr>
        </p:nvSpPr>
        <p:spPr>
          <a:xfrm>
            <a:off x="2401350" y="2183500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ldrich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6" name="Google Shape;146;p6"/>
          <p:cNvSpPr txBox="1">
            <a:spLocks noGrp="1"/>
          </p:cNvSpPr>
          <p:nvPr>
            <p:ph type="body" idx="1"/>
          </p:nvPr>
        </p:nvSpPr>
        <p:spPr>
          <a:xfrm>
            <a:off x="2401350" y="4267150"/>
            <a:ext cx="73893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2 Title and text right">
  <p:cSld name="CUSTOM_16"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6"/>
          <p:cNvSpPr/>
          <p:nvPr/>
        </p:nvSpPr>
        <p:spPr>
          <a:xfrm>
            <a:off x="904800" y="880500"/>
            <a:ext cx="10382400" cy="5097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6"/>
          <p:cNvSpPr/>
          <p:nvPr/>
        </p:nvSpPr>
        <p:spPr>
          <a:xfrm>
            <a:off x="904775" y="880500"/>
            <a:ext cx="10382400" cy="3363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8" name="Google Shape;308;p16"/>
          <p:cNvGrpSpPr/>
          <p:nvPr/>
        </p:nvGrpSpPr>
        <p:grpSpPr>
          <a:xfrm flipH="1">
            <a:off x="10435616" y="937075"/>
            <a:ext cx="792253" cy="230688"/>
            <a:chOff x="745813" y="1290313"/>
            <a:chExt cx="1236350" cy="360000"/>
          </a:xfrm>
        </p:grpSpPr>
        <p:sp>
          <p:nvSpPr>
            <p:cNvPr id="309" name="Google Shape;309;p16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310" name="Google Shape;310;p16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6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6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6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314" name="Google Shape;314;p16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315" name="Google Shape;315;p16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316" name="Google Shape;316;p16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317" name="Google Shape;317;p16"/>
          <p:cNvSpPr txBox="1">
            <a:spLocks noGrp="1"/>
          </p:cNvSpPr>
          <p:nvPr>
            <p:ph type="title"/>
          </p:nvPr>
        </p:nvSpPr>
        <p:spPr>
          <a:xfrm>
            <a:off x="4918988" y="2122000"/>
            <a:ext cx="5581500" cy="1242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18" name="Google Shape;318;p16"/>
          <p:cNvSpPr txBox="1">
            <a:spLocks noGrp="1"/>
          </p:cNvSpPr>
          <p:nvPr>
            <p:ph type="body" idx="1"/>
          </p:nvPr>
        </p:nvSpPr>
        <p:spPr>
          <a:xfrm>
            <a:off x="4919088" y="3503650"/>
            <a:ext cx="5581500" cy="1702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 rot="-5400000">
            <a:off x="2688684" y="-2690838"/>
            <a:ext cx="6817129" cy="12194497"/>
          </a:xfrm>
          <a:custGeom>
            <a:avLst/>
            <a:gdLst/>
            <a:ahLst/>
            <a:cxnLst/>
            <a:rect l="l" t="t" r="r" b="b"/>
            <a:pathLst>
              <a:path w="7119717" h="12539329" extrusionOk="0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rgbClr val="FFFFFF">
              <a:alpha val="32700"/>
            </a:srgbClr>
          </a:solidFill>
          <a:ln>
            <a:noFill/>
          </a:ln>
        </p:spPr>
        <p:txBody>
          <a:bodyPr spcFirstLastPara="1" wrap="square" lIns="137150" tIns="68550" rIns="137150" bIns="685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●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marL="914400" lvl="1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○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marL="1371600" lvl="2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■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marL="1828800" lvl="3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●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marL="2286000" lvl="4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○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marL="2743200" lvl="5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■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marL="3200400" lvl="6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●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marL="3657600" lvl="7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○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marL="4114800" lvl="8" indent="-34925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Lexend Light"/>
              <a:buChar char="■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" name="Google Shape;10;p1"/>
          <p:cNvSpPr/>
          <p:nvPr/>
        </p:nvSpPr>
        <p:spPr>
          <a:xfrm rot="5400000">
            <a:off x="-462658" y="6119355"/>
            <a:ext cx="1131345" cy="114589"/>
          </a:xfrm>
          <a:custGeom>
            <a:avLst/>
            <a:gdLst/>
            <a:ahLst/>
            <a:cxnLst/>
            <a:rect l="l" t="t" r="r" b="b"/>
            <a:pathLst>
              <a:path w="919793" h="87640" extrusionOk="0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rgbClr val="000000">
              <a:alpha val="2353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6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21"/>
          <p:cNvSpPr txBox="1">
            <a:spLocks noGrp="1"/>
          </p:cNvSpPr>
          <p:nvPr>
            <p:ph type="subTitle" idx="1"/>
          </p:nvPr>
        </p:nvSpPr>
        <p:spPr>
          <a:xfrm>
            <a:off x="2052650" y="5225200"/>
            <a:ext cx="9163200" cy="58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Oleh: ILHAM SAIFUDIN, S.Pd., M.Si.</a:t>
            </a:r>
            <a:endParaRPr dirty="0"/>
          </a:p>
        </p:txBody>
      </p:sp>
      <p:sp>
        <p:nvSpPr>
          <p:cNvPr id="403" name="Google Shape;403;p21"/>
          <p:cNvSpPr txBox="1">
            <a:spLocks noGrp="1"/>
          </p:cNvSpPr>
          <p:nvPr>
            <p:ph type="title"/>
          </p:nvPr>
        </p:nvSpPr>
        <p:spPr>
          <a:xfrm>
            <a:off x="2052650" y="1626500"/>
            <a:ext cx="9163200" cy="3600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/>
              <a:t>BAB 4 PENYELESAIAN </a:t>
            </a:r>
            <a:r>
              <a:rPr lang="en" sz="6600"/>
              <a:t>PERSAMAAN DIFFERENSIAL BIASA</a:t>
            </a:r>
            <a:endParaRPr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28453" y="3912875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342900" indent="-342900" algn="just"/>
                <a:r>
                  <a:rPr lang="en-ID" sz="2000" dirty="0"/>
                  <a:t>Tentukan </a:t>
                </a:r>
                <a:r>
                  <a:rPr lang="en-ID" sz="2000" dirty="0" err="1"/>
                  <a:t>titik</a:t>
                </a:r>
                <a:r>
                  <a:rPr lang="en-ID" sz="2000" dirty="0"/>
                  <a:t> </a:t>
                </a:r>
                <a:r>
                  <a:rPr lang="en-ID" sz="2000" dirty="0" err="1"/>
                  <a:t>awal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integrasi</a:t>
                </a:r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D" sz="2000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ID" sz="2000" dirty="0"/>
              </a:p>
              <a:p>
                <a:pPr marL="342900" indent="-342900" algn="just"/>
                <a:r>
                  <a:rPr lang="en-ID" sz="2000" dirty="0" err="1"/>
                  <a:t>Tentukan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jumlah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iterasi</a:t>
                </a:r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D" sz="2000" dirty="0"/>
                  <a:t> dan step size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000" dirty="0"/>
                  <a:t> yang </a:t>
                </a:r>
                <a:r>
                  <a:rPr lang="en-ID" sz="2000" dirty="0" err="1"/>
                  <a:t>digunakan</a:t>
                </a:r>
                <a:endParaRPr lang="en-ID" sz="2000" dirty="0"/>
              </a:p>
              <a:p>
                <a:pPr marL="342900" indent="-342900" algn="just"/>
                <a:r>
                  <a:rPr lang="en-ID" sz="2000" dirty="0" err="1"/>
                  <a:t>Lakukan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integrasi</a:t>
                </a:r>
                <a:r>
                  <a:rPr lang="en-ID" sz="2000" dirty="0"/>
                  <a:t> </a:t>
                </a:r>
                <a:r>
                  <a:rPr lang="en-ID" sz="2000" dirty="0" err="1"/>
                  <a:t>menggunakan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Pers</a:t>
                </a:r>
                <a:r>
                  <a:rPr lang="en-ID" sz="2000" dirty="0"/>
                  <a:t> (1)</a:t>
                </a:r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28453" y="3912875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207" b="-704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57016" y="1923128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Algoritma Metode Runge-Kutta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4.4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025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28453" y="3912875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</m:e>
                        </m:d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ID" sz="2400" dirty="0"/>
                  <a:t>       (1)</a:t>
                </a:r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28453" y="3912875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b="-88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57016" y="1923128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Metode Multistep Linear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257204" y="188565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4.5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370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28453" y="3074180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342900" indent="-342900" algn="just"/>
                <a:r>
                  <a:rPr lang="en-ID" sz="2000" dirty="0"/>
                  <a:t>Tentukan </a:t>
                </a:r>
                <a:r>
                  <a:rPr lang="en-ID" sz="2000" dirty="0" err="1"/>
                  <a:t>titik</a:t>
                </a:r>
                <a:r>
                  <a:rPr lang="en-ID" sz="2000" dirty="0"/>
                  <a:t> </a:t>
                </a:r>
                <a:r>
                  <a:rPr lang="en-ID" sz="2000" dirty="0" err="1"/>
                  <a:t>awal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integrasi</a:t>
                </a:r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D" sz="2000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ID" sz="2000" dirty="0"/>
              </a:p>
              <a:p>
                <a:pPr marL="342900" indent="-342900" algn="just"/>
                <a:r>
                  <a:rPr lang="en-ID" sz="2000" dirty="0" err="1"/>
                  <a:t>Tentukan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jumlah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iterasi</a:t>
                </a:r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D" sz="2000" dirty="0"/>
                  <a:t> dan step size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000" dirty="0"/>
                  <a:t> yang </a:t>
                </a:r>
                <a:r>
                  <a:rPr lang="en-ID" sz="2000" dirty="0" err="1"/>
                  <a:t>digunakan</a:t>
                </a:r>
                <a:endParaRPr lang="en-ID" sz="2000" dirty="0"/>
              </a:p>
              <a:p>
                <a:pPr marL="342900" indent="-342900" algn="just"/>
                <a:r>
                  <a:rPr lang="en-ID" sz="2000" dirty="0" err="1"/>
                  <a:t>Lakukan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pendekatan</a:t>
                </a:r>
                <a:r>
                  <a:rPr lang="en-ID" sz="2000" dirty="0"/>
                  <a:t> pada </a:t>
                </a:r>
                <a:r>
                  <a:rPr lang="en-ID" sz="2000" dirty="0" err="1"/>
                  <a:t>iterasi</a:t>
                </a:r>
                <a:r>
                  <a:rPr lang="en-ID" sz="2000" dirty="0"/>
                  <a:t> ke-1 </a:t>
                </a:r>
                <a:r>
                  <a:rPr lang="en-ID" sz="2000" dirty="0" err="1"/>
                  <a:t>menggunakan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metode</a:t>
                </a:r>
                <a:r>
                  <a:rPr lang="en-ID" sz="2000" dirty="0"/>
                  <a:t> Euler</a:t>
                </a:r>
              </a:p>
              <a:p>
                <a:pPr marL="342900" indent="-342900" algn="just"/>
                <a:r>
                  <a:rPr lang="en-ID" sz="2000" dirty="0" err="1"/>
                  <a:t>Lakukan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integrasi</a:t>
                </a:r>
                <a:r>
                  <a:rPr lang="en-ID" sz="2000" dirty="0"/>
                  <a:t> ke-2 </a:t>
                </a:r>
                <a:r>
                  <a:rPr lang="en-ID" sz="2000" dirty="0" err="1"/>
                  <a:t>sampai</a:t>
                </a:r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D" sz="2000" dirty="0"/>
                  <a:t> </a:t>
                </a:r>
                <a:r>
                  <a:rPr lang="en-ID" sz="2000" dirty="0" err="1"/>
                  <a:t>menggunakan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Pers</a:t>
                </a:r>
                <a:r>
                  <a:rPr lang="en-ID" sz="2000" dirty="0"/>
                  <a:t> (1)</a:t>
                </a:r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28453" y="3074180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207" b="-11587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74959" y="1389830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Algoritma Metode Multistep Linear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257204" y="188565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4.5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6846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39"/>
          <p:cNvSpPr txBox="1">
            <a:spLocks noGrp="1"/>
          </p:cNvSpPr>
          <p:nvPr>
            <p:ph type="title"/>
          </p:nvPr>
        </p:nvSpPr>
        <p:spPr>
          <a:xfrm>
            <a:off x="3305200" y="1907588"/>
            <a:ext cx="5581500" cy="89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THANK YOU!</a:t>
            </a:r>
            <a:endParaRPr sz="6000"/>
          </a:p>
        </p:txBody>
      </p:sp>
      <p:sp>
        <p:nvSpPr>
          <p:cNvPr id="864" name="Google Shape;864;p39"/>
          <p:cNvSpPr txBox="1">
            <a:spLocks noGrp="1"/>
          </p:cNvSpPr>
          <p:nvPr>
            <p:ph type="body" idx="1"/>
          </p:nvPr>
        </p:nvSpPr>
        <p:spPr>
          <a:xfrm>
            <a:off x="3305300" y="2965613"/>
            <a:ext cx="5581500" cy="198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Do you have any questions?</a:t>
            </a:r>
            <a:endParaRPr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865" name="Google Shape;865;p39"/>
          <p:cNvGrpSpPr/>
          <p:nvPr/>
        </p:nvGrpSpPr>
        <p:grpSpPr>
          <a:xfrm>
            <a:off x="10272793" y="4951202"/>
            <a:ext cx="792208" cy="710851"/>
            <a:chOff x="304016" y="596485"/>
            <a:chExt cx="1168621" cy="1048607"/>
          </a:xfrm>
        </p:grpSpPr>
        <p:sp>
          <p:nvSpPr>
            <p:cNvPr id="866" name="Google Shape;866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67" name="Google Shape;867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68" name="Google Shape;868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870" name="Google Shape;870;p39"/>
          <p:cNvGrpSpPr/>
          <p:nvPr/>
        </p:nvGrpSpPr>
        <p:grpSpPr>
          <a:xfrm>
            <a:off x="10272793" y="4079194"/>
            <a:ext cx="792208" cy="710851"/>
            <a:chOff x="304016" y="596485"/>
            <a:chExt cx="1168621" cy="1048607"/>
          </a:xfrm>
        </p:grpSpPr>
        <p:sp>
          <p:nvSpPr>
            <p:cNvPr id="871" name="Google Shape;871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2" name="Google Shape;872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3" name="Google Shape;873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875" name="Google Shape;875;p39"/>
          <p:cNvGrpSpPr/>
          <p:nvPr/>
        </p:nvGrpSpPr>
        <p:grpSpPr>
          <a:xfrm>
            <a:off x="10272793" y="3207185"/>
            <a:ext cx="792208" cy="710851"/>
            <a:chOff x="304016" y="596485"/>
            <a:chExt cx="1168621" cy="1048607"/>
          </a:xfrm>
        </p:grpSpPr>
        <p:sp>
          <p:nvSpPr>
            <p:cNvPr id="876" name="Google Shape;876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7" name="Google Shape;877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8" name="Google Shape;878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880" name="Google Shape;880;p39"/>
          <p:cNvGrpSpPr/>
          <p:nvPr/>
        </p:nvGrpSpPr>
        <p:grpSpPr>
          <a:xfrm>
            <a:off x="10272793" y="2335177"/>
            <a:ext cx="792208" cy="710851"/>
            <a:chOff x="304016" y="596485"/>
            <a:chExt cx="1168621" cy="1048607"/>
          </a:xfrm>
        </p:grpSpPr>
        <p:sp>
          <p:nvSpPr>
            <p:cNvPr id="881" name="Google Shape;881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83" name="Google Shape;883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0" name="Google Shape;420;p23"/>
          <p:cNvGrpSpPr/>
          <p:nvPr/>
        </p:nvGrpSpPr>
        <p:grpSpPr>
          <a:xfrm>
            <a:off x="8125143" y="1818631"/>
            <a:ext cx="792208" cy="710851"/>
            <a:chOff x="304016" y="596485"/>
            <a:chExt cx="1168621" cy="1048607"/>
          </a:xfrm>
        </p:grpSpPr>
        <p:sp>
          <p:nvSpPr>
            <p:cNvPr id="421" name="Google Shape;421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2" name="Google Shape;422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3" name="Google Shape;423;p23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3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425" name="Google Shape;425;p23"/>
          <p:cNvGrpSpPr/>
          <p:nvPr/>
        </p:nvGrpSpPr>
        <p:grpSpPr>
          <a:xfrm>
            <a:off x="4194843" y="3733848"/>
            <a:ext cx="792208" cy="710851"/>
            <a:chOff x="304016" y="596485"/>
            <a:chExt cx="1168621" cy="1048607"/>
          </a:xfrm>
        </p:grpSpPr>
        <p:sp>
          <p:nvSpPr>
            <p:cNvPr id="426" name="Google Shape;426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7" name="Google Shape;427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8" name="Google Shape;428;p23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3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430" name="Google Shape;430;p23"/>
          <p:cNvGrpSpPr/>
          <p:nvPr/>
        </p:nvGrpSpPr>
        <p:grpSpPr>
          <a:xfrm>
            <a:off x="4194843" y="1818614"/>
            <a:ext cx="792208" cy="710851"/>
            <a:chOff x="304016" y="596485"/>
            <a:chExt cx="1168621" cy="1048607"/>
          </a:xfrm>
        </p:grpSpPr>
        <p:sp>
          <p:nvSpPr>
            <p:cNvPr id="431" name="Google Shape;431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32" name="Google Shape;432;p23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33" name="Google Shape;433;p23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3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35" name="Google Shape;435;p23"/>
          <p:cNvSpPr txBox="1">
            <a:spLocks noGrp="1"/>
          </p:cNvSpPr>
          <p:nvPr>
            <p:ph type="title"/>
          </p:nvPr>
        </p:nvSpPr>
        <p:spPr>
          <a:xfrm>
            <a:off x="537575" y="816450"/>
            <a:ext cx="3325800" cy="5561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CONTENTS</a:t>
            </a:r>
            <a:endParaRPr dirty="0"/>
          </a:p>
        </p:txBody>
      </p:sp>
      <p:sp>
        <p:nvSpPr>
          <p:cNvPr id="439" name="Google Shape;439;p23"/>
          <p:cNvSpPr txBox="1">
            <a:spLocks noGrp="1"/>
          </p:cNvSpPr>
          <p:nvPr>
            <p:ph type="title" idx="4"/>
          </p:nvPr>
        </p:nvSpPr>
        <p:spPr>
          <a:xfrm>
            <a:off x="5126875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Metode Euller</a:t>
            </a:r>
            <a:endParaRPr dirty="0"/>
          </a:p>
        </p:txBody>
      </p:sp>
      <p:sp>
        <p:nvSpPr>
          <p:cNvPr id="440" name="Google Shape;440;p23"/>
          <p:cNvSpPr txBox="1">
            <a:spLocks noGrp="1"/>
          </p:cNvSpPr>
          <p:nvPr>
            <p:ph type="title" idx="5"/>
          </p:nvPr>
        </p:nvSpPr>
        <p:spPr>
          <a:xfrm>
            <a:off x="9084850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Metode Heun</a:t>
            </a:r>
            <a:endParaRPr dirty="0"/>
          </a:p>
        </p:txBody>
      </p:sp>
      <p:sp>
        <p:nvSpPr>
          <p:cNvPr id="443" name="Google Shape;443;p23"/>
          <p:cNvSpPr txBox="1">
            <a:spLocks noGrp="1"/>
          </p:cNvSpPr>
          <p:nvPr>
            <p:ph type="title" idx="8"/>
          </p:nvPr>
        </p:nvSpPr>
        <p:spPr>
          <a:xfrm>
            <a:off x="5126875" y="37414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Metode Titik Tengah</a:t>
            </a:r>
            <a:endParaRPr dirty="0"/>
          </a:p>
        </p:txBody>
      </p:sp>
      <p:sp>
        <p:nvSpPr>
          <p:cNvPr id="444" name="Google Shape;444;p23"/>
          <p:cNvSpPr/>
          <p:nvPr/>
        </p:nvSpPr>
        <p:spPr>
          <a:xfrm>
            <a:off x="4364850" y="2167128"/>
            <a:ext cx="385326" cy="2876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1</a:t>
            </a:r>
          </a:p>
        </p:txBody>
      </p:sp>
      <p:sp>
        <p:nvSpPr>
          <p:cNvPr id="445" name="Google Shape;445;p23"/>
          <p:cNvSpPr/>
          <p:nvPr/>
        </p:nvSpPr>
        <p:spPr>
          <a:xfrm>
            <a:off x="8252387" y="2167128"/>
            <a:ext cx="499605" cy="2876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2</a:t>
            </a:r>
          </a:p>
        </p:txBody>
      </p:sp>
      <p:sp>
        <p:nvSpPr>
          <p:cNvPr id="446" name="Google Shape;446;p23"/>
          <p:cNvSpPr/>
          <p:nvPr/>
        </p:nvSpPr>
        <p:spPr>
          <a:xfrm>
            <a:off x="4364850" y="4096512"/>
            <a:ext cx="488372" cy="29106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3</a:t>
            </a:r>
          </a:p>
        </p:txBody>
      </p:sp>
      <p:grpSp>
        <p:nvGrpSpPr>
          <p:cNvPr id="2" name="Google Shape;420;p23">
            <a:extLst>
              <a:ext uri="{FF2B5EF4-FFF2-40B4-BE49-F238E27FC236}">
                <a16:creationId xmlns:a16="http://schemas.microsoft.com/office/drawing/2014/main" id="{022F3502-DD36-23B0-2689-DD6F6C98CCE4}"/>
              </a:ext>
            </a:extLst>
          </p:cNvPr>
          <p:cNvGrpSpPr/>
          <p:nvPr/>
        </p:nvGrpSpPr>
        <p:grpSpPr>
          <a:xfrm>
            <a:off x="8125093" y="3734306"/>
            <a:ext cx="792208" cy="710851"/>
            <a:chOff x="304016" y="596485"/>
            <a:chExt cx="1168621" cy="1048607"/>
          </a:xfrm>
        </p:grpSpPr>
        <p:sp>
          <p:nvSpPr>
            <p:cNvPr id="3" name="Google Shape;421;p23">
              <a:extLst>
                <a:ext uri="{FF2B5EF4-FFF2-40B4-BE49-F238E27FC236}">
                  <a16:creationId xmlns:a16="http://schemas.microsoft.com/office/drawing/2014/main" id="{277B8490-39B4-BBE4-E9AF-2C4BB6690FCF}"/>
                </a:ext>
              </a:extLst>
            </p:cNvPr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" name="Google Shape;422;p23">
              <a:extLst>
                <a:ext uri="{FF2B5EF4-FFF2-40B4-BE49-F238E27FC236}">
                  <a16:creationId xmlns:a16="http://schemas.microsoft.com/office/drawing/2014/main" id="{24C2B017-2E1E-ADA9-8A40-96E2C98409A4}"/>
                </a:ext>
              </a:extLst>
            </p:cNvPr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" name="Google Shape;423;p23">
              <a:extLst>
                <a:ext uri="{FF2B5EF4-FFF2-40B4-BE49-F238E27FC236}">
                  <a16:creationId xmlns:a16="http://schemas.microsoft.com/office/drawing/2014/main" id="{72097BC7-9534-EEB2-2B48-054DE1B42435}"/>
                </a:ext>
              </a:extLst>
            </p:cNvPr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424;p23">
              <a:extLst>
                <a:ext uri="{FF2B5EF4-FFF2-40B4-BE49-F238E27FC236}">
                  <a16:creationId xmlns:a16="http://schemas.microsoft.com/office/drawing/2014/main" id="{4F9D135D-1877-B1E0-F520-089AE4EBAE4A}"/>
                </a:ext>
              </a:extLst>
            </p:cNvPr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8" name="Google Shape;440;p23">
            <a:extLst>
              <a:ext uri="{FF2B5EF4-FFF2-40B4-BE49-F238E27FC236}">
                <a16:creationId xmlns:a16="http://schemas.microsoft.com/office/drawing/2014/main" id="{8C90F016-2FB9-3DB9-3B77-5FDC557DA925}"/>
              </a:ext>
            </a:extLst>
          </p:cNvPr>
          <p:cNvSpPr txBox="1">
            <a:spLocks/>
          </p:cNvSpPr>
          <p:nvPr/>
        </p:nvSpPr>
        <p:spPr>
          <a:xfrm>
            <a:off x="9084800" y="3701600"/>
            <a:ext cx="2274600" cy="6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 b="0" i="0" u="none" strike="noStrike" cap="none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rPr lang="en-ID" dirty="0" err="1"/>
              <a:t>Metode</a:t>
            </a:r>
            <a:r>
              <a:rPr lang="en-ID" dirty="0"/>
              <a:t> Runge-</a:t>
            </a:r>
            <a:r>
              <a:rPr lang="en-ID" dirty="0" err="1"/>
              <a:t>Kutta</a:t>
            </a:r>
            <a:endParaRPr lang="en-ID" dirty="0"/>
          </a:p>
        </p:txBody>
      </p:sp>
      <p:sp>
        <p:nvSpPr>
          <p:cNvPr id="9" name="Google Shape;445;p23">
            <a:extLst>
              <a:ext uri="{FF2B5EF4-FFF2-40B4-BE49-F238E27FC236}">
                <a16:creationId xmlns:a16="http://schemas.microsoft.com/office/drawing/2014/main" id="{BEB6174F-3191-2ADA-2277-287FF4896A3A}"/>
              </a:ext>
            </a:extLst>
          </p:cNvPr>
          <p:cNvSpPr/>
          <p:nvPr/>
        </p:nvSpPr>
        <p:spPr>
          <a:xfrm>
            <a:off x="8252337" y="4082803"/>
            <a:ext cx="499605" cy="2876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4.4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16" name="Google Shape;430;p23">
            <a:extLst>
              <a:ext uri="{FF2B5EF4-FFF2-40B4-BE49-F238E27FC236}">
                <a16:creationId xmlns:a16="http://schemas.microsoft.com/office/drawing/2014/main" id="{6AFF468A-4EFF-3B64-9677-359793DB33DC}"/>
              </a:ext>
            </a:extLst>
          </p:cNvPr>
          <p:cNvGrpSpPr/>
          <p:nvPr/>
        </p:nvGrpSpPr>
        <p:grpSpPr>
          <a:xfrm>
            <a:off x="4186101" y="5143781"/>
            <a:ext cx="792208" cy="710851"/>
            <a:chOff x="304016" y="596485"/>
            <a:chExt cx="1168621" cy="1048607"/>
          </a:xfrm>
        </p:grpSpPr>
        <p:sp>
          <p:nvSpPr>
            <p:cNvPr id="17" name="Google Shape;431;p23">
              <a:extLst>
                <a:ext uri="{FF2B5EF4-FFF2-40B4-BE49-F238E27FC236}">
                  <a16:creationId xmlns:a16="http://schemas.microsoft.com/office/drawing/2014/main" id="{B4F87317-E0D5-8AB2-5145-2496ADC73320}"/>
                </a:ext>
              </a:extLst>
            </p:cNvPr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18" name="Google Shape;432;p23">
              <a:extLst>
                <a:ext uri="{FF2B5EF4-FFF2-40B4-BE49-F238E27FC236}">
                  <a16:creationId xmlns:a16="http://schemas.microsoft.com/office/drawing/2014/main" id="{43001CDC-A624-86AD-0EF1-1D429BE95EFB}"/>
                </a:ext>
              </a:extLst>
            </p:cNvPr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19" name="Google Shape;433;p23">
              <a:extLst>
                <a:ext uri="{FF2B5EF4-FFF2-40B4-BE49-F238E27FC236}">
                  <a16:creationId xmlns:a16="http://schemas.microsoft.com/office/drawing/2014/main" id="{F935EBF5-14C7-571C-73AE-C10BF055A83B}"/>
                </a:ext>
              </a:extLst>
            </p:cNvPr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34;p23">
              <a:extLst>
                <a:ext uri="{FF2B5EF4-FFF2-40B4-BE49-F238E27FC236}">
                  <a16:creationId xmlns:a16="http://schemas.microsoft.com/office/drawing/2014/main" id="{66208AC6-B630-F1D3-A586-32B79A5CF600}"/>
                </a:ext>
              </a:extLst>
            </p:cNvPr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21" name="Google Shape;439;p23">
            <a:extLst>
              <a:ext uri="{FF2B5EF4-FFF2-40B4-BE49-F238E27FC236}">
                <a16:creationId xmlns:a16="http://schemas.microsoft.com/office/drawing/2014/main" id="{1676A676-540D-B7C2-A4B9-FF73D3D55B96}"/>
              </a:ext>
            </a:extLst>
          </p:cNvPr>
          <p:cNvSpPr txBox="1">
            <a:spLocks/>
          </p:cNvSpPr>
          <p:nvPr/>
        </p:nvSpPr>
        <p:spPr>
          <a:xfrm>
            <a:off x="5184885" y="5103955"/>
            <a:ext cx="2685485" cy="6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 b="0" i="0" u="none" strike="noStrike" cap="none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rPr lang="en-ID" dirty="0" err="1"/>
              <a:t>Metode</a:t>
            </a:r>
            <a:r>
              <a:rPr lang="en-ID" dirty="0"/>
              <a:t> Multistep Linear</a:t>
            </a:r>
          </a:p>
        </p:txBody>
      </p:sp>
      <p:sp>
        <p:nvSpPr>
          <p:cNvPr id="22" name="Google Shape;444;p23">
            <a:extLst>
              <a:ext uri="{FF2B5EF4-FFF2-40B4-BE49-F238E27FC236}">
                <a16:creationId xmlns:a16="http://schemas.microsoft.com/office/drawing/2014/main" id="{2D9A1FF4-9AF3-987B-81C1-A252EBE6AB4B}"/>
              </a:ext>
            </a:extLst>
          </p:cNvPr>
          <p:cNvSpPr/>
          <p:nvPr/>
        </p:nvSpPr>
        <p:spPr>
          <a:xfrm>
            <a:off x="4311842" y="5444468"/>
            <a:ext cx="541380" cy="38074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4.5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28453" y="3912875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342900" indent="-342900" algn="just"/>
                <a:r>
                  <a:rPr lang="en-ID" sz="2400" dirty="0"/>
                  <a:t>Merupakan </a:t>
                </a:r>
                <a:r>
                  <a:rPr lang="en-ID" sz="2400" dirty="0" err="1"/>
                  <a:t>metode</a:t>
                </a:r>
                <a:r>
                  <a:rPr lang="en-ID" sz="2400" dirty="0"/>
                  <a:t> paling </a:t>
                </a:r>
                <a:r>
                  <a:rPr lang="en-ID" sz="2400" dirty="0" err="1"/>
                  <a:t>sederhana</a:t>
                </a:r>
                <a:r>
                  <a:rPr lang="en-ID" sz="2400" dirty="0"/>
                  <a:t> yang </a:t>
                </a:r>
                <a:r>
                  <a:rPr lang="en-ID" sz="2400" dirty="0" err="1"/>
                  <a:t>diturunkan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dari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deret</a:t>
                </a:r>
                <a:r>
                  <a:rPr lang="en-ID" sz="2400" dirty="0"/>
                  <a:t> Taylor.</a:t>
                </a:r>
              </a:p>
              <a:p>
                <a:pPr marL="342900" indent="-342900" algn="just"/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400" dirty="0"/>
                  <a:t>       (1)</a:t>
                </a:r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28453" y="3912875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207" r="-758" b="-1016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01350" y="1912075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Metode Euller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1</a:t>
            </a: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28453" y="3448678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342900" indent="-342900" algn="just"/>
                <a:r>
                  <a:rPr lang="en-ID" sz="2400" dirty="0"/>
                  <a:t>Tentukan </a:t>
                </a:r>
                <a:r>
                  <a:rPr lang="en-ID" sz="2400" dirty="0" err="1"/>
                  <a:t>titik</a:t>
                </a:r>
                <a:r>
                  <a:rPr lang="en-ID" sz="2400" dirty="0"/>
                  <a:t> </a:t>
                </a:r>
                <a:r>
                  <a:rPr lang="en-ID" sz="2400" dirty="0" err="1"/>
                  <a:t>awal</a:t>
                </a:r>
                <a:r>
                  <a:rPr lang="en-ID" sz="2400" dirty="0"/>
                  <a:t> </a:t>
                </a:r>
                <a:r>
                  <a:rPr lang="en-ID" sz="2400" dirty="0" err="1"/>
                  <a:t>integrasi</a:t>
                </a:r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D" sz="2400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ID" sz="2400" dirty="0"/>
              </a:p>
              <a:p>
                <a:pPr marL="342900" indent="-342900" algn="just"/>
                <a:r>
                  <a:rPr lang="en-ID" sz="2400" dirty="0" err="1"/>
                  <a:t>Tentukan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jumlah</a:t>
                </a:r>
                <a:r>
                  <a:rPr lang="en-ID" sz="2400" dirty="0"/>
                  <a:t> </a:t>
                </a:r>
                <a:r>
                  <a:rPr lang="en-ID" sz="2400" dirty="0" err="1"/>
                  <a:t>iterasi</a:t>
                </a:r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D" sz="2400" dirty="0"/>
                  <a:t> dan step size </a:t>
                </a:r>
                <a14:m>
                  <m:oMath xmlns:m="http://schemas.openxmlformats.org/officeDocument/2006/math"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400" dirty="0"/>
                  <a:t> yang </a:t>
                </a:r>
                <a:r>
                  <a:rPr lang="en-ID" sz="2400" dirty="0" err="1"/>
                  <a:t>digunakan</a:t>
                </a:r>
                <a:endParaRPr lang="en-ID" sz="2400" dirty="0"/>
              </a:p>
              <a:p>
                <a:pPr marL="342900" indent="-342900" algn="just"/>
                <a:r>
                  <a:rPr lang="en-ID" sz="2400" dirty="0" err="1"/>
                  <a:t>Lakukan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integrasi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menggunakan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persamaan</a:t>
                </a:r>
                <a:r>
                  <a:rPr lang="en-ID" sz="2400" dirty="0"/>
                  <a:t> (1)</a:t>
                </a:r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28453" y="3448678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207" r="-758" b="-1568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92901" y="1543663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Algoritma Metode Euller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1</a:t>
            </a: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0537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839534" y="2639636"/>
                <a:ext cx="8851005" cy="4010635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:r>
                  <a:rPr lang="en-ID" sz="2400" dirty="0"/>
                  <a:t>Metode </a:t>
                </a:r>
                <a:r>
                  <a:rPr lang="en-ID" sz="2400" dirty="0" err="1"/>
                  <a:t>ini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melibatkan</a:t>
                </a:r>
                <a:r>
                  <a:rPr lang="en-ID" sz="2400" dirty="0"/>
                  <a:t> 2 </a:t>
                </a:r>
                <a:r>
                  <a:rPr lang="en-ID" sz="2400" dirty="0" err="1"/>
                  <a:t>buah</a:t>
                </a:r>
                <a:r>
                  <a:rPr lang="en-ID" sz="2400" dirty="0"/>
                  <a:t> </a:t>
                </a:r>
                <a:r>
                  <a:rPr lang="en-ID" sz="2400" dirty="0" err="1"/>
                  <a:t>persamaan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yaitu</a:t>
                </a:r>
                <a:r>
                  <a:rPr lang="en-ID" sz="2400" dirty="0"/>
                  <a:t>:</a:t>
                </a:r>
              </a:p>
              <a:p>
                <a:pPr marL="342900" indent="-342900" algn="just"/>
                <a:r>
                  <a:rPr lang="en-ID" sz="2400" dirty="0" err="1"/>
                  <a:t>Persamaan</a:t>
                </a:r>
                <a:r>
                  <a:rPr lang="en-ID" sz="2400" dirty="0"/>
                  <a:t> predictor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ID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D" sz="2400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400" dirty="0"/>
                  <a:t>     (1)</a:t>
                </a:r>
              </a:p>
              <a:p>
                <a:pPr marL="342900" indent="-342900" algn="just"/>
                <a:r>
                  <a:rPr lang="en-ID" sz="2400" dirty="0" err="1"/>
                  <a:t>Persamaan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korektor</a:t>
                </a:r>
                <a:endParaRPr lang="en-ID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Sup>
                              <m:sSubSup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  <m:sup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bSup>
                          </m:e>
                        </m:d>
                      </m:num>
                      <m:den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400" dirty="0"/>
                  <a:t>     (2)</a:t>
                </a:r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839534" y="2639636"/>
                <a:ext cx="8851005" cy="4010635"/>
              </a:xfrm>
              <a:prstGeom prst="rect">
                <a:avLst/>
              </a:prstGeom>
              <a:blipFill>
                <a:blip r:embed="rId3"/>
                <a:stretch>
                  <a:fillRect l="-75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570387" y="951997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Metode Heun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0196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28453" y="2690791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342900" indent="-342900" algn="just"/>
                <a:r>
                  <a:rPr lang="en-ID" sz="2000" dirty="0"/>
                  <a:t>Tentukan </a:t>
                </a:r>
                <a:r>
                  <a:rPr lang="en-ID" sz="2000" dirty="0" err="1"/>
                  <a:t>titik</a:t>
                </a:r>
                <a:r>
                  <a:rPr lang="en-ID" sz="2000" dirty="0"/>
                  <a:t> </a:t>
                </a:r>
                <a:r>
                  <a:rPr lang="en-ID" sz="2000" dirty="0" err="1"/>
                  <a:t>awal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integrasi</a:t>
                </a:r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D" sz="2000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ID" sz="2000" dirty="0"/>
              </a:p>
              <a:p>
                <a:pPr marL="342900" indent="-342900" algn="just"/>
                <a:r>
                  <a:rPr lang="en-ID" sz="2000" dirty="0" err="1"/>
                  <a:t>Tentukan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jumlah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iterasi</a:t>
                </a:r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D" sz="2000" dirty="0"/>
                  <a:t> dan step size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000" dirty="0"/>
                  <a:t> yang </a:t>
                </a:r>
                <a:r>
                  <a:rPr lang="en-ID" sz="2000" dirty="0" err="1"/>
                  <a:t>digunakan</a:t>
                </a:r>
                <a:endParaRPr lang="en-ID" sz="2000" dirty="0"/>
              </a:p>
              <a:p>
                <a:pPr marL="342900" indent="-342900" algn="just"/>
                <a:r>
                  <a:rPr lang="en-ID" sz="2000" dirty="0" err="1"/>
                  <a:t>Lakukan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prediksi</a:t>
                </a:r>
                <a:r>
                  <a:rPr lang="en-ID" sz="2000" dirty="0"/>
                  <a:t> </a:t>
                </a:r>
                <a:r>
                  <a:rPr lang="en-ID" sz="2000" dirty="0" err="1"/>
                  <a:t>nilai</a:t>
                </a:r>
                <a:r>
                  <a:rPr lang="en-ID" sz="2000" dirty="0"/>
                  <a:t> </a:t>
                </a:r>
                <a:r>
                  <a:rPr lang="en-ID" sz="2000" dirty="0" err="1"/>
                  <a:t>awal</a:t>
                </a:r>
                <a:r>
                  <a:rPr lang="en-ID" sz="2000" dirty="0"/>
                  <a:t> </a:t>
                </a:r>
                <a:r>
                  <a:rPr lang="en-ID" sz="2000" dirty="0" err="1"/>
                  <a:t>dengan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Persamaan</a:t>
                </a:r>
                <a:r>
                  <a:rPr lang="en-ID" sz="2000" dirty="0"/>
                  <a:t> (1)</a:t>
                </a:r>
              </a:p>
              <a:p>
                <a:pPr marL="342900" indent="-342900" algn="just"/>
                <a:r>
                  <a:rPr lang="en-ID" sz="2000" dirty="0" err="1"/>
                  <a:t>Lakukan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koreksi</a:t>
                </a:r>
                <a:r>
                  <a:rPr lang="en-ID" sz="2000" dirty="0"/>
                  <a:t> </a:t>
                </a:r>
                <a:r>
                  <a:rPr lang="en-ID" sz="2000" dirty="0" err="1"/>
                  <a:t>nilai</a:t>
                </a:r>
                <a:r>
                  <a:rPr lang="en-ID" sz="2000" dirty="0"/>
                  <a:t> </a:t>
                </a:r>
                <a:r>
                  <a:rPr lang="en-ID" sz="2000" dirty="0" err="1"/>
                  <a:t>awal</a:t>
                </a:r>
                <a:r>
                  <a:rPr lang="en-ID" sz="2000" dirty="0"/>
                  <a:t> </a:t>
                </a:r>
                <a:r>
                  <a:rPr lang="en-ID" sz="2000" dirty="0" err="1"/>
                  <a:t>menggunakan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Persamaan</a:t>
                </a:r>
                <a:r>
                  <a:rPr lang="en-ID" sz="2000" dirty="0"/>
                  <a:t> (2)</a:t>
                </a:r>
              </a:p>
              <a:p>
                <a:pPr marL="342900" indent="-342900" algn="just"/>
                <a:r>
                  <a:rPr lang="en-ID" sz="2000" dirty="0" err="1"/>
                  <a:t>Lakukan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koreksi</a:t>
                </a:r>
                <a:r>
                  <a:rPr lang="en-ID" sz="2000" dirty="0"/>
                  <a:t> </a:t>
                </a:r>
                <a:r>
                  <a:rPr lang="en-ID" sz="2000" dirty="0" err="1"/>
                  <a:t>terhadap</a:t>
                </a:r>
                <a:r>
                  <a:rPr lang="en-ID" sz="2000" dirty="0"/>
                  <a:t> </a:t>
                </a:r>
                <a:r>
                  <a:rPr lang="en-ID" sz="2000" dirty="0" err="1"/>
                  <a:t>nilai</a:t>
                </a:r>
                <a:r>
                  <a:rPr lang="en-ID" sz="2000" dirty="0"/>
                  <a:t> </a:t>
                </a:r>
                <a:r>
                  <a:rPr lang="en-ID" sz="2000" dirty="0" err="1"/>
                  <a:t>koreksi</a:t>
                </a:r>
                <a:r>
                  <a:rPr lang="en-ID" sz="2000" dirty="0"/>
                  <a:t> yang </a:t>
                </a:r>
                <a:r>
                  <a:rPr lang="en-ID" sz="2000" dirty="0" err="1"/>
                  <a:t>dihasilkan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sebelumnya</a:t>
                </a:r>
                <a:r>
                  <a:rPr lang="en-ID" sz="2000" dirty="0"/>
                  <a:t> </a:t>
                </a:r>
                <a:r>
                  <a:rPr lang="en-ID" sz="2000" dirty="0" err="1"/>
                  <a:t>menggunakan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Persamaan</a:t>
                </a:r>
                <a:r>
                  <a:rPr lang="en-ID" sz="2000" dirty="0"/>
                  <a:t> (2)</a:t>
                </a:r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28453" y="2690791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207" r="-414" b="-20714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07297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Algoritma Metode Heun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8166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609450" y="2280306"/>
                <a:ext cx="8851005" cy="4118708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:r>
                  <a:rPr lang="en-ID" sz="2400" dirty="0"/>
                  <a:t>Menggunakan 2 </a:t>
                </a:r>
                <a:r>
                  <a:rPr lang="en-ID" sz="2400" dirty="0" err="1"/>
                  <a:t>tahapan</a:t>
                </a:r>
                <a:endParaRPr lang="en-ID" sz="2400" dirty="0"/>
              </a:p>
              <a:p>
                <a:pPr marL="342900" indent="-342900" algn="just"/>
                <a:r>
                  <a:rPr lang="en-ID" sz="2400" dirty="0" err="1"/>
                  <a:t>Menghitung</a:t>
                </a:r>
                <a:r>
                  <a:rPr lang="en-ID" sz="2400" dirty="0"/>
                  <a:t> </a:t>
                </a:r>
                <a:r>
                  <a:rPr lang="en-ID" sz="2400" dirty="0" err="1"/>
                  <a:t>estimasi</a:t>
                </a:r>
                <a:r>
                  <a:rPr lang="en-ID" sz="2400" dirty="0"/>
                  <a:t> integral pada </a:t>
                </a:r>
                <a:r>
                  <a:rPr lang="en-ID" sz="2400" dirty="0" err="1"/>
                  <a:t>setengah</a:t>
                </a:r>
                <a:r>
                  <a:rPr lang="en-ID" sz="2400" dirty="0"/>
                  <a:t> step size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D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f>
                      <m:f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ID" sz="2400" dirty="0"/>
                  <a:t>     (1)</a:t>
                </a:r>
              </a:p>
              <a:p>
                <a:pPr marL="342900" indent="-342900" algn="just"/>
                <a:r>
                  <a:rPr lang="en-ID" sz="2400" dirty="0" err="1"/>
                  <a:t>Menghitung</a:t>
                </a:r>
                <a:r>
                  <a:rPr lang="en-ID" sz="2400" dirty="0"/>
                  <a:t> </a:t>
                </a:r>
                <a:r>
                  <a:rPr lang="en-ID" sz="2400" dirty="0" err="1"/>
                  <a:t>nilai</a:t>
                </a:r>
                <a:r>
                  <a:rPr lang="en-ID" sz="2400" dirty="0"/>
                  <a:t> integral </a:t>
                </a:r>
                <a:r>
                  <a:rPr lang="en-ID" sz="2400" dirty="0" err="1"/>
                  <a:t>menggunakan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perhitungan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setengah</a:t>
                </a:r>
                <a:r>
                  <a:rPr lang="en-ID" sz="2400" dirty="0"/>
                  <a:t> step size </a:t>
                </a:r>
                <a:r>
                  <a:rPr lang="en-ID" sz="2400" dirty="0" err="1"/>
                  <a:t>sebelumnya</a:t>
                </a:r>
                <a:endParaRPr lang="en-ID" sz="2400" dirty="0"/>
              </a:p>
              <a:p>
                <a:pPr marL="342900" indent="-342900" algn="just"/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D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ID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ID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e>
                    </m:d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400" dirty="0"/>
                  <a:t>    (2)</a:t>
                </a:r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609450" y="2280306"/>
                <a:ext cx="8851005" cy="4118708"/>
              </a:xfrm>
              <a:prstGeom prst="rect">
                <a:avLst/>
              </a:prstGeom>
              <a:blipFill>
                <a:blip r:embed="rId3"/>
                <a:stretch>
                  <a:fillRect l="-689" r="-75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517809" y="959186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Metode Titik Tengah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4.3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3162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609450" y="2809874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342900" indent="-342900" algn="just"/>
                <a:r>
                  <a:rPr lang="en-ID" sz="2000" dirty="0"/>
                  <a:t>Tentukan </a:t>
                </a:r>
                <a:r>
                  <a:rPr lang="en-ID" sz="2000" dirty="0" err="1"/>
                  <a:t>titik</a:t>
                </a:r>
                <a:r>
                  <a:rPr lang="en-ID" sz="2000" dirty="0"/>
                  <a:t> </a:t>
                </a:r>
                <a:r>
                  <a:rPr lang="en-ID" sz="2000" dirty="0" err="1"/>
                  <a:t>awal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integrasi</a:t>
                </a:r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D" sz="2000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ID" sz="2000" dirty="0"/>
              </a:p>
              <a:p>
                <a:pPr marL="342900" indent="-342900" algn="just"/>
                <a:r>
                  <a:rPr lang="en-ID" sz="2000" dirty="0" err="1"/>
                  <a:t>Tentukan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jumlah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iterasi</a:t>
                </a:r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D" sz="2000" dirty="0"/>
                  <a:t> dan step size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000" dirty="0"/>
                  <a:t> yang </a:t>
                </a:r>
                <a:r>
                  <a:rPr lang="en-ID" sz="2000" dirty="0" err="1"/>
                  <a:t>digunakan</a:t>
                </a:r>
                <a:endParaRPr lang="en-ID" sz="2000" dirty="0"/>
              </a:p>
              <a:p>
                <a:pPr marL="342900" indent="-342900" algn="just"/>
                <a:r>
                  <a:rPr lang="en-ID" sz="2000" dirty="0" err="1"/>
                  <a:t>Lakukan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integrasi</a:t>
                </a:r>
                <a:r>
                  <a:rPr lang="en-ID" sz="2000" dirty="0"/>
                  <a:t> pada </a:t>
                </a:r>
                <a:r>
                  <a:rPr lang="en-ID" sz="2000" dirty="0" err="1"/>
                  <a:t>setengah</a:t>
                </a:r>
                <a:r>
                  <a:rPr lang="en-ID" sz="2000" dirty="0"/>
                  <a:t> </a:t>
                </a:r>
                <a:r>
                  <a:rPr lang="en-ID" sz="2000" dirty="0" err="1"/>
                  <a:t>tahapan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iterasi</a:t>
                </a:r>
                <a:r>
                  <a:rPr lang="en-ID" sz="2000" dirty="0"/>
                  <a:t> </a:t>
                </a:r>
                <a:r>
                  <a:rPr lang="en-ID" sz="2000" dirty="0" err="1"/>
                  <a:t>menggunakan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Pers</a:t>
                </a:r>
                <a:r>
                  <a:rPr lang="en-ID" sz="2000" dirty="0"/>
                  <a:t> (1)</a:t>
                </a:r>
              </a:p>
              <a:p>
                <a:pPr marL="342900" indent="-342900" algn="just"/>
                <a:r>
                  <a:rPr lang="en-ID" sz="2000" dirty="0" err="1"/>
                  <a:t>Lakukan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iterasi</a:t>
                </a:r>
                <a:r>
                  <a:rPr lang="en-ID" sz="2000" dirty="0"/>
                  <a:t> pada </a:t>
                </a:r>
                <a:r>
                  <a:rPr lang="en-ID" sz="2000" dirty="0" err="1"/>
                  <a:t>setengah</a:t>
                </a:r>
                <a:r>
                  <a:rPr lang="en-ID" sz="2000" dirty="0"/>
                  <a:t> </a:t>
                </a:r>
                <a:r>
                  <a:rPr lang="en-ID" sz="2000" dirty="0" err="1"/>
                  <a:t>tahapan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selanjutnya</a:t>
                </a:r>
                <a:r>
                  <a:rPr lang="en-ID" sz="2000" dirty="0"/>
                  <a:t> </a:t>
                </a:r>
                <a:r>
                  <a:rPr lang="en-ID" sz="2000" dirty="0" err="1"/>
                  <a:t>menggunakan</a:t>
                </a:r>
                <a:r>
                  <a:rPr lang="en-ID" sz="2000" dirty="0"/>
                  <a:t> </a:t>
                </a:r>
                <a:r>
                  <a:rPr lang="en-ID" sz="2000" dirty="0" err="1"/>
                  <a:t>Pers</a:t>
                </a:r>
                <a:r>
                  <a:rPr lang="en-ID" sz="2000" dirty="0"/>
                  <a:t> (2)</a:t>
                </a:r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609450" y="2809874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207" r="-413" b="-2088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74958" y="1312975"/>
            <a:ext cx="8432527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Algoritma Metode Titik Tengah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4.3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0522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87564" y="2510540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d>
                      <m:d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sSub>
                          <m:sSubPr>
                            <m:ctrlP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sSub>
                          <m:sSubPr>
                            <m:ctrlP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ID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e>
                    </m:d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000" dirty="0"/>
                  <a:t>       (1)</a:t>
                </a:r>
              </a:p>
              <a:p>
                <a:pPr marL="0" indent="0" algn="just">
                  <a:buNone/>
                </a:pPr>
                <a:r>
                  <a:rPr lang="en-ID" sz="2000" dirty="0"/>
                  <a:t>Dimana: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r>
                      <a:rPr lang="en-ID" sz="2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ID" sz="20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ID" sz="2000" dirty="0"/>
                  <a:t>)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r>
                      <a:rPr lang="en-ID" sz="2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ID" sz="20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000" dirty="0"/>
                  <a:t>)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r>
                      <a:rPr lang="en-ID" sz="2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ID" sz="20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000" dirty="0"/>
                  <a:t>)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D" sz="2000" dirty="0"/>
                  <a:t> </a:t>
                </a:r>
                <a14:m>
                  <m:oMath xmlns:m="http://schemas.openxmlformats.org/officeDocument/2006/math">
                    <m:r>
                      <a:rPr lang="en-ID" sz="20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ID" sz="20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ID" sz="2000" dirty="0"/>
                  <a:t>)</a:t>
                </a:r>
              </a:p>
              <a:p>
                <a:pPr marL="0" indent="0" algn="just">
                  <a:buNone/>
                </a:pPr>
                <a:endParaRPr lang="en-ID" sz="2400" dirty="0"/>
              </a:p>
              <a:p>
                <a:pPr marL="0" indent="0" algn="just">
                  <a:buNone/>
                </a:pPr>
                <a:endParaRPr lang="en-ID" sz="2400" dirty="0"/>
              </a:p>
              <a:p>
                <a:pPr marL="0" indent="0" algn="just">
                  <a:buNone/>
                </a:pPr>
                <a:endParaRPr lang="en-ID" sz="2400" dirty="0"/>
              </a:p>
              <a:p>
                <a:pPr marL="0" indent="0" algn="just">
                  <a:buNone/>
                </a:pPr>
                <a:endParaRPr lang="en-ID" sz="2400" dirty="0"/>
              </a:p>
              <a:p>
                <a:pPr marL="0" indent="0" algn="just">
                  <a:buNone/>
                </a:pPr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87564" y="2510540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344" b="-2656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618446" y="1017152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Metode Runge-Kutta</a:t>
            </a:r>
            <a:endParaRPr sz="48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4.4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2097038"/>
      </p:ext>
    </p:extLst>
  </p:cSld>
  <p:clrMapOvr>
    <a:masterClrMapping/>
  </p:clrMapOvr>
</p:sld>
</file>

<file path=ppt/theme/theme1.xml><?xml version="1.0" encoding="utf-8"?>
<a:theme xmlns:a="http://schemas.openxmlformats.org/drawingml/2006/main" name="SlidesMania">
  <a:themeElements>
    <a:clrScheme name="Simple Light">
      <a:dk1>
        <a:srgbClr val="000000"/>
      </a:dk1>
      <a:lt1>
        <a:srgbClr val="F3E6DE"/>
      </a:lt1>
      <a:dk2>
        <a:srgbClr val="434343"/>
      </a:dk2>
      <a:lt2>
        <a:srgbClr val="EEEEEE"/>
      </a:lt2>
      <a:accent1>
        <a:srgbClr val="F07E66"/>
      </a:accent1>
      <a:accent2>
        <a:srgbClr val="F4AE69"/>
      </a:accent2>
      <a:accent3>
        <a:srgbClr val="A3CEC5"/>
      </a:accent3>
      <a:accent4>
        <a:srgbClr val="F0B2B7"/>
      </a:accent4>
      <a:accent5>
        <a:srgbClr val="000000"/>
      </a:accent5>
      <a:accent6>
        <a:srgbClr val="E59D8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422</Words>
  <Application>Microsoft Office PowerPoint</Application>
  <PresentationFormat>Widescreen</PresentationFormat>
  <Paragraphs>76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Roboto Slab</vt:lpstr>
      <vt:lpstr>Lexend Light</vt:lpstr>
      <vt:lpstr>Calibri</vt:lpstr>
      <vt:lpstr>Belanosima</vt:lpstr>
      <vt:lpstr>Aldrich</vt:lpstr>
      <vt:lpstr>Abril Fatface</vt:lpstr>
      <vt:lpstr>Cambria Math</vt:lpstr>
      <vt:lpstr>SlidesMania</vt:lpstr>
      <vt:lpstr>BAB 4 PENYELESAIAN PERSAMAAN DIFFERENSIAL BIASA</vt:lpstr>
      <vt:lpstr>CONTENTS</vt:lpstr>
      <vt:lpstr>Metode Euller</vt:lpstr>
      <vt:lpstr>Algoritma Metode Euller</vt:lpstr>
      <vt:lpstr>Metode Heun</vt:lpstr>
      <vt:lpstr>Algoritma Metode Heun</vt:lpstr>
      <vt:lpstr>Metode Titik Tengah</vt:lpstr>
      <vt:lpstr>Algoritma Metode Titik Tengah</vt:lpstr>
      <vt:lpstr>Metode Runge-Kutta</vt:lpstr>
      <vt:lpstr>Algoritma Metode Runge-Kutta</vt:lpstr>
      <vt:lpstr>Metode Multistep Linear</vt:lpstr>
      <vt:lpstr>Algoritma Metode Multistep Linear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ilham</dc:creator>
  <cp:lastModifiedBy>Ilham Saifudin</cp:lastModifiedBy>
  <cp:revision>22</cp:revision>
  <dcterms:modified xsi:type="dcterms:W3CDTF">2024-08-03T09:51:03Z</dcterms:modified>
</cp:coreProperties>
</file>