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67" r:id="rId4"/>
    <p:sldId id="258" r:id="rId5"/>
    <p:sldId id="290" r:id="rId6"/>
    <p:sldId id="291" r:id="rId7"/>
    <p:sldId id="260" r:id="rId8"/>
    <p:sldId id="261" r:id="rId9"/>
    <p:sldId id="262" r:id="rId10"/>
    <p:sldId id="264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7" r:id="rId19"/>
    <p:sldId id="279" r:id="rId20"/>
    <p:sldId id="280" r:id="rId21"/>
    <p:sldId id="281" r:id="rId22"/>
    <p:sldId id="283" r:id="rId23"/>
    <p:sldId id="285" r:id="rId24"/>
    <p:sldId id="286" r:id="rId25"/>
    <p:sldId id="287" r:id="rId26"/>
    <p:sldId id="292" r:id="rId27"/>
    <p:sldId id="293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ED098-645E-44B0-8271-6CBA99CB99CB}" type="datetimeFigureOut">
              <a:rPr lang="id-ID" smtClean="0"/>
              <a:pPr/>
              <a:t>12/04/2012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49583"/>
            <a:ext cx="7772400" cy="793731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Pohon Keputusan</a:t>
            </a:r>
            <a:br>
              <a:rPr lang="id-ID" dirty="0" smtClean="0">
                <a:solidFill>
                  <a:schemeClr val="bg1"/>
                </a:solidFill>
              </a:rPr>
            </a:br>
            <a:r>
              <a:rPr lang="id-ID" dirty="0" smtClean="0">
                <a:solidFill>
                  <a:schemeClr val="bg1"/>
                </a:solidFill>
              </a:rPr>
              <a:t>(Decision Tree)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Menghitung nilai entropy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736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id-ID" sz="4000" dirty="0" smtClean="0">
                <a:solidFill>
                  <a:schemeClr val="bg1"/>
                </a:solidFill>
              </a:rPr>
              <a:t>				   </a:t>
            </a:r>
            <a:r>
              <a:rPr lang="id-ID" sz="2400" dirty="0" smtClean="0">
                <a:solidFill>
                  <a:schemeClr val="bg1"/>
                </a:solidFill>
              </a:rPr>
              <a:t>n</a:t>
            </a:r>
          </a:p>
          <a:p>
            <a:pPr>
              <a:spcBef>
                <a:spcPts val="0"/>
              </a:spcBef>
              <a:buNone/>
            </a:pPr>
            <a:r>
              <a:rPr lang="id-ID" sz="4000" dirty="0" smtClean="0">
                <a:solidFill>
                  <a:schemeClr val="bg1"/>
                </a:solidFill>
              </a:rPr>
              <a:t>	Entropy (S) =  </a:t>
            </a:r>
            <a:r>
              <a:rPr lang="id-ID" sz="6000" dirty="0" smtClean="0">
                <a:solidFill>
                  <a:schemeClr val="bg1"/>
                </a:solidFill>
              </a:rPr>
              <a:t>∑</a:t>
            </a:r>
            <a:r>
              <a:rPr lang="id-ID" sz="4000" dirty="0" smtClean="0">
                <a:solidFill>
                  <a:schemeClr val="bg1"/>
                </a:solidFill>
              </a:rPr>
              <a:t>  - </a:t>
            </a:r>
            <a:r>
              <a:rPr lang="id-ID" sz="4000" i="1" dirty="0" smtClean="0">
                <a:solidFill>
                  <a:schemeClr val="bg1"/>
                </a:solidFill>
              </a:rPr>
              <a:t>pi</a:t>
            </a:r>
            <a:r>
              <a:rPr lang="id-ID" sz="4000" dirty="0" smtClean="0">
                <a:solidFill>
                  <a:schemeClr val="bg1"/>
                </a:solidFill>
              </a:rPr>
              <a:t> * log</a:t>
            </a:r>
            <a:r>
              <a:rPr lang="id-ID" sz="4000" baseline="-25000" dirty="0" smtClean="0">
                <a:solidFill>
                  <a:schemeClr val="bg1"/>
                </a:solidFill>
              </a:rPr>
              <a:t>2</a:t>
            </a:r>
            <a:r>
              <a:rPr lang="id-ID" sz="4000" dirty="0" smtClean="0">
                <a:solidFill>
                  <a:schemeClr val="bg1"/>
                </a:solidFill>
              </a:rPr>
              <a:t> </a:t>
            </a:r>
            <a:r>
              <a:rPr lang="id-ID" sz="4000" i="1" dirty="0" smtClean="0">
                <a:solidFill>
                  <a:schemeClr val="bg1"/>
                </a:solidFill>
              </a:rPr>
              <a:t>pi</a:t>
            </a:r>
          </a:p>
          <a:p>
            <a:pPr>
              <a:spcBef>
                <a:spcPts val="0"/>
              </a:spcBef>
              <a:buNone/>
            </a:pPr>
            <a:r>
              <a:rPr lang="id-ID" sz="4000" dirty="0" smtClean="0">
                <a:solidFill>
                  <a:schemeClr val="bg1"/>
                </a:solidFill>
              </a:rPr>
              <a:t>                             </a:t>
            </a:r>
            <a:r>
              <a:rPr lang="id-ID" sz="2400" dirty="0" smtClean="0">
                <a:solidFill>
                  <a:schemeClr val="bg1"/>
                </a:solidFill>
              </a:rPr>
              <a:t>i=1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8662" y="3714752"/>
            <a:ext cx="4872014" cy="23574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Keterangan:</a:t>
            </a:r>
          </a:p>
          <a:p>
            <a:pPr marL="285750" indent="-285750">
              <a:spcBef>
                <a:spcPct val="20000"/>
              </a:spcBef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: himpunan kasus</a:t>
            </a:r>
          </a:p>
          <a:p>
            <a:pPr marL="285750" indent="-285750">
              <a:spcBef>
                <a:spcPct val="20000"/>
              </a:spcBef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: fitur</a:t>
            </a:r>
          </a:p>
          <a:p>
            <a:pPr marL="285750" indent="-285750">
              <a:spcBef>
                <a:spcPct val="20000"/>
              </a:spcBef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: jumlah partisi S</a:t>
            </a:r>
          </a:p>
          <a:p>
            <a:pPr marL="285750" indent="-285750">
              <a:spcBef>
                <a:spcPct val="20000"/>
              </a:spcBef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 : proporsi dari Si terhadap S</a:t>
            </a:r>
            <a:endParaRPr kumimoji="0" lang="id-ID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Perincian algoritma ( langkah 1)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Menghitung jumlah kasus seluruhnya, jumlah berkeputusan “Yes” maupun “No”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Menghitung Entropy dari semua kasus yg terbagi berdasarkan atribut “Outlook”, “Temperature”, “Humidity”, “Windy”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Lakukan penghitungan Gain utk setiap atributnya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Perhitungan</a:t>
            </a:r>
            <a:endParaRPr lang="id-ID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198" y="1142984"/>
          <a:ext cx="8329644" cy="52254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0929"/>
                <a:gridCol w="1117055"/>
                <a:gridCol w="996385"/>
                <a:gridCol w="1117055"/>
                <a:gridCol w="1117055"/>
                <a:gridCol w="1117055"/>
                <a:gridCol w="1117055"/>
                <a:gridCol w="1117055"/>
              </a:tblGrid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Node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Jumlah Kasus (S)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Tidak (S</a:t>
                      </a:r>
                      <a:r>
                        <a:rPr lang="id-ID" sz="1600" u="none" strike="noStrike" baseline="-25000"/>
                        <a:t>1</a:t>
                      </a:r>
                      <a:r>
                        <a:rPr lang="id-ID" sz="1600" u="none" strike="noStrike"/>
                        <a:t>)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Ya (S</a:t>
                      </a:r>
                      <a:r>
                        <a:rPr lang="id-ID" sz="1600" u="none" strike="noStrike" baseline="-25000"/>
                        <a:t>2</a:t>
                      </a:r>
                      <a:r>
                        <a:rPr lang="id-ID" sz="1600" u="none" strike="noStrike"/>
                        <a:t>)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Entropy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Gain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1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TOTAL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14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10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0,863120569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OUTLOOK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0,258521037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CLOUDY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 </a:t>
                      </a:r>
                      <a:r>
                        <a:rPr lang="id-ID" sz="1600" u="none" strike="noStrike" dirty="0" smtClean="0"/>
                        <a:t>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RAINY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5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1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0,721928095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SUNNY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5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3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2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0,970950594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TEMPERATURE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0,183850925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COOL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HOT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2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2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1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MILD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6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2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0,918295834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HUMIDITY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0,370506501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HIGH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7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3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0,985228136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NORMAL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7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7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WINDY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0,005977711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FALSE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8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2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0,811278124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TRUE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6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0,918295834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Perhitungan Total Entropy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786059"/>
            <a:ext cx="8229600" cy="392909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id-ID" sz="4000" dirty="0" smtClean="0">
                <a:solidFill>
                  <a:schemeClr val="bg1"/>
                </a:solidFill>
              </a:rPr>
              <a:t>				</a:t>
            </a:r>
            <a:r>
              <a:rPr lang="id-ID" sz="2400" dirty="0" smtClean="0">
                <a:solidFill>
                  <a:schemeClr val="bg1"/>
                </a:solidFill>
              </a:rPr>
              <a:t>n</a:t>
            </a:r>
          </a:p>
          <a:p>
            <a:pPr>
              <a:spcBef>
                <a:spcPts val="0"/>
              </a:spcBef>
              <a:buNone/>
            </a:pPr>
            <a:r>
              <a:rPr lang="id-ID" sz="4000" dirty="0" smtClean="0">
                <a:solidFill>
                  <a:schemeClr val="bg1"/>
                </a:solidFill>
              </a:rPr>
              <a:t>Entropy (S) =  </a:t>
            </a:r>
            <a:r>
              <a:rPr lang="id-ID" sz="6000" dirty="0" smtClean="0">
                <a:solidFill>
                  <a:schemeClr val="bg1"/>
                </a:solidFill>
              </a:rPr>
              <a:t>∑</a:t>
            </a:r>
            <a:r>
              <a:rPr lang="id-ID" sz="4000" dirty="0" smtClean="0">
                <a:solidFill>
                  <a:schemeClr val="bg1"/>
                </a:solidFill>
              </a:rPr>
              <a:t>  - </a:t>
            </a:r>
            <a:r>
              <a:rPr lang="id-ID" sz="4000" i="1" dirty="0" smtClean="0">
                <a:solidFill>
                  <a:schemeClr val="bg1"/>
                </a:solidFill>
              </a:rPr>
              <a:t>pi</a:t>
            </a:r>
            <a:r>
              <a:rPr lang="id-ID" sz="4000" dirty="0" smtClean="0">
                <a:solidFill>
                  <a:schemeClr val="bg1"/>
                </a:solidFill>
              </a:rPr>
              <a:t> * log</a:t>
            </a:r>
            <a:r>
              <a:rPr lang="id-ID" sz="4000" baseline="-25000" dirty="0" smtClean="0">
                <a:solidFill>
                  <a:schemeClr val="bg1"/>
                </a:solidFill>
              </a:rPr>
              <a:t>2</a:t>
            </a:r>
            <a:r>
              <a:rPr lang="id-ID" sz="4000" dirty="0" smtClean="0">
                <a:solidFill>
                  <a:schemeClr val="bg1"/>
                </a:solidFill>
              </a:rPr>
              <a:t> </a:t>
            </a:r>
            <a:r>
              <a:rPr lang="id-ID" sz="4000" i="1" dirty="0" smtClean="0">
                <a:solidFill>
                  <a:schemeClr val="bg1"/>
                </a:solidFill>
              </a:rPr>
              <a:t>pi</a:t>
            </a:r>
          </a:p>
          <a:p>
            <a:pPr>
              <a:spcBef>
                <a:spcPts val="0"/>
              </a:spcBef>
              <a:buNone/>
            </a:pPr>
            <a:r>
              <a:rPr lang="id-ID" sz="4000" dirty="0" smtClean="0">
                <a:solidFill>
                  <a:schemeClr val="bg1"/>
                </a:solidFill>
              </a:rPr>
              <a:t>                         </a:t>
            </a:r>
            <a:r>
              <a:rPr lang="id-ID" sz="2400" dirty="0" smtClean="0">
                <a:solidFill>
                  <a:schemeClr val="bg1"/>
                </a:solidFill>
              </a:rPr>
              <a:t>i=1</a:t>
            </a:r>
          </a:p>
          <a:p>
            <a:pPr>
              <a:spcBef>
                <a:spcPts val="0"/>
              </a:spcBef>
              <a:buNone/>
            </a:pPr>
            <a:r>
              <a:rPr lang="id-ID" sz="4000" dirty="0" smtClean="0">
                <a:solidFill>
                  <a:schemeClr val="bg1"/>
                </a:solidFill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id-ID" sz="3900" dirty="0" smtClean="0">
                <a:solidFill>
                  <a:schemeClr val="bg1"/>
                </a:solidFill>
              </a:rPr>
              <a:t>Entropy (Total) =  - 4/14    * log</a:t>
            </a:r>
            <a:r>
              <a:rPr lang="id-ID" sz="3900" baseline="-25000" dirty="0" smtClean="0">
                <a:solidFill>
                  <a:schemeClr val="bg1"/>
                </a:solidFill>
              </a:rPr>
              <a:t>2</a:t>
            </a:r>
            <a:r>
              <a:rPr lang="id-ID" sz="3900" dirty="0" smtClean="0">
                <a:solidFill>
                  <a:schemeClr val="bg1"/>
                </a:solidFill>
              </a:rPr>
              <a:t> (4/14))   +</a:t>
            </a:r>
            <a:endParaRPr lang="id-ID" sz="3900" i="1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id-ID" sz="4000" dirty="0" smtClean="0">
                <a:solidFill>
                  <a:schemeClr val="bg1"/>
                </a:solidFill>
              </a:rPr>
              <a:t>				     - 10/14 * log</a:t>
            </a:r>
            <a:r>
              <a:rPr lang="id-ID" sz="4000" baseline="-25000" dirty="0" smtClean="0">
                <a:solidFill>
                  <a:schemeClr val="bg1"/>
                </a:solidFill>
              </a:rPr>
              <a:t>2</a:t>
            </a:r>
            <a:r>
              <a:rPr lang="id-ID" sz="4000" dirty="0" smtClean="0">
                <a:solidFill>
                  <a:schemeClr val="bg1"/>
                </a:solidFill>
              </a:rPr>
              <a:t> (10/14))</a:t>
            </a:r>
          </a:p>
          <a:p>
            <a:pPr>
              <a:spcBef>
                <a:spcPts val="0"/>
              </a:spcBef>
              <a:buNone/>
            </a:pPr>
            <a:r>
              <a:rPr lang="id-ID" sz="4000" dirty="0" smtClean="0">
                <a:solidFill>
                  <a:schemeClr val="bg1"/>
                </a:solidFill>
              </a:rPr>
              <a:t>                           = 0,863120569</a:t>
            </a:r>
          </a:p>
          <a:p>
            <a:pPr>
              <a:spcBef>
                <a:spcPts val="0"/>
              </a:spcBef>
              <a:buNone/>
            </a:pPr>
            <a:endParaRPr lang="id-ID" sz="2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198" y="1515539"/>
          <a:ext cx="8329644" cy="11276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0929"/>
                <a:gridCol w="1117055"/>
                <a:gridCol w="996385"/>
                <a:gridCol w="1117055"/>
                <a:gridCol w="1117055"/>
                <a:gridCol w="1117055"/>
                <a:gridCol w="1117055"/>
                <a:gridCol w="1117055"/>
              </a:tblGrid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Node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Jumlah Kasus (S)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Tidak (S</a:t>
                      </a:r>
                      <a:r>
                        <a:rPr lang="id-ID" sz="1600" u="none" strike="noStrike" baseline="-25000"/>
                        <a:t>1</a:t>
                      </a:r>
                      <a:r>
                        <a:rPr lang="id-ID" sz="1600" u="none" strike="noStrike"/>
                        <a:t>)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Ya (S</a:t>
                      </a:r>
                      <a:r>
                        <a:rPr lang="id-ID" sz="1600" u="none" strike="noStrike" baseline="-25000"/>
                        <a:t>2</a:t>
                      </a:r>
                      <a:r>
                        <a:rPr lang="id-ID" sz="1600" u="none" strike="noStrike"/>
                        <a:t>)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Entropy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Gain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1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u="none" strike="noStrike" dirty="0"/>
                        <a:t>TOTAL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14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4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10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/>
                        <a:t>0,863120569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52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Menghitung gain pada baris “Outlook”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600201"/>
            <a:ext cx="8929718" cy="44005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3000" dirty="0" smtClean="0">
                <a:solidFill>
                  <a:schemeClr val="bg1"/>
                </a:solidFill>
              </a:rPr>
              <a:t>Gain (Total, Outlook) </a:t>
            </a:r>
          </a:p>
          <a:p>
            <a:pPr>
              <a:buNone/>
            </a:pPr>
            <a:r>
              <a:rPr lang="id-ID" sz="3000" dirty="0" smtClean="0">
                <a:solidFill>
                  <a:schemeClr val="bg1"/>
                </a:solidFill>
              </a:rPr>
              <a:t>                                n</a:t>
            </a:r>
          </a:p>
          <a:p>
            <a:pPr>
              <a:buNone/>
            </a:pPr>
            <a:r>
              <a:rPr lang="id-ID" sz="3000" dirty="0" smtClean="0">
                <a:solidFill>
                  <a:schemeClr val="bg1"/>
                </a:solidFill>
              </a:rPr>
              <a:t>= Entropy(Total) - ∑                             * Entropy(Outlook</a:t>
            </a:r>
            <a:r>
              <a:rPr lang="id-ID" sz="3000" baseline="-25000" dirty="0" smtClean="0">
                <a:solidFill>
                  <a:schemeClr val="bg1"/>
                </a:solidFill>
              </a:rPr>
              <a:t>i</a:t>
            </a:r>
            <a:r>
              <a:rPr lang="id-ID" sz="3000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id-ID" sz="3000" dirty="0" smtClean="0">
                <a:solidFill>
                  <a:schemeClr val="bg1"/>
                </a:solidFill>
              </a:rPr>
              <a:t>                               i=1</a:t>
            </a:r>
          </a:p>
          <a:p>
            <a:pPr>
              <a:buNone/>
            </a:pPr>
            <a:endParaRPr lang="id-ID" sz="3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d-ID" sz="3000" dirty="0" smtClean="0">
                <a:solidFill>
                  <a:schemeClr val="bg1"/>
                </a:solidFill>
              </a:rPr>
              <a:t>= 0,863120569 – ((4/14*0</a:t>
            </a:r>
            <a:r>
              <a:rPr lang="id-ID" sz="3000" smtClean="0">
                <a:solidFill>
                  <a:schemeClr val="bg1"/>
                </a:solidFill>
              </a:rPr>
              <a:t>)+(5/14*0,72</a:t>
            </a:r>
            <a:r>
              <a:rPr lang="id-ID" sz="3000" dirty="0" smtClean="0">
                <a:solidFill>
                  <a:schemeClr val="bg1"/>
                </a:solidFill>
              </a:rPr>
              <a:t>)+(5/14*0,97))</a:t>
            </a:r>
          </a:p>
          <a:p>
            <a:pPr>
              <a:buNone/>
            </a:pPr>
            <a:r>
              <a:rPr lang="id-ID" sz="3000" dirty="0" smtClean="0">
                <a:solidFill>
                  <a:schemeClr val="bg1"/>
                </a:solidFill>
              </a:rPr>
              <a:t>= 0,258521037</a:t>
            </a:r>
          </a:p>
          <a:p>
            <a:pPr>
              <a:buNone/>
            </a:pPr>
            <a:endParaRPr lang="id-ID" sz="30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285023" y="2428868"/>
            <a:ext cx="2215671" cy="1077218"/>
            <a:chOff x="3143240" y="3857628"/>
            <a:chExt cx="2215671" cy="1077218"/>
          </a:xfrm>
        </p:grpSpPr>
        <p:sp>
          <p:nvSpPr>
            <p:cNvPr id="5" name="TextBox 4"/>
            <p:cNvSpPr txBox="1"/>
            <p:nvPr/>
          </p:nvSpPr>
          <p:spPr>
            <a:xfrm>
              <a:off x="3143240" y="3857628"/>
              <a:ext cx="2215671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3200" dirty="0" smtClean="0">
                  <a:solidFill>
                    <a:schemeClr val="bg1"/>
                  </a:solidFill>
                </a:rPr>
                <a:t>│ Outlook</a:t>
              </a:r>
              <a:r>
                <a:rPr lang="id-ID" sz="3200" baseline="-25000" dirty="0" smtClean="0">
                  <a:solidFill>
                    <a:schemeClr val="bg1"/>
                  </a:solidFill>
                </a:rPr>
                <a:t>i</a:t>
              </a:r>
              <a:r>
                <a:rPr lang="id-ID" sz="3200" dirty="0" smtClean="0">
                  <a:solidFill>
                    <a:schemeClr val="bg1"/>
                  </a:solidFill>
                </a:rPr>
                <a:t> │</a:t>
              </a:r>
            </a:p>
            <a:p>
              <a:r>
                <a:rPr lang="id-ID" sz="3200" dirty="0" smtClean="0">
                  <a:solidFill>
                    <a:schemeClr val="bg1"/>
                  </a:solidFill>
                </a:rPr>
                <a:t>   │ Total │</a:t>
              </a:r>
              <a:endParaRPr lang="id-ID" sz="3200" dirty="0">
                <a:solidFill>
                  <a:schemeClr val="bg1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286116" y="4414142"/>
              <a:ext cx="1928826" cy="1499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ounded Rectangle 6"/>
          <p:cNvSpPr/>
          <p:nvPr/>
        </p:nvSpPr>
        <p:spPr>
          <a:xfrm>
            <a:off x="5500694" y="4429132"/>
            <a:ext cx="714380" cy="357190"/>
          </a:xfrm>
          <a:prstGeom prst="round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ounded Rectangle 7"/>
          <p:cNvSpPr/>
          <p:nvPr/>
        </p:nvSpPr>
        <p:spPr>
          <a:xfrm>
            <a:off x="7500958" y="4429132"/>
            <a:ext cx="714380" cy="357190"/>
          </a:xfrm>
          <a:prstGeom prst="round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ounded Rectangle 8"/>
          <p:cNvSpPr/>
          <p:nvPr/>
        </p:nvSpPr>
        <p:spPr>
          <a:xfrm>
            <a:off x="3929058" y="4429132"/>
            <a:ext cx="285752" cy="428628"/>
          </a:xfrm>
          <a:prstGeom prst="round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rot="5400000" flipH="1" flipV="1">
            <a:off x="4679157" y="2607463"/>
            <a:ext cx="1214446" cy="2428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5965041" y="3321843"/>
            <a:ext cx="107157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7036611" y="3679033"/>
            <a:ext cx="107157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000364" y="4429132"/>
            <a:ext cx="285752" cy="428628"/>
          </a:xfrm>
          <a:prstGeom prst="round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ounded Rectangle 16"/>
          <p:cNvSpPr/>
          <p:nvPr/>
        </p:nvSpPr>
        <p:spPr>
          <a:xfrm>
            <a:off x="4572000" y="4429132"/>
            <a:ext cx="285752" cy="428628"/>
          </a:xfrm>
          <a:prstGeom prst="round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ounded Rectangle 17"/>
          <p:cNvSpPr/>
          <p:nvPr/>
        </p:nvSpPr>
        <p:spPr>
          <a:xfrm>
            <a:off x="6572264" y="4429132"/>
            <a:ext cx="285752" cy="428628"/>
          </a:xfrm>
          <a:prstGeom prst="round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20" name="Straight Arrow Connector 19"/>
          <p:cNvCxnSpPr>
            <a:stCxn id="16" idx="0"/>
          </p:cNvCxnSpPr>
          <p:nvPr/>
        </p:nvCxnSpPr>
        <p:spPr>
          <a:xfrm rot="5400000" flipH="1" flipV="1">
            <a:off x="2536017" y="3393281"/>
            <a:ext cx="164307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4964909" y="2821777"/>
            <a:ext cx="1714512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7" idx="0"/>
          </p:cNvCxnSpPr>
          <p:nvPr/>
        </p:nvCxnSpPr>
        <p:spPr>
          <a:xfrm rot="5400000" flipH="1" flipV="1">
            <a:off x="4143372" y="3500438"/>
            <a:ext cx="150019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3321835" y="3679033"/>
            <a:ext cx="107157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5" idx="2"/>
          </p:cNvCxnSpPr>
          <p:nvPr/>
        </p:nvCxnSpPr>
        <p:spPr>
          <a:xfrm rot="16200000" flipV="1">
            <a:off x="4270940" y="3628005"/>
            <a:ext cx="994484" cy="750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4714876" y="3357562"/>
            <a:ext cx="235745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Lakukan Hitung Gain utk temperature, humidity dan windy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Spt yg terlihat pd tabel, diperoleh bhw atribut dgn Gain tertinggi adalah Humidity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0,37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Maka Humidity menjadi node akar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Humidity memiliki dua nilai yaitu “High” dan “Normal”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Humidity  “Normal” sdh mengklasifikasikan kasus menjadi 1 yaitu keputusannya “yes”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Utk humidity  “High” msh perlu dilakukan perhitungn lagi (krn msh terdpt “yes” dan “no”)</a:t>
            </a: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Pohon keputusan node 1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643306" y="1571612"/>
            <a:ext cx="150019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Humidity</a:t>
            </a:r>
            <a:endParaRPr lang="id-ID" dirty="0"/>
          </a:p>
        </p:txBody>
      </p:sp>
      <p:sp>
        <p:nvSpPr>
          <p:cNvPr id="5" name="Oval 4"/>
          <p:cNvSpPr/>
          <p:nvPr/>
        </p:nvSpPr>
        <p:spPr>
          <a:xfrm>
            <a:off x="2000232" y="3571876"/>
            <a:ext cx="150019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1.1</a:t>
            </a:r>
          </a:p>
          <a:p>
            <a:pPr algn="ctr"/>
            <a:r>
              <a:rPr lang="id-ID" dirty="0" smtClean="0"/>
              <a:t>?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4857752" y="3857628"/>
            <a:ext cx="150019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YES</a:t>
            </a:r>
            <a:endParaRPr lang="id-ID" dirty="0"/>
          </a:p>
        </p:txBody>
      </p:sp>
      <p:cxnSp>
        <p:nvCxnSpPr>
          <p:cNvPr id="8" name="Straight Arrow Connector 7"/>
          <p:cNvCxnSpPr>
            <a:stCxn id="4" idx="3"/>
            <a:endCxn id="5" idx="7"/>
          </p:cNvCxnSpPr>
          <p:nvPr/>
        </p:nvCxnSpPr>
        <p:spPr>
          <a:xfrm rot="5400000">
            <a:off x="3076879" y="2994987"/>
            <a:ext cx="989978" cy="582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5"/>
            <a:endCxn id="6" idx="0"/>
          </p:cNvCxnSpPr>
          <p:nvPr/>
        </p:nvCxnSpPr>
        <p:spPr>
          <a:xfrm rot="16200000" flipH="1">
            <a:off x="4732582" y="2982358"/>
            <a:ext cx="1066493" cy="68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86380" y="3000372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NORMAL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66518" y="3000372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HIGH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8596" y="428604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Perincian algoritma (Langkah 2)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5472122" cy="2686055"/>
          </a:xfrm>
          <a:ln w="28575">
            <a:solidFill>
              <a:srgbClr val="FFFF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Pilih node akar “High” dan hitung: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Jumlah kasus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Jumlah kasus keputusan “Yes”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Jumlah kasus keputusan “No”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Entropy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786446" y="1928802"/>
            <a:ext cx="714380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6715140" y="1785926"/>
            <a:ext cx="2143140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Atribut: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Outlook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Temperature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Windy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339235"/>
          <a:ext cx="8229600" cy="49472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7214"/>
                <a:gridCol w="1300186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Node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Jumlah Kasus (S)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/>
                        <a:t>Tidak</a:t>
                      </a:r>
                    </a:p>
                    <a:p>
                      <a:pPr algn="ctr" fontAlgn="b"/>
                      <a:r>
                        <a:rPr lang="id-ID" sz="1600" u="none" strike="noStrike" dirty="0" smtClean="0"/>
                        <a:t>(</a:t>
                      </a:r>
                      <a:r>
                        <a:rPr lang="id-ID" sz="1600" u="none" strike="noStrike" dirty="0"/>
                        <a:t>S</a:t>
                      </a:r>
                      <a:r>
                        <a:rPr lang="id-ID" sz="1600" u="none" strike="noStrike" baseline="-25000" dirty="0"/>
                        <a:t>1</a:t>
                      </a:r>
                      <a:r>
                        <a:rPr lang="id-ID" sz="1600" u="none" strike="noStrike" dirty="0"/>
                        <a:t>)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/>
                        <a:t>Ya</a:t>
                      </a:r>
                    </a:p>
                    <a:p>
                      <a:pPr algn="ctr" fontAlgn="b"/>
                      <a:r>
                        <a:rPr lang="id-ID" sz="1600" u="none" strike="noStrike" dirty="0" smtClean="0"/>
                        <a:t>(S</a:t>
                      </a:r>
                      <a:r>
                        <a:rPr lang="id-ID" sz="1600" u="none" strike="noStrike" baseline="-25000" dirty="0" smtClean="0"/>
                        <a:t>2</a:t>
                      </a:r>
                      <a:r>
                        <a:rPr lang="id-ID" sz="1600" u="none" strike="noStrike" dirty="0"/>
                        <a:t>)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Entropy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Gain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1.1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HUMIDITY HIGH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7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4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3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0,985228136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OUTLOOK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0,69951385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CLOUDY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RAINY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1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1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1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SUNNY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3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3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TEMPERATURE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0,020244207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COOL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HOT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3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1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MILD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4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WINDY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0,020244207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FALSE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4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1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TRUE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1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0,918295834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28596" y="285728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Hasil perhitungan (Langkah 2)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8596" y="285728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Hasil perhitungan (Langkah 2)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Didapat Gain tertinggi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outlook  0,69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Maka “Outlook” menjadi node cabang dari atribut humidity yg bernilai “High”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Berdasarkan atribut “Outlook” terdpt 3 nilai 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Cloudy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Rainy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Sunny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Krn “Cloudy” pasti bernilai “Yes” dan “Sunny” pasti bernilai “No”, maka tdk perlu dilakukan perhitungan lagi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Sedangkan “Rainy” bernilai “yes” dan “No”, maka masih perlu dilakukan perhitungan lagi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Overview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Sbg gambaran/studi kasus: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Dari </a:t>
            </a:r>
            <a:r>
              <a:rPr lang="id-ID" smtClean="0">
                <a:solidFill>
                  <a:schemeClr val="bg1"/>
                </a:solidFill>
              </a:rPr>
              <a:t>1.954 calon </a:t>
            </a:r>
            <a:r>
              <a:rPr lang="id-ID" dirty="0" smtClean="0">
                <a:solidFill>
                  <a:schemeClr val="bg1"/>
                </a:solidFill>
              </a:rPr>
              <a:t>mhs yg diterima di PTS XYZ pada 2009-2010, 498 calon mhs mengundurkan diri. 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Hal tsb, artinya 25,5 % calon mhs yg mungkin potensial tdk mampu dipertahankan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Salah satu cara utk melakukan analisis kemungkinan pengunduran diri seorang calon mhs baru adalah dengan melakukan  klasifikasi dari kumpulan data calon mahasiswa yg ada.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Salah satu model klasifikasi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Pohon keputusan</a:t>
            </a:r>
            <a:r>
              <a:rPr lang="id-ID" dirty="0" smtClean="0">
                <a:solidFill>
                  <a:schemeClr val="bg1"/>
                </a:solidFill>
              </a:rPr>
              <a:t> 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Pohon keputusan node 1.1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857752" y="1357298"/>
            <a:ext cx="1643074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Humidity</a:t>
            </a:r>
            <a:endParaRPr lang="id-ID" dirty="0"/>
          </a:p>
        </p:txBody>
      </p:sp>
      <p:sp>
        <p:nvSpPr>
          <p:cNvPr id="5" name="Oval 4"/>
          <p:cNvSpPr/>
          <p:nvPr/>
        </p:nvSpPr>
        <p:spPr>
          <a:xfrm>
            <a:off x="3357554" y="3214686"/>
            <a:ext cx="135732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1.1</a:t>
            </a:r>
          </a:p>
          <a:p>
            <a:pPr algn="ctr"/>
            <a:r>
              <a:rPr lang="id-ID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Outlook</a:t>
            </a:r>
            <a:endParaRPr lang="id-ID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15074" y="3286124"/>
            <a:ext cx="114300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YES</a:t>
            </a:r>
            <a:endParaRPr lang="id-ID" dirty="0"/>
          </a:p>
        </p:txBody>
      </p:sp>
      <p:cxnSp>
        <p:nvCxnSpPr>
          <p:cNvPr id="8" name="Straight Arrow Connector 7"/>
          <p:cNvCxnSpPr>
            <a:stCxn id="4" idx="3"/>
            <a:endCxn id="5" idx="7"/>
          </p:cNvCxnSpPr>
          <p:nvPr/>
        </p:nvCxnSpPr>
        <p:spPr>
          <a:xfrm rot="5400000">
            <a:off x="4424637" y="2729261"/>
            <a:ext cx="765202" cy="582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5"/>
            <a:endCxn id="6" idx="0"/>
          </p:cNvCxnSpPr>
          <p:nvPr/>
        </p:nvCxnSpPr>
        <p:spPr>
          <a:xfrm rot="16200000" flipH="1">
            <a:off x="6199227" y="2698772"/>
            <a:ext cx="648327" cy="526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43636" y="2845354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NORMAL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66716" y="2857496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HIGH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500430" y="4929198"/>
            <a:ext cx="1071570" cy="92869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1.1</a:t>
            </a:r>
          </a:p>
          <a:p>
            <a:pPr algn="ctr"/>
            <a:r>
              <a:rPr lang="id-ID" dirty="0" smtClean="0"/>
              <a:t>?</a:t>
            </a:r>
            <a:endParaRPr lang="id-ID" dirty="0"/>
          </a:p>
        </p:txBody>
      </p:sp>
      <p:sp>
        <p:nvSpPr>
          <p:cNvPr id="25" name="Rectangle 24"/>
          <p:cNvSpPr/>
          <p:nvPr/>
        </p:nvSpPr>
        <p:spPr>
          <a:xfrm>
            <a:off x="1928794" y="5072074"/>
            <a:ext cx="928694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YES</a:t>
            </a:r>
            <a:endParaRPr lang="id-ID" dirty="0"/>
          </a:p>
        </p:txBody>
      </p:sp>
      <p:sp>
        <p:nvSpPr>
          <p:cNvPr id="26" name="Rectangle 25"/>
          <p:cNvSpPr/>
          <p:nvPr/>
        </p:nvSpPr>
        <p:spPr>
          <a:xfrm>
            <a:off x="5143504" y="5000636"/>
            <a:ext cx="928694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NO</a:t>
            </a:r>
            <a:endParaRPr lang="id-ID" dirty="0"/>
          </a:p>
        </p:txBody>
      </p:sp>
      <p:cxnSp>
        <p:nvCxnSpPr>
          <p:cNvPr id="31" name="Straight Arrow Connector 30"/>
          <p:cNvCxnSpPr>
            <a:stCxn id="5" idx="2"/>
            <a:endCxn id="25" idx="0"/>
          </p:cNvCxnSpPr>
          <p:nvPr/>
        </p:nvCxnSpPr>
        <p:spPr>
          <a:xfrm rot="10800000" flipV="1">
            <a:off x="2393142" y="3857628"/>
            <a:ext cx="964413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4"/>
            <a:endCxn id="24" idx="0"/>
          </p:cNvCxnSpPr>
          <p:nvPr/>
        </p:nvCxnSpPr>
        <p:spPr>
          <a:xfrm rot="5400000">
            <a:off x="3821901" y="471488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" idx="6"/>
            <a:endCxn id="26" idx="0"/>
          </p:cNvCxnSpPr>
          <p:nvPr/>
        </p:nvCxnSpPr>
        <p:spPr>
          <a:xfrm>
            <a:off x="4714876" y="3857628"/>
            <a:ext cx="892975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66452" y="435769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Cloudy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69885" y="4510094"/>
            <a:ext cx="6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Rainy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0074" y="4357694"/>
            <a:ext cx="7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Sunny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8596" y="285728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Perincian algoritma (Langkah 3)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5472122" cy="2686055"/>
          </a:xfrm>
          <a:ln w="28575">
            <a:solidFill>
              <a:srgbClr val="FFFF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Pilih node akar “Rainy” dan hitung: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Jumlah kasus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Jumlah kasus keputusan “Yes”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Jumlah kasus keputusan “No”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Entropy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786446" y="1928802"/>
            <a:ext cx="714380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6715140" y="1785926"/>
            <a:ext cx="2143140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Atribut: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Temperature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Windy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87528"/>
          <a:ext cx="8229600" cy="39871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7214"/>
                <a:gridCol w="1300186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Node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Jumlah Kasus (S)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/>
                        <a:t>Tidak</a:t>
                      </a:r>
                    </a:p>
                    <a:p>
                      <a:pPr algn="ctr" fontAlgn="b"/>
                      <a:r>
                        <a:rPr lang="id-ID" sz="1600" u="none" strike="noStrike" dirty="0" smtClean="0"/>
                        <a:t>(</a:t>
                      </a:r>
                      <a:r>
                        <a:rPr lang="id-ID" sz="1600" u="none" strike="noStrike" dirty="0"/>
                        <a:t>S</a:t>
                      </a:r>
                      <a:r>
                        <a:rPr lang="id-ID" sz="1600" u="none" strike="noStrike" baseline="-25000" dirty="0"/>
                        <a:t>1</a:t>
                      </a:r>
                      <a:r>
                        <a:rPr lang="id-ID" sz="1600" u="none" strike="noStrike" dirty="0"/>
                        <a:t>)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/>
                        <a:t>Ya</a:t>
                      </a:r>
                    </a:p>
                    <a:p>
                      <a:pPr algn="ctr" fontAlgn="b"/>
                      <a:r>
                        <a:rPr lang="id-ID" sz="1600" u="none" strike="noStrike" dirty="0" smtClean="0"/>
                        <a:t>(S</a:t>
                      </a:r>
                      <a:r>
                        <a:rPr lang="id-ID" sz="1600" u="none" strike="noStrike" baseline="-25000" dirty="0" smtClean="0"/>
                        <a:t>2</a:t>
                      </a:r>
                      <a:r>
                        <a:rPr lang="id-ID" sz="1600" u="none" strike="noStrike" dirty="0"/>
                        <a:t>)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Entropy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/>
                        <a:t>Gain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1.1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HUMIDITY </a:t>
                      </a:r>
                      <a:r>
                        <a:rPr lang="id-ID" sz="1400" u="none" strike="noStrike" dirty="0" smtClean="0"/>
                        <a:t>“HIGH” dan OUTLOOK</a:t>
                      </a:r>
                      <a:r>
                        <a:rPr lang="id-ID" sz="1400" u="none" strike="noStrike" baseline="0" dirty="0" smtClean="0"/>
                        <a:t> “RAINY”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/>
                        <a:t> 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TEMPERATURE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/>
                        <a:t> 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/>
                        <a:t> 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/>
                        <a:t> 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 smtClean="0"/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COOL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/>
                        <a:t>0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/>
                        <a:t>0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/>
                        <a:t>0</a:t>
                      </a:r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HOT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 smtClean="0"/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 smtClean="0"/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 smtClean="0"/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MILD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 smtClean="0"/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WINDY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/>
                        <a:t>FALSE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 smtClean="0"/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/>
                        <a:t>TRUE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u="none" strike="noStrike" dirty="0"/>
                        <a:t> </a:t>
                      </a:r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28596" y="285728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Hasil perhitungan (Langkah 3)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8596" y="428604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Hasil perhitungan (Langkah 3)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Didapat Gain tertinggi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Windy  1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Maka “Windy” menjadi node cabang dari atribut humidity yg bernilai “High” dan outlook yg bernilai “Rainy”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Berdasarkan atribut “Windy” terdpt 2 nilai 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True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False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Krn “True” sdh terklasifikasi pasti bernilai “No” dan “False” pasti bernilai “Yes”, maka tdk perlu dilakukan perhitungan lagi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Pohon keputusan node 1.1.2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857752" y="1142984"/>
            <a:ext cx="150019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Humidity</a:t>
            </a:r>
            <a:endParaRPr lang="id-ID" dirty="0"/>
          </a:p>
        </p:txBody>
      </p:sp>
      <p:sp>
        <p:nvSpPr>
          <p:cNvPr id="5" name="Oval 4"/>
          <p:cNvSpPr/>
          <p:nvPr/>
        </p:nvSpPr>
        <p:spPr>
          <a:xfrm>
            <a:off x="3316096" y="2428868"/>
            <a:ext cx="135732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1.1</a:t>
            </a:r>
          </a:p>
          <a:p>
            <a:pPr algn="ctr"/>
            <a:r>
              <a:rPr lang="id-ID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Outlook</a:t>
            </a:r>
            <a:endParaRPr lang="id-ID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15074" y="2786058"/>
            <a:ext cx="100013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YES</a:t>
            </a:r>
            <a:endParaRPr lang="id-ID" dirty="0"/>
          </a:p>
        </p:txBody>
      </p:sp>
      <p:cxnSp>
        <p:nvCxnSpPr>
          <p:cNvPr id="8" name="Straight Arrow Connector 7"/>
          <p:cNvCxnSpPr>
            <a:stCxn id="4" idx="3"/>
            <a:endCxn id="5" idx="7"/>
          </p:cNvCxnSpPr>
          <p:nvPr/>
        </p:nvCxnSpPr>
        <p:spPr>
          <a:xfrm rot="5400000">
            <a:off x="4618222" y="2157952"/>
            <a:ext cx="315650" cy="602808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5"/>
            <a:endCxn id="6" idx="0"/>
          </p:cNvCxnSpPr>
          <p:nvPr/>
        </p:nvCxnSpPr>
        <p:spPr>
          <a:xfrm rot="16200000" flipH="1">
            <a:off x="6184432" y="2255349"/>
            <a:ext cx="484527" cy="576889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43636" y="2285992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NORMAL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66716" y="2214554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HIGH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428992" y="4214818"/>
            <a:ext cx="1143008" cy="10001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1.1.2</a:t>
            </a:r>
          </a:p>
          <a:p>
            <a:pPr algn="ctr"/>
            <a:r>
              <a:rPr lang="id-ID" dirty="0" smtClean="0"/>
              <a:t>Windy</a:t>
            </a:r>
            <a:endParaRPr lang="id-ID" dirty="0"/>
          </a:p>
        </p:txBody>
      </p:sp>
      <p:sp>
        <p:nvSpPr>
          <p:cNvPr id="25" name="Rectangle 24"/>
          <p:cNvSpPr/>
          <p:nvPr/>
        </p:nvSpPr>
        <p:spPr>
          <a:xfrm>
            <a:off x="1928794" y="4429132"/>
            <a:ext cx="928694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YES</a:t>
            </a:r>
            <a:endParaRPr lang="id-ID" dirty="0"/>
          </a:p>
        </p:txBody>
      </p:sp>
      <p:sp>
        <p:nvSpPr>
          <p:cNvPr id="26" name="Rectangle 25"/>
          <p:cNvSpPr/>
          <p:nvPr/>
        </p:nvSpPr>
        <p:spPr>
          <a:xfrm>
            <a:off x="5143504" y="4357694"/>
            <a:ext cx="928694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NO</a:t>
            </a:r>
            <a:endParaRPr lang="id-ID" dirty="0"/>
          </a:p>
        </p:txBody>
      </p:sp>
      <p:cxnSp>
        <p:nvCxnSpPr>
          <p:cNvPr id="31" name="Straight Arrow Connector 30"/>
          <p:cNvCxnSpPr>
            <a:stCxn id="5" idx="3"/>
            <a:endCxn id="25" idx="0"/>
          </p:cNvCxnSpPr>
          <p:nvPr/>
        </p:nvCxnSpPr>
        <p:spPr>
          <a:xfrm rot="5400000">
            <a:off x="2502660" y="3416920"/>
            <a:ext cx="902693" cy="1121730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4"/>
            <a:endCxn id="24" idx="0"/>
          </p:cNvCxnSpPr>
          <p:nvPr/>
        </p:nvCxnSpPr>
        <p:spPr>
          <a:xfrm rot="16200000" flipH="1">
            <a:off x="3747593" y="3961915"/>
            <a:ext cx="500066" cy="5739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" idx="5"/>
            <a:endCxn id="26" idx="0"/>
          </p:cNvCxnSpPr>
          <p:nvPr/>
        </p:nvCxnSpPr>
        <p:spPr>
          <a:xfrm rot="16200000" flipH="1">
            <a:off x="4625620" y="3375462"/>
            <a:ext cx="831255" cy="1133208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66452" y="3714752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Cloudy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84875" y="3711240"/>
            <a:ext cx="6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Rainy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0074" y="3714752"/>
            <a:ext cx="7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Sunny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428860" y="5715016"/>
            <a:ext cx="928694" cy="64294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YES</a:t>
            </a:r>
            <a:endParaRPr lang="id-ID" dirty="0"/>
          </a:p>
        </p:txBody>
      </p:sp>
      <p:sp>
        <p:nvSpPr>
          <p:cNvPr id="56" name="Rectangle 55"/>
          <p:cNvSpPr/>
          <p:nvPr/>
        </p:nvSpPr>
        <p:spPr>
          <a:xfrm>
            <a:off x="4500562" y="5715016"/>
            <a:ext cx="928694" cy="64294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NO</a:t>
            </a:r>
            <a:endParaRPr lang="id-ID" dirty="0"/>
          </a:p>
        </p:txBody>
      </p:sp>
      <p:cxnSp>
        <p:nvCxnSpPr>
          <p:cNvPr id="59" name="Straight Arrow Connector 58"/>
          <p:cNvCxnSpPr>
            <a:stCxn id="24" idx="3"/>
            <a:endCxn id="55" idx="0"/>
          </p:cNvCxnSpPr>
          <p:nvPr/>
        </p:nvCxnSpPr>
        <p:spPr>
          <a:xfrm rot="5400000">
            <a:off x="2921529" y="5040163"/>
            <a:ext cx="646532" cy="703175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4" idx="5"/>
            <a:endCxn id="56" idx="0"/>
          </p:cNvCxnSpPr>
          <p:nvPr/>
        </p:nvCxnSpPr>
        <p:spPr>
          <a:xfrm rot="16200000" flipH="1">
            <a:off x="4361493" y="5111600"/>
            <a:ext cx="646532" cy="560299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00656" y="5202808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True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28926" y="5202808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False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Berdasarkan node 1.1.2, maka: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	“Semua kasus sdh masuk dpt kelas”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Sehingga pohon keputusan diatas merupakan pohon keputusan terakhir yang terbentuk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8596" y="428604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Hasil perhitungan (Langkah 3)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Macam Algoritma Decison tree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2"/>
          </a:xfrm>
        </p:spPr>
        <p:txBody>
          <a:bodyPr/>
          <a:lstStyle/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Selain Algoritma C4.5, terdapat: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ID3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merupakan pengembangan C4.5</a:t>
            </a:r>
            <a:endParaRPr lang="id-ID" dirty="0" smtClean="0">
              <a:solidFill>
                <a:schemeClr val="bg1"/>
              </a:solidFill>
            </a:endParaRPr>
          </a:p>
          <a:p>
            <a:r>
              <a:rPr lang="id-ID" dirty="0" smtClean="0">
                <a:solidFill>
                  <a:schemeClr val="bg1"/>
                </a:solidFill>
              </a:rPr>
              <a:t>CART</a:t>
            </a:r>
          </a:p>
          <a:p>
            <a:endParaRPr lang="id-ID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id-ID" dirty="0" smtClean="0">
              <a:solidFill>
                <a:schemeClr val="bg1"/>
              </a:solidFill>
            </a:endParaRP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14620"/>
            <a:ext cx="8229600" cy="114300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Selesai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253"/>
            <a:ext cx="7772400" cy="793731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Pohon Keputusan (Algoritma C4.5)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319210"/>
            <a:ext cx="8072494" cy="5038748"/>
          </a:xfrm>
        </p:spPr>
        <p:txBody>
          <a:bodyPr>
            <a:normAutofit/>
          </a:bodyPr>
          <a:lstStyle/>
          <a:p>
            <a:pPr marL="360363" indent="-360363" algn="l">
              <a:spcBef>
                <a:spcPts val="0"/>
              </a:spcBef>
              <a:buFont typeface="Arial" pitchFamily="34" charset="0"/>
              <a:buChar char="•"/>
            </a:pPr>
            <a:r>
              <a:rPr lang="id-ID" dirty="0" smtClean="0">
                <a:solidFill>
                  <a:schemeClr val="bg1"/>
                </a:solidFill>
              </a:rPr>
              <a:t>Merupakan metode klasifikasi dan prediksi yg sangat kuat dan terkenal</a:t>
            </a:r>
          </a:p>
          <a:p>
            <a:pPr marL="360363" indent="-360363" algn="l">
              <a:spcBef>
                <a:spcPts val="0"/>
              </a:spcBef>
              <a:buFont typeface="Arial" pitchFamily="34" charset="0"/>
              <a:buChar char="•"/>
            </a:pPr>
            <a:r>
              <a:rPr lang="id-ID" dirty="0" smtClean="0">
                <a:solidFill>
                  <a:schemeClr val="bg1"/>
                </a:solidFill>
              </a:rPr>
              <a:t>Metodenya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mengubah fakta yg sangat besar menjadi pohon keputusan yg mempresentasikan aturan.</a:t>
            </a:r>
          </a:p>
          <a:p>
            <a:pPr marL="360363" indent="-360363" algn="l">
              <a:spcBef>
                <a:spcPts val="0"/>
              </a:spcBef>
              <a:buFont typeface="Arial" pitchFamily="34" charset="0"/>
              <a:buChar char="•"/>
            </a:pP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Aturan tsb dpt dgn mudah dipahami dgn  bahasa alami.</a:t>
            </a:r>
          </a:p>
          <a:p>
            <a:pPr marL="360363" indent="-360363" algn="l">
              <a:spcBef>
                <a:spcPts val="0"/>
              </a:spcBef>
              <a:buFont typeface="Arial" pitchFamily="34" charset="0"/>
              <a:buChar char="•"/>
            </a:pP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Dpt pula diekspresikan dlm bentuk bhs basis data SQL utk mencari record pada kategori tertentu.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id-ID" sz="2800" dirty="0" smtClean="0">
                <a:solidFill>
                  <a:schemeClr val="bg1"/>
                </a:solidFill>
              </a:rPr>
              <a:t>Pohon Keputusan (Algoritma C4.5)</a:t>
            </a:r>
            <a:endParaRPr lang="id-ID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Pohon keputusan juga berguna utk: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Mengeksplorasi data.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Menemukan hubungan tersembunyi antara sejumlah calon variabel input dengan sebuah variabel target.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Sangat bagus sbg langkah awal dlm proses pemodelan bahkan ketika dijadikan sbg model akhir dari bbrp teknik lainnya.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id-ID" sz="2800" dirty="0" smtClean="0">
                <a:solidFill>
                  <a:schemeClr val="bg1"/>
                </a:solidFill>
              </a:rPr>
              <a:t>Pohon Keputusan (Algoritma C4.5)</a:t>
            </a:r>
            <a:endParaRPr lang="id-ID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Sebuah model pohon keputusan terdiri dari sekumpulan aturan utk membagi sejumlah populasi yg heterogen menjadi lebih kecil, lebih homogen dgn memperhatikan pada variabel tujuannya.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Data pada pohon keputusan biasanya dinyatakan dalam bentuk tabel dengan atribut dan record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Atribut menyatakan suatu parameter yg dibuat sbg kriteria dlm membentuk pohon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id-ID" sz="2800" dirty="0" smtClean="0">
                <a:solidFill>
                  <a:schemeClr val="bg1"/>
                </a:solidFill>
              </a:rPr>
              <a:t>Pohon Keputusan (Algoritma C4.5)</a:t>
            </a:r>
            <a:endParaRPr lang="id-ID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Contoh: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Untuk menentukan bermain tenis atau tdk, kriteria yg diperlukan meliputi: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Cuaca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Angin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Kelembaban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Temperatur udara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Salah satu atribut merupakan data solusi per item data yg disebut target atribut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misalnya atribut “play” dgn nilai “main” atau “tidk main”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Atribut memiliki nilai2 yg dinamakan “instance”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Misalkan atribut “Cuaca” memiliki instance  cerah, berawan, dan hujan.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Contoh Algoritma C4.5</a:t>
            </a:r>
            <a:endParaRPr lang="id-ID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00110"/>
          <a:ext cx="8229600" cy="5500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90"/>
                <a:gridCol w="1500198"/>
                <a:gridCol w="1714512"/>
                <a:gridCol w="1371600"/>
                <a:gridCol w="1371600"/>
                <a:gridCol w="1371600"/>
              </a:tblGrid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Outlook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Temperature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Humidity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Windy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Play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Cloudy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Cloudy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Cloudy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Cloudy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Contoh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41"/>
            <a:ext cx="8229600" cy="5340369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Bdsrk tabel diatas akan dibuat tabel keputusan utk menentukan main tenis atau tidak dgn melihat keadaan Outlook (cuaca), Temperatur, Humidity (kelembaban), dan windy (keadaan angin).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Algoritma scr umum: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Pilih atribut sbg akar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Buat cabang utk tiap2 nilai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Bagi kasus dalam cabang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Ulangi proses utk setiap cabang sampai semua kasus pada cabang memiliki kelas yg sama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Memilih atribut berdasarkan nilai “gain” tertinggi dari atribut2 yg ada.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Perhitungan Gain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id-ID" dirty="0" smtClean="0">
                <a:solidFill>
                  <a:schemeClr val="bg1"/>
                </a:solidFill>
              </a:rPr>
              <a:t>				        </a:t>
            </a:r>
            <a:r>
              <a:rPr lang="id-ID" sz="2000" dirty="0" smtClean="0">
                <a:solidFill>
                  <a:schemeClr val="bg1"/>
                </a:solidFill>
              </a:rPr>
              <a:t>                           n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id-ID" sz="4100" dirty="0" smtClean="0">
                <a:solidFill>
                  <a:schemeClr val="bg1"/>
                </a:solidFill>
              </a:rPr>
              <a:t>	Gain (S,A) = Entropy (S) - </a:t>
            </a:r>
            <a:r>
              <a:rPr lang="id-ID" sz="5200" dirty="0" smtClean="0">
                <a:solidFill>
                  <a:schemeClr val="bg1"/>
                </a:solidFill>
              </a:rPr>
              <a:t>∑</a:t>
            </a:r>
            <a:r>
              <a:rPr lang="id-ID" sz="4100" dirty="0" smtClean="0">
                <a:solidFill>
                  <a:schemeClr val="bg1"/>
                </a:solidFill>
              </a:rPr>
              <a:t>           * Entropy (Si)</a:t>
            </a:r>
          </a:p>
          <a:p>
            <a:pPr lvl="7">
              <a:lnSpc>
                <a:spcPct val="120000"/>
              </a:lnSpc>
              <a:spcBef>
                <a:spcPts val="0"/>
              </a:spcBef>
              <a:buNone/>
            </a:pPr>
            <a:r>
              <a:rPr lang="id-ID" dirty="0" smtClean="0">
                <a:solidFill>
                  <a:schemeClr val="bg1"/>
                </a:solidFill>
              </a:rPr>
              <a:t>                            i=1</a:t>
            </a:r>
          </a:p>
          <a:p>
            <a:pPr>
              <a:buNone/>
            </a:pPr>
            <a:endParaRPr lang="id-ID" dirty="0" smtClean="0">
              <a:solidFill>
                <a:schemeClr val="bg1"/>
              </a:solidFill>
            </a:endParaRPr>
          </a:p>
          <a:p>
            <a:r>
              <a:rPr lang="id-ID" dirty="0" smtClean="0">
                <a:solidFill>
                  <a:schemeClr val="bg1"/>
                </a:solidFill>
              </a:rPr>
              <a:t>Keterangan: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S : himpunan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A : atribut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n : jumlah partisi atribut A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l Si l : jumlah kasus pada partisi ke-i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I S I  : jumlah kasus dalam S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63642" y="2068289"/>
            <a:ext cx="6799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│ Si │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│ S │</a:t>
            </a:r>
            <a:endParaRPr lang="id-ID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>
            <a:stCxn id="5" idx="1"/>
            <a:endCxn id="5" idx="3"/>
          </p:cNvCxnSpPr>
          <p:nvPr/>
        </p:nvCxnSpPr>
        <p:spPr>
          <a:xfrm rot="10800000" flipH="1">
            <a:off x="5463642" y="2391455"/>
            <a:ext cx="679994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8989</TotalTime>
  <Words>1230</Words>
  <Application>Microsoft Office PowerPoint</Application>
  <PresentationFormat>On-screen Show (4:3)</PresentationFormat>
  <Paragraphs>599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Pohon Keputusan (Decision Tree)</vt:lpstr>
      <vt:lpstr>Overview</vt:lpstr>
      <vt:lpstr>Pohon Keputusan (Algoritma C4.5)</vt:lpstr>
      <vt:lpstr>Pohon Keputusan (Algoritma C4.5)</vt:lpstr>
      <vt:lpstr>Pohon Keputusan (Algoritma C4.5)</vt:lpstr>
      <vt:lpstr>Pohon Keputusan (Algoritma C4.5)</vt:lpstr>
      <vt:lpstr>Contoh Algoritma C4.5</vt:lpstr>
      <vt:lpstr>Contoh</vt:lpstr>
      <vt:lpstr>Perhitungan Gain</vt:lpstr>
      <vt:lpstr>Menghitung nilai entropy</vt:lpstr>
      <vt:lpstr>Perincian algoritma ( langkah 1)</vt:lpstr>
      <vt:lpstr>Perhitungan</vt:lpstr>
      <vt:lpstr>Perhitungan Total Entropy</vt:lpstr>
      <vt:lpstr>Menghitung gain pada baris “Outlook”</vt:lpstr>
      <vt:lpstr>Lakukan Hitung Gain utk temperature, humidity dan windy</vt:lpstr>
      <vt:lpstr>Pohon keputusan node 1</vt:lpstr>
      <vt:lpstr>Slide 17</vt:lpstr>
      <vt:lpstr>Slide 18</vt:lpstr>
      <vt:lpstr>Slide 19</vt:lpstr>
      <vt:lpstr>Pohon keputusan node 1.1</vt:lpstr>
      <vt:lpstr>Slide 21</vt:lpstr>
      <vt:lpstr>Slide 22</vt:lpstr>
      <vt:lpstr>Slide 23</vt:lpstr>
      <vt:lpstr>Pohon keputusan node 1.1.2</vt:lpstr>
      <vt:lpstr>Slide 25</vt:lpstr>
      <vt:lpstr>Macam Algoritma Decison tree</vt:lpstr>
      <vt:lpstr>Selesai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Pohon Keputusan</dc:title>
  <dc:creator>User</dc:creator>
  <cp:lastModifiedBy>User</cp:lastModifiedBy>
  <cp:revision>34</cp:revision>
  <dcterms:created xsi:type="dcterms:W3CDTF">2011-05-05T07:54:15Z</dcterms:created>
  <dcterms:modified xsi:type="dcterms:W3CDTF">2012-04-12T10:30:49Z</dcterms:modified>
</cp:coreProperties>
</file>