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5" r:id="rId3"/>
    <p:sldId id="262" r:id="rId4"/>
    <p:sldId id="267" r:id="rId5"/>
    <p:sldId id="263" r:id="rId6"/>
    <p:sldId id="268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8C94"/>
    <a:srgbClr val="486143"/>
    <a:srgbClr val="ED7962"/>
    <a:srgbClr val="86AD7F"/>
    <a:srgbClr val="FACDB0"/>
    <a:srgbClr val="FF4266"/>
    <a:srgbClr val="44546A"/>
    <a:srgbClr val="AB5D6A"/>
    <a:srgbClr val="E6C3BC"/>
    <a:srgbClr val="D9A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82060" autoAdjust="0"/>
  </p:normalViewPr>
  <p:slideViewPr>
    <p:cSldViewPr snapToGrid="0">
      <p:cViewPr>
        <p:scale>
          <a:sx n="64" d="100"/>
          <a:sy n="64" d="100"/>
        </p:scale>
        <p:origin x="-822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3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9958D-D070-44B3-92B7-A567DF94869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4039-7639-47C7-9DF2-5A0DA4BEA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2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54039-7639-47C7-9DF2-5A0DA4BEAA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23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Kanshinbun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Populer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jaman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Heian</a:t>
            </a:r>
            <a:r>
              <a:rPr lang="id-ID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Pengarang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kanshinbun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id-ID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Kuukai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Kooboo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Daishi)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Shooryooshuu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Bunkyoo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Hifuron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Ono no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Takamura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Sugawara no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Michizane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Kankebunsoo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Kankekoosoo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Masafusa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Karya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terbaik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atas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titah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Ryooshunshuu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Bunka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Shuureishuu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Saga)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Keikokushuu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Kaisar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Junna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Karya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Kanshinbun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endParaRPr lang="id-ID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Honcoomonzui</a:t>
            </a:r>
            <a:r>
              <a:rPr lang="id-ID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Pilihan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Fujiwara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Akihira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terdiri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427 bait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54039-7639-47C7-9DF2-5A0DA4BEAA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4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13A674-CED6-484D-8454-75B9D39D0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1FBC070-0098-45DE-903E-B3963AD59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28DEB1-B9F0-4548-BC60-63625D86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497F0C-4460-4CBF-BD4F-04A1FD00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58E0E1-A3F2-4C31-B6D9-09BB4BCD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5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06919B-08B6-4B12-ADCB-7D8EF857E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C42833C-6F5F-44E6-AD9F-4764E70B9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A7D572-93C0-4109-BF9E-EE714B0F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1F0FA4-404C-4950-849D-30CF5B9E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C2DB8C-E3D1-48DD-8AD3-4337D542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22A27DF-60EB-4ACA-93A9-CDECA7227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53E89F-F3FC-469C-BFD2-ABBAC4CC9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7CCCF9-E79E-475C-AB9F-05473C42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C7FB93-87BF-4573-B387-3D2F0735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8BE9E86-235A-4E9B-84DD-34D24E00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5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309018-381A-42BC-BFCD-0704158D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5A71B5-E12F-4E5B-96FE-ADD8320D4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87C489-7944-4A6B-B364-6EF5865E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43E333-13C5-4984-95A1-88F63DC6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4B18F1-0FED-4A5E-B01D-A05BD7DC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3B6E58-3819-4E74-A15B-8EC5361E6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3B3B81-077D-4EA6-B457-7DC8E8A3E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7334A3-C29D-47AA-A4C5-5B77834E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3D7A02-7480-445D-9086-823D3599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D78D26-50D8-4A18-826C-5088CD90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8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621A18-B853-4C4B-9869-0D6EEC6F2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A82BF4-8D66-4D18-BC52-266F669C8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3063194-38A3-48F9-BF51-20705AE47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D02B0F-B056-451A-A08C-ECE3690D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A3CE37-ACBC-4001-9257-8CDAD7D61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30E9C02-13DA-4213-B777-B74BAB83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E9C3E1-D0C3-4F83-960B-196695A5D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282791-D744-4FFD-B2C1-DBB130636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29F8D08-0B51-41BD-9FEB-794FB326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80FD374-F5C3-4395-8EC7-DC0233312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778F625-875D-499D-AB17-D59086B82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607281-8F29-4F10-9BAC-1D785DBF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5E813D3-2765-4743-A990-AD8E47428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5D2E69A-5F6F-425E-87E8-01F8B16ED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6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680E8D-71D6-4DBF-9C86-5D60BD7C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37E6019-5941-4057-8843-017DF357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E9E08F1-06EC-4796-9E57-9C92CE65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11A06FF-D87C-40AC-ADC5-AE53CAE6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DE372BB-E41C-4D4E-91CE-094A18FF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28F2F2B-6057-456D-97F8-3DC05B98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6A766B-B067-44FF-80EF-90A95DA0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7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05D7B-FC66-4DDB-AF2C-2C2712A5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273E95-532A-4537-818E-21A1AD4E1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89866AE-8B7E-4EAD-816E-0EBA34FF1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E9AADFC-269E-4420-A949-C29ABD75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3EE7559-BE9D-4A2A-BE47-FF895733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5DBC039-F3CE-47AE-93A1-66F3A9B1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1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58F72B-E9A7-49CA-BE4A-3256C8B9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57CDD87-C16E-4679-8B39-934940389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2F20AA4-D86F-4642-B96F-2E4B4ED86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FC6C4C1-2D83-443B-80DF-C96852E9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5651CED-4C33-452F-970F-0916999E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2630EEF-E630-457B-8165-D794714F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3141A8F-16B4-42B4-BCD2-9D527AEE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048783-6F45-4CD5-8CBD-3CB1AE64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955B1-9F51-4C46-AD48-26807E68A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DA69C-A3BC-48FB-828D-5A6E6B919454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B688D8-FB80-49EF-B593-170DCB4FF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269C12-CA27-4FD4-8883-4CDB70D8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475A-FC22-4BB2-81DE-26878B72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9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77636" cy="6858000"/>
            <a:chOff x="-4114800" y="0"/>
            <a:chExt cx="10477636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88466" y="2952212"/>
              <a:ext cx="674370" cy="2286000"/>
              <a:chOff x="8355466" y="3607250"/>
              <a:chExt cx="674370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66796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55466" y="393966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17312" cy="6858000"/>
            <a:chOff x="-5219700" y="0"/>
            <a:chExt cx="10517312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23242" y="2545468"/>
              <a:ext cx="674370" cy="2286000"/>
              <a:chOff x="8395142" y="3641384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64344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95142" y="384746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485234" cy="6858000"/>
            <a:chOff x="-6324600" y="0"/>
            <a:chExt cx="10485234" cy="6858000"/>
          </a:xfrm>
          <a:solidFill>
            <a:srgbClr val="FC9D99"/>
          </a:solidFill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83130" y="2074177"/>
              <a:ext cx="677504" cy="2288110"/>
              <a:chOff x="8359930" y="3631758"/>
              <a:chExt cx="677504" cy="2288110"/>
            </a:xfrm>
            <a:grpFill/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4394" y="4456828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59930" y="3631758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2971285" y="-13013"/>
            <a:ext cx="10490759" cy="6858000"/>
            <a:chOff x="-7429500" y="0"/>
            <a:chExt cx="1049075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80004" y="1608790"/>
              <a:ext cx="681255" cy="2286000"/>
              <a:chOff x="8361704" y="3628036"/>
              <a:chExt cx="681255" cy="2286000"/>
            </a:xfrm>
          </p:grpSpPr>
          <p:sp>
            <p:nvSpPr>
              <p:cNvPr id="19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9919" y="445099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1704" y="4032372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EB0FD16-689C-476C-8309-C7173C257513}"/>
              </a:ext>
            </a:extLst>
          </p:cNvPr>
          <p:cNvSpPr txBox="1"/>
          <p:nvPr/>
        </p:nvSpPr>
        <p:spPr>
          <a:xfrm>
            <a:off x="1239039" y="1731098"/>
            <a:ext cx="42410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dirty="0" smtClean="0">
                <a:solidFill>
                  <a:srgbClr val="ED7962"/>
                </a:solidFill>
                <a:latin typeface="MS Mincho" panose="02020609040205080304" pitchFamily="17" charset="-128"/>
                <a:ea typeface="MS Mincho" panose="02020609040205080304" pitchFamily="17" charset="-128"/>
              </a:rPr>
              <a:t>詩歌</a:t>
            </a:r>
            <a:endParaRPr lang="en-US" altLang="ja-JP" sz="6600" dirty="0" smtClean="0">
              <a:solidFill>
                <a:srgbClr val="ED7962"/>
              </a:solidFill>
              <a:latin typeface="MS Mincho" panose="02020609040205080304" pitchFamily="17" charset="-128"/>
              <a:ea typeface="MS Mincho" panose="02020609040205080304" pitchFamily="17" charset="-128"/>
            </a:endParaRPr>
          </a:p>
          <a:p>
            <a:pPr algn="ctr"/>
            <a:r>
              <a:rPr lang="en-US" sz="66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(</a:t>
            </a:r>
            <a:r>
              <a:rPr lang="en-US" sz="6600" i="1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SHIIKA</a:t>
            </a:r>
            <a:r>
              <a:rPr lang="en-US" sz="6600" dirty="0" smtClean="0">
                <a:solidFill>
                  <a:srgbClr val="ED7962"/>
                </a:solidFill>
                <a:latin typeface="Tw Cen MT" panose="020B0602020104020603" pitchFamily="34" charset="0"/>
              </a:rPr>
              <a:t>)</a:t>
            </a:r>
            <a:endParaRPr lang="en-US" sz="6600" dirty="0">
              <a:solidFill>
                <a:srgbClr val="ED7962"/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-279912" y="3700127"/>
            <a:ext cx="727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486143"/>
                </a:solidFill>
                <a:latin typeface="Tw Cen MT" panose="020B0602020104020603" pitchFamily="34" charset="0"/>
              </a:rPr>
              <a:t>SASTRA ZAMAN HEIAN</a:t>
            </a:r>
            <a:endParaRPr lang="en-US" sz="3600" dirty="0">
              <a:solidFill>
                <a:srgbClr val="486143"/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-193745" y="4347164"/>
            <a:ext cx="7278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rgbClr val="44546A"/>
                </a:solidFill>
                <a:latin typeface="MS Mincho" panose="02020609040205080304" pitchFamily="17" charset="-128"/>
                <a:ea typeface="MS Mincho" panose="02020609040205080304" pitchFamily="17" charset="-128"/>
              </a:rPr>
              <a:t>中古の文学</a:t>
            </a:r>
            <a:endParaRPr lang="en-US" sz="2800" dirty="0">
              <a:solidFill>
                <a:srgbClr val="44546A"/>
              </a:solidFill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112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40340" y="2952212"/>
              <a:ext cx="733790" cy="2286000"/>
              <a:chOff x="8307340" y="3607250"/>
              <a:chExt cx="733790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07340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7883" cy="6858000"/>
            <a:chOff x="-5219700" y="0"/>
            <a:chExt cx="10507883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3813" y="2511334"/>
              <a:ext cx="674370" cy="2286000"/>
              <a:chOff x="8385713" y="3607250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5713" y="3939134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86AD7F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86AD7F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1639737" y="-15123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71263" y="2048614"/>
              <a:ext cx="693067" cy="2287055"/>
              <a:chOff x="8348063" y="3606195"/>
              <a:chExt cx="693067" cy="2287055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48063" y="3606195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-14068"/>
            <a:ext cx="10490049" cy="6858000"/>
            <a:chOff x="-7429500" y="0"/>
            <a:chExt cx="10490049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86179" y="1603610"/>
              <a:ext cx="674370" cy="2286000"/>
              <a:chOff x="8367879" y="3622856"/>
              <a:chExt cx="674370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45816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7879" y="3944483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E8AA9BD-5B28-4BB1-803B-54BB6E1B0DE1}"/>
              </a:ext>
            </a:extLst>
          </p:cNvPr>
          <p:cNvSpPr txBox="1"/>
          <p:nvPr/>
        </p:nvSpPr>
        <p:spPr>
          <a:xfrm>
            <a:off x="783036" y="8801"/>
            <a:ext cx="7278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ACDB0"/>
                </a:solidFill>
                <a:latin typeface="Tw Cen MT" panose="020B0602020104020603" pitchFamily="34" charset="0"/>
              </a:rPr>
              <a:t>SASTRA ZAMAN HEIAN</a:t>
            </a:r>
            <a:endParaRPr lang="en-US" sz="4000" dirty="0">
              <a:solidFill>
                <a:srgbClr val="FACDB0"/>
              </a:solidFill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05249" y="755977"/>
            <a:ext cx="1434489" cy="190500"/>
            <a:chOff x="3705249" y="755977"/>
            <a:chExt cx="1434489" cy="19050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D31D10B2-1E82-41AB-86A1-B072302828F6}"/>
                </a:ext>
              </a:extLst>
            </p:cNvPr>
            <p:cNvSpPr/>
            <p:nvPr/>
          </p:nvSpPr>
          <p:spPr>
            <a:xfrm>
              <a:off x="3705249" y="755977"/>
              <a:ext cx="190500" cy="190500"/>
            </a:xfrm>
            <a:prstGeom prst="ellipse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EDB7722A-3558-43A6-B164-DF6A02A376BF}"/>
                </a:ext>
              </a:extLst>
            </p:cNvPr>
            <p:cNvSpPr/>
            <p:nvPr/>
          </p:nvSpPr>
          <p:spPr>
            <a:xfrm>
              <a:off x="4016399" y="755977"/>
              <a:ext cx="190500" cy="190500"/>
            </a:xfrm>
            <a:prstGeom prst="ellipse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BFE304DF-F7E1-42ED-9E9B-4CE7C44D9B16}"/>
                </a:ext>
              </a:extLst>
            </p:cNvPr>
            <p:cNvSpPr/>
            <p:nvPr/>
          </p:nvSpPr>
          <p:spPr>
            <a:xfrm>
              <a:off x="4327185" y="755977"/>
              <a:ext cx="190500" cy="190500"/>
            </a:xfrm>
            <a:prstGeom prst="ellipse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4F54F95C-E83F-4F9D-8AD7-617D43243D98}"/>
                </a:ext>
              </a:extLst>
            </p:cNvPr>
            <p:cNvSpPr/>
            <p:nvPr/>
          </p:nvSpPr>
          <p:spPr>
            <a:xfrm>
              <a:off x="4637971" y="755977"/>
              <a:ext cx="190500" cy="190500"/>
            </a:xfrm>
            <a:prstGeom prst="ellipse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60EAC4EE-D672-4D5A-8655-7DB7D57CBE0E}"/>
                </a:ext>
              </a:extLst>
            </p:cNvPr>
            <p:cNvSpPr/>
            <p:nvPr/>
          </p:nvSpPr>
          <p:spPr>
            <a:xfrm>
              <a:off x="4949238" y="755977"/>
              <a:ext cx="190500" cy="190500"/>
            </a:xfrm>
            <a:prstGeom prst="ellipse">
              <a:avLst/>
            </a:prstGeom>
            <a:solidFill>
              <a:srgbClr val="BBD6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64338F0A-8248-4C7F-A630-F8BFCE52D3AA}"/>
              </a:ext>
            </a:extLst>
          </p:cNvPr>
          <p:cNvGrpSpPr/>
          <p:nvPr/>
        </p:nvGrpSpPr>
        <p:grpSpPr>
          <a:xfrm>
            <a:off x="1128294" y="4320546"/>
            <a:ext cx="6791601" cy="2045393"/>
            <a:chOff x="2801801" y="4443557"/>
            <a:chExt cx="6791601" cy="2045393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14F4BCEC-0127-47F1-895D-949414E51E68}"/>
                </a:ext>
              </a:extLst>
            </p:cNvPr>
            <p:cNvSpPr txBox="1"/>
            <p:nvPr/>
          </p:nvSpPr>
          <p:spPr>
            <a:xfrm>
              <a:off x="4447761" y="4443557"/>
              <a:ext cx="3486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CHUUKO NO BUNGAKU</a:t>
              </a:r>
              <a:endParaRPr lang="en-US" sz="2400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B0CC3266-0814-40CF-8FB7-59068666DA92}"/>
                </a:ext>
              </a:extLst>
            </p:cNvPr>
            <p:cNvSpPr txBox="1"/>
            <p:nvPr/>
          </p:nvSpPr>
          <p:spPr>
            <a:xfrm>
              <a:off x="2801801" y="4919290"/>
              <a:ext cx="679160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Chuuko</a:t>
              </a:r>
              <a:r>
                <a:rPr lang="en-US" sz="2400" i="1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no </a:t>
              </a:r>
              <a:r>
                <a:rPr lang="en-US" sz="2400" i="1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Bungaku</a:t>
              </a:r>
              <a:r>
                <a:rPr lang="en-US" sz="2400" i="1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berlangsung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sekitar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400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tahun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dari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Zaman Heian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sampai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Kamakura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Bakufu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. Sastra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pada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zaman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ini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identik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dengan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klan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Fujiwara,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bangsawan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memerintah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pada</a:t>
              </a:r>
              <a:r>
                <a:rPr lang="en-US" sz="2400" dirty="0" smtClean="0">
                  <a:solidFill>
                    <a:srgbClr val="FACDB0"/>
                  </a:solidFill>
                  <a:latin typeface="Tw Cen MT" panose="020B0602020104020603" pitchFamily="34" charset="0"/>
                </a:rPr>
                <a:t> Zaman Heian.</a:t>
              </a:r>
              <a:endParaRPr lang="en-US" sz="2400" i="1" dirty="0">
                <a:solidFill>
                  <a:srgbClr val="FACDB0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ECC510C9-281D-45CD-8907-71C6C646CF97}"/>
              </a:ext>
            </a:extLst>
          </p:cNvPr>
          <p:cNvGrpSpPr/>
          <p:nvPr/>
        </p:nvGrpSpPr>
        <p:grpSpPr>
          <a:xfrm>
            <a:off x="3399383" y="1500796"/>
            <a:ext cx="2249424" cy="2249424"/>
            <a:chOff x="1733971" y="1629656"/>
            <a:chExt cx="2133820" cy="2133820"/>
          </a:xfrm>
          <a:solidFill>
            <a:srgbClr val="44546A"/>
          </a:solidFill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C3CE9B52-F8C0-4C0F-A36C-A519F49591BD}"/>
                </a:ext>
              </a:extLst>
            </p:cNvPr>
            <p:cNvSpPr/>
            <p:nvPr/>
          </p:nvSpPr>
          <p:spPr>
            <a:xfrm>
              <a:off x="1733971" y="1629656"/>
              <a:ext cx="2133820" cy="21338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xmlns="" id="{E913B4F1-0711-4F3D-94C3-109C7FECF599}"/>
                </a:ext>
              </a:extLst>
            </p:cNvPr>
            <p:cNvGrpSpPr/>
            <p:nvPr/>
          </p:nvGrpSpPr>
          <p:grpSpPr>
            <a:xfrm>
              <a:off x="1829182" y="2114557"/>
              <a:ext cx="1943398" cy="1142245"/>
              <a:chOff x="1882190" y="2273581"/>
              <a:chExt cx="1943398" cy="1142245"/>
            </a:xfrm>
            <a:grpFill/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924A6141-42CC-4107-99BF-4373E4A590AF}"/>
                  </a:ext>
                </a:extLst>
              </p:cNvPr>
              <p:cNvSpPr txBox="1"/>
              <p:nvPr/>
            </p:nvSpPr>
            <p:spPr>
              <a:xfrm>
                <a:off x="1882190" y="2273581"/>
                <a:ext cx="1943398" cy="875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5400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藤原</a:t>
                </a:r>
                <a:endParaRPr lang="en-US" sz="5400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80B7DE05-4BB1-4A50-9B3B-031628755D68}"/>
                  </a:ext>
                </a:extLst>
              </p:cNvPr>
              <p:cNvSpPr txBox="1"/>
              <p:nvPr/>
            </p:nvSpPr>
            <p:spPr>
              <a:xfrm>
                <a:off x="1882190" y="3065475"/>
                <a:ext cx="1943398" cy="350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E6E7E9"/>
                    </a:solidFill>
                    <a:latin typeface="Tw Cen MT" panose="020B0602020104020603" pitchFamily="34" charset="0"/>
                  </a:rPr>
                  <a:t>FUJIWARA</a:t>
                </a:r>
                <a:endParaRPr lang="en-US" b="1" dirty="0">
                  <a:solidFill>
                    <a:srgbClr val="E6E7E9"/>
                  </a:solidFill>
                  <a:latin typeface="Tw Cen MT" panose="020B06020201040206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2264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500036" cy="6858000"/>
            <a:chOff x="-4114800" y="0"/>
            <a:chExt cx="10500036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710866" y="2952212"/>
              <a:ext cx="674370" cy="2286000"/>
              <a:chOff x="8377866" y="3607250"/>
              <a:chExt cx="674370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77866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6075" cy="6858000"/>
            <a:chOff x="-5219700" y="0"/>
            <a:chExt cx="10506075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2005" y="2511334"/>
              <a:ext cx="674370" cy="2286000"/>
              <a:chOff x="8383905" y="3607250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3905" y="395425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86AD7F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86AD7F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0770" cy="6858000"/>
            <a:chOff x="-6324600" y="0"/>
            <a:chExt cx="1048077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81800" y="2049669"/>
              <a:ext cx="674370" cy="2286000"/>
              <a:chOff x="8358600" y="3607250"/>
              <a:chExt cx="674370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94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58600" y="3667484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4553" y="1589542"/>
              <a:ext cx="684877" cy="2286000"/>
              <a:chOff x="8356253" y="3608788"/>
              <a:chExt cx="684877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56253" y="393041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D15C6488-0A8C-4F32-9A4D-7C308D3FB74D}"/>
              </a:ext>
            </a:extLst>
          </p:cNvPr>
          <p:cNvGrpSpPr/>
          <p:nvPr/>
        </p:nvGrpSpPr>
        <p:grpSpPr>
          <a:xfrm flipH="1">
            <a:off x="2490706" y="1164313"/>
            <a:ext cx="853629" cy="707135"/>
            <a:chOff x="1801222" y="3059827"/>
            <a:chExt cx="853629" cy="707135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BBD6B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BBD6B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AF0DE8F-4E0D-400F-8691-13BC3C42218F}"/>
              </a:ext>
            </a:extLst>
          </p:cNvPr>
          <p:cNvSpPr txBox="1"/>
          <p:nvPr/>
        </p:nvSpPr>
        <p:spPr>
          <a:xfrm>
            <a:off x="3393739" y="858128"/>
            <a:ext cx="5046826" cy="523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BBD6B5"/>
                </a:solidFill>
                <a:latin typeface="Tw Cen MT" panose="020B0602020104020603" pitchFamily="34" charset="0"/>
              </a:rPr>
              <a:t>KANSHIBUN</a:t>
            </a:r>
            <a:endParaRPr lang="en-US" sz="2800" i="1" dirty="0">
              <a:solidFill>
                <a:srgbClr val="BBD6B5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3373557" y="1946168"/>
            <a:ext cx="56524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Ketertarikan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akan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kanshibun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meluas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di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kalangan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istana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seiring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meningkatnya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minat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bangsawan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ada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di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pemerintahan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terhadap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budaya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Cina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 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Selain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itu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syair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pada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kanshibun</a:t>
            </a:r>
            <a:r>
              <a:rPr lang="en-US" sz="2400" i="1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menggambarkan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ajaran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Konfusianisme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bentuk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ideal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pemerintahan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atau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disebut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u="sng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bunjou</a:t>
            </a:r>
            <a:r>
              <a:rPr lang="en-US" sz="2400" i="1" u="sng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u="sng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keikoku</a:t>
            </a:r>
            <a:r>
              <a:rPr lang="en-US" sz="2400" i="1" u="sng" dirty="0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u="sng" dirty="0" err="1" smtClean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shisou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68717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85754" y="2952212"/>
              <a:ext cx="688376" cy="2286000"/>
              <a:chOff x="8352754" y="3607250"/>
              <a:chExt cx="688376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52754" y="401044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308189" y="0"/>
            <a:ext cx="10506075" cy="6858000"/>
            <a:chOff x="-5219700" y="0"/>
            <a:chExt cx="10506075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612005" y="2511334"/>
              <a:ext cx="674370" cy="2286000"/>
              <a:chOff x="8383905" y="3607250"/>
              <a:chExt cx="674370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83905" y="395425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86AD7F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86AD7F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0770" cy="6858000"/>
            <a:chOff x="-6324600" y="0"/>
            <a:chExt cx="1048077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81800" y="2049669"/>
              <a:ext cx="674370" cy="2286000"/>
              <a:chOff x="8358600" y="3607250"/>
              <a:chExt cx="674370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94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58600" y="3667484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4553" y="1589542"/>
              <a:ext cx="684877" cy="2286000"/>
              <a:chOff x="8356253" y="3608788"/>
              <a:chExt cx="684877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56253" y="393041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2C2E7099-D4AB-48C1-AA7E-3B6517A07E46}"/>
              </a:ext>
            </a:extLst>
          </p:cNvPr>
          <p:cNvGrpSpPr/>
          <p:nvPr/>
        </p:nvGrpSpPr>
        <p:grpSpPr>
          <a:xfrm>
            <a:off x="5303435" y="510979"/>
            <a:ext cx="3999076" cy="747409"/>
            <a:chOff x="36534" y="2889789"/>
            <a:chExt cx="3999076" cy="747409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B67681B7-3B8C-48C4-A752-F07DF9ACE37E}"/>
                </a:ext>
              </a:extLst>
            </p:cNvPr>
            <p:cNvSpPr txBox="1"/>
            <p:nvPr/>
          </p:nvSpPr>
          <p:spPr>
            <a:xfrm>
              <a:off x="36534" y="2889789"/>
              <a:ext cx="3417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ED7962"/>
                  </a:solidFill>
                  <a:latin typeface="Tw Cen MT" panose="020B0602020104020603" pitchFamily="34" charset="0"/>
                </a:rPr>
                <a:t>CHOKUSEN KANSHISHUU</a:t>
              </a:r>
              <a:endParaRPr lang="en-US" sz="2400" i="1" dirty="0">
                <a:solidFill>
                  <a:srgbClr val="ED7962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13EE886D-0E2E-4318-B657-87C364F802E0}"/>
                </a:ext>
              </a:extLst>
            </p:cNvPr>
            <p:cNvSpPr txBox="1"/>
            <p:nvPr/>
          </p:nvSpPr>
          <p:spPr>
            <a:xfrm>
              <a:off x="51687" y="3175533"/>
              <a:ext cx="39839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Kumpulan </a:t>
              </a:r>
              <a:r>
                <a:rPr lang="en-US" sz="2400" dirty="0" err="1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antologi</a:t>
              </a:r>
              <a:r>
                <a:rPr lang="en-US" sz="2400" dirty="0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puisi</a:t>
              </a:r>
              <a:r>
                <a:rPr lang="en-US" sz="2400" dirty="0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BBD6B5"/>
                  </a:solidFill>
                  <a:latin typeface="Tw Cen MT" panose="020B0602020104020603" pitchFamily="34" charset="0"/>
                </a:rPr>
                <a:t>Cina</a:t>
              </a:r>
              <a:endParaRPr lang="en-US" sz="2400" dirty="0">
                <a:solidFill>
                  <a:srgbClr val="BBD6B5"/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" name="Minus 3"/>
          <p:cNvSpPr/>
          <p:nvPr/>
        </p:nvSpPr>
        <p:spPr>
          <a:xfrm rot="5400000">
            <a:off x="8051888" y="681263"/>
            <a:ext cx="210312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Minus 51"/>
          <p:cNvSpPr/>
          <p:nvPr/>
        </p:nvSpPr>
        <p:spPr>
          <a:xfrm>
            <a:off x="5579681" y="1401018"/>
            <a:ext cx="41148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Minus 52"/>
          <p:cNvSpPr/>
          <p:nvPr/>
        </p:nvSpPr>
        <p:spPr>
          <a:xfrm>
            <a:off x="5579681" y="-48430"/>
            <a:ext cx="41148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Minus 54"/>
          <p:cNvSpPr/>
          <p:nvPr/>
        </p:nvSpPr>
        <p:spPr>
          <a:xfrm rot="5400000">
            <a:off x="5939713" y="1282603"/>
            <a:ext cx="4572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Minus 53"/>
          <p:cNvSpPr/>
          <p:nvPr/>
        </p:nvSpPr>
        <p:spPr>
          <a:xfrm rot="5400000">
            <a:off x="5952927" y="91405"/>
            <a:ext cx="457200" cy="457200"/>
          </a:xfrm>
          <a:prstGeom prst="mathMinus">
            <a:avLst/>
          </a:prstGeom>
          <a:solidFill>
            <a:srgbClr val="FAC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xmlns="" id="{7C3C1551-9EE9-42D9-8AA1-9DB3CA8F23DF}"/>
              </a:ext>
            </a:extLst>
          </p:cNvPr>
          <p:cNvGrpSpPr/>
          <p:nvPr/>
        </p:nvGrpSpPr>
        <p:grpSpPr>
          <a:xfrm>
            <a:off x="3713824" y="2752803"/>
            <a:ext cx="1915627" cy="1660879"/>
            <a:chOff x="2023769" y="3609015"/>
            <a:chExt cx="1915627" cy="1660879"/>
          </a:xfrm>
        </p:grpSpPr>
        <p:sp>
          <p:nvSpPr>
            <p:cNvPr id="57" name="Rectangle: Rounded Corners 20">
              <a:extLst>
                <a:ext uri="{FF2B5EF4-FFF2-40B4-BE49-F238E27FC236}">
                  <a16:creationId xmlns:a16="http://schemas.microsoft.com/office/drawing/2014/main" xmlns="" id="{4CB58540-4FF9-453F-A9F6-3C932CAF55E0}"/>
                </a:ext>
              </a:extLst>
            </p:cNvPr>
            <p:cNvSpPr/>
            <p:nvPr/>
          </p:nvSpPr>
          <p:spPr>
            <a:xfrm rot="2700000">
              <a:off x="2241988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AB5D6A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66E848BF-4E5B-409D-8114-A69D03888E8D}"/>
                </a:ext>
              </a:extLst>
            </p:cNvPr>
            <p:cNvSpPr txBox="1"/>
            <p:nvPr/>
          </p:nvSpPr>
          <p:spPr>
            <a:xfrm>
              <a:off x="2023769" y="3609015"/>
              <a:ext cx="19156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RYOUUN</a:t>
              </a:r>
            </a:p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SHUU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D1F2508F-5C9D-4593-9EA6-2154B8C51E06}"/>
                </a:ext>
              </a:extLst>
            </p:cNvPr>
            <p:cNvSpPr txBox="1"/>
            <p:nvPr/>
          </p:nvSpPr>
          <p:spPr>
            <a:xfrm>
              <a:off x="2174011" y="4192676"/>
              <a:ext cx="161514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814</a:t>
              </a:r>
            </a:p>
            <a:p>
              <a:pPr algn="ctr"/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Ono no </a:t>
              </a:r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Minemori</a:t>
              </a:r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,</a:t>
              </a:r>
              <a:endParaRPr lang="en-US" sz="1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dkk</a:t>
              </a:r>
              <a:endParaRPr lang="en-US" sz="1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92C0596D-7FAB-4A1B-AE63-D59D7FD64F5A}"/>
              </a:ext>
            </a:extLst>
          </p:cNvPr>
          <p:cNvGrpSpPr/>
          <p:nvPr/>
        </p:nvGrpSpPr>
        <p:grpSpPr>
          <a:xfrm>
            <a:off x="5144762" y="4046461"/>
            <a:ext cx="1915627" cy="1691291"/>
            <a:chOff x="4153931" y="3634881"/>
            <a:chExt cx="1915627" cy="1691291"/>
          </a:xfrm>
        </p:grpSpPr>
        <p:sp>
          <p:nvSpPr>
            <p:cNvPr id="61" name="Rectangle: Rounded Corners 21">
              <a:extLst>
                <a:ext uri="{FF2B5EF4-FFF2-40B4-BE49-F238E27FC236}">
                  <a16:creationId xmlns:a16="http://schemas.microsoft.com/office/drawing/2014/main" xmlns="" id="{61459C0E-0DC9-428D-AB3A-8868112E3852}"/>
                </a:ext>
              </a:extLst>
            </p:cNvPr>
            <p:cNvSpPr/>
            <p:nvPr/>
          </p:nvSpPr>
          <p:spPr>
            <a:xfrm rot="2700000">
              <a:off x="4335973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C88C9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64B7A73F-F964-48A2-B788-F55F7B9D040D}"/>
                </a:ext>
              </a:extLst>
            </p:cNvPr>
            <p:cNvSpPr txBox="1"/>
            <p:nvPr/>
          </p:nvSpPr>
          <p:spPr>
            <a:xfrm>
              <a:off x="4153931" y="3634881"/>
              <a:ext cx="19156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BUNKA</a:t>
              </a:r>
            </a:p>
            <a:p>
              <a:pPr algn="ctr"/>
              <a:r>
                <a:rPr lang="en-US" sz="20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SHUUREISHUU</a:t>
              </a:r>
              <a:endParaRPr lang="en-US" sz="20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AC3A30DB-CA3E-47FC-A41B-01A64D0FE2E8}"/>
                </a:ext>
              </a:extLst>
            </p:cNvPr>
            <p:cNvSpPr txBox="1"/>
            <p:nvPr/>
          </p:nvSpPr>
          <p:spPr>
            <a:xfrm>
              <a:off x="4243800" y="4248954"/>
              <a:ext cx="161514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818</a:t>
              </a:r>
            </a:p>
            <a:p>
              <a:pPr algn="ctr"/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Fujiwara no </a:t>
              </a:r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Fuyutsugu</a:t>
              </a:r>
              <a:r>
                <a:rPr lang="en-US" sz="1600" b="1" dirty="0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,</a:t>
              </a:r>
            </a:p>
            <a:p>
              <a:pPr algn="ctr"/>
              <a:r>
                <a:rPr lang="en-US" sz="1600" b="1" dirty="0" err="1" smtClean="0">
                  <a:solidFill>
                    <a:srgbClr val="E6E7E9"/>
                  </a:solidFill>
                  <a:latin typeface="Tw Cen MT" panose="020B0602020104020603" pitchFamily="34" charset="0"/>
                </a:rPr>
                <a:t>dkk</a:t>
              </a:r>
              <a:endParaRPr lang="en-US" sz="1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6743D9DB-ECBD-4F96-B04B-77A755D8CF78}"/>
              </a:ext>
            </a:extLst>
          </p:cNvPr>
          <p:cNvGrpSpPr/>
          <p:nvPr/>
        </p:nvGrpSpPr>
        <p:grpSpPr>
          <a:xfrm>
            <a:off x="6486070" y="2801261"/>
            <a:ext cx="1915627" cy="1637747"/>
            <a:chOff x="6187444" y="3657473"/>
            <a:chExt cx="1915627" cy="1637747"/>
          </a:xfrm>
        </p:grpSpPr>
        <p:sp>
          <p:nvSpPr>
            <p:cNvPr id="65" name="Rectangle: Rounded Corners 22">
              <a:extLst>
                <a:ext uri="{FF2B5EF4-FFF2-40B4-BE49-F238E27FC236}">
                  <a16:creationId xmlns:a16="http://schemas.microsoft.com/office/drawing/2014/main" xmlns="" id="{4958A5D0-184B-4172-86EF-3B81412BDC75}"/>
                </a:ext>
              </a:extLst>
            </p:cNvPr>
            <p:cNvSpPr/>
            <p:nvPr/>
          </p:nvSpPr>
          <p:spPr>
            <a:xfrm rot="2700000">
              <a:off x="6403136" y="3657473"/>
              <a:ext cx="1484244" cy="1484244"/>
            </a:xfrm>
            <a:prstGeom prst="roundRect">
              <a:avLst>
                <a:gd name="adj" fmla="val 13096"/>
              </a:avLst>
            </a:prstGeom>
            <a:solidFill>
              <a:srgbClr val="F2C2A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661CC52C-FFC4-4B11-A134-A456A120261F}"/>
                </a:ext>
              </a:extLst>
            </p:cNvPr>
            <p:cNvSpPr txBox="1"/>
            <p:nvPr/>
          </p:nvSpPr>
          <p:spPr>
            <a:xfrm>
              <a:off x="6187444" y="3706124"/>
              <a:ext cx="19156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KEIKOKU</a:t>
              </a:r>
            </a:p>
            <a:p>
              <a:pPr algn="ctr"/>
              <a:r>
                <a:rPr lang="en-US" sz="20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SHUU</a:t>
              </a:r>
              <a:endParaRPr lang="en-US" sz="2000" b="1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AF3004BC-4070-449C-B168-FA173654EA82}"/>
                </a:ext>
              </a:extLst>
            </p:cNvPr>
            <p:cNvSpPr txBox="1"/>
            <p:nvPr/>
          </p:nvSpPr>
          <p:spPr>
            <a:xfrm>
              <a:off x="6327578" y="4218002"/>
              <a:ext cx="161514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827</a:t>
              </a:r>
            </a:p>
            <a:p>
              <a:pPr algn="ctr"/>
              <a:r>
                <a:rPr lang="en-US" sz="1600" b="1" dirty="0" err="1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Yoshimine</a:t>
              </a:r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 no </a:t>
              </a:r>
              <a:r>
                <a:rPr lang="en-US" sz="1600" b="1" dirty="0" err="1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Yasuyo</a:t>
              </a:r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,</a:t>
              </a:r>
            </a:p>
            <a:p>
              <a:pPr algn="ctr"/>
              <a:r>
                <a:rPr lang="en-US" sz="1600" b="1" dirty="0" err="1" smtClean="0">
                  <a:solidFill>
                    <a:schemeClr val="bg1">
                      <a:lumMod val="50000"/>
                    </a:schemeClr>
                  </a:solidFill>
                  <a:latin typeface="Tw Cen MT" panose="020B0602020104020603" pitchFamily="34" charset="0"/>
                </a:rPr>
                <a:t>dkk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1367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2" grpId="0" animBg="1"/>
      <p:bldP spid="53" grpId="0" animBg="1"/>
      <p:bldP spid="55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70430" y="2972999"/>
              <a:ext cx="703700" cy="2286000"/>
              <a:chOff x="8337430" y="3628037"/>
              <a:chExt cx="703700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50997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37430" y="4032373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6596448" y="0"/>
            <a:ext cx="10490717" cy="6858000"/>
            <a:chOff x="-5219700" y="0"/>
            <a:chExt cx="10490717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96647" y="2511334"/>
              <a:ext cx="674370" cy="2286000"/>
              <a:chOff x="8368547" y="3607250"/>
              <a:chExt cx="674370" cy="2286000"/>
            </a:xfrm>
          </p:grpSpPr>
          <p:sp>
            <p:nvSpPr>
              <p:cNvPr id="38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68547" y="392109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86AD7F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86AD7F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81745" y="2049669"/>
              <a:ext cx="682585" cy="2286000"/>
              <a:chOff x="8358545" y="3607250"/>
              <a:chExt cx="682585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58545" y="3663638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8769" y="1589542"/>
              <a:ext cx="680661" cy="2286000"/>
              <a:chOff x="8360469" y="3608788"/>
              <a:chExt cx="680661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0469" y="3884248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D15C6488-0A8C-4F32-9A4D-7C308D3FB74D}"/>
              </a:ext>
            </a:extLst>
          </p:cNvPr>
          <p:cNvGrpSpPr/>
          <p:nvPr/>
        </p:nvGrpSpPr>
        <p:grpSpPr>
          <a:xfrm flipH="1">
            <a:off x="3526044" y="1614479"/>
            <a:ext cx="853629" cy="707135"/>
            <a:chOff x="1801222" y="3059827"/>
            <a:chExt cx="853629" cy="707135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C8692D07-D0C2-4183-8694-C71EC431F9C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DECBEC73-955A-442B-8836-D1923312FB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48614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CAF0DE8F-4E0D-400F-8691-13BC3C42218F}"/>
              </a:ext>
            </a:extLst>
          </p:cNvPr>
          <p:cNvSpPr txBox="1"/>
          <p:nvPr/>
        </p:nvSpPr>
        <p:spPr>
          <a:xfrm>
            <a:off x="4429077" y="1308294"/>
            <a:ext cx="5046826" cy="523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486143"/>
                </a:solidFill>
                <a:latin typeface="Tw Cen MT" panose="020B0602020104020603" pitchFamily="34" charset="0"/>
              </a:rPr>
              <a:t>WAKA</a:t>
            </a:r>
            <a:endParaRPr lang="en-US" sz="2800" i="1" dirty="0">
              <a:solidFill>
                <a:srgbClr val="486143"/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4408895" y="2106057"/>
            <a:ext cx="56524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mengalami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kemunduran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akibat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lebih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diminatinya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kanshibun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Akibatnya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menjadi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sastra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diminati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secara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personal.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Namun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seiring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berjalannya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waktu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dapat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menyamakan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posisinya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kembali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kanshibun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  <a:r>
              <a:rPr lang="id-ID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mencapai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puncak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ketika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muncul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Kokinshuu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(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古今集</a:t>
            </a:r>
            <a:r>
              <a:rPr lang="en-US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)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kumpulan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lama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baru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.</a:t>
            </a:r>
            <a:endParaRPr lang="id-ID" sz="2400" dirty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4415009" y="2104240"/>
            <a:ext cx="56524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dapat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kembali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karena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huruf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kana 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yang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mulai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digunakan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saat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itu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Huruf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mulai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dipakai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perempuan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digunakan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secara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personal.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4416849" y="2105941"/>
            <a:ext cx="56524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Tak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lama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kemudian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kembali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menjadi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sastra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diminati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secara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umum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Untuk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memperingati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hal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tersebut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dibuatlah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antologi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puisi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berjudul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u="sng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Kokin</a:t>
            </a:r>
            <a:r>
              <a:rPr lang="en-US" sz="2400" i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u="sng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Wakashuu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19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build="p"/>
      <p:bldP spid="42" grpId="1" build="allAtOnce"/>
      <p:bldP spid="43" grpId="0" build="p"/>
      <p:bldP spid="43" grpId="1" build="allAtOnce"/>
      <p:bldP spid="4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1023359" y="0"/>
            <a:ext cx="10488930" cy="6858000"/>
            <a:chOff x="-4114800" y="0"/>
            <a:chExt cx="10488930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99760" y="2972999"/>
              <a:ext cx="674370" cy="2286000"/>
              <a:chOff x="8366760" y="3628037"/>
              <a:chExt cx="674370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8090" y="4450997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66760" y="4032373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6596448" y="0"/>
            <a:ext cx="10490717" cy="6858000"/>
            <a:chOff x="-5219700" y="0"/>
            <a:chExt cx="10490717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96647" y="2511334"/>
              <a:ext cx="674370" cy="2286000"/>
              <a:chOff x="8368547" y="3607250"/>
              <a:chExt cx="674370" cy="2286000"/>
            </a:xfrm>
          </p:grpSpPr>
          <p:sp>
            <p:nvSpPr>
              <p:cNvPr id="38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68547" y="3921097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86AD7F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86AD7F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8930" cy="6858000"/>
            <a:chOff x="-63246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81745" y="2049669"/>
              <a:ext cx="682585" cy="2286000"/>
              <a:chOff x="8358545" y="3607250"/>
              <a:chExt cx="682585" cy="2286000"/>
            </a:xfrm>
          </p:grpSpPr>
          <p:sp>
            <p:nvSpPr>
              <p:cNvPr id="34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78090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58545" y="3663638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88930" cy="6858000"/>
            <a:chOff x="-7429500" y="0"/>
            <a:chExt cx="10488930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78769" y="1589542"/>
              <a:ext cx="680661" cy="2286000"/>
              <a:chOff x="8360469" y="3608788"/>
              <a:chExt cx="680661" cy="2286000"/>
            </a:xfrm>
          </p:grpSpPr>
          <p:sp>
            <p:nvSpPr>
              <p:cNvPr id="25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78090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60469" y="3884248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sp>
        <p:nvSpPr>
          <p:cNvPr id="57" name="Minus 56"/>
          <p:cNvSpPr/>
          <p:nvPr/>
        </p:nvSpPr>
        <p:spPr>
          <a:xfrm>
            <a:off x="7155262" y="1210850"/>
            <a:ext cx="4114800" cy="457200"/>
          </a:xfrm>
          <a:prstGeom prst="mathMinus">
            <a:avLst/>
          </a:prstGeom>
          <a:solidFill>
            <a:srgbClr val="486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2C2E7099-D4AB-48C1-AA7E-3B6517A07E46}"/>
              </a:ext>
            </a:extLst>
          </p:cNvPr>
          <p:cNvGrpSpPr/>
          <p:nvPr/>
        </p:nvGrpSpPr>
        <p:grpSpPr>
          <a:xfrm>
            <a:off x="6590104" y="527207"/>
            <a:ext cx="3983923" cy="809410"/>
            <a:chOff x="-246495" y="2889789"/>
            <a:chExt cx="3983923" cy="809410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B67681B7-3B8C-48C4-A752-F07DF9ACE37E}"/>
                </a:ext>
              </a:extLst>
            </p:cNvPr>
            <p:cNvSpPr txBox="1"/>
            <p:nvPr/>
          </p:nvSpPr>
          <p:spPr>
            <a:xfrm>
              <a:off x="36534" y="2889789"/>
              <a:ext cx="341786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i="1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Tw Cen MT" panose="020B0602020104020603" pitchFamily="34" charset="0"/>
                </a:rPr>
                <a:t>KOKIN WAKASHUU</a:t>
              </a:r>
              <a:endParaRPr lang="en-US" sz="30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13EE886D-0E2E-4318-B657-87C364F802E0}"/>
                </a:ext>
              </a:extLst>
            </p:cNvPr>
            <p:cNvSpPr txBox="1"/>
            <p:nvPr/>
          </p:nvSpPr>
          <p:spPr>
            <a:xfrm>
              <a:off x="-246495" y="3237534"/>
              <a:ext cx="39839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latin typeface="Tw Cen MT" panose="020B0602020104020603" pitchFamily="34" charset="0"/>
                </a:rPr>
                <a:t>905</a:t>
              </a:r>
              <a:endPara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56" name="Minus 55"/>
          <p:cNvSpPr/>
          <p:nvPr/>
        </p:nvSpPr>
        <p:spPr>
          <a:xfrm rot="5400000">
            <a:off x="9764629" y="579023"/>
            <a:ext cx="1828800" cy="457200"/>
          </a:xfrm>
          <a:prstGeom prst="mathMinus">
            <a:avLst/>
          </a:prstGeom>
          <a:solidFill>
            <a:srgbClr val="486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Minus 57"/>
          <p:cNvSpPr/>
          <p:nvPr/>
        </p:nvSpPr>
        <p:spPr>
          <a:xfrm>
            <a:off x="7155262" y="-41646"/>
            <a:ext cx="4114800" cy="457200"/>
          </a:xfrm>
          <a:prstGeom prst="mathMinus">
            <a:avLst/>
          </a:prstGeom>
          <a:solidFill>
            <a:srgbClr val="486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inus 58"/>
          <p:cNvSpPr/>
          <p:nvPr/>
        </p:nvSpPr>
        <p:spPr>
          <a:xfrm rot="5400000">
            <a:off x="7515294" y="1092435"/>
            <a:ext cx="457200" cy="457200"/>
          </a:xfrm>
          <a:prstGeom prst="mathMinus">
            <a:avLst/>
          </a:prstGeom>
          <a:solidFill>
            <a:srgbClr val="486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inus 59"/>
          <p:cNvSpPr/>
          <p:nvPr/>
        </p:nvSpPr>
        <p:spPr>
          <a:xfrm rot="5400000">
            <a:off x="7514440" y="84121"/>
            <a:ext cx="457200" cy="457200"/>
          </a:xfrm>
          <a:prstGeom prst="mathMinus">
            <a:avLst/>
          </a:prstGeom>
          <a:solidFill>
            <a:srgbClr val="486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0F083849-6FF5-44B6-A966-0E99FE95DD1A}"/>
              </a:ext>
            </a:extLst>
          </p:cNvPr>
          <p:cNvSpPr txBox="1"/>
          <p:nvPr/>
        </p:nvSpPr>
        <p:spPr>
          <a:xfrm>
            <a:off x="4411161" y="2273068"/>
            <a:ext cx="60392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Diperintahkan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oleh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Kaisar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Daigo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Kokinshuu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　(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古今集</a:t>
            </a:r>
            <a:r>
              <a:rPr lang="en-US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)</a:t>
            </a:r>
            <a:r>
              <a:rPr lang="id-ID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Kumpulan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lama (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古</a:t>
            </a:r>
            <a:r>
              <a:rPr lang="en-US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, 754)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waka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baru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(</a:t>
            </a:r>
            <a:r>
              <a:rPr lang="ja-JP" alt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今</a:t>
            </a:r>
            <a:r>
              <a:rPr lang="en-US" altLang="ja-JP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, 905</a:t>
            </a:r>
            <a:r>
              <a:rPr lang="en-US" altLang="ja-JP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)</a:t>
            </a:r>
            <a:endParaRPr lang="id-ID" altLang="ja-JP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endParaRPr lang="id-ID" sz="2400" dirty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Terdiri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20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jilid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  <a:r>
              <a:rPr lang="id-ID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Berisi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lebih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dari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200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puisi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  <a:latin typeface="Tw Cen MT" panose="020B06020201040206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Ada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bagian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ditulis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huruf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kana 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4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kanajo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)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yang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ditulis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dengan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huruf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4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kanji 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(</a:t>
            </a:r>
            <a:r>
              <a:rPr lang="en-US" sz="24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manajo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w Cen MT" panose="020B0602020104020603" pitchFamily="34" charset="0"/>
              </a:rPr>
              <a:t>).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13EE886D-0E2E-4318-B657-87C364F802E0}"/>
              </a:ext>
            </a:extLst>
          </p:cNvPr>
          <p:cNvSpPr txBox="1"/>
          <p:nvPr/>
        </p:nvSpPr>
        <p:spPr>
          <a:xfrm>
            <a:off x="3219899" y="1565182"/>
            <a:ext cx="7493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Ki no </a:t>
            </a:r>
            <a:r>
              <a:rPr lang="en-US" sz="20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Tsurayuki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, Ki no Tomonori, </a:t>
            </a:r>
          </a:p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Oshikouchi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no </a:t>
            </a:r>
            <a:r>
              <a:rPr lang="en-US" sz="20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Mitsune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dan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Mibu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no </a:t>
            </a:r>
            <a:r>
              <a:rPr lang="en-US" sz="2000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Tadamine</a:t>
            </a:r>
            <a:endParaRPr lang="en-US" sz="2000" dirty="0">
              <a:solidFill>
                <a:srgbClr val="FF000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7307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6" grpId="0" animBg="1"/>
      <p:bldP spid="58" grpId="0" animBg="1"/>
      <p:bldP spid="59" grpId="0" animBg="1"/>
      <p:bldP spid="60" grpId="0" animBg="1"/>
      <p:bldP spid="61" grpId="0" build="p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56761E50-ACF4-4AEB-91B2-4D1260FF3876}"/>
              </a:ext>
            </a:extLst>
          </p:cNvPr>
          <p:cNvGrpSpPr/>
          <p:nvPr/>
        </p:nvGrpSpPr>
        <p:grpSpPr>
          <a:xfrm>
            <a:off x="-5417524" y="0"/>
            <a:ext cx="10483147" cy="6858000"/>
            <a:chOff x="-4114800" y="0"/>
            <a:chExt cx="10483147" cy="6858000"/>
          </a:xfrm>
          <a:effectLst>
            <a:outerShdw blurRad="254000" dist="88900" algn="l" rotWithShape="0">
              <a:schemeClr val="tx1">
                <a:lumMod val="95000"/>
                <a:lumOff val="5000"/>
                <a:alpha val="51000"/>
              </a:scheme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1A82F37-F384-44AF-8D4D-8E5AB51F36CD}"/>
                </a:ext>
              </a:extLst>
            </p:cNvPr>
            <p:cNvSpPr/>
            <p:nvPr/>
          </p:nvSpPr>
          <p:spPr>
            <a:xfrm>
              <a:off x="-4114800" y="0"/>
              <a:ext cx="9848850" cy="6858000"/>
            </a:xfrm>
            <a:prstGeom prst="rect">
              <a:avLst/>
            </a:prstGeom>
            <a:solidFill>
              <a:srgbClr val="86AD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84CE4060-9EA1-4A18-9D41-27A4057CDEAD}"/>
                </a:ext>
              </a:extLst>
            </p:cNvPr>
            <p:cNvGrpSpPr/>
            <p:nvPr/>
          </p:nvGrpSpPr>
          <p:grpSpPr>
            <a:xfrm>
              <a:off x="5666046" y="2972999"/>
              <a:ext cx="702301" cy="2286000"/>
              <a:chOff x="8333046" y="3628037"/>
              <a:chExt cx="702301" cy="22860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C5D1EB51-A0E9-4F9E-8E46-8B3E890D1A18}"/>
                  </a:ext>
                </a:extLst>
              </p:cNvPr>
              <p:cNvSpPr/>
              <p:nvPr/>
            </p:nvSpPr>
            <p:spPr>
              <a:xfrm rot="5400000">
                <a:off x="7572307" y="4450997"/>
                <a:ext cx="2286000" cy="640080"/>
              </a:xfrm>
              <a:prstGeom prst="round2SameRect">
                <a:avLst/>
              </a:prstGeom>
              <a:solidFill>
                <a:srgbClr val="86AD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E7756F21-0986-45B4-9493-6206B3F28A73}"/>
                  </a:ext>
                </a:extLst>
              </p:cNvPr>
              <p:cNvSpPr txBox="1"/>
              <p:nvPr/>
            </p:nvSpPr>
            <p:spPr>
              <a:xfrm>
                <a:off x="8333046" y="403164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>
                    <a:solidFill>
                      <a:srgbClr val="486143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歌合</a:t>
                </a:r>
                <a:endParaRPr lang="en-US" sz="4500" b="1" dirty="0">
                  <a:solidFill>
                    <a:srgbClr val="486143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D9F87DD0-B660-4FD3-9876-F10CFF006B32}"/>
              </a:ext>
            </a:extLst>
          </p:cNvPr>
          <p:cNvGrpSpPr/>
          <p:nvPr/>
        </p:nvGrpSpPr>
        <p:grpSpPr>
          <a:xfrm>
            <a:off x="-6596448" y="0"/>
            <a:ext cx="10480396" cy="6858000"/>
            <a:chOff x="-5219700" y="0"/>
            <a:chExt cx="10480396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3275D813-8D64-4748-8D21-48563217B55D}"/>
                </a:ext>
              </a:extLst>
            </p:cNvPr>
            <p:cNvSpPr/>
            <p:nvPr/>
          </p:nvSpPr>
          <p:spPr>
            <a:xfrm>
              <a:off x="-5219700" y="0"/>
              <a:ext cx="9848850" cy="6858000"/>
            </a:xfrm>
            <a:prstGeom prst="rect">
              <a:avLst/>
            </a:prstGeom>
            <a:solidFill>
              <a:srgbClr val="4861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BC0D95A8-67B5-4055-9C4F-3DBEE1C07201}"/>
                </a:ext>
              </a:extLst>
            </p:cNvPr>
            <p:cNvGrpSpPr/>
            <p:nvPr/>
          </p:nvGrpSpPr>
          <p:grpSpPr>
            <a:xfrm>
              <a:off x="4571073" y="2511334"/>
              <a:ext cx="689623" cy="2286000"/>
              <a:chOff x="8342973" y="3607250"/>
              <a:chExt cx="689623" cy="2286000"/>
            </a:xfrm>
          </p:grpSpPr>
          <p:sp>
            <p:nvSpPr>
              <p:cNvPr id="13" name="Rectangle: Top Corners Rounded 12">
                <a:extLst>
                  <a:ext uri="{FF2B5EF4-FFF2-40B4-BE49-F238E27FC236}">
                    <a16:creationId xmlns="" xmlns:a16="http://schemas.microsoft.com/office/drawing/2014/main" id="{4398BEEC-1423-4336-B5D8-03839CBA6908}"/>
                  </a:ext>
                </a:extLst>
              </p:cNvPr>
              <p:cNvSpPr/>
              <p:nvPr/>
            </p:nvSpPr>
            <p:spPr>
              <a:xfrm rot="5400000">
                <a:off x="7569556" y="4430210"/>
                <a:ext cx="2286000" cy="640080"/>
              </a:xfrm>
              <a:prstGeom prst="round2SameRect">
                <a:avLst/>
              </a:prstGeom>
              <a:solidFill>
                <a:srgbClr val="486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0456715B-D0FD-4499-8AFC-ED7C0F550A86}"/>
                  </a:ext>
                </a:extLst>
              </p:cNvPr>
              <p:cNvSpPr txBox="1"/>
              <p:nvPr/>
            </p:nvSpPr>
            <p:spPr>
              <a:xfrm>
                <a:off x="8342973" y="4011586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86AD7F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和歌</a:t>
                </a:r>
                <a:endParaRPr lang="en-US" sz="4500" b="1" dirty="0">
                  <a:solidFill>
                    <a:srgbClr val="86AD7F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86AB1F5F-FC4D-4A86-A9E5-BBEB8A5FDA63}"/>
              </a:ext>
            </a:extLst>
          </p:cNvPr>
          <p:cNvGrpSpPr/>
          <p:nvPr/>
        </p:nvGrpSpPr>
        <p:grpSpPr>
          <a:xfrm>
            <a:off x="-7783657" y="0"/>
            <a:ext cx="10483355" cy="6858000"/>
            <a:chOff x="-6324600" y="0"/>
            <a:chExt cx="10483355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1E61F369-01B8-42C0-AB81-1CDAED90BB31}"/>
                </a:ext>
              </a:extLst>
            </p:cNvPr>
            <p:cNvSpPr/>
            <p:nvPr/>
          </p:nvSpPr>
          <p:spPr>
            <a:xfrm>
              <a:off x="-6324600" y="0"/>
              <a:ext cx="9848850" cy="6858000"/>
            </a:xfrm>
            <a:prstGeom prst="rect">
              <a:avLst/>
            </a:prstGeom>
            <a:solidFill>
              <a:srgbClr val="ED7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22B5E647-0CEC-423F-B558-37B9E35FDE29}"/>
                </a:ext>
              </a:extLst>
            </p:cNvPr>
            <p:cNvGrpSpPr/>
            <p:nvPr/>
          </p:nvGrpSpPr>
          <p:grpSpPr>
            <a:xfrm>
              <a:off x="3484385" y="2049669"/>
              <a:ext cx="674370" cy="2286000"/>
              <a:chOff x="8361185" y="3607250"/>
              <a:chExt cx="674370" cy="2286000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="" xmlns:a16="http://schemas.microsoft.com/office/drawing/2014/main" id="{8FBCEB8D-B1DF-412C-A248-C5E7E6FECF6F}"/>
                  </a:ext>
                </a:extLst>
              </p:cNvPr>
              <p:cNvSpPr/>
              <p:nvPr/>
            </p:nvSpPr>
            <p:spPr>
              <a:xfrm rot="5400000">
                <a:off x="7568563" y="4430210"/>
                <a:ext cx="2286000" cy="640080"/>
              </a:xfrm>
              <a:prstGeom prst="round2SameRect">
                <a:avLst/>
              </a:prstGeom>
              <a:solidFill>
                <a:srgbClr val="ED79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E547BC8A-CC83-433F-B204-2012A7E0FDD3}"/>
                  </a:ext>
                </a:extLst>
              </p:cNvPr>
              <p:cNvSpPr txBox="1"/>
              <p:nvPr/>
            </p:nvSpPr>
            <p:spPr>
              <a:xfrm>
                <a:off x="8361185" y="3666670"/>
                <a:ext cx="67437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FACDB0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漢詩文</a:t>
                </a:r>
                <a:endParaRPr lang="en-US" sz="4500" b="1" dirty="0">
                  <a:solidFill>
                    <a:srgbClr val="FACDB0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A1A911D1-2939-4C61-9809-8BFB85C5A363}"/>
              </a:ext>
            </a:extLst>
          </p:cNvPr>
          <p:cNvGrpSpPr/>
          <p:nvPr/>
        </p:nvGrpSpPr>
        <p:grpSpPr>
          <a:xfrm>
            <a:off x="-8938363" y="0"/>
            <a:ext cx="10475036" cy="6858000"/>
            <a:chOff x="-7429500" y="0"/>
            <a:chExt cx="10475036" cy="6858000"/>
          </a:xfrm>
          <a:effectLst>
            <a:outerShdw blurRad="254000" dist="88900" algn="l" rotWithShape="0">
              <a:prstClr val="black">
                <a:alpha val="51000"/>
              </a:prstClr>
            </a:outerShdw>
          </a:effectLst>
        </p:grpSpPr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10F7110D-033F-4AB8-9FBD-9DF1B764437D}"/>
                </a:ext>
              </a:extLst>
            </p:cNvPr>
            <p:cNvSpPr/>
            <p:nvPr/>
          </p:nvSpPr>
          <p:spPr>
            <a:xfrm>
              <a:off x="-7429500" y="0"/>
              <a:ext cx="9848850" cy="6858000"/>
            </a:xfrm>
            <a:prstGeom prst="rect">
              <a:avLst/>
            </a:prstGeom>
            <a:solidFill>
              <a:srgbClr val="FA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3AD618C5-74EF-4A13-A920-A5BE5528C742}"/>
                </a:ext>
              </a:extLst>
            </p:cNvPr>
            <p:cNvGrpSpPr/>
            <p:nvPr/>
          </p:nvGrpSpPr>
          <p:grpSpPr>
            <a:xfrm>
              <a:off x="2346982" y="1589542"/>
              <a:ext cx="698554" cy="2286000"/>
              <a:chOff x="8328682" y="3608788"/>
              <a:chExt cx="698554" cy="2286000"/>
            </a:xfrm>
          </p:grpSpPr>
          <p:sp>
            <p:nvSpPr>
              <p:cNvPr id="19" name="Rectangle: Top Corners Rounded 18">
                <a:extLst>
                  <a:ext uri="{FF2B5EF4-FFF2-40B4-BE49-F238E27FC236}">
                    <a16:creationId xmlns="" xmlns:a16="http://schemas.microsoft.com/office/drawing/2014/main" id="{350D83EA-93F0-4DDF-BE90-1EACDD67FD65}"/>
                  </a:ext>
                </a:extLst>
              </p:cNvPr>
              <p:cNvSpPr/>
              <p:nvPr/>
            </p:nvSpPr>
            <p:spPr>
              <a:xfrm rot="5400000">
                <a:off x="7564196" y="4431748"/>
                <a:ext cx="2286000" cy="640080"/>
              </a:xfrm>
              <a:prstGeom prst="round2SameRect">
                <a:avLst/>
              </a:prstGeom>
              <a:solidFill>
                <a:srgbClr val="FACD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6BB9079-0F05-4D11-97F8-25F7CB504DD7}"/>
                  </a:ext>
                </a:extLst>
              </p:cNvPr>
              <p:cNvSpPr txBox="1"/>
              <p:nvPr/>
            </p:nvSpPr>
            <p:spPr>
              <a:xfrm>
                <a:off x="8328682" y="3955795"/>
                <a:ext cx="6743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500" b="1" dirty="0" smtClean="0">
                    <a:solidFill>
                      <a:srgbClr val="ED7962"/>
                    </a:solidFill>
                    <a:latin typeface="MS Mincho" panose="02020609040205080304" pitchFamily="17" charset="-128"/>
                    <a:ea typeface="MS Mincho" panose="02020609040205080304" pitchFamily="17" charset="-128"/>
                  </a:rPr>
                  <a:t>外観</a:t>
                </a:r>
                <a:endParaRPr lang="en-US" sz="4500" b="1" dirty="0">
                  <a:solidFill>
                    <a:srgbClr val="ED7962"/>
                  </a:solidFill>
                  <a:latin typeface="MS Mincho" panose="02020609040205080304" pitchFamily="17" charset="-128"/>
                  <a:ea typeface="MS Mincho" panose="02020609040205080304" pitchFamily="17" charset="-128"/>
                </a:endParaRPr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B1ACE9A5-0AAC-4005-87FD-533CB273E3AF}"/>
              </a:ext>
            </a:extLst>
          </p:cNvPr>
          <p:cNvGrpSpPr/>
          <p:nvPr/>
        </p:nvGrpSpPr>
        <p:grpSpPr>
          <a:xfrm flipH="1">
            <a:off x="4688157" y="1527268"/>
            <a:ext cx="858010" cy="1297213"/>
            <a:chOff x="1976797" y="2950736"/>
            <a:chExt cx="459234" cy="694309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ED79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ED79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4B33EF84-99D9-4E3D-98A7-243B4B204E8F}"/>
              </a:ext>
            </a:extLst>
          </p:cNvPr>
          <p:cNvGrpSpPr/>
          <p:nvPr/>
        </p:nvGrpSpPr>
        <p:grpSpPr>
          <a:xfrm>
            <a:off x="5576504" y="1323110"/>
            <a:ext cx="5181493" cy="4973876"/>
            <a:chOff x="7845022" y="2405695"/>
            <a:chExt cx="1666472" cy="1197616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DBF60901-7459-4FFF-BFAB-332F5872E18A}"/>
                </a:ext>
              </a:extLst>
            </p:cNvPr>
            <p:cNvSpPr txBox="1"/>
            <p:nvPr/>
          </p:nvSpPr>
          <p:spPr>
            <a:xfrm>
              <a:off x="7846934" y="2405695"/>
              <a:ext cx="1654703" cy="125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ED7962"/>
                  </a:solidFill>
                  <a:latin typeface="Tw Cen MT" panose="020B0602020104020603" pitchFamily="34" charset="0"/>
                </a:rPr>
                <a:t>UTA-AWASE</a:t>
              </a:r>
              <a:endParaRPr lang="en-US" sz="2800" dirty="0">
                <a:solidFill>
                  <a:srgbClr val="ED7962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7989F52C-1D2B-46E2-A985-77707A7510FC}"/>
                </a:ext>
              </a:extLst>
            </p:cNvPr>
            <p:cNvSpPr txBox="1"/>
            <p:nvPr/>
          </p:nvSpPr>
          <p:spPr>
            <a:xfrm>
              <a:off x="7845022" y="2513941"/>
              <a:ext cx="1666472" cy="108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Kontes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pembacaan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puisi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, yang mana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pembaca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puisi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akan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dibagi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menjadi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2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grup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di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kanan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kiri</a:t>
              </a:r>
              <a:r>
                <a:rPr lang="en-US" sz="2400" dirty="0" smtClean="0">
                  <a:solidFill>
                    <a:srgbClr val="486143"/>
                  </a:solidFill>
                  <a:latin typeface="Tw Cen MT" panose="020B0602020104020603" pitchFamily="34" charset="0"/>
                </a:rPr>
                <a:t>.</a:t>
              </a:r>
              <a:endParaRPr lang="id-ID" sz="2400" dirty="0" smtClean="0">
                <a:solidFill>
                  <a:srgbClr val="486143"/>
                </a:solidFill>
                <a:latin typeface="Tw Cen MT" panose="020B0602020104020603" pitchFamily="34" charset="0"/>
              </a:endParaRPr>
            </a:p>
            <a:p>
              <a:endParaRPr lang="id-ID" sz="2400" dirty="0">
                <a:solidFill>
                  <a:srgbClr val="486143"/>
                </a:solidFill>
                <a:latin typeface="Tw Cen MT" panose="020B0602020104020603" pitchFamily="34" charset="0"/>
              </a:endParaRPr>
            </a:p>
            <a:p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Seiring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perkembangan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budaya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nasional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,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waka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juga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berkembang</a:t>
              </a:r>
              <a:r>
                <a:rPr lang="id-ID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Adanya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Utaawase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(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pertandingan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pantun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)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membantu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mengembangkan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waka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–(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sebelumnya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ada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Toosoo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*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pertandingan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memilih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rumput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terbagus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*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Tooge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*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pertandingan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memilih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bunga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2400" dirty="0" err="1">
                  <a:solidFill>
                    <a:srgbClr val="486143"/>
                  </a:solidFill>
                  <a:latin typeface="Tw Cen MT" panose="020B0602020104020603" pitchFamily="34" charset="0"/>
                </a:rPr>
                <a:t>tercantik</a:t>
              </a:r>
              <a:r>
                <a:rPr lang="en-US" sz="2400" dirty="0">
                  <a:solidFill>
                    <a:srgbClr val="486143"/>
                  </a:solidFill>
                  <a:latin typeface="Tw Cen MT" panose="020B0602020104020603" pitchFamily="34" charset="0"/>
                </a:rPr>
                <a:t>*)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07157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4948</TotalTime>
  <Words>375</Words>
  <Application>Microsoft Office PowerPoint</Application>
  <PresentationFormat>Custom</PresentationFormat>
  <Paragraphs>105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Ahmed</dc:creator>
  <cp:lastModifiedBy>User</cp:lastModifiedBy>
  <cp:revision>142</cp:revision>
  <dcterms:created xsi:type="dcterms:W3CDTF">2017-11-09T17:58:25Z</dcterms:created>
  <dcterms:modified xsi:type="dcterms:W3CDTF">2018-12-14T05:33:09Z</dcterms:modified>
</cp:coreProperties>
</file>