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8288000" cy="10287000"/>
  <p:notesSz cx="6858000" cy="9144000"/>
  <p:embeddedFontLst>
    <p:embeddedFont>
      <p:font typeface="Barlow" panose="00000500000000000000" pitchFamily="2" charset="0"/>
      <p:regular r:id="rId19"/>
      <p:bold r:id="rId20"/>
      <p:italic r:id="rId21"/>
      <p:boldItalic r:id="rId22"/>
    </p:embeddedFont>
    <p:embeddedFont>
      <p:font typeface="Barlow Bold" panose="00000800000000000000" charset="0"/>
      <p:regular r:id="rId23"/>
    </p:embeddedFont>
    <p:embeddedFont>
      <p:font typeface="Barlow Italics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nva Sans" panose="020B0604020202020204" charset="0"/>
      <p:regular r:id="rId29"/>
    </p:embeddedFont>
    <p:embeddedFont>
      <p:font typeface="Canva Sans Bold" panose="020B0604020202020204" charset="0"/>
      <p:regular r:id="rId30"/>
    </p:embeddedFont>
    <p:embeddedFont>
      <p:font typeface="Clear Sans" panose="020B0604020202020204" charset="0"/>
      <p:regular r:id="rId31"/>
    </p:embeddedFont>
    <p:embeddedFont>
      <p:font typeface="Clear Sans Bold" panose="020B0604020202020204" charset="0"/>
      <p:regular r:id="rId32"/>
    </p:embeddedFont>
    <p:embeddedFont>
      <p:font typeface="Poppins Semi-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864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3.pn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20872" y="-3172379"/>
            <a:ext cx="7573225" cy="6508240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9619" y="0"/>
              <a:ext cx="793562" cy="698500"/>
            </a:xfrm>
            <a:custGeom>
              <a:avLst/>
              <a:gdLst/>
              <a:ahLst/>
              <a:cxnLst/>
              <a:rect l="l" t="t" r="r" b="b"/>
              <a:pathLst>
                <a:path w="793562" h="698500">
                  <a:moveTo>
                    <a:pt x="777990" y="392546"/>
                  </a:moveTo>
                  <a:lnTo>
                    <a:pt x="625172" y="655204"/>
                  </a:lnTo>
                  <a:cubicBezTo>
                    <a:pt x="609576" y="682009"/>
                    <a:pt x="580902" y="698500"/>
                    <a:pt x="549890" y="698500"/>
                  </a:cubicBezTo>
                  <a:lnTo>
                    <a:pt x="243672" y="698500"/>
                  </a:lnTo>
                  <a:cubicBezTo>
                    <a:pt x="212660" y="698500"/>
                    <a:pt x="183986" y="682009"/>
                    <a:pt x="168390" y="655204"/>
                  </a:cubicBezTo>
                  <a:lnTo>
                    <a:pt x="15572" y="392546"/>
                  </a:lnTo>
                  <a:cubicBezTo>
                    <a:pt x="0" y="365782"/>
                    <a:pt x="0" y="332718"/>
                    <a:pt x="15572" y="305954"/>
                  </a:cubicBezTo>
                  <a:lnTo>
                    <a:pt x="168390" y="43296"/>
                  </a:lnTo>
                  <a:cubicBezTo>
                    <a:pt x="183986" y="16491"/>
                    <a:pt x="212660" y="0"/>
                    <a:pt x="243672" y="0"/>
                  </a:cubicBezTo>
                  <a:lnTo>
                    <a:pt x="549890" y="0"/>
                  </a:lnTo>
                  <a:cubicBezTo>
                    <a:pt x="580902" y="0"/>
                    <a:pt x="609576" y="16491"/>
                    <a:pt x="625172" y="43296"/>
                  </a:cubicBezTo>
                  <a:lnTo>
                    <a:pt x="777990" y="305954"/>
                  </a:lnTo>
                  <a:cubicBezTo>
                    <a:pt x="793562" y="332718"/>
                    <a:pt x="793562" y="365782"/>
                    <a:pt x="777990" y="392546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770251" y="-3256312"/>
            <a:ext cx="7023846" cy="6036118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7620" y="0"/>
              <a:ext cx="797561" cy="698500"/>
            </a:xfrm>
            <a:custGeom>
              <a:avLst/>
              <a:gdLst/>
              <a:ahLst/>
              <a:cxnLst/>
              <a:rect l="l" t="t" r="r" b="b"/>
              <a:pathLst>
                <a:path w="797561" h="698500">
                  <a:moveTo>
                    <a:pt x="785225" y="383548"/>
                  </a:moveTo>
                  <a:lnTo>
                    <a:pt x="621935" y="664202"/>
                  </a:lnTo>
                  <a:cubicBezTo>
                    <a:pt x="609580" y="685437"/>
                    <a:pt x="586867" y="698500"/>
                    <a:pt x="562300" y="698500"/>
                  </a:cubicBezTo>
                  <a:lnTo>
                    <a:pt x="235260" y="698500"/>
                  </a:lnTo>
                  <a:cubicBezTo>
                    <a:pt x="210693" y="698500"/>
                    <a:pt x="187980" y="685437"/>
                    <a:pt x="175625" y="664202"/>
                  </a:cubicBezTo>
                  <a:lnTo>
                    <a:pt x="12335" y="383548"/>
                  </a:lnTo>
                  <a:cubicBezTo>
                    <a:pt x="0" y="362346"/>
                    <a:pt x="0" y="336154"/>
                    <a:pt x="12335" y="314952"/>
                  </a:cubicBezTo>
                  <a:lnTo>
                    <a:pt x="175625" y="34298"/>
                  </a:lnTo>
                  <a:cubicBezTo>
                    <a:pt x="187980" y="13063"/>
                    <a:pt x="210693" y="0"/>
                    <a:pt x="235260" y="0"/>
                  </a:cubicBezTo>
                  <a:lnTo>
                    <a:pt x="562300" y="0"/>
                  </a:lnTo>
                  <a:cubicBezTo>
                    <a:pt x="586867" y="0"/>
                    <a:pt x="609580" y="13063"/>
                    <a:pt x="621935" y="34298"/>
                  </a:cubicBezTo>
                  <a:lnTo>
                    <a:pt x="785225" y="314952"/>
                  </a:lnTo>
                  <a:cubicBezTo>
                    <a:pt x="797560" y="336154"/>
                    <a:pt x="797560" y="362346"/>
                    <a:pt x="785225" y="38354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27BBB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75218" y="-3414843"/>
            <a:ext cx="6522082" cy="560491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8206" y="0"/>
              <a:ext cx="796388" cy="698500"/>
            </a:xfrm>
            <a:custGeom>
              <a:avLst/>
              <a:gdLst/>
              <a:ahLst/>
              <a:cxnLst/>
              <a:rect l="l" t="t" r="r" b="b"/>
              <a:pathLst>
                <a:path w="796388" h="698500">
                  <a:moveTo>
                    <a:pt x="783104" y="386186"/>
                  </a:moveTo>
                  <a:lnTo>
                    <a:pt x="622884" y="661564"/>
                  </a:lnTo>
                  <a:cubicBezTo>
                    <a:pt x="609579" y="684432"/>
                    <a:pt x="585118" y="698500"/>
                    <a:pt x="558661" y="698500"/>
                  </a:cubicBezTo>
                  <a:lnTo>
                    <a:pt x="237727" y="698500"/>
                  </a:lnTo>
                  <a:cubicBezTo>
                    <a:pt x="211270" y="698500"/>
                    <a:pt x="186809" y="684432"/>
                    <a:pt x="173504" y="661564"/>
                  </a:cubicBezTo>
                  <a:lnTo>
                    <a:pt x="13284" y="386186"/>
                  </a:lnTo>
                  <a:cubicBezTo>
                    <a:pt x="0" y="363354"/>
                    <a:pt x="0" y="335146"/>
                    <a:pt x="13284" y="312314"/>
                  </a:cubicBezTo>
                  <a:lnTo>
                    <a:pt x="173504" y="36936"/>
                  </a:lnTo>
                  <a:cubicBezTo>
                    <a:pt x="186809" y="14068"/>
                    <a:pt x="211270" y="0"/>
                    <a:pt x="237727" y="0"/>
                  </a:cubicBezTo>
                  <a:lnTo>
                    <a:pt x="558661" y="0"/>
                  </a:lnTo>
                  <a:cubicBezTo>
                    <a:pt x="585118" y="0"/>
                    <a:pt x="609579" y="14068"/>
                    <a:pt x="622884" y="36936"/>
                  </a:cubicBezTo>
                  <a:lnTo>
                    <a:pt x="783104" y="312314"/>
                  </a:lnTo>
                  <a:cubicBezTo>
                    <a:pt x="796388" y="335146"/>
                    <a:pt x="796388" y="363354"/>
                    <a:pt x="783104" y="38618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gradFill>
                <a:gsLst>
                  <a:gs pos="0">
                    <a:srgbClr val="FFE42F">
                      <a:alpha val="85000"/>
                    </a:srgbClr>
                  </a:gs>
                  <a:gs pos="100000">
                    <a:srgbClr val="FFB613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0377335" y="3987882"/>
            <a:ext cx="9234335" cy="8103129"/>
          </a:xfrm>
          <a:custGeom>
            <a:avLst/>
            <a:gdLst/>
            <a:ahLst/>
            <a:cxnLst/>
            <a:rect l="l" t="t" r="r" b="b"/>
            <a:pathLst>
              <a:path w="9234335" h="8103129">
                <a:moveTo>
                  <a:pt x="9234335" y="0"/>
                </a:moveTo>
                <a:lnTo>
                  <a:pt x="0" y="0"/>
                </a:lnTo>
                <a:lnTo>
                  <a:pt x="0" y="8103129"/>
                </a:lnTo>
                <a:lnTo>
                  <a:pt x="9234335" y="8103129"/>
                </a:lnTo>
                <a:lnTo>
                  <a:pt x="923433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416622" y="19490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828222" y="911721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20622" y="1283577"/>
            <a:ext cx="6723237" cy="5965993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16717233" y="308492"/>
            <a:ext cx="1084133" cy="1261537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895564" y="516003"/>
            <a:ext cx="727472" cy="846513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7" name="TextBox 2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165464" y="5488650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16595" r="-16595"/>
              </a:stretch>
            </a:blipFill>
          </p:spPr>
        </p:sp>
      </p:grpSp>
      <p:grpSp>
        <p:nvGrpSpPr>
          <p:cNvPr id="30" name="Group 30"/>
          <p:cNvGrpSpPr/>
          <p:nvPr/>
        </p:nvGrpSpPr>
        <p:grpSpPr>
          <a:xfrm>
            <a:off x="-749787" y="6239784"/>
            <a:ext cx="9587865" cy="1052918"/>
            <a:chOff x="0" y="0"/>
            <a:chExt cx="5551013" cy="609600"/>
          </a:xfrm>
        </p:grpSpPr>
        <p:sp>
          <p:nvSpPr>
            <p:cNvPr id="31" name="Freeform 31"/>
            <p:cNvSpPr/>
            <p:nvPr/>
          </p:nvSpPr>
          <p:spPr>
            <a:xfrm>
              <a:off x="3924" y="0"/>
              <a:ext cx="5543165" cy="609600"/>
            </a:xfrm>
            <a:custGeom>
              <a:avLst/>
              <a:gdLst/>
              <a:ahLst/>
              <a:cxnLst/>
              <a:rect l="l" t="t" r="r" b="b"/>
              <a:pathLst>
                <a:path w="5543165" h="609600">
                  <a:moveTo>
                    <a:pt x="5327739" y="0"/>
                  </a:moveTo>
                  <a:lnTo>
                    <a:pt x="12225" y="0"/>
                  </a:lnTo>
                  <a:cubicBezTo>
                    <a:pt x="8484" y="0"/>
                    <a:pt x="4970" y="1799"/>
                    <a:pt x="2783" y="4834"/>
                  </a:cubicBezTo>
                  <a:cubicBezTo>
                    <a:pt x="595" y="7869"/>
                    <a:pt x="0" y="11771"/>
                    <a:pt x="1183" y="15321"/>
                  </a:cubicBezTo>
                  <a:lnTo>
                    <a:pt x="194169" y="594279"/>
                  </a:lnTo>
                  <a:cubicBezTo>
                    <a:pt x="197219" y="603429"/>
                    <a:pt x="205781" y="609600"/>
                    <a:pt x="215425" y="609600"/>
                  </a:cubicBezTo>
                  <a:lnTo>
                    <a:pt x="5530939" y="609600"/>
                  </a:lnTo>
                  <a:cubicBezTo>
                    <a:pt x="5534681" y="609600"/>
                    <a:pt x="5538194" y="607801"/>
                    <a:pt x="5540382" y="604766"/>
                  </a:cubicBezTo>
                  <a:cubicBezTo>
                    <a:pt x="5542570" y="601731"/>
                    <a:pt x="5543165" y="597829"/>
                    <a:pt x="5541982" y="594279"/>
                  </a:cubicBezTo>
                  <a:lnTo>
                    <a:pt x="5348996" y="15321"/>
                  </a:lnTo>
                  <a:cubicBezTo>
                    <a:pt x="5345946" y="6171"/>
                    <a:pt x="5337384" y="0"/>
                    <a:pt x="532773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534781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559835" y="590670"/>
            <a:ext cx="1585890" cy="1585890"/>
          </a:xfrm>
          <a:custGeom>
            <a:avLst/>
            <a:gdLst/>
            <a:ahLst/>
            <a:cxnLst/>
            <a:rect l="l" t="t" r="r" b="b"/>
            <a:pathLst>
              <a:path w="1585890" h="1585890">
                <a:moveTo>
                  <a:pt x="0" y="0"/>
                </a:moveTo>
                <a:lnTo>
                  <a:pt x="1585891" y="0"/>
                </a:lnTo>
                <a:lnTo>
                  <a:pt x="1585891" y="1585890"/>
                </a:lnTo>
                <a:lnTo>
                  <a:pt x="0" y="1585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2418848" y="659830"/>
            <a:ext cx="2603400" cy="1387124"/>
          </a:xfrm>
          <a:custGeom>
            <a:avLst/>
            <a:gdLst/>
            <a:ahLst/>
            <a:cxnLst/>
            <a:rect l="l" t="t" r="r" b="b"/>
            <a:pathLst>
              <a:path w="2603400" h="1387124">
                <a:moveTo>
                  <a:pt x="0" y="0"/>
                </a:moveTo>
                <a:lnTo>
                  <a:pt x="2603400" y="0"/>
                </a:lnTo>
                <a:lnTo>
                  <a:pt x="2603400" y="1387124"/>
                </a:lnTo>
                <a:lnTo>
                  <a:pt x="0" y="13871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5298741" y="389331"/>
            <a:ext cx="1899031" cy="1899031"/>
          </a:xfrm>
          <a:custGeom>
            <a:avLst/>
            <a:gdLst/>
            <a:ahLst/>
            <a:cxnLst/>
            <a:rect l="l" t="t" r="r" b="b"/>
            <a:pathLst>
              <a:path w="1899031" h="1899031">
                <a:moveTo>
                  <a:pt x="0" y="0"/>
                </a:moveTo>
                <a:lnTo>
                  <a:pt x="1899031" y="0"/>
                </a:lnTo>
                <a:lnTo>
                  <a:pt x="1899031" y="1899031"/>
                </a:lnTo>
                <a:lnTo>
                  <a:pt x="0" y="18990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7296576" y="466793"/>
            <a:ext cx="1847424" cy="1709767"/>
          </a:xfrm>
          <a:custGeom>
            <a:avLst/>
            <a:gdLst/>
            <a:ahLst/>
            <a:cxnLst/>
            <a:rect l="l" t="t" r="r" b="b"/>
            <a:pathLst>
              <a:path w="1847424" h="1709767">
                <a:moveTo>
                  <a:pt x="0" y="0"/>
                </a:moveTo>
                <a:lnTo>
                  <a:pt x="1847424" y="0"/>
                </a:lnTo>
                <a:lnTo>
                  <a:pt x="1847424" y="1709767"/>
                </a:lnTo>
                <a:lnTo>
                  <a:pt x="0" y="17097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699164" y="8462957"/>
            <a:ext cx="4157730" cy="621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35"/>
              </a:lnSpc>
              <a:spcBef>
                <a:spcPct val="0"/>
              </a:spcBef>
            </a:pPr>
            <a:r>
              <a:rPr lang="en-US" sz="3668" spc="-9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Dosen Pengampu 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99164" y="9007952"/>
            <a:ext cx="5696224" cy="68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6"/>
              </a:lnSpc>
              <a:spcBef>
                <a:spcPct val="0"/>
              </a:spcBef>
            </a:pPr>
            <a:r>
              <a:rPr lang="en-US" sz="428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Titin </a:t>
            </a:r>
            <a:r>
              <a:rPr lang="en-US" sz="428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Hargyatni</a:t>
            </a:r>
            <a:r>
              <a:rPr lang="en-US" sz="428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, M.M.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37264" y="3517664"/>
            <a:ext cx="9285593" cy="2465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18"/>
              </a:lnSpc>
            </a:pPr>
            <a:r>
              <a:rPr lang="en-US" sz="823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KONSEP DASAR</a:t>
            </a:r>
          </a:p>
          <a:p>
            <a:pPr marL="0" lvl="0" indent="0" algn="l">
              <a:lnSpc>
                <a:spcPts val="9718"/>
              </a:lnSpc>
            </a:pPr>
            <a:r>
              <a:rPr lang="en-US" sz="823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20318" y="6422309"/>
            <a:ext cx="6247655" cy="621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35"/>
              </a:lnSpc>
              <a:spcBef>
                <a:spcPct val="0"/>
              </a:spcBef>
            </a:pPr>
            <a:r>
              <a:rPr lang="en-US" sz="3668" spc="-9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Sistem Informasi Manajemen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20318" y="7262887"/>
            <a:ext cx="5475069" cy="552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  <a:spcBef>
                <a:spcPct val="0"/>
              </a:spcBef>
            </a:pPr>
            <a:r>
              <a:rPr lang="en-US" sz="3214" spc="-8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Pertemuan :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68901" y="-661442"/>
            <a:ext cx="11627237" cy="11197896"/>
            <a:chOff x="0" y="0"/>
            <a:chExt cx="924493" cy="890355"/>
          </a:xfrm>
        </p:grpSpPr>
        <p:sp>
          <p:nvSpPr>
            <p:cNvPr id="3" name="Freeform 3"/>
            <p:cNvSpPr/>
            <p:nvPr/>
          </p:nvSpPr>
          <p:spPr>
            <a:xfrm>
              <a:off x="5952" y="0"/>
              <a:ext cx="912589" cy="890355"/>
            </a:xfrm>
            <a:custGeom>
              <a:avLst/>
              <a:gdLst/>
              <a:ahLst/>
              <a:cxnLst/>
              <a:rect l="l" t="t" r="r" b="b"/>
              <a:pathLst>
                <a:path w="912589" h="890355">
                  <a:moveTo>
                    <a:pt x="902228" y="480916"/>
                  </a:moveTo>
                  <a:lnTo>
                    <a:pt x="731653" y="854617"/>
                  </a:lnTo>
                  <a:cubicBezTo>
                    <a:pt x="721716" y="876388"/>
                    <a:pt x="699987" y="890355"/>
                    <a:pt x="676056" y="890355"/>
                  </a:cubicBezTo>
                  <a:lnTo>
                    <a:pt x="236533" y="890355"/>
                  </a:lnTo>
                  <a:cubicBezTo>
                    <a:pt x="212602" y="890355"/>
                    <a:pt x="190873" y="876388"/>
                    <a:pt x="180936" y="854617"/>
                  </a:cubicBezTo>
                  <a:lnTo>
                    <a:pt x="10360" y="480916"/>
                  </a:lnTo>
                  <a:cubicBezTo>
                    <a:pt x="0" y="458217"/>
                    <a:pt x="0" y="432139"/>
                    <a:pt x="10360" y="409440"/>
                  </a:cubicBezTo>
                  <a:lnTo>
                    <a:pt x="180936" y="35738"/>
                  </a:lnTo>
                  <a:cubicBezTo>
                    <a:pt x="190873" y="13968"/>
                    <a:pt x="212602" y="0"/>
                    <a:pt x="236533" y="0"/>
                  </a:cubicBezTo>
                  <a:lnTo>
                    <a:pt x="676056" y="0"/>
                  </a:lnTo>
                  <a:cubicBezTo>
                    <a:pt x="699987" y="0"/>
                    <a:pt x="721716" y="13968"/>
                    <a:pt x="731653" y="35738"/>
                  </a:cubicBezTo>
                  <a:lnTo>
                    <a:pt x="902228" y="409440"/>
                  </a:lnTo>
                  <a:cubicBezTo>
                    <a:pt x="912589" y="432139"/>
                    <a:pt x="912589" y="458217"/>
                    <a:pt x="902228" y="4809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95893" cy="928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9519338" y="2030213"/>
            <a:ext cx="0" cy="6488191"/>
          </a:xfrm>
          <a:prstGeom prst="line">
            <a:avLst/>
          </a:prstGeom>
          <a:ln w="19050" cap="flat">
            <a:solidFill>
              <a:srgbClr val="44A9E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8896350" y="1519389"/>
            <a:ext cx="1188826" cy="1021647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896350" y="4715459"/>
            <a:ext cx="1188826" cy="102164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896350" y="6232155"/>
            <a:ext cx="1188826" cy="1021647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934450" y="8518404"/>
            <a:ext cx="1188826" cy="1021647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769592" y="-5272948"/>
            <a:ext cx="7129508" cy="6126921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40852" y="2134988"/>
            <a:ext cx="6015454" cy="3793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70"/>
              </a:lnSpc>
            </a:pPr>
            <a:r>
              <a:rPr lang="en-US" sz="9139" spc="-228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Keuntungan</a:t>
            </a:r>
            <a:r>
              <a:rPr lang="en-US" sz="9139" spc="-228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SPK</a:t>
            </a:r>
          </a:p>
          <a:p>
            <a:pPr marL="0" lvl="0" indent="0" algn="l">
              <a:lnSpc>
                <a:spcPts val="9870"/>
              </a:lnSpc>
            </a:pPr>
            <a:endParaRPr lang="en-US" sz="9139" spc="-228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532851" y="1413856"/>
            <a:ext cx="7219819" cy="79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Memperluas  kemampuan pengambilan keputusan</a:t>
            </a: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dalam memproses data atau informasi bagi pemakainya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32851" y="2587814"/>
            <a:ext cx="7219819" cy="1616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Membantu</a:t>
            </a:r>
            <a:r>
              <a:rPr lang="en-US" sz="2345" spc="-44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mengambil</a:t>
            </a:r>
            <a:r>
              <a:rPr lang="en-US" sz="2345" spc="-44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keputusan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hal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penghematan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waktu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dibutuhkan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untuk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memecahkan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masalah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terutama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berbagai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masalah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sangat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kompleks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tidak</a:t>
            </a:r>
            <a:r>
              <a:rPr lang="en-US" sz="2345" spc="-44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45" spc="-44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terstruktur</a:t>
            </a:r>
            <a:endParaRPr lang="en-US" sz="2345" spc="-44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532851" y="4677359"/>
            <a:ext cx="7219819" cy="79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Dapat menghasilkan solusi dengan lebih cepat</a:t>
            </a: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serta hasilnya dapat diandalkan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532851" y="8406546"/>
            <a:ext cx="7219819" cy="1207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SPK dapat menyediakan bukti tambahan</a:t>
            </a: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untuk memberikan pembenaran sehingga dapat memperkuat posisi pengambil keputusan</a:t>
            </a:r>
          </a:p>
        </p:txBody>
      </p:sp>
      <p:sp>
        <p:nvSpPr>
          <p:cNvPr id="26" name="Freeform 26"/>
          <p:cNvSpPr/>
          <p:nvPr/>
        </p:nvSpPr>
        <p:spPr>
          <a:xfrm>
            <a:off x="852578" y="5542232"/>
            <a:ext cx="7548472" cy="6859674"/>
          </a:xfrm>
          <a:custGeom>
            <a:avLst/>
            <a:gdLst/>
            <a:ahLst/>
            <a:cxnLst/>
            <a:rect l="l" t="t" r="r" b="b"/>
            <a:pathLst>
              <a:path w="7548472" h="6859674">
                <a:moveTo>
                  <a:pt x="0" y="0"/>
                </a:moveTo>
                <a:lnTo>
                  <a:pt x="7548472" y="0"/>
                </a:lnTo>
                <a:lnTo>
                  <a:pt x="7548472" y="6859675"/>
                </a:lnTo>
                <a:lnTo>
                  <a:pt x="0" y="6859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117458" y="5928973"/>
            <a:ext cx="6769646" cy="5817665"/>
            <a:chOff x="0" y="0"/>
            <a:chExt cx="812800" cy="698500"/>
          </a:xfrm>
        </p:grpSpPr>
        <p:sp>
          <p:nvSpPr>
            <p:cNvPr id="28" name="Freeform 28"/>
            <p:cNvSpPr/>
            <p:nvPr/>
          </p:nvSpPr>
          <p:spPr>
            <a:xfrm>
              <a:off x="8345" y="0"/>
              <a:ext cx="796110" cy="698500"/>
            </a:xfrm>
            <a:custGeom>
              <a:avLst/>
              <a:gdLst/>
              <a:ahLst/>
              <a:cxnLst/>
              <a:rect l="l" t="t" r="r" b="b"/>
              <a:pathLst>
                <a:path w="796110" h="698500">
                  <a:moveTo>
                    <a:pt x="782600" y="386813"/>
                  </a:moveTo>
                  <a:lnTo>
                    <a:pt x="623110" y="660937"/>
                  </a:lnTo>
                  <a:cubicBezTo>
                    <a:pt x="609579" y="684193"/>
                    <a:pt x="584703" y="698500"/>
                    <a:pt x="557797" y="698500"/>
                  </a:cubicBezTo>
                  <a:lnTo>
                    <a:pt x="238313" y="698500"/>
                  </a:lnTo>
                  <a:cubicBezTo>
                    <a:pt x="211407" y="698500"/>
                    <a:pt x="186531" y="684193"/>
                    <a:pt x="173000" y="660937"/>
                  </a:cubicBezTo>
                  <a:lnTo>
                    <a:pt x="13510" y="386813"/>
                  </a:lnTo>
                  <a:cubicBezTo>
                    <a:pt x="0" y="363593"/>
                    <a:pt x="0" y="334907"/>
                    <a:pt x="13510" y="311687"/>
                  </a:cubicBezTo>
                  <a:lnTo>
                    <a:pt x="173000" y="37563"/>
                  </a:lnTo>
                  <a:cubicBezTo>
                    <a:pt x="186531" y="14307"/>
                    <a:pt x="211407" y="0"/>
                    <a:pt x="238313" y="0"/>
                  </a:cubicBezTo>
                  <a:lnTo>
                    <a:pt x="557797" y="0"/>
                  </a:lnTo>
                  <a:cubicBezTo>
                    <a:pt x="584703" y="0"/>
                    <a:pt x="609579" y="14307"/>
                    <a:pt x="623110" y="37563"/>
                  </a:cubicBezTo>
                  <a:lnTo>
                    <a:pt x="782600" y="311687"/>
                  </a:lnTo>
                  <a:cubicBezTo>
                    <a:pt x="796110" y="334907"/>
                    <a:pt x="796110" y="363593"/>
                    <a:pt x="782600" y="386813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9" name="TextBox 2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82508" y="6213105"/>
            <a:ext cx="5839545" cy="5181832"/>
            <a:chOff x="0" y="0"/>
            <a:chExt cx="4346359" cy="3856825"/>
          </a:xfrm>
        </p:grpSpPr>
        <p:sp>
          <p:nvSpPr>
            <p:cNvPr id="31" name="Freeform 3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3"/>
              <a:stretch>
                <a:fillRect l="-27994" r="-5196"/>
              </a:stretch>
            </a:blipFill>
          </p:spPr>
        </p:sp>
      </p:grpSp>
      <p:grpSp>
        <p:nvGrpSpPr>
          <p:cNvPr id="32" name="Group 32"/>
          <p:cNvGrpSpPr/>
          <p:nvPr/>
        </p:nvGrpSpPr>
        <p:grpSpPr>
          <a:xfrm>
            <a:off x="-4075405" y="6426507"/>
            <a:ext cx="7129508" cy="6126921"/>
            <a:chOff x="0" y="0"/>
            <a:chExt cx="812800" cy="698500"/>
          </a:xfrm>
        </p:grpSpPr>
        <p:sp>
          <p:nvSpPr>
            <p:cNvPr id="33" name="Freeform 33"/>
            <p:cNvSpPr/>
            <p:nvPr/>
          </p:nvSpPr>
          <p:spPr>
            <a:xfrm>
              <a:off x="7507" y="0"/>
              <a:ext cx="797787" cy="698500"/>
            </a:xfrm>
            <a:custGeom>
              <a:avLst/>
              <a:gdLst/>
              <a:ahLst/>
              <a:cxnLst/>
              <a:rect l="l" t="t" r="r" b="b"/>
              <a:pathLst>
                <a:path w="797787" h="698500">
                  <a:moveTo>
                    <a:pt x="785634" y="383039"/>
                  </a:moveTo>
                  <a:lnTo>
                    <a:pt x="621752" y="664711"/>
                  </a:lnTo>
                  <a:cubicBezTo>
                    <a:pt x="609581" y="685630"/>
                    <a:pt x="587204" y="698500"/>
                    <a:pt x="563001" y="698500"/>
                  </a:cubicBezTo>
                  <a:lnTo>
                    <a:pt x="234785" y="698500"/>
                  </a:lnTo>
                  <a:cubicBezTo>
                    <a:pt x="210582" y="698500"/>
                    <a:pt x="188205" y="685630"/>
                    <a:pt x="176034" y="664711"/>
                  </a:cubicBezTo>
                  <a:lnTo>
                    <a:pt x="12152" y="383039"/>
                  </a:lnTo>
                  <a:cubicBezTo>
                    <a:pt x="0" y="362152"/>
                    <a:pt x="0" y="336348"/>
                    <a:pt x="12152" y="315461"/>
                  </a:cubicBezTo>
                  <a:lnTo>
                    <a:pt x="176034" y="33789"/>
                  </a:lnTo>
                  <a:cubicBezTo>
                    <a:pt x="188205" y="12870"/>
                    <a:pt x="210582" y="0"/>
                    <a:pt x="234785" y="0"/>
                  </a:cubicBezTo>
                  <a:lnTo>
                    <a:pt x="563001" y="0"/>
                  </a:lnTo>
                  <a:cubicBezTo>
                    <a:pt x="587204" y="0"/>
                    <a:pt x="609581" y="12870"/>
                    <a:pt x="621752" y="33789"/>
                  </a:cubicBezTo>
                  <a:lnTo>
                    <a:pt x="785634" y="315461"/>
                  </a:lnTo>
                  <a:cubicBezTo>
                    <a:pt x="797786" y="336348"/>
                    <a:pt x="797786" y="362152"/>
                    <a:pt x="785634" y="38303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2F2F2"/>
              </a:solidFill>
              <a:prstDash val="solid"/>
              <a:round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532851" y="6027480"/>
            <a:ext cx="7219819" cy="2026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83"/>
              </a:lnSpc>
            </a:pP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Walaupun suatu SPK mungkin saja tidak mampu memecahkan masalah yang dihadapi oleh pengambil keputusan, namun ia </a:t>
            </a:r>
            <a:r>
              <a:rPr lang="en-US" sz="2345" spc="-44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dapat menjadi stimulant bagi pengambil keputusan dalam memahami persoalanya</a:t>
            </a:r>
            <a:r>
              <a:rPr lang="en-US" sz="2345" spc="-44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 karena SPK mampu menyajikan berbagai alternatif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8934450" y="2957946"/>
            <a:ext cx="1188826" cy="1021647"/>
            <a:chOff x="0" y="0"/>
            <a:chExt cx="812800" cy="698500"/>
          </a:xfrm>
        </p:grpSpPr>
        <p:sp>
          <p:nvSpPr>
            <p:cNvPr id="37" name="Freeform 37"/>
            <p:cNvSpPr/>
            <p:nvPr/>
          </p:nvSpPr>
          <p:spPr>
            <a:xfrm>
              <a:off x="8754" y="0"/>
              <a:ext cx="795293" cy="698500"/>
            </a:xfrm>
            <a:custGeom>
              <a:avLst/>
              <a:gdLst/>
              <a:ahLst/>
              <a:cxnLst/>
              <a:rect l="l" t="t" r="r" b="b"/>
              <a:pathLst>
                <a:path w="795293" h="698500">
                  <a:moveTo>
                    <a:pt x="781121" y="388652"/>
                  </a:moveTo>
                  <a:lnTo>
                    <a:pt x="623771" y="659098"/>
                  </a:lnTo>
                  <a:cubicBezTo>
                    <a:pt x="609578" y="683493"/>
                    <a:pt x="583483" y="698500"/>
                    <a:pt x="555260" y="698500"/>
                  </a:cubicBezTo>
                  <a:lnTo>
                    <a:pt x="240032" y="698500"/>
                  </a:lnTo>
                  <a:cubicBezTo>
                    <a:pt x="211809" y="698500"/>
                    <a:pt x="185714" y="683493"/>
                    <a:pt x="171521" y="659098"/>
                  </a:cubicBezTo>
                  <a:lnTo>
                    <a:pt x="14171" y="388652"/>
                  </a:lnTo>
                  <a:cubicBezTo>
                    <a:pt x="0" y="364295"/>
                    <a:pt x="0" y="334205"/>
                    <a:pt x="14171" y="309848"/>
                  </a:cubicBezTo>
                  <a:lnTo>
                    <a:pt x="171521" y="39402"/>
                  </a:lnTo>
                  <a:cubicBezTo>
                    <a:pt x="185714" y="15007"/>
                    <a:pt x="211809" y="0"/>
                    <a:pt x="240032" y="0"/>
                  </a:cubicBezTo>
                  <a:lnTo>
                    <a:pt x="555260" y="0"/>
                  </a:lnTo>
                  <a:cubicBezTo>
                    <a:pt x="583483" y="0"/>
                    <a:pt x="609578" y="15007"/>
                    <a:pt x="623771" y="39402"/>
                  </a:cubicBezTo>
                  <a:lnTo>
                    <a:pt x="781121" y="309848"/>
                  </a:lnTo>
                  <a:cubicBezTo>
                    <a:pt x="795292" y="334205"/>
                    <a:pt x="795292" y="364295"/>
                    <a:pt x="781121" y="388652"/>
                  </a:cubicBezTo>
                  <a:close/>
                </a:path>
              </a:pathLst>
            </a:custGeom>
            <a:gradFill rotWithShape="1">
              <a:gsLst>
                <a:gs pos="0">
                  <a:srgbClr val="51AFFF">
                    <a:alpha val="100000"/>
                  </a:srgbClr>
                </a:gs>
                <a:gs pos="100000">
                  <a:srgbClr val="3183ED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38" name="TextBox 3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9405038" y="1687899"/>
            <a:ext cx="247650" cy="53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3"/>
              </a:lnSpc>
            </a:pPr>
            <a:r>
              <a:rPr lang="en-US" sz="3772" spc="-94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405038" y="3166014"/>
            <a:ext cx="247650" cy="53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3"/>
              </a:lnSpc>
            </a:pPr>
            <a:r>
              <a:rPr lang="en-US" sz="3772" spc="-94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2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405038" y="4977022"/>
            <a:ext cx="247650" cy="53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3"/>
              </a:lnSpc>
            </a:pPr>
            <a:r>
              <a:rPr lang="en-US" sz="3772" spc="-94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3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395513" y="6441956"/>
            <a:ext cx="247650" cy="53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3"/>
              </a:lnSpc>
            </a:pPr>
            <a:r>
              <a:rPr lang="en-US" sz="3772" spc="-94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4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405038" y="8722808"/>
            <a:ext cx="247650" cy="53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3"/>
              </a:lnSpc>
            </a:pPr>
            <a:r>
              <a:rPr lang="en-US" sz="3772" spc="-94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091654" y="2606202"/>
            <a:ext cx="7836518" cy="5298481"/>
          </a:xfrm>
          <a:custGeom>
            <a:avLst/>
            <a:gdLst/>
            <a:ahLst/>
            <a:cxnLst/>
            <a:rect l="l" t="t" r="r" b="b"/>
            <a:pathLst>
              <a:path w="7836518" h="5298481">
                <a:moveTo>
                  <a:pt x="0" y="0"/>
                </a:moveTo>
                <a:lnTo>
                  <a:pt x="7836518" y="0"/>
                </a:lnTo>
                <a:lnTo>
                  <a:pt x="7836518" y="5298481"/>
                </a:lnTo>
                <a:lnTo>
                  <a:pt x="0" y="5298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95518" y="2513383"/>
            <a:ext cx="6762565" cy="5391299"/>
          </a:xfrm>
          <a:custGeom>
            <a:avLst/>
            <a:gdLst/>
            <a:ahLst/>
            <a:cxnLst/>
            <a:rect l="l" t="t" r="r" b="b"/>
            <a:pathLst>
              <a:path w="6762565" h="5391299">
                <a:moveTo>
                  <a:pt x="0" y="0"/>
                </a:moveTo>
                <a:lnTo>
                  <a:pt x="6762565" y="0"/>
                </a:lnTo>
                <a:lnTo>
                  <a:pt x="6762565" y="5391300"/>
                </a:lnTo>
                <a:lnTo>
                  <a:pt x="0" y="53913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00465" y="1095375"/>
            <a:ext cx="4521530" cy="878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8"/>
              </a:lnSpc>
            </a:pPr>
            <a:r>
              <a:rPr lang="en-US" sz="6220" spc="-15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Contoh SPK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451285"/>
            <a:ext cx="959066" cy="95906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14114784" y="6616409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68898" y="2897116"/>
            <a:ext cx="12542302" cy="3472919"/>
            <a:chOff x="0" y="0"/>
            <a:chExt cx="3118112" cy="9146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18112" cy="914678"/>
            </a:xfrm>
            <a:custGeom>
              <a:avLst/>
              <a:gdLst/>
              <a:ahLst/>
              <a:cxnLst/>
              <a:rect l="l" t="t" r="r" b="b"/>
              <a:pathLst>
                <a:path w="3118112" h="914678">
                  <a:moveTo>
                    <a:pt x="0" y="0"/>
                  </a:moveTo>
                  <a:lnTo>
                    <a:pt x="3118112" y="0"/>
                  </a:lnTo>
                  <a:lnTo>
                    <a:pt x="3118112" y="914678"/>
                  </a:lnTo>
                  <a:lnTo>
                    <a:pt x="0" y="914678"/>
                  </a:ln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118112" cy="952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55163" y="1280686"/>
            <a:ext cx="7812395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Fungsi Informasi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68898" y="6480415"/>
            <a:ext cx="7377255" cy="2777885"/>
            <a:chOff x="0" y="0"/>
            <a:chExt cx="1942981" cy="7316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42981" cy="731624"/>
            </a:xfrm>
            <a:custGeom>
              <a:avLst/>
              <a:gdLst/>
              <a:ahLst/>
              <a:cxnLst/>
              <a:rect l="l" t="t" r="r" b="b"/>
              <a:pathLst>
                <a:path w="1942981" h="731624">
                  <a:moveTo>
                    <a:pt x="0" y="0"/>
                  </a:moveTo>
                  <a:lnTo>
                    <a:pt x="1942981" y="0"/>
                  </a:lnTo>
                  <a:lnTo>
                    <a:pt x="1942981" y="731624"/>
                  </a:lnTo>
                  <a:lnTo>
                    <a:pt x="0" y="731624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42981" cy="769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99371" y="3087616"/>
            <a:ext cx="13281876" cy="6584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Adapun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fungsi-fungsi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adalah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sebagai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berikut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: </a:t>
            </a: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1.Untuk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meningkatkan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pengetahuan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bagi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pemakai</a:t>
            </a:r>
            <a:endParaRPr lang="en-US" sz="3364" spc="-63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2.Untuk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mengurangi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ketidakpastian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proses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pengambilan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Keputusan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pemakai</a:t>
            </a:r>
            <a:endParaRPr lang="en-US" sz="3364" spc="-63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3.Menggambarkan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keadaan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sebenarnya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dari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sesuatu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hal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</a:p>
          <a:p>
            <a:pPr algn="l">
              <a:lnSpc>
                <a:spcPts val="4710"/>
              </a:lnSpc>
            </a:pPr>
            <a:endParaRPr lang="en-US" sz="3364" spc="-63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710"/>
              </a:lnSpc>
            </a:pP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yang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berkualitas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364" spc="-63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harus</a:t>
            </a: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:</a:t>
            </a: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•</a:t>
            </a:r>
            <a:r>
              <a:rPr lang="en-US" sz="3364" spc="-63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akurat</a:t>
            </a:r>
            <a:r>
              <a:rPr lang="en-US" sz="3364" spc="-63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, </a:t>
            </a: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•</a:t>
            </a:r>
            <a:r>
              <a:rPr lang="en-US" sz="3364" spc="-63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tepat</a:t>
            </a:r>
            <a:r>
              <a:rPr lang="en-US" sz="3364" spc="-63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pada </a:t>
            </a:r>
            <a:r>
              <a:rPr lang="en-US" sz="3364" spc="-63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waktunya</a:t>
            </a:r>
            <a:endParaRPr lang="en-US" sz="3364" spc="-63" dirty="0">
              <a:solidFill>
                <a:srgbClr val="000000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algn="l">
              <a:lnSpc>
                <a:spcPts val="4710"/>
              </a:lnSpc>
            </a:pPr>
            <a:r>
              <a:rPr lang="en-US" sz="3364" spc="-63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•</a:t>
            </a:r>
            <a:r>
              <a:rPr lang="en-US" sz="3364" spc="-63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relevan</a:t>
            </a:r>
            <a:r>
              <a:rPr lang="en-US" sz="3364" spc="-63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. </a:t>
            </a:r>
          </a:p>
          <a:p>
            <a:pPr marL="0" lvl="0" indent="0" algn="l">
              <a:lnSpc>
                <a:spcPts val="4710"/>
              </a:lnSpc>
            </a:pPr>
            <a:endParaRPr lang="en-US" sz="3364" spc="-63" dirty="0">
              <a:solidFill>
                <a:srgbClr val="000000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47548" y="-1968163"/>
            <a:ext cx="7573225" cy="6508240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53862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557252" y="-1309297"/>
            <a:ext cx="6172867" cy="5304807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15401426" y="-1548695"/>
            <a:ext cx="3715747" cy="4323778"/>
            <a:chOff x="0" y="0"/>
            <a:chExt cx="6985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7564"/>
              <a:ext cx="698500" cy="797671"/>
            </a:xfrm>
            <a:custGeom>
              <a:avLst/>
              <a:gdLst/>
              <a:ahLst/>
              <a:cxnLst/>
              <a:rect l="l" t="t" r="r" b="b"/>
              <a:pathLst>
                <a:path w="698500" h="797671">
                  <a:moveTo>
                    <a:pt x="383298" y="12246"/>
                  </a:moveTo>
                  <a:lnTo>
                    <a:pt x="664452" y="175826"/>
                  </a:lnTo>
                  <a:cubicBezTo>
                    <a:pt x="685532" y="188091"/>
                    <a:pt x="698500" y="210640"/>
                    <a:pt x="698500" y="235028"/>
                  </a:cubicBezTo>
                  <a:lnTo>
                    <a:pt x="698500" y="562644"/>
                  </a:lnTo>
                  <a:cubicBezTo>
                    <a:pt x="698500" y="587032"/>
                    <a:pt x="685532" y="609581"/>
                    <a:pt x="664452" y="621846"/>
                  </a:cubicBezTo>
                  <a:lnTo>
                    <a:pt x="383298" y="785426"/>
                  </a:lnTo>
                  <a:cubicBezTo>
                    <a:pt x="362251" y="797672"/>
                    <a:pt x="336249" y="797672"/>
                    <a:pt x="315202" y="785426"/>
                  </a:cubicBezTo>
                  <a:lnTo>
                    <a:pt x="34048" y="621846"/>
                  </a:lnTo>
                  <a:cubicBezTo>
                    <a:pt x="12968" y="609581"/>
                    <a:pt x="0" y="587032"/>
                    <a:pt x="0" y="562644"/>
                  </a:cubicBezTo>
                  <a:lnTo>
                    <a:pt x="0" y="235028"/>
                  </a:lnTo>
                  <a:cubicBezTo>
                    <a:pt x="0" y="210640"/>
                    <a:pt x="12968" y="188091"/>
                    <a:pt x="34048" y="175826"/>
                  </a:cubicBezTo>
                  <a:lnTo>
                    <a:pt x="315202" y="12246"/>
                  </a:lnTo>
                  <a:cubicBezTo>
                    <a:pt x="336249" y="0"/>
                    <a:pt x="362251" y="0"/>
                    <a:pt x="383298" y="122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198104" y="-1968163"/>
            <a:ext cx="7983169" cy="6508240"/>
            <a:chOff x="0" y="0"/>
            <a:chExt cx="10644226" cy="867765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0097633" cy="8677653"/>
              <a:chOff x="0" y="0"/>
              <a:chExt cx="812800" cy="6985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7067" y="0"/>
                <a:ext cx="798666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8666" h="698500">
                    <a:moveTo>
                      <a:pt x="787226" y="381060"/>
                    </a:moveTo>
                    <a:lnTo>
                      <a:pt x="621040" y="666690"/>
                    </a:lnTo>
                    <a:cubicBezTo>
                      <a:pt x="609582" y="686384"/>
                      <a:pt x="588516" y="698500"/>
                      <a:pt x="565731" y="698500"/>
                    </a:cubicBezTo>
                    <a:lnTo>
                      <a:pt x="232935" y="698500"/>
                    </a:lnTo>
                    <a:cubicBezTo>
                      <a:pt x="210150" y="698500"/>
                      <a:pt x="189084" y="686384"/>
                      <a:pt x="177626" y="666690"/>
                    </a:cubicBezTo>
                    <a:lnTo>
                      <a:pt x="11440" y="381060"/>
                    </a:lnTo>
                    <a:cubicBezTo>
                      <a:pt x="0" y="361396"/>
                      <a:pt x="0" y="337104"/>
                      <a:pt x="11440" y="317440"/>
                    </a:cubicBezTo>
                    <a:lnTo>
                      <a:pt x="177626" y="31810"/>
                    </a:lnTo>
                    <a:cubicBezTo>
                      <a:pt x="189084" y="12116"/>
                      <a:pt x="210150" y="0"/>
                      <a:pt x="232935" y="0"/>
                    </a:cubicBezTo>
                    <a:lnTo>
                      <a:pt x="565731" y="0"/>
                    </a:lnTo>
                    <a:cubicBezTo>
                      <a:pt x="588516" y="0"/>
                      <a:pt x="609582" y="12116"/>
                      <a:pt x="621040" y="31810"/>
                    </a:cubicBezTo>
                    <a:lnTo>
                      <a:pt x="787226" y="317440"/>
                    </a:lnTo>
                    <a:cubicBezTo>
                      <a:pt x="798666" y="337104"/>
                      <a:pt x="798666" y="361396"/>
                      <a:pt x="787226" y="38106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53862">
                      <a:alpha val="100000"/>
                    </a:srgbClr>
                  </a:gs>
                  <a:gs pos="100000">
                    <a:srgbClr val="255389">
                      <a:alpha val="100000"/>
                    </a:srgbClr>
                  </a:gs>
                </a:gsLst>
                <a:path path="circle">
                  <a:fillToRect l="50000" t="50000" r="50000" b="50000"/>
                </a:path>
              </a:gra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14300" y="-38100"/>
                <a:ext cx="584200" cy="736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46272" y="878488"/>
              <a:ext cx="8230489" cy="7073077"/>
              <a:chOff x="0" y="0"/>
              <a:chExt cx="812800" cy="6985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8670" y="0"/>
                <a:ext cx="79546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5460" h="698500">
                    <a:moveTo>
                      <a:pt x="781424" y="388276"/>
                    </a:moveTo>
                    <a:lnTo>
                      <a:pt x="623636" y="659474"/>
                    </a:lnTo>
                    <a:cubicBezTo>
                      <a:pt x="609578" y="683636"/>
                      <a:pt x="583733" y="698500"/>
                      <a:pt x="555779" y="698500"/>
                    </a:cubicBezTo>
                    <a:lnTo>
                      <a:pt x="239681" y="698500"/>
                    </a:lnTo>
                    <a:cubicBezTo>
                      <a:pt x="211727" y="698500"/>
                      <a:pt x="185882" y="683636"/>
                      <a:pt x="171824" y="659474"/>
                    </a:cubicBezTo>
                    <a:lnTo>
                      <a:pt x="14036" y="388276"/>
                    </a:lnTo>
                    <a:cubicBezTo>
                      <a:pt x="0" y="364152"/>
                      <a:pt x="0" y="334348"/>
                      <a:pt x="14036" y="310224"/>
                    </a:cubicBezTo>
                    <a:lnTo>
                      <a:pt x="171824" y="39026"/>
                    </a:lnTo>
                    <a:cubicBezTo>
                      <a:pt x="185882" y="14864"/>
                      <a:pt x="211727" y="0"/>
                      <a:pt x="239681" y="0"/>
                    </a:cubicBezTo>
                    <a:lnTo>
                      <a:pt x="555779" y="0"/>
                    </a:lnTo>
                    <a:cubicBezTo>
                      <a:pt x="583733" y="0"/>
                      <a:pt x="609578" y="14864"/>
                      <a:pt x="623636" y="39026"/>
                    </a:cubicBezTo>
                    <a:lnTo>
                      <a:pt x="781424" y="310224"/>
                    </a:lnTo>
                    <a:cubicBezTo>
                      <a:pt x="795460" y="334348"/>
                      <a:pt x="795460" y="364152"/>
                      <a:pt x="781424" y="388276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 cap="rnd">
                <a:gradFill>
                  <a:gsLst>
                    <a:gs pos="0">
                      <a:srgbClr val="112D4E">
                        <a:alpha val="100000"/>
                      </a:srgbClr>
                    </a:gs>
                    <a:gs pos="50000">
                      <a:srgbClr val="255389">
                        <a:alpha val="100000"/>
                      </a:srgbClr>
                    </a:gs>
                    <a:gs pos="100000">
                      <a:srgbClr val="2A96E4">
                        <a:alpha val="100000"/>
                      </a:srgbClr>
                    </a:gs>
                  </a:gsLst>
                  <a:lin ang="5400000"/>
                </a:gradFill>
                <a:prstDash val="solid"/>
                <a:round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14300" y="-38100"/>
                <a:ext cx="584200" cy="7366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-10800000">
              <a:off x="5689896" y="559291"/>
              <a:ext cx="4954329" cy="5765038"/>
              <a:chOff x="0" y="0"/>
              <a:chExt cx="6985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7564"/>
                <a:ext cx="698500" cy="797671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97671">
                    <a:moveTo>
                      <a:pt x="383298" y="12246"/>
                    </a:moveTo>
                    <a:lnTo>
                      <a:pt x="664452" y="175826"/>
                    </a:lnTo>
                    <a:cubicBezTo>
                      <a:pt x="685532" y="188091"/>
                      <a:pt x="698500" y="210640"/>
                      <a:pt x="698500" y="235028"/>
                    </a:cubicBezTo>
                    <a:lnTo>
                      <a:pt x="698500" y="562644"/>
                    </a:lnTo>
                    <a:cubicBezTo>
                      <a:pt x="698500" y="587032"/>
                      <a:pt x="685532" y="609581"/>
                      <a:pt x="664452" y="621846"/>
                    </a:cubicBezTo>
                    <a:lnTo>
                      <a:pt x="383298" y="785426"/>
                    </a:lnTo>
                    <a:cubicBezTo>
                      <a:pt x="362251" y="797672"/>
                      <a:pt x="336249" y="797672"/>
                      <a:pt x="315202" y="785426"/>
                    </a:cubicBezTo>
                    <a:lnTo>
                      <a:pt x="34048" y="621846"/>
                    </a:lnTo>
                    <a:cubicBezTo>
                      <a:pt x="12968" y="609581"/>
                      <a:pt x="0" y="587032"/>
                      <a:pt x="0" y="562644"/>
                    </a:cubicBezTo>
                    <a:lnTo>
                      <a:pt x="0" y="235028"/>
                    </a:lnTo>
                    <a:cubicBezTo>
                      <a:pt x="0" y="210640"/>
                      <a:pt x="12968" y="188091"/>
                      <a:pt x="34048" y="175826"/>
                    </a:cubicBezTo>
                    <a:lnTo>
                      <a:pt x="315202" y="12246"/>
                    </a:lnTo>
                    <a:cubicBezTo>
                      <a:pt x="336249" y="0"/>
                      <a:pt x="362251" y="0"/>
                      <a:pt x="383298" y="12246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33350" cap="rnd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round/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120277" tIns="120277" rIns="120277" bIns="120277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>
            <a:off x="497681" y="3074790"/>
            <a:ext cx="8666624" cy="6328171"/>
            <a:chOff x="0" y="0"/>
            <a:chExt cx="2247217" cy="163246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47217" cy="1632463"/>
            </a:xfrm>
            <a:custGeom>
              <a:avLst/>
              <a:gdLst/>
              <a:ahLst/>
              <a:cxnLst/>
              <a:rect l="l" t="t" r="r" b="b"/>
              <a:pathLst>
                <a:path w="2247217" h="1632463">
                  <a:moveTo>
                    <a:pt x="46275" y="0"/>
                  </a:moveTo>
                  <a:lnTo>
                    <a:pt x="2200942" y="0"/>
                  </a:lnTo>
                  <a:cubicBezTo>
                    <a:pt x="2226499" y="0"/>
                    <a:pt x="2247217" y="20718"/>
                    <a:pt x="2247217" y="46275"/>
                  </a:cubicBezTo>
                  <a:lnTo>
                    <a:pt x="2247217" y="1586188"/>
                  </a:lnTo>
                  <a:cubicBezTo>
                    <a:pt x="2247217" y="1611745"/>
                    <a:pt x="2226499" y="1632463"/>
                    <a:pt x="2200942" y="1632463"/>
                  </a:cubicBezTo>
                  <a:lnTo>
                    <a:pt x="46275" y="1632463"/>
                  </a:lnTo>
                  <a:cubicBezTo>
                    <a:pt x="20718" y="1632463"/>
                    <a:pt x="0" y="1611745"/>
                    <a:pt x="0" y="1586188"/>
                  </a:cubicBezTo>
                  <a:lnTo>
                    <a:pt x="0" y="46275"/>
                  </a:lnTo>
                  <a:cubicBezTo>
                    <a:pt x="0" y="20718"/>
                    <a:pt x="20718" y="0"/>
                    <a:pt x="462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247217" cy="16705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57952" y="3074790"/>
            <a:ext cx="8512099" cy="6183510"/>
            <a:chOff x="0" y="0"/>
            <a:chExt cx="2241870" cy="162857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241870" cy="1628579"/>
            </a:xfrm>
            <a:custGeom>
              <a:avLst/>
              <a:gdLst/>
              <a:ahLst/>
              <a:cxnLst/>
              <a:rect l="l" t="t" r="r" b="b"/>
              <a:pathLst>
                <a:path w="2241870" h="1628579">
                  <a:moveTo>
                    <a:pt x="46385" y="0"/>
                  </a:moveTo>
                  <a:lnTo>
                    <a:pt x="2195484" y="0"/>
                  </a:lnTo>
                  <a:cubicBezTo>
                    <a:pt x="2221102" y="0"/>
                    <a:pt x="2241870" y="20767"/>
                    <a:pt x="2241870" y="46385"/>
                  </a:cubicBezTo>
                  <a:lnTo>
                    <a:pt x="2241870" y="1582193"/>
                  </a:lnTo>
                  <a:cubicBezTo>
                    <a:pt x="2241870" y="1594495"/>
                    <a:pt x="2236983" y="1606294"/>
                    <a:pt x="2228284" y="1614993"/>
                  </a:cubicBezTo>
                  <a:cubicBezTo>
                    <a:pt x="2219585" y="1623692"/>
                    <a:pt x="2207786" y="1628579"/>
                    <a:pt x="2195484" y="1628579"/>
                  </a:cubicBezTo>
                  <a:lnTo>
                    <a:pt x="46385" y="1628579"/>
                  </a:lnTo>
                  <a:cubicBezTo>
                    <a:pt x="20767" y="1628579"/>
                    <a:pt x="0" y="1607811"/>
                    <a:pt x="0" y="1582193"/>
                  </a:cubicBezTo>
                  <a:lnTo>
                    <a:pt x="0" y="46385"/>
                  </a:lnTo>
                  <a:cubicBezTo>
                    <a:pt x="0" y="20767"/>
                    <a:pt x="20767" y="0"/>
                    <a:pt x="4638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2241870" cy="1666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41576" y="5143500"/>
            <a:ext cx="8096422" cy="3908061"/>
            <a:chOff x="0" y="0"/>
            <a:chExt cx="2132391" cy="102928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132391" cy="1029284"/>
            </a:xfrm>
            <a:custGeom>
              <a:avLst/>
              <a:gdLst/>
              <a:ahLst/>
              <a:cxnLst/>
              <a:rect l="l" t="t" r="r" b="b"/>
              <a:pathLst>
                <a:path w="2132391" h="1029284">
                  <a:moveTo>
                    <a:pt x="48767" y="0"/>
                  </a:moveTo>
                  <a:lnTo>
                    <a:pt x="2083624" y="0"/>
                  </a:lnTo>
                  <a:cubicBezTo>
                    <a:pt x="2096558" y="0"/>
                    <a:pt x="2108962" y="5138"/>
                    <a:pt x="2118108" y="14284"/>
                  </a:cubicBezTo>
                  <a:cubicBezTo>
                    <a:pt x="2127253" y="23429"/>
                    <a:pt x="2132391" y="35833"/>
                    <a:pt x="2132391" y="48767"/>
                  </a:cubicBezTo>
                  <a:lnTo>
                    <a:pt x="2132391" y="980517"/>
                  </a:lnTo>
                  <a:cubicBezTo>
                    <a:pt x="2132391" y="1007450"/>
                    <a:pt x="2110557" y="1029284"/>
                    <a:pt x="2083624" y="1029284"/>
                  </a:cubicBezTo>
                  <a:lnTo>
                    <a:pt x="48767" y="1029284"/>
                  </a:lnTo>
                  <a:cubicBezTo>
                    <a:pt x="21834" y="1029284"/>
                    <a:pt x="0" y="1007450"/>
                    <a:pt x="0" y="980517"/>
                  </a:cubicBezTo>
                  <a:lnTo>
                    <a:pt x="0" y="48767"/>
                  </a:lnTo>
                  <a:cubicBezTo>
                    <a:pt x="0" y="21834"/>
                    <a:pt x="21834" y="0"/>
                    <a:pt x="487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2132391" cy="10673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4614607" y="689197"/>
            <a:ext cx="9099394" cy="2085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24"/>
              </a:lnSpc>
            </a:pPr>
            <a:r>
              <a:rPr lang="en-US" sz="7522" spc="-188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Persyaratan</a:t>
            </a:r>
            <a:r>
              <a:rPr lang="en-US" sz="7522" spc="-188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dan Sifat Sistem Informasi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9340" y="5485651"/>
            <a:ext cx="7650773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Harus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diketahui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oleh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penerima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sebagai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referensi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tepat</a:t>
            </a:r>
            <a:endParaRPr lang="en-US" sz="2684" spc="-67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Harus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sesuai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dengan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kebutuhan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ada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dalam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proses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pembuatan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/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pengambilan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keputusan</a:t>
            </a:r>
            <a:endParaRPr lang="en-US" sz="2684" spc="-67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Harus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mempunyai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nilai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surprise,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yaitu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hal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sudah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diketahui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hendak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nya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jangan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diberikan</a:t>
            </a:r>
            <a:endParaRPr lang="en-US" sz="2684" spc="-67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457200" lvl="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Harus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dapat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menuntun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pemakai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untuk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membuat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keputusan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Suatu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keputusan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tidak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selalu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menuntut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adanya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tindakan</a:t>
            </a:r>
            <a:endParaRPr lang="en-US" sz="2684" spc="-67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2" name="Group 32"/>
          <p:cNvGrpSpPr/>
          <p:nvPr/>
        </p:nvGrpSpPr>
        <p:grpSpPr>
          <a:xfrm>
            <a:off x="9665791" y="5197839"/>
            <a:ext cx="8096422" cy="3908061"/>
            <a:chOff x="0" y="0"/>
            <a:chExt cx="2132391" cy="102928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132391" cy="1029284"/>
            </a:xfrm>
            <a:custGeom>
              <a:avLst/>
              <a:gdLst/>
              <a:ahLst/>
              <a:cxnLst/>
              <a:rect l="l" t="t" r="r" b="b"/>
              <a:pathLst>
                <a:path w="2132391" h="1029284">
                  <a:moveTo>
                    <a:pt x="48767" y="0"/>
                  </a:moveTo>
                  <a:lnTo>
                    <a:pt x="2083624" y="0"/>
                  </a:lnTo>
                  <a:cubicBezTo>
                    <a:pt x="2096558" y="0"/>
                    <a:pt x="2108962" y="5138"/>
                    <a:pt x="2118108" y="14284"/>
                  </a:cubicBezTo>
                  <a:cubicBezTo>
                    <a:pt x="2127253" y="23429"/>
                    <a:pt x="2132391" y="35833"/>
                    <a:pt x="2132391" y="48767"/>
                  </a:cubicBezTo>
                  <a:lnTo>
                    <a:pt x="2132391" y="980517"/>
                  </a:lnTo>
                  <a:cubicBezTo>
                    <a:pt x="2132391" y="1007450"/>
                    <a:pt x="2110557" y="1029284"/>
                    <a:pt x="2083624" y="1029284"/>
                  </a:cubicBezTo>
                  <a:lnTo>
                    <a:pt x="48767" y="1029284"/>
                  </a:lnTo>
                  <a:cubicBezTo>
                    <a:pt x="21834" y="1029284"/>
                    <a:pt x="0" y="1007450"/>
                    <a:pt x="0" y="980517"/>
                  </a:cubicBezTo>
                  <a:lnTo>
                    <a:pt x="0" y="48767"/>
                  </a:lnTo>
                  <a:cubicBezTo>
                    <a:pt x="0" y="21834"/>
                    <a:pt x="21834" y="0"/>
                    <a:pt x="487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2132391" cy="10673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035239" y="5399703"/>
            <a:ext cx="7357524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Pemrosesan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informasi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efektif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marL="45720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Manajemen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informasi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efektif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marL="457200" lvl="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Keluwesan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</a:p>
          <a:p>
            <a:pPr marL="457200" lvl="0" indent="-457200" algn="l">
              <a:lnSpc>
                <a:spcPts val="2899"/>
              </a:lnSpc>
              <a:buFont typeface="Arial" panose="020B0604020202020204" pitchFamily="34" charset="0"/>
              <a:buChar char="•"/>
            </a:pP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Kepuasan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684" spc="-6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pemakai</a:t>
            </a:r>
            <a:r>
              <a:rPr lang="en-US" sz="2684" spc="-6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926092" y="3275254"/>
            <a:ext cx="7944022" cy="1756915"/>
            <a:chOff x="0" y="0"/>
            <a:chExt cx="2092253" cy="46272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092253" cy="462727"/>
            </a:xfrm>
            <a:custGeom>
              <a:avLst/>
              <a:gdLst/>
              <a:ahLst/>
              <a:cxnLst/>
              <a:rect l="l" t="t" r="r" b="b"/>
              <a:pathLst>
                <a:path w="2092253" h="462727">
                  <a:moveTo>
                    <a:pt x="49703" y="0"/>
                  </a:moveTo>
                  <a:lnTo>
                    <a:pt x="2042550" y="0"/>
                  </a:lnTo>
                  <a:cubicBezTo>
                    <a:pt x="2070000" y="0"/>
                    <a:pt x="2092253" y="22253"/>
                    <a:pt x="2092253" y="49703"/>
                  </a:cubicBezTo>
                  <a:lnTo>
                    <a:pt x="2092253" y="413024"/>
                  </a:lnTo>
                  <a:cubicBezTo>
                    <a:pt x="2092253" y="426206"/>
                    <a:pt x="2087016" y="438848"/>
                    <a:pt x="2077695" y="448169"/>
                  </a:cubicBezTo>
                  <a:cubicBezTo>
                    <a:pt x="2068374" y="457490"/>
                    <a:pt x="2055732" y="462727"/>
                    <a:pt x="2042550" y="462727"/>
                  </a:cubicBezTo>
                  <a:lnTo>
                    <a:pt x="49703" y="462727"/>
                  </a:lnTo>
                  <a:cubicBezTo>
                    <a:pt x="22253" y="462727"/>
                    <a:pt x="0" y="440474"/>
                    <a:pt x="0" y="413024"/>
                  </a:cubicBezTo>
                  <a:lnTo>
                    <a:pt x="0" y="49703"/>
                  </a:lnTo>
                  <a:cubicBezTo>
                    <a:pt x="0" y="22253"/>
                    <a:pt x="22253" y="0"/>
                    <a:pt x="49703" y="0"/>
                  </a:cubicBezTo>
                  <a:close/>
                </a:path>
              </a:pathLst>
            </a:custGeom>
            <a:solidFill>
              <a:srgbClr val="0A3365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092253" cy="5008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219341" y="3533114"/>
            <a:ext cx="7650773" cy="1499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7"/>
              </a:lnSpc>
            </a:pPr>
            <a:r>
              <a:rPr lang="en-US" sz="2738" spc="-68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Informasi dalam suatu lingkungan sistem informasi harus  mempunyai persyaratanumum sebagai berikut : </a:t>
            </a:r>
          </a:p>
          <a:p>
            <a:pPr marL="0" lvl="0" indent="0" algn="ctr">
              <a:lnSpc>
                <a:spcPts val="2957"/>
              </a:lnSpc>
            </a:pPr>
            <a:endParaRPr lang="en-US" sz="2738" spc="-68">
              <a:solidFill>
                <a:srgbClr val="FFFFFF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grpSp>
        <p:nvGrpSpPr>
          <p:cNvPr id="40" name="Group 40"/>
          <p:cNvGrpSpPr/>
          <p:nvPr/>
        </p:nvGrpSpPr>
        <p:grpSpPr>
          <a:xfrm>
            <a:off x="9741991" y="3275254"/>
            <a:ext cx="7944022" cy="1756915"/>
            <a:chOff x="0" y="0"/>
            <a:chExt cx="2092253" cy="46272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092253" cy="462727"/>
            </a:xfrm>
            <a:custGeom>
              <a:avLst/>
              <a:gdLst/>
              <a:ahLst/>
              <a:cxnLst/>
              <a:rect l="l" t="t" r="r" b="b"/>
              <a:pathLst>
                <a:path w="2092253" h="462727">
                  <a:moveTo>
                    <a:pt x="49703" y="0"/>
                  </a:moveTo>
                  <a:lnTo>
                    <a:pt x="2042550" y="0"/>
                  </a:lnTo>
                  <a:cubicBezTo>
                    <a:pt x="2070000" y="0"/>
                    <a:pt x="2092253" y="22253"/>
                    <a:pt x="2092253" y="49703"/>
                  </a:cubicBezTo>
                  <a:lnTo>
                    <a:pt x="2092253" y="413024"/>
                  </a:lnTo>
                  <a:cubicBezTo>
                    <a:pt x="2092253" y="426206"/>
                    <a:pt x="2087016" y="438848"/>
                    <a:pt x="2077695" y="448169"/>
                  </a:cubicBezTo>
                  <a:cubicBezTo>
                    <a:pt x="2068374" y="457490"/>
                    <a:pt x="2055732" y="462727"/>
                    <a:pt x="2042550" y="462727"/>
                  </a:cubicBezTo>
                  <a:lnTo>
                    <a:pt x="49703" y="462727"/>
                  </a:lnTo>
                  <a:cubicBezTo>
                    <a:pt x="22253" y="462727"/>
                    <a:pt x="0" y="440474"/>
                    <a:pt x="0" y="413024"/>
                  </a:cubicBezTo>
                  <a:lnTo>
                    <a:pt x="0" y="49703"/>
                  </a:lnTo>
                  <a:cubicBezTo>
                    <a:pt x="0" y="22253"/>
                    <a:pt x="22253" y="0"/>
                    <a:pt x="49703" y="0"/>
                  </a:cubicBezTo>
                  <a:close/>
                </a:path>
              </a:pathLst>
            </a:custGeom>
            <a:solidFill>
              <a:srgbClr val="0A3365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2092253" cy="5008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0035239" y="3511680"/>
            <a:ext cx="7755080" cy="75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775" spc="-69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 harus mempunyai </a:t>
            </a:r>
          </a:p>
          <a:p>
            <a:pPr marL="0" lvl="0" indent="0" algn="l">
              <a:lnSpc>
                <a:spcPts val="2997"/>
              </a:lnSpc>
            </a:pPr>
            <a:r>
              <a:rPr lang="en-US" sz="2775" spc="-69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beberapa sifat seperti 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4000" y="3390900"/>
            <a:ext cx="14249399" cy="6248400"/>
          </a:xfrm>
          <a:custGeom>
            <a:avLst/>
            <a:gdLst/>
            <a:ahLst/>
            <a:cxnLst/>
            <a:rect l="l" t="t" r="r" b="b"/>
            <a:pathLst>
              <a:path w="11941470" h="5081888">
                <a:moveTo>
                  <a:pt x="0" y="0"/>
                </a:moveTo>
                <a:lnTo>
                  <a:pt x="11941470" y="0"/>
                </a:lnTo>
                <a:lnTo>
                  <a:pt x="11941470" y="5081887"/>
                </a:lnTo>
                <a:lnTo>
                  <a:pt x="0" y="50818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43263" y="866568"/>
            <a:ext cx="13827945" cy="878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8"/>
              </a:lnSpc>
            </a:pPr>
            <a:r>
              <a:rPr lang="en-US" sz="6220" spc="-155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Kegiatan Sistem Informasi </a:t>
            </a:r>
            <a:r>
              <a:rPr lang="en-US" sz="6220" spc="-155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Mananjemen</a:t>
            </a:r>
            <a:endParaRPr lang="en-US" sz="6220" spc="-155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19200" y="1888922"/>
            <a:ext cx="1479163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Saat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ini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kegiatan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pada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tingkat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manajemen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digambarkan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dalam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bentuk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segitiga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terletak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di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atas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gambar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empat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persegi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panjang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gambar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pada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kegiatan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tingkat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pengoperasian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hamper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dapat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dikatakan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sebagai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suatu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hal</a:t>
            </a:r>
            <a:r>
              <a:rPr lang="en-US" sz="3317" spc="-82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3317" spc="-82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tradisional</a:t>
            </a:r>
            <a:endParaRPr lang="en-US" sz="3317" spc="-82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>
              <a:lnSpc>
                <a:spcPts val="3583"/>
              </a:lnSpc>
            </a:pPr>
            <a:endParaRPr lang="en-US" sz="3317" spc="-82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99311" y="9974618"/>
            <a:ext cx="6940318" cy="624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24"/>
              </a:lnSpc>
            </a:pPr>
            <a:r>
              <a:rPr lang="en-US" sz="2245" spc="-5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Kegiatan</a:t>
            </a:r>
            <a:r>
              <a:rPr lang="en-US" sz="2245" spc="-5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2245" spc="-5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informasi</a:t>
            </a:r>
            <a:r>
              <a:rPr lang="en-US" sz="2245" spc="-5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yang </a:t>
            </a:r>
            <a:r>
              <a:rPr lang="en-US" sz="2245" spc="-5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berhubungan</a:t>
            </a:r>
            <a:r>
              <a:rPr lang="en-US" sz="2245" spc="-5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2245" spc="-5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dengan</a:t>
            </a:r>
            <a:r>
              <a:rPr lang="en-US" sz="2245" spc="-56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</a:t>
            </a:r>
            <a:r>
              <a:rPr lang="en-US" sz="2245" spc="-56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organisasi</a:t>
            </a:r>
            <a:endParaRPr lang="en-US" sz="2245" spc="-56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  <a:p>
            <a:pPr marL="0" lvl="0" indent="0" algn="l">
              <a:lnSpc>
                <a:spcPts val="2424"/>
              </a:lnSpc>
            </a:pPr>
            <a:endParaRPr lang="en-US" sz="2245" spc="-56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00931" y="4936363"/>
            <a:ext cx="11265896" cy="4961471"/>
          </a:xfrm>
          <a:custGeom>
            <a:avLst/>
            <a:gdLst/>
            <a:ahLst/>
            <a:cxnLst/>
            <a:rect l="l" t="t" r="r" b="b"/>
            <a:pathLst>
              <a:path w="11265896" h="4961471">
                <a:moveTo>
                  <a:pt x="0" y="0"/>
                </a:moveTo>
                <a:lnTo>
                  <a:pt x="11265896" y="0"/>
                </a:lnTo>
                <a:lnTo>
                  <a:pt x="11265896" y="4961471"/>
                </a:lnTo>
                <a:lnTo>
                  <a:pt x="0" y="4961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622752"/>
            <a:ext cx="3368256" cy="878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18"/>
              </a:lnSpc>
            </a:pPr>
            <a:r>
              <a:rPr lang="en-US" sz="6220" spc="-15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Lanjutan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0361" y="1700569"/>
            <a:ext cx="15780742" cy="2962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33"/>
              </a:lnSpc>
            </a:pP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Sistem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informasi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pada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tiap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organisasi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berisikan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informasi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yang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berhubungan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dengan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tiga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tipe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dasar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operasi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yaitu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proses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transaksi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kontrol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dan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perencanaan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strategis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ketiga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tipe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dasar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operasi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ini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dapat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dikelompokan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kedalam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 dua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bagian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3086" spc="-77" dirty="0" err="1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yaitu</a:t>
            </a:r>
            <a:r>
              <a:rPr lang="en-US" sz="3086" spc="-77" dirty="0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: </a:t>
            </a:r>
          </a:p>
          <a:p>
            <a:pPr algn="l">
              <a:lnSpc>
                <a:spcPts val="3333"/>
              </a:lnSpc>
            </a:pPr>
            <a:endParaRPr lang="en-US" sz="3086" spc="-77" dirty="0">
              <a:solidFill>
                <a:srgbClr val="112D4E"/>
              </a:solidFill>
              <a:latin typeface="Barlow"/>
              <a:ea typeface="Barlow"/>
              <a:cs typeface="Barlow"/>
              <a:sym typeface="Barlow"/>
            </a:endParaRPr>
          </a:p>
          <a:p>
            <a:pPr algn="l">
              <a:lnSpc>
                <a:spcPts val="3333"/>
              </a:lnSpc>
            </a:pPr>
            <a:r>
              <a:rPr lang="en-US" sz="3086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–</a:t>
            </a:r>
            <a:r>
              <a:rPr lang="en-US" sz="3086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Kegiatan</a:t>
            </a:r>
            <a:r>
              <a:rPr lang="en-US" sz="3086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pada </a:t>
            </a:r>
            <a:r>
              <a:rPr lang="en-US" sz="3086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tingkatmanajemen</a:t>
            </a:r>
            <a:r>
              <a:rPr lang="en-US" sz="3086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dan </a:t>
            </a:r>
          </a:p>
          <a:p>
            <a:pPr algn="l">
              <a:lnSpc>
                <a:spcPts val="3333"/>
              </a:lnSpc>
            </a:pPr>
            <a:r>
              <a:rPr lang="en-US" sz="3086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–</a:t>
            </a:r>
            <a:r>
              <a:rPr lang="en-US" sz="3086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Kegiatan</a:t>
            </a:r>
            <a:r>
              <a:rPr lang="en-US" sz="3086" spc="-77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pada </a:t>
            </a:r>
            <a:r>
              <a:rPr lang="en-US" sz="3086" spc="-77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tingkatpengoperasian</a:t>
            </a:r>
            <a:endParaRPr lang="en-US" sz="3086" spc="-77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  <a:p>
            <a:pPr marL="0" lvl="0" indent="0" algn="l">
              <a:lnSpc>
                <a:spcPts val="3333"/>
              </a:lnSpc>
            </a:pPr>
            <a:endParaRPr lang="en-US" sz="3086" spc="-77" dirty="0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08940" y="4140727"/>
            <a:ext cx="7082163" cy="351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27"/>
              </a:lnSpc>
            </a:pPr>
            <a:r>
              <a:rPr lang="en-US" sz="2432" spc="-60">
                <a:solidFill>
                  <a:srgbClr val="112D4E"/>
                </a:solidFill>
                <a:latin typeface="Barlow Italics"/>
                <a:ea typeface="Barlow Italics"/>
                <a:cs typeface="Barlow Italics"/>
                <a:sym typeface="Barlow Italics"/>
              </a:rPr>
              <a:t>Kegiatan tingkat manajemen dan tingkat pengoperasian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1659873" y="-219018"/>
            <a:ext cx="8112943" cy="7119108"/>
          </a:xfrm>
          <a:custGeom>
            <a:avLst/>
            <a:gdLst/>
            <a:ahLst/>
            <a:cxnLst/>
            <a:rect l="l" t="t" r="r" b="b"/>
            <a:pathLst>
              <a:path w="8112943" h="7119108">
                <a:moveTo>
                  <a:pt x="8112943" y="0"/>
                </a:moveTo>
                <a:lnTo>
                  <a:pt x="0" y="0"/>
                </a:lnTo>
                <a:lnTo>
                  <a:pt x="0" y="7119108"/>
                </a:lnTo>
                <a:lnTo>
                  <a:pt x="8112943" y="7119108"/>
                </a:lnTo>
                <a:lnTo>
                  <a:pt x="811294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1899348" y="3676408"/>
            <a:ext cx="8565323" cy="7783737"/>
          </a:xfrm>
          <a:custGeom>
            <a:avLst/>
            <a:gdLst/>
            <a:ahLst/>
            <a:cxnLst/>
            <a:rect l="l" t="t" r="r" b="b"/>
            <a:pathLst>
              <a:path w="8565323" h="7783737">
                <a:moveTo>
                  <a:pt x="0" y="0"/>
                </a:moveTo>
                <a:lnTo>
                  <a:pt x="8565322" y="0"/>
                </a:lnTo>
                <a:lnTo>
                  <a:pt x="8565322" y="7783737"/>
                </a:lnTo>
                <a:lnTo>
                  <a:pt x="0" y="7783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770032" y="3285615"/>
            <a:ext cx="7066457" cy="8222786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7593"/>
              <a:ext cx="698500" cy="797613"/>
            </a:xfrm>
            <a:custGeom>
              <a:avLst/>
              <a:gdLst/>
              <a:ahLst/>
              <a:cxnLst/>
              <a:rect l="l" t="t" r="r" b="b"/>
              <a:pathLst>
                <a:path w="698500" h="797613">
                  <a:moveTo>
                    <a:pt x="383430" y="12293"/>
                  </a:moveTo>
                  <a:lnTo>
                    <a:pt x="664320" y="175721"/>
                  </a:lnTo>
                  <a:cubicBezTo>
                    <a:pt x="685482" y="188033"/>
                    <a:pt x="698500" y="210668"/>
                    <a:pt x="698500" y="235151"/>
                  </a:cubicBezTo>
                  <a:lnTo>
                    <a:pt x="698500" y="562463"/>
                  </a:lnTo>
                  <a:cubicBezTo>
                    <a:pt x="698500" y="586946"/>
                    <a:pt x="685482" y="609581"/>
                    <a:pt x="664320" y="621893"/>
                  </a:cubicBezTo>
                  <a:lnTo>
                    <a:pt x="383430" y="785321"/>
                  </a:lnTo>
                  <a:cubicBezTo>
                    <a:pt x="362301" y="797614"/>
                    <a:pt x="336199" y="797614"/>
                    <a:pt x="315070" y="785321"/>
                  </a:cubicBezTo>
                  <a:lnTo>
                    <a:pt x="34180" y="621893"/>
                  </a:lnTo>
                  <a:cubicBezTo>
                    <a:pt x="13018" y="609581"/>
                    <a:pt x="0" y="586946"/>
                    <a:pt x="0" y="562463"/>
                  </a:cubicBezTo>
                  <a:lnTo>
                    <a:pt x="0" y="235151"/>
                  </a:lnTo>
                  <a:cubicBezTo>
                    <a:pt x="0" y="210668"/>
                    <a:pt x="13018" y="188033"/>
                    <a:pt x="34180" y="175721"/>
                  </a:cubicBezTo>
                  <a:lnTo>
                    <a:pt x="315070" y="12293"/>
                  </a:lnTo>
                  <a:cubicBezTo>
                    <a:pt x="336199" y="0"/>
                    <a:pt x="362301" y="0"/>
                    <a:pt x="383430" y="12293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13149529" y="3727211"/>
            <a:ext cx="6307463" cy="7339593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8507"/>
              <a:ext cx="698500" cy="795786"/>
            </a:xfrm>
            <a:custGeom>
              <a:avLst/>
              <a:gdLst/>
              <a:ahLst/>
              <a:cxnLst/>
              <a:rect l="l" t="t" r="r" b="b"/>
              <a:pathLst>
                <a:path w="698500" h="795786">
                  <a:moveTo>
                    <a:pt x="387543" y="13772"/>
                  </a:moveTo>
                  <a:lnTo>
                    <a:pt x="660207" y="172414"/>
                  </a:lnTo>
                  <a:cubicBezTo>
                    <a:pt x="683915" y="186207"/>
                    <a:pt x="698500" y="211567"/>
                    <a:pt x="698500" y="238995"/>
                  </a:cubicBezTo>
                  <a:lnTo>
                    <a:pt x="698500" y="556791"/>
                  </a:lnTo>
                  <a:cubicBezTo>
                    <a:pt x="698500" y="584219"/>
                    <a:pt x="683915" y="609579"/>
                    <a:pt x="660207" y="623372"/>
                  </a:cubicBezTo>
                  <a:lnTo>
                    <a:pt x="387543" y="782014"/>
                  </a:lnTo>
                  <a:cubicBezTo>
                    <a:pt x="363872" y="795786"/>
                    <a:pt x="334628" y="795786"/>
                    <a:pt x="310957" y="782014"/>
                  </a:cubicBezTo>
                  <a:lnTo>
                    <a:pt x="38293" y="623372"/>
                  </a:lnTo>
                  <a:cubicBezTo>
                    <a:pt x="14585" y="609579"/>
                    <a:pt x="0" y="584219"/>
                    <a:pt x="0" y="556791"/>
                  </a:cubicBezTo>
                  <a:lnTo>
                    <a:pt x="0" y="238995"/>
                  </a:lnTo>
                  <a:cubicBezTo>
                    <a:pt x="0" y="211567"/>
                    <a:pt x="14585" y="186207"/>
                    <a:pt x="38293" y="172414"/>
                  </a:cubicBezTo>
                  <a:lnTo>
                    <a:pt x="310957" y="13772"/>
                  </a:lnTo>
                  <a:cubicBezTo>
                    <a:pt x="334628" y="0"/>
                    <a:pt x="363872" y="0"/>
                    <a:pt x="387543" y="13772"/>
                  </a:cubicBezTo>
                  <a:close/>
                </a:path>
              </a:pathLst>
            </a:custGeom>
            <a:blipFill>
              <a:blip r:embed="rId4"/>
              <a:stretch>
                <a:fillRect l="-34759" r="-34759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-5400000">
            <a:off x="10514915" y="-7182"/>
            <a:ext cx="5269227" cy="4788410"/>
          </a:xfrm>
          <a:custGeom>
            <a:avLst/>
            <a:gdLst/>
            <a:ahLst/>
            <a:cxnLst/>
            <a:rect l="l" t="t" r="r" b="b"/>
            <a:pathLst>
              <a:path w="5269227" h="4788410">
                <a:moveTo>
                  <a:pt x="0" y="0"/>
                </a:moveTo>
                <a:lnTo>
                  <a:pt x="5269227" y="0"/>
                </a:lnTo>
                <a:lnTo>
                  <a:pt x="5269227" y="4788410"/>
                </a:lnTo>
                <a:lnTo>
                  <a:pt x="0" y="47884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0966650" y="177088"/>
            <a:ext cx="4042174" cy="4703620"/>
            <a:chOff x="0" y="0"/>
            <a:chExt cx="6985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6005"/>
              <a:ext cx="698500" cy="800790"/>
            </a:xfrm>
            <a:custGeom>
              <a:avLst/>
              <a:gdLst/>
              <a:ahLst/>
              <a:cxnLst/>
              <a:rect l="l" t="t" r="r" b="b"/>
              <a:pathLst>
                <a:path w="698500" h="800790">
                  <a:moveTo>
                    <a:pt x="376281" y="9722"/>
                  </a:moveTo>
                  <a:lnTo>
                    <a:pt x="671469" y="181468"/>
                  </a:lnTo>
                  <a:cubicBezTo>
                    <a:pt x="688205" y="191205"/>
                    <a:pt x="698500" y="209106"/>
                    <a:pt x="698500" y="228468"/>
                  </a:cubicBezTo>
                  <a:lnTo>
                    <a:pt x="698500" y="572322"/>
                  </a:lnTo>
                  <a:cubicBezTo>
                    <a:pt x="698500" y="591684"/>
                    <a:pt x="688205" y="609585"/>
                    <a:pt x="671469" y="619322"/>
                  </a:cubicBezTo>
                  <a:lnTo>
                    <a:pt x="376281" y="791068"/>
                  </a:lnTo>
                  <a:cubicBezTo>
                    <a:pt x="359571" y="800790"/>
                    <a:pt x="338929" y="800790"/>
                    <a:pt x="322219" y="791068"/>
                  </a:cubicBezTo>
                  <a:lnTo>
                    <a:pt x="27031" y="619322"/>
                  </a:lnTo>
                  <a:cubicBezTo>
                    <a:pt x="10295" y="609585"/>
                    <a:pt x="0" y="591684"/>
                    <a:pt x="0" y="572322"/>
                  </a:cubicBezTo>
                  <a:lnTo>
                    <a:pt x="0" y="228468"/>
                  </a:lnTo>
                  <a:cubicBezTo>
                    <a:pt x="0" y="209106"/>
                    <a:pt x="10295" y="191205"/>
                    <a:pt x="27031" y="181468"/>
                  </a:cubicBezTo>
                  <a:lnTo>
                    <a:pt x="322219" y="9722"/>
                  </a:lnTo>
                  <a:cubicBezTo>
                    <a:pt x="338929" y="0"/>
                    <a:pt x="359571" y="0"/>
                    <a:pt x="376281" y="97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1273046" y="548684"/>
            <a:ext cx="3405123" cy="3962325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4127"/>
              <a:ext cx="698500" cy="804546"/>
            </a:xfrm>
            <a:custGeom>
              <a:avLst/>
              <a:gdLst/>
              <a:ahLst/>
              <a:cxnLst/>
              <a:rect l="l" t="t" r="r" b="b"/>
              <a:pathLst>
                <a:path w="698500" h="804546">
                  <a:moveTo>
                    <a:pt x="367827" y="6682"/>
                  </a:moveTo>
                  <a:lnTo>
                    <a:pt x="679923" y="188264"/>
                  </a:lnTo>
                  <a:cubicBezTo>
                    <a:pt x="691424" y="194956"/>
                    <a:pt x="698500" y="207259"/>
                    <a:pt x="698500" y="220566"/>
                  </a:cubicBezTo>
                  <a:lnTo>
                    <a:pt x="698500" y="583980"/>
                  </a:lnTo>
                  <a:cubicBezTo>
                    <a:pt x="698500" y="597287"/>
                    <a:pt x="691424" y="609590"/>
                    <a:pt x="679923" y="616282"/>
                  </a:cubicBezTo>
                  <a:lnTo>
                    <a:pt x="367827" y="797864"/>
                  </a:lnTo>
                  <a:cubicBezTo>
                    <a:pt x="356344" y="804546"/>
                    <a:pt x="342156" y="804546"/>
                    <a:pt x="330673" y="797864"/>
                  </a:cubicBezTo>
                  <a:lnTo>
                    <a:pt x="18577" y="616282"/>
                  </a:lnTo>
                  <a:cubicBezTo>
                    <a:pt x="7076" y="609590"/>
                    <a:pt x="0" y="597287"/>
                    <a:pt x="0" y="583980"/>
                  </a:cubicBezTo>
                  <a:lnTo>
                    <a:pt x="0" y="220566"/>
                  </a:lnTo>
                  <a:cubicBezTo>
                    <a:pt x="0" y="207259"/>
                    <a:pt x="7076" y="194956"/>
                    <a:pt x="18577" y="188264"/>
                  </a:cubicBezTo>
                  <a:lnTo>
                    <a:pt x="330673" y="6682"/>
                  </a:lnTo>
                  <a:cubicBezTo>
                    <a:pt x="342156" y="0"/>
                    <a:pt x="356344" y="0"/>
                    <a:pt x="367827" y="6682"/>
                  </a:cubicBezTo>
                  <a:close/>
                </a:path>
              </a:pathLst>
            </a:custGeom>
            <a:blipFill>
              <a:blip r:embed="rId5"/>
              <a:stretch>
                <a:fillRect l="-9663" r="-9663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806153" y="1586420"/>
            <a:ext cx="9316179" cy="194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89"/>
              </a:lnSpc>
            </a:pPr>
            <a:r>
              <a:rPr lang="en-US" sz="7026" spc="-175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Pengaruh Pengelolaan SIM dalam Organisasi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6153" y="4010895"/>
            <a:ext cx="11071652" cy="567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2"/>
              </a:lnSpc>
            </a:pPr>
            <a:r>
              <a:rPr lang="en-US" sz="3890" spc="-73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●Cost of runing</a:t>
            </a:r>
          </a:p>
          <a:p>
            <a:pPr algn="l">
              <a:lnSpc>
                <a:spcPts val="4512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Penekanan biaya, menaikan profit</a:t>
            </a:r>
          </a:p>
          <a:p>
            <a:pPr algn="l">
              <a:lnSpc>
                <a:spcPts val="4512"/>
              </a:lnSpc>
            </a:pPr>
            <a:endParaRPr lang="en-US" sz="3890" spc="-73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707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●</a:t>
            </a:r>
            <a:r>
              <a:rPr lang="en-US" sz="3890" spc="-73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Customer Service</a:t>
            </a:r>
          </a:p>
          <a:p>
            <a:pPr algn="l">
              <a:lnSpc>
                <a:spcPts val="4707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Kemudahan pelayanan, meningkatkan performa  </a:t>
            </a:r>
          </a:p>
          <a:p>
            <a:pPr algn="l">
              <a:lnSpc>
                <a:spcPts val="4707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layanan</a:t>
            </a:r>
          </a:p>
          <a:p>
            <a:pPr algn="l">
              <a:lnSpc>
                <a:spcPts val="4707"/>
              </a:lnSpc>
            </a:pPr>
            <a:endParaRPr lang="en-US" sz="3890" spc="-73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668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●</a:t>
            </a:r>
            <a:r>
              <a:rPr lang="en-US" sz="3890" spc="-73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Management Process</a:t>
            </a:r>
          </a:p>
          <a:p>
            <a:pPr algn="l">
              <a:lnSpc>
                <a:spcPts val="4668"/>
              </a:lnSpc>
            </a:pPr>
            <a:r>
              <a:rPr lang="en-US" sz="3890" spc="-73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 Tertib tata laksana pengelolaan organisasi</a:t>
            </a:r>
          </a:p>
          <a:p>
            <a:pPr marL="0" lvl="0" indent="0" algn="l">
              <a:lnSpc>
                <a:spcPts val="3776"/>
              </a:lnSpc>
            </a:pPr>
            <a:endParaRPr lang="en-US" sz="3890" spc="-73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77467" y="-4182086"/>
            <a:ext cx="7676727" cy="6372158"/>
            <a:chOff x="0" y="0"/>
            <a:chExt cx="841504" cy="698500"/>
          </a:xfrm>
        </p:grpSpPr>
        <p:sp>
          <p:nvSpPr>
            <p:cNvPr id="3" name="Freeform 3"/>
            <p:cNvSpPr/>
            <p:nvPr/>
          </p:nvSpPr>
          <p:spPr>
            <a:xfrm>
              <a:off x="8715" y="0"/>
              <a:ext cx="824075" cy="698500"/>
            </a:xfrm>
            <a:custGeom>
              <a:avLst/>
              <a:gdLst/>
              <a:ahLst/>
              <a:cxnLst/>
              <a:rect l="l" t="t" r="r" b="b"/>
              <a:pathLst>
                <a:path w="824075" h="698500">
                  <a:moveTo>
                    <a:pt x="809966" y="388476"/>
                  </a:moveTo>
                  <a:lnTo>
                    <a:pt x="652411" y="659274"/>
                  </a:lnTo>
                  <a:cubicBezTo>
                    <a:pt x="638281" y="683560"/>
                    <a:pt x="612304" y="698500"/>
                    <a:pt x="584206" y="698500"/>
                  </a:cubicBezTo>
                  <a:lnTo>
                    <a:pt x="239867" y="698500"/>
                  </a:lnTo>
                  <a:cubicBezTo>
                    <a:pt x="211770" y="698500"/>
                    <a:pt x="185792" y="683560"/>
                    <a:pt x="171663" y="659274"/>
                  </a:cubicBezTo>
                  <a:lnTo>
                    <a:pt x="14107" y="388476"/>
                  </a:lnTo>
                  <a:cubicBezTo>
                    <a:pt x="0" y="364228"/>
                    <a:pt x="0" y="334272"/>
                    <a:pt x="14107" y="310024"/>
                  </a:cubicBezTo>
                  <a:lnTo>
                    <a:pt x="171663" y="39226"/>
                  </a:lnTo>
                  <a:cubicBezTo>
                    <a:pt x="185792" y="14940"/>
                    <a:pt x="211770" y="0"/>
                    <a:pt x="239867" y="0"/>
                  </a:cubicBezTo>
                  <a:lnTo>
                    <a:pt x="584206" y="0"/>
                  </a:lnTo>
                  <a:cubicBezTo>
                    <a:pt x="612304" y="0"/>
                    <a:pt x="638281" y="14940"/>
                    <a:pt x="652411" y="39226"/>
                  </a:cubicBezTo>
                  <a:lnTo>
                    <a:pt x="809966" y="310024"/>
                  </a:lnTo>
                  <a:cubicBezTo>
                    <a:pt x="824074" y="334272"/>
                    <a:pt x="824074" y="364228"/>
                    <a:pt x="809966" y="388476"/>
                  </a:cubicBezTo>
                  <a:close/>
                </a:path>
              </a:pathLst>
            </a:custGeom>
            <a:gradFill rotWithShape="1">
              <a:gsLst>
                <a:gs pos="0">
                  <a:srgbClr val="255389">
                    <a:alpha val="100000"/>
                  </a:srgbClr>
                </a:gs>
                <a:gs pos="100000">
                  <a:srgbClr val="112D4E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612904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438876" y="-3575866"/>
            <a:ext cx="6353909" cy="5145894"/>
            <a:chOff x="0" y="0"/>
            <a:chExt cx="862475" cy="698500"/>
          </a:xfrm>
        </p:grpSpPr>
        <p:sp>
          <p:nvSpPr>
            <p:cNvPr id="6" name="Freeform 6"/>
            <p:cNvSpPr/>
            <p:nvPr/>
          </p:nvSpPr>
          <p:spPr>
            <a:xfrm>
              <a:off x="10529" y="0"/>
              <a:ext cx="841418" cy="698500"/>
            </a:xfrm>
            <a:custGeom>
              <a:avLst/>
              <a:gdLst/>
              <a:ahLst/>
              <a:cxnLst/>
              <a:rect l="l" t="t" r="r" b="b"/>
              <a:pathLst>
                <a:path w="841418" h="698500">
                  <a:moveTo>
                    <a:pt x="824372" y="396642"/>
                  </a:moveTo>
                  <a:lnTo>
                    <a:pt x="676320" y="651108"/>
                  </a:lnTo>
                  <a:cubicBezTo>
                    <a:pt x="659248" y="680449"/>
                    <a:pt x="627862" y="698500"/>
                    <a:pt x="593916" y="698500"/>
                  </a:cubicBezTo>
                  <a:lnTo>
                    <a:pt x="247501" y="698500"/>
                  </a:lnTo>
                  <a:cubicBezTo>
                    <a:pt x="213555" y="698500"/>
                    <a:pt x="182169" y="680449"/>
                    <a:pt x="165097" y="651108"/>
                  </a:cubicBezTo>
                  <a:lnTo>
                    <a:pt x="17045" y="396642"/>
                  </a:lnTo>
                  <a:cubicBezTo>
                    <a:pt x="0" y="367346"/>
                    <a:pt x="0" y="331154"/>
                    <a:pt x="17045" y="301858"/>
                  </a:cubicBezTo>
                  <a:lnTo>
                    <a:pt x="165097" y="47392"/>
                  </a:lnTo>
                  <a:cubicBezTo>
                    <a:pt x="182169" y="18051"/>
                    <a:pt x="213555" y="0"/>
                    <a:pt x="247501" y="0"/>
                  </a:cubicBezTo>
                  <a:lnTo>
                    <a:pt x="593916" y="0"/>
                  </a:lnTo>
                  <a:cubicBezTo>
                    <a:pt x="627862" y="0"/>
                    <a:pt x="659248" y="18051"/>
                    <a:pt x="676320" y="47392"/>
                  </a:cubicBezTo>
                  <a:lnTo>
                    <a:pt x="824372" y="301858"/>
                  </a:lnTo>
                  <a:cubicBezTo>
                    <a:pt x="841417" y="331154"/>
                    <a:pt x="841417" y="367346"/>
                    <a:pt x="824372" y="396642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633875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57930" y="3582201"/>
            <a:ext cx="8889450" cy="1309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51"/>
              </a:lnSpc>
            </a:pPr>
            <a:r>
              <a:rPr lang="en-US" sz="9388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TERIMAKASIH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16776854" y="308492"/>
            <a:ext cx="1084133" cy="1261537"/>
            <a:chOff x="0" y="0"/>
            <a:chExt cx="1445511" cy="168204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101600"/>
                <a:ext cx="698500" cy="571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 flipH="1">
            <a:off x="12873728" y="2872624"/>
            <a:ext cx="13246520" cy="7798888"/>
          </a:xfrm>
          <a:custGeom>
            <a:avLst/>
            <a:gdLst/>
            <a:ahLst/>
            <a:cxnLst/>
            <a:rect l="l" t="t" r="r" b="b"/>
            <a:pathLst>
              <a:path w="13246520" h="7798888">
                <a:moveTo>
                  <a:pt x="13246520" y="0"/>
                </a:moveTo>
                <a:lnTo>
                  <a:pt x="0" y="0"/>
                </a:lnTo>
                <a:lnTo>
                  <a:pt x="0" y="7798888"/>
                </a:lnTo>
                <a:lnTo>
                  <a:pt x="13246520" y="7798888"/>
                </a:lnTo>
                <a:lnTo>
                  <a:pt x="1324652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477932" y="3421219"/>
            <a:ext cx="7506561" cy="6450951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059960" y="3832623"/>
            <a:ext cx="6342505" cy="5628143"/>
            <a:chOff x="0" y="0"/>
            <a:chExt cx="4346359" cy="3856825"/>
          </a:xfrm>
        </p:grpSpPr>
        <p:sp>
          <p:nvSpPr>
            <p:cNvPr id="24" name="Freeform 24"/>
            <p:cNvSpPr/>
            <p:nvPr/>
          </p:nvSpPr>
          <p:spPr>
            <a:xfrm rot="10800000" flipV="1">
              <a:off x="-32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3086608" y="0"/>
                  </a:moveTo>
                  <a:cubicBezTo>
                    <a:pt x="3210306" y="0"/>
                    <a:pt x="3324479" y="65913"/>
                    <a:pt x="3386328" y="173101"/>
                  </a:cubicBezTo>
                  <a:lnTo>
                    <a:pt x="4299966" y="1755394"/>
                  </a:lnTo>
                  <a:cubicBezTo>
                    <a:pt x="4361815" y="1862455"/>
                    <a:pt x="4361815" y="1994408"/>
                    <a:pt x="4299966" y="2101469"/>
                  </a:cubicBezTo>
                  <a:lnTo>
                    <a:pt x="3386455" y="3683762"/>
                  </a:lnTo>
                  <a:cubicBezTo>
                    <a:pt x="3325114" y="3789934"/>
                    <a:pt x="3212338" y="3855720"/>
                    <a:pt x="3089910" y="3856863"/>
                  </a:cubicBezTo>
                  <a:lnTo>
                    <a:pt x="1256411" y="3856863"/>
                  </a:lnTo>
                  <a:cubicBezTo>
                    <a:pt x="1133983" y="3855720"/>
                    <a:pt x="1021207" y="3789934"/>
                    <a:pt x="959866" y="3683762"/>
                  </a:cubicBezTo>
                  <a:lnTo>
                    <a:pt x="46355" y="2101469"/>
                  </a:lnTo>
                  <a:cubicBezTo>
                    <a:pt x="15875" y="2048764"/>
                    <a:pt x="508" y="1990090"/>
                    <a:pt x="0" y="1931162"/>
                  </a:cubicBezTo>
                  <a:lnTo>
                    <a:pt x="0" y="1925574"/>
                  </a:lnTo>
                  <a:cubicBezTo>
                    <a:pt x="508" y="1866773"/>
                    <a:pt x="15875" y="1807972"/>
                    <a:pt x="46355" y="1755267"/>
                  </a:cubicBezTo>
                  <a:lnTo>
                    <a:pt x="959866" y="173101"/>
                  </a:lnTo>
                  <a:cubicBezTo>
                    <a:pt x="1021715" y="65913"/>
                    <a:pt x="1135888" y="0"/>
                    <a:pt x="1259586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39053" b="-16987"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2051651" y="560219"/>
            <a:ext cx="5142392" cy="4419243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494123" y="880876"/>
            <a:ext cx="4257448" cy="3777928"/>
            <a:chOff x="0" y="0"/>
            <a:chExt cx="4346359" cy="3856825"/>
          </a:xfrm>
        </p:grpSpPr>
        <p:sp>
          <p:nvSpPr>
            <p:cNvPr id="30" name="Freeform 30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5"/>
              <a:stretch>
                <a:fillRect l="-26699" r="-6491"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559835" y="840532"/>
            <a:ext cx="1585890" cy="1585890"/>
          </a:xfrm>
          <a:custGeom>
            <a:avLst/>
            <a:gdLst/>
            <a:ahLst/>
            <a:cxnLst/>
            <a:rect l="l" t="t" r="r" b="b"/>
            <a:pathLst>
              <a:path w="1585890" h="1585890">
                <a:moveTo>
                  <a:pt x="0" y="0"/>
                </a:moveTo>
                <a:lnTo>
                  <a:pt x="1585891" y="0"/>
                </a:lnTo>
                <a:lnTo>
                  <a:pt x="1585891" y="1585890"/>
                </a:lnTo>
                <a:lnTo>
                  <a:pt x="0" y="15858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2418848" y="909692"/>
            <a:ext cx="2603400" cy="1387124"/>
          </a:xfrm>
          <a:custGeom>
            <a:avLst/>
            <a:gdLst/>
            <a:ahLst/>
            <a:cxnLst/>
            <a:rect l="l" t="t" r="r" b="b"/>
            <a:pathLst>
              <a:path w="2603400" h="1387124">
                <a:moveTo>
                  <a:pt x="0" y="0"/>
                </a:moveTo>
                <a:lnTo>
                  <a:pt x="2603400" y="0"/>
                </a:lnTo>
                <a:lnTo>
                  <a:pt x="2603400" y="1387124"/>
                </a:lnTo>
                <a:lnTo>
                  <a:pt x="0" y="13871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5298741" y="639193"/>
            <a:ext cx="1899031" cy="1899031"/>
          </a:xfrm>
          <a:custGeom>
            <a:avLst/>
            <a:gdLst/>
            <a:ahLst/>
            <a:cxnLst/>
            <a:rect l="l" t="t" r="r" b="b"/>
            <a:pathLst>
              <a:path w="1899031" h="1899031">
                <a:moveTo>
                  <a:pt x="0" y="0"/>
                </a:moveTo>
                <a:lnTo>
                  <a:pt x="1899031" y="0"/>
                </a:lnTo>
                <a:lnTo>
                  <a:pt x="1899031" y="1899031"/>
                </a:lnTo>
                <a:lnTo>
                  <a:pt x="0" y="18990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7296576" y="716655"/>
            <a:ext cx="1847424" cy="1709767"/>
          </a:xfrm>
          <a:custGeom>
            <a:avLst/>
            <a:gdLst/>
            <a:ahLst/>
            <a:cxnLst/>
            <a:rect l="l" t="t" r="r" b="b"/>
            <a:pathLst>
              <a:path w="1847424" h="1709767">
                <a:moveTo>
                  <a:pt x="0" y="0"/>
                </a:moveTo>
                <a:lnTo>
                  <a:pt x="1847424" y="0"/>
                </a:lnTo>
                <a:lnTo>
                  <a:pt x="1847424" y="1709767"/>
                </a:lnTo>
                <a:lnTo>
                  <a:pt x="0" y="17097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8" name="TextBox 27">
            <a:extLst>
              <a:ext uri="{FF2B5EF4-FFF2-40B4-BE49-F238E27FC236}">
                <a16:creationId xmlns:a16="http://schemas.microsoft.com/office/drawing/2014/main" id="{1E1440DB-8404-477D-B1B9-13BA429E4A9E}"/>
              </a:ext>
            </a:extLst>
          </p:cNvPr>
          <p:cNvSpPr txBox="1"/>
          <p:nvPr/>
        </p:nvSpPr>
        <p:spPr>
          <a:xfrm>
            <a:off x="944907" y="5318442"/>
            <a:ext cx="7869336" cy="290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Universitas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Sains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dan Teknologi Komputer </a:t>
            </a:r>
          </a:p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&amp;</a:t>
            </a:r>
          </a:p>
          <a:p>
            <a:pPr algn="ctr">
              <a:lnSpc>
                <a:spcPts val="4659"/>
              </a:lnSpc>
            </a:pP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Sekolah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Tinggi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Ilmu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</a:p>
          <a:p>
            <a:pPr algn="ctr">
              <a:lnSpc>
                <a:spcPts val="3633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Studi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 Modern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45529" y="5647635"/>
            <a:ext cx="10771697" cy="12534338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4981"/>
              <a:ext cx="698500" cy="802837"/>
            </a:xfrm>
            <a:custGeom>
              <a:avLst/>
              <a:gdLst/>
              <a:ahLst/>
              <a:cxnLst/>
              <a:rect l="l" t="t" r="r" b="b"/>
              <a:pathLst>
                <a:path w="698500" h="802837">
                  <a:moveTo>
                    <a:pt x="371673" y="8065"/>
                  </a:moveTo>
                  <a:lnTo>
                    <a:pt x="676077" y="185173"/>
                  </a:lnTo>
                  <a:cubicBezTo>
                    <a:pt x="689960" y="193250"/>
                    <a:pt x="698500" y="208100"/>
                    <a:pt x="698500" y="224161"/>
                  </a:cubicBezTo>
                  <a:lnTo>
                    <a:pt x="698500" y="578677"/>
                  </a:lnTo>
                  <a:cubicBezTo>
                    <a:pt x="698500" y="594738"/>
                    <a:pt x="689960" y="609588"/>
                    <a:pt x="676077" y="617665"/>
                  </a:cubicBezTo>
                  <a:lnTo>
                    <a:pt x="371673" y="794773"/>
                  </a:lnTo>
                  <a:cubicBezTo>
                    <a:pt x="357812" y="802838"/>
                    <a:pt x="340688" y="802838"/>
                    <a:pt x="326827" y="794773"/>
                  </a:cubicBezTo>
                  <a:lnTo>
                    <a:pt x="22423" y="617665"/>
                  </a:lnTo>
                  <a:cubicBezTo>
                    <a:pt x="8540" y="609588"/>
                    <a:pt x="0" y="594738"/>
                    <a:pt x="0" y="578677"/>
                  </a:cubicBezTo>
                  <a:lnTo>
                    <a:pt x="0" y="224161"/>
                  </a:lnTo>
                  <a:cubicBezTo>
                    <a:pt x="0" y="208100"/>
                    <a:pt x="8540" y="193250"/>
                    <a:pt x="22423" y="185173"/>
                  </a:cubicBezTo>
                  <a:lnTo>
                    <a:pt x="326827" y="8065"/>
                  </a:lnTo>
                  <a:cubicBezTo>
                    <a:pt x="340688" y="0"/>
                    <a:pt x="357812" y="0"/>
                    <a:pt x="371673" y="806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9F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0455180" y="8246629"/>
            <a:ext cx="6450497" cy="7506033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19806"/>
              <a:ext cx="698500" cy="773188"/>
            </a:xfrm>
            <a:custGeom>
              <a:avLst/>
              <a:gdLst/>
              <a:ahLst/>
              <a:cxnLst/>
              <a:rect l="l" t="t" r="r" b="b"/>
              <a:pathLst>
                <a:path w="698500" h="773188">
                  <a:moveTo>
                    <a:pt x="438401" y="32064"/>
                  </a:moveTo>
                  <a:lnTo>
                    <a:pt x="609349" y="131524"/>
                  </a:lnTo>
                  <a:cubicBezTo>
                    <a:pt x="664544" y="163638"/>
                    <a:pt x="698500" y="222679"/>
                    <a:pt x="698500" y="286537"/>
                  </a:cubicBezTo>
                  <a:lnTo>
                    <a:pt x="698500" y="486651"/>
                  </a:lnTo>
                  <a:cubicBezTo>
                    <a:pt x="698500" y="550509"/>
                    <a:pt x="664544" y="609550"/>
                    <a:pt x="609349" y="641664"/>
                  </a:cubicBezTo>
                  <a:lnTo>
                    <a:pt x="438401" y="741124"/>
                  </a:lnTo>
                  <a:cubicBezTo>
                    <a:pt x="383292" y="773188"/>
                    <a:pt x="315208" y="773188"/>
                    <a:pt x="260099" y="741124"/>
                  </a:cubicBezTo>
                  <a:lnTo>
                    <a:pt x="89151" y="641664"/>
                  </a:lnTo>
                  <a:cubicBezTo>
                    <a:pt x="33956" y="609550"/>
                    <a:pt x="0" y="550509"/>
                    <a:pt x="0" y="486651"/>
                  </a:cubicBezTo>
                  <a:lnTo>
                    <a:pt x="0" y="286537"/>
                  </a:lnTo>
                  <a:cubicBezTo>
                    <a:pt x="0" y="222679"/>
                    <a:pt x="33956" y="163638"/>
                    <a:pt x="89151" y="131524"/>
                  </a:cubicBezTo>
                  <a:lnTo>
                    <a:pt x="260099" y="32064"/>
                  </a:lnTo>
                  <a:cubicBezTo>
                    <a:pt x="315208" y="0"/>
                    <a:pt x="383292" y="0"/>
                    <a:pt x="438401" y="3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9525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1216" y="-1663032"/>
            <a:ext cx="7573225" cy="6508240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5848" y="1273643"/>
            <a:ext cx="7479681" cy="265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03"/>
              </a:lnSpc>
            </a:pPr>
            <a:r>
              <a:rPr lang="en-US" sz="9540" spc="-238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Tujuan Pembelajaran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848" y="4246133"/>
            <a:ext cx="8022739" cy="5800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6099" lvl="1" indent="-258049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Mahasiswa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mampu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memahami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tentang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apa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manajemen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776"/>
              </a:lnSpc>
            </a:pP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49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Mahasiswa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mampu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menjelaskan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apa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saja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elemen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dan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karakteristik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776"/>
              </a:lnSpc>
            </a:pP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49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Mahasiswa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mampu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memahami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Sisitem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Penunjang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Keputusan</a:t>
            </a:r>
          </a:p>
          <a:p>
            <a:pPr algn="l">
              <a:lnSpc>
                <a:spcPts val="3776"/>
              </a:lnSpc>
            </a:pP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516099" lvl="1" indent="-258049" algn="l">
              <a:lnSpc>
                <a:spcPts val="3776"/>
              </a:lnSpc>
              <a:buFont typeface="Arial"/>
              <a:buChar char="•"/>
            </a:pP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Mahasiswa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mampu</a:t>
            </a:r>
            <a:r>
              <a:rPr lang="en-US" sz="2390" spc="-45" dirty="0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menjelaskan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pengendalian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umum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dalam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sistem</a:t>
            </a:r>
            <a:r>
              <a:rPr lang="en-US" sz="2390" spc="-45" dirty="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390" spc="-45" dirty="0" err="1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informasi</a:t>
            </a: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l">
              <a:lnSpc>
                <a:spcPts val="3776"/>
              </a:lnSpc>
            </a:pPr>
            <a:endParaRPr lang="en-US" sz="2390" spc="-45" dirty="0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9880151" y="572939"/>
            <a:ext cx="1084133" cy="1261537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3183ED">
                      <a:alpha val="100000"/>
                    </a:srgbClr>
                  </a:gs>
                  <a:gs pos="100000">
                    <a:srgbClr val="56CCF2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058481" y="780451"/>
            <a:ext cx="727472" cy="846513"/>
            <a:chOff x="0" y="0"/>
            <a:chExt cx="6985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62797" y="1873679"/>
            <a:ext cx="7994311" cy="7093905"/>
            <a:chOff x="0" y="0"/>
            <a:chExt cx="4346359" cy="3856825"/>
          </a:xfrm>
        </p:grpSpPr>
        <p:sp>
          <p:nvSpPr>
            <p:cNvPr id="19" name="Freeform 1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10254113" y="2398395"/>
            <a:ext cx="6811677" cy="6044472"/>
            <a:chOff x="0" y="0"/>
            <a:chExt cx="4346359" cy="3856825"/>
          </a:xfrm>
        </p:grpSpPr>
        <p:sp>
          <p:nvSpPr>
            <p:cNvPr id="21" name="Freeform 2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2"/>
              <a:stretch>
                <a:fillRect l="-16532" r="-16532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 rot="-5400000">
            <a:off x="14595458" y="760897"/>
            <a:ext cx="1845214" cy="2147158"/>
            <a:chOff x="0" y="0"/>
            <a:chExt cx="6985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7616"/>
              <a:ext cx="698500" cy="797568"/>
            </a:xfrm>
            <a:custGeom>
              <a:avLst/>
              <a:gdLst/>
              <a:ahLst/>
              <a:cxnLst/>
              <a:rect l="l" t="t" r="r" b="b"/>
              <a:pathLst>
                <a:path w="698500" h="797568">
                  <a:moveTo>
                    <a:pt x="383532" y="12330"/>
                  </a:moveTo>
                  <a:lnTo>
                    <a:pt x="664218" y="175638"/>
                  </a:lnTo>
                  <a:cubicBezTo>
                    <a:pt x="685443" y="187987"/>
                    <a:pt x="698500" y="210690"/>
                    <a:pt x="698500" y="235246"/>
                  </a:cubicBezTo>
                  <a:lnTo>
                    <a:pt x="698500" y="562322"/>
                  </a:lnTo>
                  <a:cubicBezTo>
                    <a:pt x="698500" y="586878"/>
                    <a:pt x="685443" y="609581"/>
                    <a:pt x="664218" y="621930"/>
                  </a:cubicBezTo>
                  <a:lnTo>
                    <a:pt x="383532" y="785238"/>
                  </a:lnTo>
                  <a:cubicBezTo>
                    <a:pt x="362340" y="797568"/>
                    <a:pt x="336160" y="797568"/>
                    <a:pt x="314968" y="785238"/>
                  </a:cubicBezTo>
                  <a:lnTo>
                    <a:pt x="34282" y="621930"/>
                  </a:lnTo>
                  <a:cubicBezTo>
                    <a:pt x="13057" y="609581"/>
                    <a:pt x="0" y="586878"/>
                    <a:pt x="0" y="562322"/>
                  </a:cubicBezTo>
                  <a:lnTo>
                    <a:pt x="0" y="235246"/>
                  </a:lnTo>
                  <a:cubicBezTo>
                    <a:pt x="0" y="210690"/>
                    <a:pt x="13057" y="187987"/>
                    <a:pt x="34282" y="175638"/>
                  </a:cubicBezTo>
                  <a:lnTo>
                    <a:pt x="314968" y="12330"/>
                  </a:lnTo>
                  <a:cubicBezTo>
                    <a:pt x="336160" y="0"/>
                    <a:pt x="362340" y="0"/>
                    <a:pt x="383532" y="123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972285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3200931"/>
                </a:moveTo>
                <a:lnTo>
                  <a:pt x="5145501" y="3200931"/>
                </a:lnTo>
                <a:lnTo>
                  <a:pt x="5145501" y="0"/>
                </a:lnTo>
                <a:lnTo>
                  <a:pt x="0" y="0"/>
                </a:lnTo>
                <a:lnTo>
                  <a:pt x="0" y="3200931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832838" y="2645600"/>
            <a:ext cx="8166637" cy="78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3"/>
              </a:lnSpc>
            </a:pPr>
            <a:r>
              <a:rPr lang="en-US" sz="279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Informasi menurut Bodnar dan Hopwood (1993) </a:t>
            </a:r>
            <a:r>
              <a:rPr lang="en-US" sz="279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buku Accounting Information System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074317" y="620371"/>
            <a:ext cx="11871322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Definisi Sistem Informasi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32838" y="3579063"/>
            <a:ext cx="6623337" cy="1434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7352" lvl="1" indent="-243676" algn="l">
              <a:lnSpc>
                <a:spcPts val="2889"/>
              </a:lnSpc>
              <a:buFont typeface="Arial"/>
              <a:buChar char="•"/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Kumpulan perangkat keras dan perangkat lunak yang dirancang untuk mentransformasikan data dalam bentuk informasi yang berguna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32838" y="5817387"/>
            <a:ext cx="8166637" cy="116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3"/>
              </a:lnSpc>
            </a:pPr>
            <a:r>
              <a:rPr lang="en-US" sz="2799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Menurut Turban, McLean, dan Waterbe (1999) </a:t>
            </a:r>
            <a:r>
              <a:rPr lang="en-US" sz="2799">
                <a:solidFill>
                  <a:srgbClr val="112D4E"/>
                </a:solidFill>
                <a:latin typeface="Barlow"/>
                <a:ea typeface="Barlow"/>
                <a:cs typeface="Barlow"/>
                <a:sym typeface="Barlow"/>
              </a:rPr>
              <a:t>buku Information Technology for Management Making Connection for Strategies Advantages 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32838" y="7136409"/>
            <a:ext cx="6623337" cy="144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7352" lvl="1" indent="-243676" algn="l">
              <a:lnSpc>
                <a:spcPts val="2889"/>
              </a:lnSpc>
              <a:buFont typeface="Arial"/>
              <a:buChar char="•"/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 yang mengumpulkan, memproses, menyimpan, menganalisa, dan menyebarkan informasi untuk tujuan yang spesifik</a:t>
            </a:r>
          </a:p>
          <a:p>
            <a:pPr algn="l">
              <a:lnSpc>
                <a:spcPts val="2889"/>
              </a:lnSpc>
            </a:pPr>
            <a:endParaRPr lang="en-US" sz="2257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0" y="2644493"/>
            <a:ext cx="85344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2879" lvl="1" indent="-286440" algn="l">
              <a:lnSpc>
                <a:spcPts val="3396"/>
              </a:lnSpc>
              <a:buFont typeface="Arial"/>
              <a:buChar char="•"/>
            </a:pP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Pengertian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dan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definisi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sistem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pada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berbagai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bidang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berbeda-beda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tetapi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meskipun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istilah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yang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digunakan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bervariasi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semua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pada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bidang-bidang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tersebut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mempunyai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beberapa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persyaratan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umum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yaitu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harus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mempunyai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elemen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lingkungan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interaksi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Antar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elemen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interaksi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antara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elemen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dengan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lingkungannya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, dan yang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terpenting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adalah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harus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mempunyai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tujuan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yang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akan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53" dirty="0" err="1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dicapai</a:t>
            </a:r>
            <a:r>
              <a:rPr lang="en-US" sz="2653" dirty="0">
                <a:solidFill>
                  <a:schemeClr val="tx2">
                    <a:lumMod val="5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  <a:p>
            <a:pPr marL="572879" lvl="1" indent="-286440" algn="l">
              <a:lnSpc>
                <a:spcPts val="3396"/>
              </a:lnSpc>
              <a:buFont typeface="Arial"/>
              <a:buChar char="•"/>
            </a:pPr>
            <a:r>
              <a:rPr lang="en-ID" sz="2800" b="0" i="0" dirty="0" err="1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Sistem</a:t>
            </a:r>
            <a:r>
              <a:rPr lang="en-ID" sz="28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 </a:t>
            </a:r>
            <a:r>
              <a:rPr lang="en-ID" sz="2800" b="0" i="0" dirty="0" err="1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adalah</a:t>
            </a:r>
            <a:r>
              <a:rPr lang="en-ID" sz="28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 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kumpulan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unsur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komponen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variabel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terorganisir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saling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berinteraksi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, dan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saling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tergantung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lain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mencapai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tujuan</a:t>
            </a:r>
            <a:r>
              <a:rPr lang="en-ID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ID" sz="2800" dirty="0" err="1">
                <a:solidFill>
                  <a:schemeClr val="tx2">
                    <a:lumMod val="50000"/>
                  </a:schemeClr>
                </a:solidFill>
              </a:rPr>
              <a:t>tertentu</a:t>
            </a:r>
            <a:endParaRPr lang="en-US" sz="2653" dirty="0">
              <a:solidFill>
                <a:schemeClr val="tx2">
                  <a:lumMod val="50000"/>
                </a:schemeClr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2780"/>
              </a:lnSpc>
            </a:pPr>
            <a:endParaRPr lang="en-US" sz="2653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420286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27226" y="3973314"/>
            <a:ext cx="5273131" cy="4983108"/>
          </a:xfrm>
          <a:custGeom>
            <a:avLst/>
            <a:gdLst/>
            <a:ahLst/>
            <a:cxnLst/>
            <a:rect l="l" t="t" r="r" b="b"/>
            <a:pathLst>
              <a:path w="5273131" h="4983108">
                <a:moveTo>
                  <a:pt x="0" y="0"/>
                </a:moveTo>
                <a:lnTo>
                  <a:pt x="5273131" y="0"/>
                </a:lnTo>
                <a:lnTo>
                  <a:pt x="5273131" y="4983108"/>
                </a:lnTo>
                <a:lnTo>
                  <a:pt x="0" y="4983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923832" y="4395088"/>
            <a:ext cx="428672" cy="1014609"/>
          </a:xfrm>
          <a:custGeom>
            <a:avLst/>
            <a:gdLst/>
            <a:ahLst/>
            <a:cxnLst/>
            <a:rect l="l" t="t" r="r" b="b"/>
            <a:pathLst>
              <a:path w="428672" h="1014609">
                <a:moveTo>
                  <a:pt x="0" y="0"/>
                </a:moveTo>
                <a:lnTo>
                  <a:pt x="428673" y="0"/>
                </a:lnTo>
                <a:lnTo>
                  <a:pt x="428673" y="1014609"/>
                </a:lnTo>
                <a:lnTo>
                  <a:pt x="0" y="10146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664279" y="6052967"/>
            <a:ext cx="1009252" cy="823802"/>
          </a:xfrm>
          <a:custGeom>
            <a:avLst/>
            <a:gdLst/>
            <a:ahLst/>
            <a:cxnLst/>
            <a:rect l="l" t="t" r="r" b="b"/>
            <a:pathLst>
              <a:path w="1009252" h="823802">
                <a:moveTo>
                  <a:pt x="0" y="0"/>
                </a:moveTo>
                <a:lnTo>
                  <a:pt x="1009252" y="0"/>
                </a:lnTo>
                <a:lnTo>
                  <a:pt x="1009252" y="823802"/>
                </a:lnTo>
                <a:lnTo>
                  <a:pt x="0" y="8238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626405" y="7524469"/>
            <a:ext cx="1023527" cy="1023527"/>
          </a:xfrm>
          <a:custGeom>
            <a:avLst/>
            <a:gdLst/>
            <a:ahLst/>
            <a:cxnLst/>
            <a:rect l="l" t="t" r="r" b="b"/>
            <a:pathLst>
              <a:path w="1023527" h="1023527">
                <a:moveTo>
                  <a:pt x="0" y="0"/>
                </a:moveTo>
                <a:lnTo>
                  <a:pt x="1023527" y="0"/>
                </a:lnTo>
                <a:lnTo>
                  <a:pt x="1023527" y="1023527"/>
                </a:lnTo>
                <a:lnTo>
                  <a:pt x="0" y="10235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526536" y="7500830"/>
            <a:ext cx="961066" cy="961066"/>
          </a:xfrm>
          <a:custGeom>
            <a:avLst/>
            <a:gdLst/>
            <a:ahLst/>
            <a:cxnLst/>
            <a:rect l="l" t="t" r="r" b="b"/>
            <a:pathLst>
              <a:path w="961066" h="961066">
                <a:moveTo>
                  <a:pt x="0" y="0"/>
                </a:moveTo>
                <a:lnTo>
                  <a:pt x="961066" y="0"/>
                </a:lnTo>
                <a:lnTo>
                  <a:pt x="961066" y="961066"/>
                </a:lnTo>
                <a:lnTo>
                  <a:pt x="0" y="9610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592377" y="6062492"/>
            <a:ext cx="741422" cy="823802"/>
          </a:xfrm>
          <a:custGeom>
            <a:avLst/>
            <a:gdLst/>
            <a:ahLst/>
            <a:cxnLst/>
            <a:rect l="l" t="t" r="r" b="b"/>
            <a:pathLst>
              <a:path w="741422" h="823802">
                <a:moveTo>
                  <a:pt x="0" y="0"/>
                </a:moveTo>
                <a:lnTo>
                  <a:pt x="741421" y="0"/>
                </a:lnTo>
                <a:lnTo>
                  <a:pt x="741421" y="823802"/>
                </a:lnTo>
                <a:lnTo>
                  <a:pt x="0" y="8238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456874" y="4363220"/>
            <a:ext cx="1100389" cy="880311"/>
          </a:xfrm>
          <a:custGeom>
            <a:avLst/>
            <a:gdLst/>
            <a:ahLst/>
            <a:cxnLst/>
            <a:rect l="l" t="t" r="r" b="b"/>
            <a:pathLst>
              <a:path w="1100389" h="880311">
                <a:moveTo>
                  <a:pt x="0" y="0"/>
                </a:moveTo>
                <a:lnTo>
                  <a:pt x="1100389" y="0"/>
                </a:lnTo>
                <a:lnTo>
                  <a:pt x="1100389" y="880311"/>
                </a:lnTo>
                <a:lnTo>
                  <a:pt x="0" y="8803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07352" y="664207"/>
            <a:ext cx="7671252" cy="236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Elemen Sistem</a:t>
            </a:r>
          </a:p>
          <a:p>
            <a:pPr marL="0" lvl="0" indent="0" algn="l">
              <a:lnSpc>
                <a:spcPts val="9179"/>
              </a:lnSpc>
            </a:pPr>
            <a:endParaRPr lang="en-US" sz="8499" spc="-212">
              <a:solidFill>
                <a:srgbClr val="112D4E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07352" y="1943417"/>
            <a:ext cx="10988957" cy="710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Berdasarkan persyaratan ini, sistem dapat didefinisikan sebagai seperangkat elemen yang digabungkan satu dengan lainnya untuk suatu tujuan bersama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7352" y="3022597"/>
            <a:ext cx="4533413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112D4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Kumpulan elemen terdiri dari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7590" y="4624343"/>
            <a:ext cx="1398526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Manusia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53494" y="7943848"/>
            <a:ext cx="1398526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Data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6285835"/>
            <a:ext cx="1398526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Mesin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27963" y="7971838"/>
            <a:ext cx="1535233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Prosedur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022269" y="6155882"/>
            <a:ext cx="1535233" cy="34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Dokumen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153494" y="4510335"/>
            <a:ext cx="2092263" cy="643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74"/>
              </a:lnSpc>
            </a:pPr>
            <a:r>
              <a:rPr lang="en-US" sz="20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elemen lain yang terorganisir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698373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45452" y="1904983"/>
            <a:ext cx="12333934" cy="92104"/>
            <a:chOff x="0" y="0"/>
            <a:chExt cx="3248444" cy="24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8444" cy="24258"/>
            </a:xfrm>
            <a:custGeom>
              <a:avLst/>
              <a:gdLst/>
              <a:ahLst/>
              <a:cxnLst/>
              <a:rect l="l" t="t" r="r" b="b"/>
              <a:pathLst>
                <a:path w="3248444" h="24258">
                  <a:moveTo>
                    <a:pt x="0" y="0"/>
                  </a:moveTo>
                  <a:lnTo>
                    <a:pt x="3248444" y="0"/>
                  </a:lnTo>
                  <a:lnTo>
                    <a:pt x="3248444" y="24258"/>
                  </a:lnTo>
                  <a:lnTo>
                    <a:pt x="0" y="24258"/>
                  </a:lnTo>
                  <a:close/>
                </a:path>
              </a:pathLst>
            </a:custGeom>
            <a:solidFill>
              <a:srgbClr val="FBB80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48444" cy="62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410032"/>
            <a:ext cx="9641832" cy="710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9"/>
              </a:lnSpc>
            </a:pPr>
            <a:r>
              <a:rPr lang="en-US" sz="22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Suatu sistem mempunyai karakteristik atau sifat-sifat tertentu, yaitu :</a:t>
            </a:r>
          </a:p>
          <a:p>
            <a:pPr algn="l">
              <a:lnSpc>
                <a:spcPts val="2889"/>
              </a:lnSpc>
            </a:pPr>
            <a:endParaRPr lang="en-US" sz="2257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2959421"/>
            <a:ext cx="12150686" cy="459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1"/>
              </a:lnSpc>
            </a:pP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Komponen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Komponen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atau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dapat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berupa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: </a:t>
            </a:r>
          </a:p>
          <a:p>
            <a:pPr algn="l">
              <a:lnSpc>
                <a:spcPts val="3641"/>
              </a:lnSpc>
            </a:pPr>
            <a:endParaRPr lang="en-US" sz="2844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614164" lvl="1" indent="-307082" algn="l">
              <a:lnSpc>
                <a:spcPts val="3641"/>
              </a:lnSpc>
              <a:buFont typeface="Arial"/>
              <a:buChar char="•"/>
            </a:pP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Elemen-elemen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yang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lebih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kecil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yang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disebut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sub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,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misalkan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komputer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terdiri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dari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sub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perangkat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keras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perangkat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lunak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dan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manusia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  <a:p>
            <a:pPr algn="l">
              <a:lnSpc>
                <a:spcPts val="3641"/>
              </a:lnSpc>
            </a:pPr>
            <a:endParaRPr lang="en-US" sz="2844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14164" lvl="1" indent="-307082" algn="l">
              <a:lnSpc>
                <a:spcPts val="3641"/>
              </a:lnSpc>
              <a:buFont typeface="Arial"/>
              <a:buChar char="•"/>
            </a:pP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Elemen-elemen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yang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lebih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besar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yang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disebut</a:t>
            </a:r>
            <a:r>
              <a:rPr lang="en-US" sz="2844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supra </a:t>
            </a:r>
            <a:r>
              <a:rPr lang="en-US" sz="2844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Misalkan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bila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perangkat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keras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adalah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yang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memiliki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sub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CPU,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penyimpan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memori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maka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supra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perangkat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keras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adalah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sistem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44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komputer</a:t>
            </a:r>
            <a:r>
              <a:rPr lang="en-US" sz="2844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4424809"/>
            <a:ext cx="496916" cy="496916"/>
            <a:chOff x="0" y="0"/>
            <a:chExt cx="130875" cy="130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7352" y="664207"/>
            <a:ext cx="12594185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Karakteristik Suatu Sistem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6226650"/>
            <a:ext cx="496916" cy="496916"/>
            <a:chOff x="0" y="0"/>
            <a:chExt cx="130875" cy="1308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698373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41448" y="2448608"/>
            <a:ext cx="12150686" cy="639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Batas sistem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Batas sistem merupakan daerah yang membatasi antara suatu sistem dengan sistem yang lainnya atau dengan lingkungan luarnya.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Lingkungan luar sistem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Lingkungan dari sistem adalah apapun di luar batas dari sistem yang mempengaruhi operasi sistem. Lingkungan luar sistem dapat bersifat menguntungkan dan dapat juga bersifat merugikan sistem tersebut. 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Penghubung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merupakan media perantara antar subsistem. Melalui penghubung ini memungkinkan sumber-sumber daya mengalir dari satu subsistem ke subsistem lainnya. Output dari satu subsistem akan menjadi input untuk subsistem yang lainnya dengan melalui penghubung.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2610460"/>
            <a:ext cx="496916" cy="496916"/>
            <a:chOff x="0" y="0"/>
            <a:chExt cx="130875" cy="1308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07352" y="664207"/>
            <a:ext cx="12594185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Lanjutan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4424809"/>
            <a:ext cx="496916" cy="496916"/>
            <a:chOff x="0" y="0"/>
            <a:chExt cx="130875" cy="130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6636793"/>
            <a:ext cx="496916" cy="496916"/>
            <a:chOff x="0" y="0"/>
            <a:chExt cx="130875" cy="1308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solidFill>
              <a:srgbClr val="FF8C0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698373" y="6636793"/>
            <a:ext cx="5867714" cy="3650207"/>
          </a:xfrm>
          <a:custGeom>
            <a:avLst/>
            <a:gdLst/>
            <a:ahLst/>
            <a:cxnLst/>
            <a:rect l="l" t="t" r="r" b="b"/>
            <a:pathLst>
              <a:path w="5867714" h="3650207">
                <a:moveTo>
                  <a:pt x="5867714" y="0"/>
                </a:moveTo>
                <a:lnTo>
                  <a:pt x="0" y="0"/>
                </a:lnTo>
                <a:lnTo>
                  <a:pt x="0" y="3650207"/>
                </a:lnTo>
                <a:lnTo>
                  <a:pt x="5867714" y="3650207"/>
                </a:lnTo>
                <a:lnTo>
                  <a:pt x="586771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41448" y="2448608"/>
            <a:ext cx="12150686" cy="639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Masukkan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Masukan adalah energi yang dimasukkan ke dalam sistem. Masukan dapat berupa maintenance input dan sinyal input.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Keluaran 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adalah hasil dari energi yang diolah dan diklasifikasikan menjadi keluaran yang berguna dan sisa pembuangan. 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Pengolah </a:t>
            </a: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Suatu sistem dapat mempunyai suatu bagian pengolah atau sistem itu sendiri sebagai pengolahnya. Pengolah yang akan merubah masukan menjadi keluaran.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Sasaran atau tujuan </a:t>
            </a:r>
          </a:p>
          <a:p>
            <a:pPr algn="l">
              <a:lnSpc>
                <a:spcPts val="3641"/>
              </a:lnSpc>
            </a:pPr>
            <a:r>
              <a:rPr lang="en-US" sz="284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Suatu sistem pasti mempunyai tujuan atau sasaran. Suatu sistem dikatakan berhasil bila mengenai sasaran atau tujuannya. </a:t>
            </a:r>
          </a:p>
          <a:p>
            <a:pPr algn="l">
              <a:lnSpc>
                <a:spcPts val="3641"/>
              </a:lnSpc>
            </a:pPr>
            <a:endParaRPr lang="en-US" sz="2844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28700" y="2610460"/>
            <a:ext cx="496916" cy="496916"/>
            <a:chOff x="0" y="0"/>
            <a:chExt cx="130875" cy="1308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27BBB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07352" y="664207"/>
            <a:ext cx="12594185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Lanjutan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4004974"/>
            <a:ext cx="496916" cy="496916"/>
            <a:chOff x="0" y="0"/>
            <a:chExt cx="130875" cy="130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5397240"/>
            <a:ext cx="496916" cy="496916"/>
            <a:chOff x="0" y="0"/>
            <a:chExt cx="130875" cy="1308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solidFill>
              <a:srgbClr val="FF8C0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7012587"/>
            <a:ext cx="496916" cy="496916"/>
            <a:chOff x="0" y="0"/>
            <a:chExt cx="130875" cy="13087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0875" cy="130875"/>
            </a:xfrm>
            <a:custGeom>
              <a:avLst/>
              <a:gdLst/>
              <a:ahLst/>
              <a:cxnLst/>
              <a:rect l="l" t="t" r="r" b="b"/>
              <a:pathLst>
                <a:path w="130875" h="130875">
                  <a:moveTo>
                    <a:pt x="0" y="0"/>
                  </a:moveTo>
                  <a:lnTo>
                    <a:pt x="130875" y="0"/>
                  </a:lnTo>
                  <a:lnTo>
                    <a:pt x="130875" y="130875"/>
                  </a:lnTo>
                  <a:lnTo>
                    <a:pt x="0" y="130875"/>
                  </a:ln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0875" cy="16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76559" y="8218936"/>
            <a:ext cx="8599530" cy="7814823"/>
          </a:xfrm>
          <a:custGeom>
            <a:avLst/>
            <a:gdLst/>
            <a:ahLst/>
            <a:cxnLst/>
            <a:rect l="l" t="t" r="r" b="b"/>
            <a:pathLst>
              <a:path w="8599530" h="7814823">
                <a:moveTo>
                  <a:pt x="0" y="0"/>
                </a:moveTo>
                <a:lnTo>
                  <a:pt x="8599531" y="0"/>
                </a:lnTo>
                <a:lnTo>
                  <a:pt x="8599531" y="7814823"/>
                </a:lnTo>
                <a:lnTo>
                  <a:pt x="0" y="7814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395845" y="8621339"/>
            <a:ext cx="8760958" cy="7528948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448" y="0"/>
              <a:ext cx="799904" cy="698500"/>
            </a:xfrm>
            <a:custGeom>
              <a:avLst/>
              <a:gdLst/>
              <a:ahLst/>
              <a:cxnLst/>
              <a:rect l="l" t="t" r="r" b="b"/>
              <a:pathLst>
                <a:path w="799904" h="698500">
                  <a:moveTo>
                    <a:pt x="789465" y="378275"/>
                  </a:moveTo>
                  <a:lnTo>
                    <a:pt x="620039" y="669475"/>
                  </a:lnTo>
                  <a:cubicBezTo>
                    <a:pt x="609584" y="687445"/>
                    <a:pt x="590362" y="698500"/>
                    <a:pt x="569572" y="698500"/>
                  </a:cubicBezTo>
                  <a:lnTo>
                    <a:pt x="230332" y="698500"/>
                  </a:lnTo>
                  <a:cubicBezTo>
                    <a:pt x="209542" y="698500"/>
                    <a:pt x="190320" y="687445"/>
                    <a:pt x="179865" y="669475"/>
                  </a:cubicBezTo>
                  <a:lnTo>
                    <a:pt x="10439" y="378275"/>
                  </a:lnTo>
                  <a:cubicBezTo>
                    <a:pt x="0" y="360333"/>
                    <a:pt x="0" y="338167"/>
                    <a:pt x="10439" y="320225"/>
                  </a:cubicBezTo>
                  <a:lnTo>
                    <a:pt x="179865" y="29025"/>
                  </a:lnTo>
                  <a:cubicBezTo>
                    <a:pt x="190320" y="11055"/>
                    <a:pt x="209542" y="0"/>
                    <a:pt x="230332" y="0"/>
                  </a:cubicBezTo>
                  <a:lnTo>
                    <a:pt x="569572" y="0"/>
                  </a:lnTo>
                  <a:cubicBezTo>
                    <a:pt x="590362" y="0"/>
                    <a:pt x="609584" y="11055"/>
                    <a:pt x="620039" y="29025"/>
                  </a:cubicBezTo>
                  <a:lnTo>
                    <a:pt x="789465" y="320225"/>
                  </a:lnTo>
                  <a:cubicBezTo>
                    <a:pt x="799904" y="338167"/>
                    <a:pt x="799904" y="360333"/>
                    <a:pt x="789465" y="37827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95340" y="3438536"/>
            <a:ext cx="7573225" cy="6508240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205044" y="4097402"/>
            <a:ext cx="6172867" cy="5304807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325621" y="-2246414"/>
            <a:ext cx="7645588" cy="6947928"/>
          </a:xfrm>
          <a:custGeom>
            <a:avLst/>
            <a:gdLst/>
            <a:ahLst/>
            <a:cxnLst/>
            <a:rect l="l" t="t" r="r" b="b"/>
            <a:pathLst>
              <a:path w="7645588" h="6947928">
                <a:moveTo>
                  <a:pt x="0" y="0"/>
                </a:moveTo>
                <a:lnTo>
                  <a:pt x="7645589" y="0"/>
                </a:lnTo>
                <a:lnTo>
                  <a:pt x="7645589" y="6947929"/>
                </a:lnTo>
                <a:lnTo>
                  <a:pt x="0" y="6947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4405" y="4423713"/>
            <a:ext cx="4286500" cy="5585016"/>
          </a:xfrm>
          <a:custGeom>
            <a:avLst/>
            <a:gdLst/>
            <a:ahLst/>
            <a:cxnLst/>
            <a:rect l="l" t="t" r="r" b="b"/>
            <a:pathLst>
              <a:path w="4286500" h="5585016">
                <a:moveTo>
                  <a:pt x="0" y="0"/>
                </a:moveTo>
                <a:lnTo>
                  <a:pt x="4286500" y="0"/>
                </a:lnTo>
                <a:lnTo>
                  <a:pt x="4286500" y="5585016"/>
                </a:lnTo>
                <a:lnTo>
                  <a:pt x="0" y="5585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 rot="-5478636">
            <a:off x="15809284" y="4405847"/>
            <a:ext cx="1845214" cy="2147158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120277" tIns="120277" rIns="120277" bIns="12027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12671" y="1044477"/>
            <a:ext cx="8971649" cy="2367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79"/>
              </a:lnSpc>
            </a:pP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Sistem </a:t>
            </a:r>
            <a:r>
              <a:rPr lang="en-US" sz="8499" spc="-212" dirty="0" err="1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Penunjang</a:t>
            </a:r>
            <a:r>
              <a:rPr lang="en-US" sz="8499" spc="-212" dirty="0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 Keputusan (SPK)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3778856"/>
            <a:ext cx="8172971" cy="1856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41"/>
              </a:lnSpc>
            </a:pPr>
            <a:r>
              <a:rPr lang="en-US" sz="2672" spc="-50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SPK adalah suatu sistem informasi berbasis komputer yang menghasilkan alternatif atau saran keputusan untuk membantu para pengambil keputusan disegala bagian guna :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794405" y="-1667303"/>
            <a:ext cx="6708021" cy="5764705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8422" y="0"/>
              <a:ext cx="795957" cy="698500"/>
            </a:xfrm>
            <a:custGeom>
              <a:avLst/>
              <a:gdLst/>
              <a:ahLst/>
              <a:cxnLst/>
              <a:rect l="l" t="t" r="r" b="b"/>
              <a:pathLst>
                <a:path w="795957" h="698500">
                  <a:moveTo>
                    <a:pt x="782323" y="387158"/>
                  </a:moveTo>
                  <a:lnTo>
                    <a:pt x="623233" y="660592"/>
                  </a:lnTo>
                  <a:cubicBezTo>
                    <a:pt x="609578" y="684062"/>
                    <a:pt x="584474" y="698500"/>
                    <a:pt x="557321" y="698500"/>
                  </a:cubicBezTo>
                  <a:lnTo>
                    <a:pt x="238635" y="698500"/>
                  </a:lnTo>
                  <a:cubicBezTo>
                    <a:pt x="211482" y="698500"/>
                    <a:pt x="186378" y="684062"/>
                    <a:pt x="172723" y="660592"/>
                  </a:cubicBezTo>
                  <a:lnTo>
                    <a:pt x="13633" y="387158"/>
                  </a:lnTo>
                  <a:cubicBezTo>
                    <a:pt x="0" y="363725"/>
                    <a:pt x="0" y="334775"/>
                    <a:pt x="13633" y="311342"/>
                  </a:cubicBezTo>
                  <a:lnTo>
                    <a:pt x="172723" y="37908"/>
                  </a:lnTo>
                  <a:cubicBezTo>
                    <a:pt x="186378" y="14438"/>
                    <a:pt x="211482" y="0"/>
                    <a:pt x="238635" y="0"/>
                  </a:cubicBezTo>
                  <a:lnTo>
                    <a:pt x="557321" y="0"/>
                  </a:lnTo>
                  <a:cubicBezTo>
                    <a:pt x="584474" y="0"/>
                    <a:pt x="609578" y="14438"/>
                    <a:pt x="623233" y="37908"/>
                  </a:cubicBezTo>
                  <a:lnTo>
                    <a:pt x="782323" y="311342"/>
                  </a:lnTo>
                  <a:cubicBezTo>
                    <a:pt x="795956" y="334775"/>
                    <a:pt x="795956" y="363725"/>
                    <a:pt x="782323" y="387158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197013" y="-1380905"/>
            <a:ext cx="5879077" cy="5216911"/>
            <a:chOff x="0" y="0"/>
            <a:chExt cx="4346359" cy="3856825"/>
          </a:xfrm>
        </p:grpSpPr>
        <p:sp>
          <p:nvSpPr>
            <p:cNvPr id="23" name="Freeform 23"/>
            <p:cNvSpPr/>
            <p:nvPr/>
          </p:nvSpPr>
          <p:spPr>
            <a:xfrm flipH="1">
              <a:off x="-32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3086608" y="0"/>
                  </a:moveTo>
                  <a:cubicBezTo>
                    <a:pt x="3210306" y="0"/>
                    <a:pt x="3324479" y="65913"/>
                    <a:pt x="3386328" y="173101"/>
                  </a:cubicBezTo>
                  <a:lnTo>
                    <a:pt x="4299966" y="1755394"/>
                  </a:lnTo>
                  <a:cubicBezTo>
                    <a:pt x="4361815" y="1862455"/>
                    <a:pt x="4361815" y="1994408"/>
                    <a:pt x="4299966" y="2101469"/>
                  </a:cubicBezTo>
                  <a:lnTo>
                    <a:pt x="3386455" y="3683762"/>
                  </a:lnTo>
                  <a:cubicBezTo>
                    <a:pt x="3325114" y="3789934"/>
                    <a:pt x="3212338" y="3855720"/>
                    <a:pt x="3089910" y="3856863"/>
                  </a:cubicBezTo>
                  <a:lnTo>
                    <a:pt x="1256411" y="3856863"/>
                  </a:lnTo>
                  <a:cubicBezTo>
                    <a:pt x="1133983" y="3855720"/>
                    <a:pt x="1021207" y="3789934"/>
                    <a:pt x="959866" y="3683762"/>
                  </a:cubicBezTo>
                  <a:lnTo>
                    <a:pt x="46355" y="2101469"/>
                  </a:lnTo>
                  <a:cubicBezTo>
                    <a:pt x="15875" y="2048764"/>
                    <a:pt x="508" y="1990090"/>
                    <a:pt x="0" y="1931162"/>
                  </a:cubicBezTo>
                  <a:lnTo>
                    <a:pt x="0" y="1925574"/>
                  </a:lnTo>
                  <a:cubicBezTo>
                    <a:pt x="508" y="1866773"/>
                    <a:pt x="15875" y="1807972"/>
                    <a:pt x="46355" y="1755267"/>
                  </a:cubicBezTo>
                  <a:lnTo>
                    <a:pt x="959866" y="173101"/>
                  </a:lnTo>
                  <a:cubicBezTo>
                    <a:pt x="1021715" y="65913"/>
                    <a:pt x="1135888" y="0"/>
                    <a:pt x="1259586" y="0"/>
                  </a:cubicBezTo>
                  <a:close/>
                </a:path>
              </a:pathLst>
            </a:custGeom>
            <a:blipFill>
              <a:blip r:embed="rId5"/>
              <a:stretch>
                <a:fillRect l="-135356" r="-17094" b="-35844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971029" y="6139060"/>
            <a:ext cx="8172971" cy="301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 algn="l">
              <a:lnSpc>
                <a:spcPts val="4021"/>
              </a:lnSpc>
              <a:buAutoNum type="arabicPeriod"/>
            </a:pP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Proses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pengumpulan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data</a:t>
            </a:r>
          </a:p>
          <a:p>
            <a:pPr marL="514350" indent="-514350" algn="l">
              <a:lnSpc>
                <a:spcPts val="4021"/>
              </a:lnSpc>
              <a:buAutoNum type="arabicPeriod"/>
            </a:pP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Memecahkan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masalah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yang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muncul</a:t>
            </a:r>
            <a:endParaRPr lang="en-US" sz="2872" spc="-54" dirty="0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marL="514350" indent="-514350" algn="l">
              <a:lnSpc>
                <a:spcPts val="4021"/>
              </a:lnSpc>
              <a:buAutoNum type="arabicPeriod"/>
            </a:pP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Meningkatkan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kinerja</a:t>
            </a:r>
            <a:endParaRPr lang="en-US" sz="2872" spc="-54" dirty="0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marL="514350" indent="-514350" algn="l">
              <a:lnSpc>
                <a:spcPts val="4021"/>
              </a:lnSpc>
              <a:buAutoNum type="arabicPeriod"/>
            </a:pP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Meningkatkan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produktifitas</a:t>
            </a:r>
            <a:endParaRPr lang="en-US" sz="2872" spc="-54" dirty="0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marL="514350" indent="-514350" algn="l">
              <a:lnSpc>
                <a:spcPts val="4021"/>
              </a:lnSpc>
              <a:buAutoNum type="arabicPeriod"/>
            </a:pP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Membantu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jalannya</a:t>
            </a:r>
            <a:r>
              <a:rPr lang="en-US" sz="2872" spc="-54" dirty="0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strategi </a:t>
            </a:r>
            <a:r>
              <a:rPr lang="en-US" sz="2872" spc="-54" dirty="0" err="1">
                <a:solidFill>
                  <a:srgbClr val="112D4E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organisasi</a:t>
            </a:r>
            <a:endParaRPr lang="en-US" sz="2872" spc="-54" dirty="0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  <a:p>
            <a:pPr marL="0" lvl="0" indent="0" algn="l">
              <a:lnSpc>
                <a:spcPts val="3741"/>
              </a:lnSpc>
            </a:pPr>
            <a:endParaRPr lang="en-US" sz="2872" spc="-54" dirty="0">
              <a:solidFill>
                <a:srgbClr val="112D4E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4114784" y="8073192"/>
            <a:ext cx="5145502" cy="3200931"/>
          </a:xfrm>
          <a:custGeom>
            <a:avLst/>
            <a:gdLst/>
            <a:ahLst/>
            <a:cxnLst/>
            <a:rect l="l" t="t" r="r" b="b"/>
            <a:pathLst>
              <a:path w="5145502" h="3200931">
                <a:moveTo>
                  <a:pt x="0" y="0"/>
                </a:moveTo>
                <a:lnTo>
                  <a:pt x="5145501" y="0"/>
                </a:lnTo>
                <a:lnTo>
                  <a:pt x="5145501" y="3200931"/>
                </a:lnTo>
                <a:lnTo>
                  <a:pt x="0" y="3200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208708"/>
            <a:ext cx="12029310" cy="3349996"/>
            <a:chOff x="0" y="0"/>
            <a:chExt cx="2589582" cy="721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89582" cy="721163"/>
            </a:xfrm>
            <a:custGeom>
              <a:avLst/>
              <a:gdLst/>
              <a:ahLst/>
              <a:cxnLst/>
              <a:rect l="l" t="t" r="r" b="b"/>
              <a:pathLst>
                <a:path w="2589582" h="721163">
                  <a:moveTo>
                    <a:pt x="32823" y="0"/>
                  </a:moveTo>
                  <a:lnTo>
                    <a:pt x="2556759" y="0"/>
                  </a:lnTo>
                  <a:cubicBezTo>
                    <a:pt x="2574886" y="0"/>
                    <a:pt x="2589582" y="14695"/>
                    <a:pt x="2589582" y="32823"/>
                  </a:cubicBezTo>
                  <a:lnTo>
                    <a:pt x="2589582" y="688340"/>
                  </a:lnTo>
                  <a:cubicBezTo>
                    <a:pt x="2589582" y="706467"/>
                    <a:pt x="2574886" y="721163"/>
                    <a:pt x="2556759" y="721163"/>
                  </a:cubicBezTo>
                  <a:lnTo>
                    <a:pt x="32823" y="721163"/>
                  </a:lnTo>
                  <a:cubicBezTo>
                    <a:pt x="14695" y="721163"/>
                    <a:pt x="0" y="706467"/>
                    <a:pt x="0" y="688340"/>
                  </a:cubicBezTo>
                  <a:lnTo>
                    <a:pt x="0" y="32823"/>
                  </a:lnTo>
                  <a:cubicBezTo>
                    <a:pt x="0" y="14695"/>
                    <a:pt x="14695" y="0"/>
                    <a:pt x="328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42F">
                    <a:alpha val="100000"/>
                  </a:srgbClr>
                </a:gs>
                <a:gs pos="100000">
                  <a:srgbClr val="FFB613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589582" cy="759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14694" y="713256"/>
            <a:ext cx="4022495" cy="120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79"/>
              </a:lnSpc>
            </a:pPr>
            <a:r>
              <a:rPr lang="en-US" sz="8499" spc="-212">
                <a:solidFill>
                  <a:srgbClr val="112D4E"/>
                </a:solidFill>
                <a:latin typeface="Barlow Bold"/>
                <a:ea typeface="Barlow Bold"/>
                <a:cs typeface="Barlow Bold"/>
                <a:sym typeface="Barlow Bold"/>
              </a:rPr>
              <a:t>Lanjutan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5908304"/>
            <a:ext cx="12029310" cy="3349996"/>
            <a:chOff x="0" y="0"/>
            <a:chExt cx="2589582" cy="7211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89582" cy="721163"/>
            </a:xfrm>
            <a:custGeom>
              <a:avLst/>
              <a:gdLst/>
              <a:ahLst/>
              <a:cxnLst/>
              <a:rect l="l" t="t" r="r" b="b"/>
              <a:pathLst>
                <a:path w="2589582" h="721163">
                  <a:moveTo>
                    <a:pt x="32823" y="0"/>
                  </a:moveTo>
                  <a:lnTo>
                    <a:pt x="2556759" y="0"/>
                  </a:lnTo>
                  <a:cubicBezTo>
                    <a:pt x="2574886" y="0"/>
                    <a:pt x="2589582" y="14695"/>
                    <a:pt x="2589582" y="32823"/>
                  </a:cubicBezTo>
                  <a:lnTo>
                    <a:pt x="2589582" y="688340"/>
                  </a:lnTo>
                  <a:cubicBezTo>
                    <a:pt x="2589582" y="706467"/>
                    <a:pt x="2574886" y="721163"/>
                    <a:pt x="2556759" y="721163"/>
                  </a:cubicBezTo>
                  <a:lnTo>
                    <a:pt x="32823" y="721163"/>
                  </a:lnTo>
                  <a:cubicBezTo>
                    <a:pt x="14695" y="721163"/>
                    <a:pt x="0" y="706467"/>
                    <a:pt x="0" y="688340"/>
                  </a:cubicBezTo>
                  <a:lnTo>
                    <a:pt x="0" y="32823"/>
                  </a:lnTo>
                  <a:cubicBezTo>
                    <a:pt x="0" y="14695"/>
                    <a:pt x="14695" y="0"/>
                    <a:pt x="328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50000">
                  <a:srgbClr val="255389">
                    <a:alpha val="100000"/>
                  </a:srgbClr>
                </a:gs>
                <a:gs pos="100000">
                  <a:srgbClr val="2A96E4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589582" cy="759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00943" y="2643071"/>
            <a:ext cx="9999189" cy="6255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7"/>
              </a:lnSpc>
            </a:pPr>
            <a:r>
              <a:rPr lang="en-US" sz="3269" spc="-62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SPK memberikan dukungan langsung kepada</a:t>
            </a:r>
            <a:r>
              <a:rPr lang="en-US" sz="3269" spc="-62">
                <a:solidFill>
                  <a:srgbClr val="000000"/>
                </a:solidFill>
                <a:latin typeface="Clear Sans"/>
                <a:ea typeface="Clear Sans"/>
                <a:cs typeface="Clear Sans"/>
                <a:sym typeface="Clear Sans"/>
              </a:rPr>
              <a:t> permasalahan dengan menyediakan alternative pilihan dan menekankan pada efektivitas pengambilan keputusan yang lebih baik</a:t>
            </a:r>
          </a:p>
          <a:p>
            <a:pPr algn="l">
              <a:lnSpc>
                <a:spcPts val="4577"/>
              </a:lnSpc>
            </a:pPr>
            <a:endParaRPr lang="en-US" sz="3269" spc="-62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577"/>
              </a:lnSpc>
            </a:pPr>
            <a:endParaRPr lang="en-US" sz="3269" spc="-62">
              <a:solidFill>
                <a:srgbClr val="000000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l">
              <a:lnSpc>
                <a:spcPts val="4577"/>
              </a:lnSpc>
            </a:pPr>
            <a:r>
              <a:rPr lang="en-US" sz="3269" spc="-62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Pada sistem ini yang memegang peranan terpenting</a:t>
            </a:r>
            <a:r>
              <a:rPr lang="en-US" sz="3269" spc="-62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adalah mengambil keputusan karena sistem hanya menyediakan alternative keputusan sedang keputusan aktif tetap ditentukan oleh keputusan pengambil keputusan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961</Words>
  <Application>Microsoft Office PowerPoint</Application>
  <PresentationFormat>Custom</PresentationFormat>
  <Paragraphs>122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Barlow</vt:lpstr>
      <vt:lpstr>Google Sans</vt:lpstr>
      <vt:lpstr>Calibri</vt:lpstr>
      <vt:lpstr>Canva Sans Bold</vt:lpstr>
      <vt:lpstr>Clear Sans</vt:lpstr>
      <vt:lpstr>Arial</vt:lpstr>
      <vt:lpstr>Clear Sans Bold</vt:lpstr>
      <vt:lpstr>Poppins Semi-Bold</vt:lpstr>
      <vt:lpstr>Barlow Bold</vt:lpstr>
      <vt:lpstr>Barlow Italics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sistem informasi</dc:title>
  <cp:lastModifiedBy>Hp</cp:lastModifiedBy>
  <cp:revision>6</cp:revision>
  <dcterms:created xsi:type="dcterms:W3CDTF">2006-08-16T00:00:00Z</dcterms:created>
  <dcterms:modified xsi:type="dcterms:W3CDTF">2024-09-11T02:39:32Z</dcterms:modified>
  <dc:identifier>DAGNtCrfpxQ</dc:identifier>
</cp:coreProperties>
</file>