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5" d="100"/>
          <a:sy n="65" d="100"/>
        </p:scale>
        <p:origin x="-144" y="-10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D040A37D-9D4E-413A-A32B-8B5A39A67744}" type="datetimeFigureOut">
              <a:rPr lang="en-US" smtClean="0"/>
              <a:t>7/19/2024</a:t>
            </a:fld>
            <a:endParaRPr lang="en-US"/>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1295D388-71D0-4CCD-8FB7-189AF342B319}" type="slidenum">
              <a:rPr lang="en-US" smtClean="0"/>
              <a:t>‹#›</a:t>
            </a:fld>
            <a:endParaRPr lang="en-US"/>
          </a:p>
        </p:txBody>
      </p:sp>
    </p:spTree>
    <p:extLst>
      <p:ext uri="{BB962C8B-B14F-4D97-AF65-F5344CB8AC3E}">
        <p14:creationId xmlns:p14="http://schemas.microsoft.com/office/powerpoint/2010/main" val="403980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91440" y="-91440"/>
            <a:ext cx="14630400" cy="8229600"/>
          </a:xfrm>
          <a:prstGeom prst="rect">
            <a:avLst/>
          </a:prstGeom>
          <a:solidFill>
            <a:srgbClr val="09151A">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52610" y="2745343"/>
            <a:ext cx="4869180" cy="2738914"/>
          </a:xfrm>
          <a:prstGeom prst="rect">
            <a:avLst/>
          </a:prstGeom>
        </p:spPr>
      </p:pic>
      <p:sp>
        <p:nvSpPr>
          <p:cNvPr id="6" name="Text 1"/>
          <p:cNvSpPr/>
          <p:nvPr/>
        </p:nvSpPr>
        <p:spPr>
          <a:xfrm>
            <a:off x="486697" y="866632"/>
            <a:ext cx="8495071" cy="2903934"/>
          </a:xfrm>
          <a:prstGeom prst="rect">
            <a:avLst/>
          </a:prstGeom>
          <a:noFill/>
          <a:ln/>
        </p:spPr>
        <p:txBody>
          <a:bodyPr wrap="square" rtlCol="0" anchor="t"/>
          <a:lstStyle/>
          <a:p>
            <a:pPr marL="0" indent="0">
              <a:lnSpc>
                <a:spcPts val="7621"/>
              </a:lnSpc>
              <a:buNone/>
            </a:pPr>
            <a:r>
              <a:rPr lang="en-US" sz="6097" dirty="0">
                <a:solidFill>
                  <a:srgbClr val="F5F0F0"/>
                </a:solidFill>
                <a:latin typeface="adonis-web" pitchFamily="34" charset="0"/>
                <a:ea typeface="adonis-web" pitchFamily="34" charset="-122"/>
                <a:cs typeface="adonis-web" pitchFamily="34" charset="-120"/>
              </a:rPr>
              <a:t>Reinventing pada BUMN/BUMD/BUMDes</a:t>
            </a:r>
            <a:endParaRPr lang="en-US" sz="6097" dirty="0"/>
          </a:p>
        </p:txBody>
      </p:sp>
      <p:sp>
        <p:nvSpPr>
          <p:cNvPr id="7" name="Text 2"/>
          <p:cNvSpPr/>
          <p:nvPr/>
        </p:nvSpPr>
        <p:spPr>
          <a:xfrm>
            <a:off x="657560" y="3890129"/>
            <a:ext cx="7911253" cy="1185148"/>
          </a:xfrm>
          <a:prstGeom prst="rect">
            <a:avLst/>
          </a:prstGeom>
          <a:noFill/>
          <a:ln/>
        </p:spPr>
        <p:txBody>
          <a:bodyPr wrap="squar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Dalam menghadapi tantangan global, BUMN, BUMD, dan BUMDes perlu melakukan transformasi menyeluruh untuk meningkatkan efisiensi, daya saing, dan memberikan nilai tambah bagi masyarakat.</a:t>
            </a:r>
            <a:endParaRPr lang="en-US" sz="1944" dirty="0"/>
          </a:p>
        </p:txBody>
      </p:sp>
      <p:sp>
        <p:nvSpPr>
          <p:cNvPr id="8" name="Shape 3"/>
          <p:cNvSpPr/>
          <p:nvPr/>
        </p:nvSpPr>
        <p:spPr>
          <a:xfrm>
            <a:off x="864037" y="6285786"/>
            <a:ext cx="394930" cy="394930"/>
          </a:xfrm>
          <a:prstGeom prst="roundRect">
            <a:avLst>
              <a:gd name="adj" fmla="val 23151155"/>
            </a:avLst>
          </a:prstGeom>
          <a:noFill/>
          <a:ln w="7620">
            <a:solidFill>
              <a:srgbClr val="FFFFFF"/>
            </a:solidFill>
            <a:prstDash val="solid"/>
          </a:ln>
        </p:spPr>
      </p:sp>
      <p:pic>
        <p:nvPicPr>
          <p:cNvPr id="9" name="Image 3" descr="preencoded.png"/>
          <p:cNvPicPr>
            <a:picLocks noChangeAspect="1"/>
          </p:cNvPicPr>
          <p:nvPr/>
        </p:nvPicPr>
        <p:blipFill>
          <a:blip r:embed="rId6"/>
          <a:stretch>
            <a:fillRect/>
          </a:stretch>
        </p:blipFill>
        <p:spPr>
          <a:xfrm>
            <a:off x="871657" y="6293406"/>
            <a:ext cx="379690" cy="379690"/>
          </a:xfrm>
          <a:prstGeom prst="rect">
            <a:avLst/>
          </a:prstGeom>
        </p:spPr>
      </p:pic>
      <p:sp>
        <p:nvSpPr>
          <p:cNvPr id="10" name="Text 4"/>
          <p:cNvSpPr/>
          <p:nvPr/>
        </p:nvSpPr>
        <p:spPr>
          <a:xfrm>
            <a:off x="1382316" y="6267331"/>
            <a:ext cx="2700338" cy="431959"/>
          </a:xfrm>
          <a:prstGeom prst="rect">
            <a:avLst/>
          </a:prstGeom>
          <a:noFill/>
          <a:ln/>
        </p:spPr>
        <p:txBody>
          <a:bodyPr wrap="none" rtlCol="0" anchor="t"/>
          <a:lstStyle/>
          <a:p>
            <a:pPr marL="0" indent="0" algn="l">
              <a:lnSpc>
                <a:spcPts val="3402"/>
              </a:lnSpc>
              <a:buNone/>
            </a:pPr>
            <a:r>
              <a:rPr lang="en-US" sz="2430" b="1" dirty="0" err="1" smtClean="0">
                <a:solidFill>
                  <a:srgbClr val="E2E6E9"/>
                </a:solidFill>
                <a:latin typeface="adonis-web" pitchFamily="34" charset="0"/>
                <a:ea typeface="adonis-web" pitchFamily="34" charset="-122"/>
                <a:cs typeface="adonis-web" pitchFamily="34" charset="-120"/>
              </a:rPr>
              <a:t>Titi</a:t>
            </a:r>
            <a:r>
              <a:rPr lang="en-US" sz="2430" b="1" dirty="0" smtClean="0">
                <a:solidFill>
                  <a:srgbClr val="E2E6E9"/>
                </a:solidFill>
                <a:latin typeface="adonis-web" pitchFamily="34" charset="0"/>
                <a:ea typeface="adonis-web" pitchFamily="34" charset="-122"/>
                <a:cs typeface="adonis-web" pitchFamily="34" charset="-120"/>
              </a:rPr>
              <a:t> </a:t>
            </a:r>
            <a:r>
              <a:rPr lang="en-US" sz="2430" b="1" dirty="0" err="1" smtClean="0">
                <a:solidFill>
                  <a:srgbClr val="E2E6E9"/>
                </a:solidFill>
                <a:latin typeface="adonis-web" pitchFamily="34" charset="0"/>
                <a:ea typeface="adonis-web" pitchFamily="34" charset="-122"/>
                <a:cs typeface="adonis-web" pitchFamily="34" charset="-120"/>
              </a:rPr>
              <a:t>Darmi</a:t>
            </a:r>
            <a:endParaRPr lang="en-US" sz="243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1862"/>
          </a:xfrm>
          <a:prstGeom prst="rect">
            <a:avLst/>
          </a:prstGeom>
          <a:solidFill>
            <a:srgbClr val="09151A">
              <a:alpha val="75000"/>
            </a:srgbClr>
          </a:solidFill>
          <a:ln/>
        </p:spPr>
      </p:sp>
      <p:pic>
        <p:nvPicPr>
          <p:cNvPr id="4" name="Image 1" descr="preencoded.png"/>
          <p:cNvPicPr>
            <a:picLocks noChangeAspect="1"/>
          </p:cNvPicPr>
          <p:nvPr/>
        </p:nvPicPr>
        <p:blipFill>
          <a:blip r:embed="rId4"/>
          <a:stretch>
            <a:fillRect/>
          </a:stretch>
        </p:blipFill>
        <p:spPr>
          <a:xfrm>
            <a:off x="0" y="0"/>
            <a:ext cx="5486400" cy="8231862"/>
          </a:xfrm>
          <a:prstGeom prst="rect">
            <a:avLst/>
          </a:prstGeom>
        </p:spPr>
      </p:pic>
      <p:pic>
        <p:nvPicPr>
          <p:cNvPr id="5" name="Image 2" descr="preencoded.png"/>
          <p:cNvPicPr>
            <a:picLocks noChangeAspect="1"/>
          </p:cNvPicPr>
          <p:nvPr/>
        </p:nvPicPr>
        <p:blipFill>
          <a:blip r:embed="rId5"/>
          <a:stretch>
            <a:fillRect/>
          </a:stretch>
        </p:blipFill>
        <p:spPr>
          <a:xfrm>
            <a:off x="305157" y="2492573"/>
            <a:ext cx="4875967" cy="3246596"/>
          </a:xfrm>
          <a:prstGeom prst="rect">
            <a:avLst/>
          </a:prstGeom>
        </p:spPr>
      </p:pic>
      <p:sp>
        <p:nvSpPr>
          <p:cNvPr id="6" name="Text 1"/>
          <p:cNvSpPr/>
          <p:nvPr/>
        </p:nvSpPr>
        <p:spPr>
          <a:xfrm>
            <a:off x="6340912" y="671393"/>
            <a:ext cx="7434977" cy="1387316"/>
          </a:xfrm>
          <a:prstGeom prst="rect">
            <a:avLst/>
          </a:prstGeom>
          <a:noFill/>
          <a:ln/>
        </p:spPr>
        <p:txBody>
          <a:bodyPr wrap="square" rtlCol="0" anchor="t"/>
          <a:lstStyle/>
          <a:p>
            <a:pPr marL="0" indent="0">
              <a:lnSpc>
                <a:spcPts val="5462"/>
              </a:lnSpc>
              <a:buNone/>
            </a:pPr>
            <a:r>
              <a:rPr lang="en-US" sz="4370" dirty="0">
                <a:solidFill>
                  <a:srgbClr val="F5F0F0"/>
                </a:solidFill>
                <a:latin typeface="adonis-web" pitchFamily="34" charset="0"/>
                <a:ea typeface="adonis-web" pitchFamily="34" charset="-122"/>
                <a:cs typeface="adonis-web" pitchFamily="34" charset="-120"/>
              </a:rPr>
              <a:t>Konsep/teori Reinventing pada BUMN/BUMD/BUMDes</a:t>
            </a:r>
            <a:endParaRPr lang="en-US" sz="4370" dirty="0"/>
          </a:p>
        </p:txBody>
      </p:sp>
      <p:sp>
        <p:nvSpPr>
          <p:cNvPr id="7" name="Shape 2"/>
          <p:cNvSpPr/>
          <p:nvPr/>
        </p:nvSpPr>
        <p:spPr>
          <a:xfrm>
            <a:off x="6340912" y="2699623"/>
            <a:ext cx="549354" cy="549354"/>
          </a:xfrm>
          <a:prstGeom prst="roundRect">
            <a:avLst>
              <a:gd name="adj" fmla="val 18668"/>
            </a:avLst>
          </a:prstGeom>
          <a:solidFill>
            <a:srgbClr val="003180"/>
          </a:solidFill>
          <a:ln w="15240">
            <a:solidFill>
              <a:srgbClr val="194A99"/>
            </a:solidFill>
            <a:prstDash val="solid"/>
          </a:ln>
        </p:spPr>
      </p:sp>
      <p:sp>
        <p:nvSpPr>
          <p:cNvPr id="8" name="Text 3"/>
          <p:cNvSpPr/>
          <p:nvPr/>
        </p:nvSpPr>
        <p:spPr>
          <a:xfrm>
            <a:off x="6524625" y="2807732"/>
            <a:ext cx="181808" cy="333018"/>
          </a:xfrm>
          <a:prstGeom prst="rect">
            <a:avLst/>
          </a:prstGeom>
          <a:noFill/>
          <a:ln/>
        </p:spPr>
        <p:txBody>
          <a:bodyPr wrap="none" rtlCol="0" anchor="t"/>
          <a:lstStyle/>
          <a:p>
            <a:pPr marL="0" indent="0" algn="ctr">
              <a:lnSpc>
                <a:spcPts val="2622"/>
              </a:lnSpc>
              <a:buNone/>
            </a:pPr>
            <a:r>
              <a:rPr lang="en-US" sz="2622" dirty="0">
                <a:solidFill>
                  <a:srgbClr val="E2E6E9"/>
                </a:solidFill>
                <a:latin typeface="adonis-web" pitchFamily="34" charset="0"/>
                <a:ea typeface="adonis-web" pitchFamily="34" charset="-122"/>
                <a:cs typeface="adonis-web" pitchFamily="34" charset="-120"/>
              </a:rPr>
              <a:t>1</a:t>
            </a:r>
            <a:endParaRPr lang="en-US" sz="2622" dirty="0"/>
          </a:p>
        </p:txBody>
      </p:sp>
      <p:sp>
        <p:nvSpPr>
          <p:cNvPr id="9" name="Text 4"/>
          <p:cNvSpPr/>
          <p:nvPr/>
        </p:nvSpPr>
        <p:spPr>
          <a:xfrm>
            <a:off x="7134344" y="2699623"/>
            <a:ext cx="2774633" cy="346710"/>
          </a:xfrm>
          <a:prstGeom prst="rect">
            <a:avLst/>
          </a:prstGeom>
          <a:noFill/>
          <a:ln/>
        </p:spPr>
        <p:txBody>
          <a:bodyPr wrap="none" rtlCol="0" anchor="t"/>
          <a:lstStyle/>
          <a:p>
            <a:pPr marL="0" indent="0">
              <a:lnSpc>
                <a:spcPts val="2731"/>
              </a:lnSpc>
              <a:buNone/>
            </a:pPr>
            <a:r>
              <a:rPr lang="en-US" sz="2185" dirty="0">
                <a:solidFill>
                  <a:srgbClr val="E2E6E9"/>
                </a:solidFill>
                <a:latin typeface="adonis-web" pitchFamily="34" charset="0"/>
                <a:ea typeface="adonis-web" pitchFamily="34" charset="-122"/>
                <a:cs typeface="adonis-web" pitchFamily="34" charset="-120"/>
              </a:rPr>
              <a:t>Orientasi Pelanggan</a:t>
            </a:r>
            <a:endParaRPr lang="en-US" sz="2185" dirty="0"/>
          </a:p>
        </p:txBody>
      </p:sp>
      <p:sp>
        <p:nvSpPr>
          <p:cNvPr id="10" name="Text 5"/>
          <p:cNvSpPr/>
          <p:nvPr/>
        </p:nvSpPr>
        <p:spPr>
          <a:xfrm>
            <a:off x="7134344" y="3192780"/>
            <a:ext cx="6641544" cy="781288"/>
          </a:xfrm>
          <a:prstGeom prst="rect">
            <a:avLst/>
          </a:prstGeom>
          <a:noFill/>
          <a:ln/>
        </p:spPr>
        <p:txBody>
          <a:bodyPr wrap="square" rtlCol="0" anchor="t"/>
          <a:lstStyle/>
          <a:p>
            <a:pPr marL="0" indent="0">
              <a:lnSpc>
                <a:spcPts val="3076"/>
              </a:lnSpc>
              <a:buNone/>
            </a:pPr>
            <a:r>
              <a:rPr lang="en-US" sz="1923" dirty="0">
                <a:solidFill>
                  <a:srgbClr val="E2E6E9"/>
                </a:solidFill>
                <a:latin typeface="adonis-web" pitchFamily="34" charset="0"/>
                <a:ea typeface="adonis-web" pitchFamily="34" charset="-122"/>
                <a:cs typeface="adonis-web" pitchFamily="34" charset="-120"/>
              </a:rPr>
              <a:t>Memahami kebutuhan dan preferensi pelanggan untuk memberikan pengalaman yang lebih baik.</a:t>
            </a:r>
            <a:endParaRPr lang="en-US" sz="1923" dirty="0"/>
          </a:p>
        </p:txBody>
      </p:sp>
      <p:sp>
        <p:nvSpPr>
          <p:cNvPr id="11" name="Shape 6"/>
          <p:cNvSpPr/>
          <p:nvPr/>
        </p:nvSpPr>
        <p:spPr>
          <a:xfrm>
            <a:off x="6340912" y="4492823"/>
            <a:ext cx="549354" cy="549354"/>
          </a:xfrm>
          <a:prstGeom prst="roundRect">
            <a:avLst>
              <a:gd name="adj" fmla="val 18668"/>
            </a:avLst>
          </a:prstGeom>
          <a:solidFill>
            <a:srgbClr val="003180"/>
          </a:solidFill>
          <a:ln w="15240">
            <a:solidFill>
              <a:srgbClr val="194A99"/>
            </a:solidFill>
            <a:prstDash val="solid"/>
          </a:ln>
        </p:spPr>
      </p:sp>
      <p:sp>
        <p:nvSpPr>
          <p:cNvPr id="12" name="Text 7"/>
          <p:cNvSpPr/>
          <p:nvPr/>
        </p:nvSpPr>
        <p:spPr>
          <a:xfrm>
            <a:off x="6524625" y="4600932"/>
            <a:ext cx="181808" cy="333018"/>
          </a:xfrm>
          <a:prstGeom prst="rect">
            <a:avLst/>
          </a:prstGeom>
          <a:noFill/>
          <a:ln/>
        </p:spPr>
        <p:txBody>
          <a:bodyPr wrap="none" rtlCol="0" anchor="t"/>
          <a:lstStyle/>
          <a:p>
            <a:pPr marL="0" indent="0" algn="ctr">
              <a:lnSpc>
                <a:spcPts val="2622"/>
              </a:lnSpc>
              <a:buNone/>
            </a:pPr>
            <a:r>
              <a:rPr lang="en-US" sz="2622" dirty="0">
                <a:solidFill>
                  <a:srgbClr val="E2E6E9"/>
                </a:solidFill>
                <a:latin typeface="adonis-web" pitchFamily="34" charset="0"/>
                <a:ea typeface="adonis-web" pitchFamily="34" charset="-122"/>
                <a:cs typeface="adonis-web" pitchFamily="34" charset="-120"/>
              </a:rPr>
              <a:t>2</a:t>
            </a:r>
            <a:endParaRPr lang="en-US" sz="2622" dirty="0"/>
          </a:p>
        </p:txBody>
      </p:sp>
      <p:sp>
        <p:nvSpPr>
          <p:cNvPr id="13" name="Text 8"/>
          <p:cNvSpPr/>
          <p:nvPr/>
        </p:nvSpPr>
        <p:spPr>
          <a:xfrm>
            <a:off x="7134344" y="4492823"/>
            <a:ext cx="2774633" cy="346710"/>
          </a:xfrm>
          <a:prstGeom prst="rect">
            <a:avLst/>
          </a:prstGeom>
          <a:noFill/>
          <a:ln/>
        </p:spPr>
        <p:txBody>
          <a:bodyPr wrap="none" rtlCol="0" anchor="t"/>
          <a:lstStyle/>
          <a:p>
            <a:pPr marL="0" indent="0">
              <a:lnSpc>
                <a:spcPts val="2731"/>
              </a:lnSpc>
              <a:buNone/>
            </a:pPr>
            <a:r>
              <a:rPr lang="en-US" sz="2185" dirty="0">
                <a:solidFill>
                  <a:srgbClr val="E2E6E9"/>
                </a:solidFill>
                <a:latin typeface="adonis-web" pitchFamily="34" charset="0"/>
                <a:ea typeface="adonis-web" pitchFamily="34" charset="-122"/>
                <a:cs typeface="adonis-web" pitchFamily="34" charset="-120"/>
              </a:rPr>
              <a:t>Fleksibilitas Organisasi</a:t>
            </a:r>
            <a:endParaRPr lang="en-US" sz="2185" dirty="0"/>
          </a:p>
        </p:txBody>
      </p:sp>
      <p:sp>
        <p:nvSpPr>
          <p:cNvPr id="14" name="Text 9"/>
          <p:cNvSpPr/>
          <p:nvPr/>
        </p:nvSpPr>
        <p:spPr>
          <a:xfrm>
            <a:off x="7134344" y="4985980"/>
            <a:ext cx="6641544" cy="781288"/>
          </a:xfrm>
          <a:prstGeom prst="rect">
            <a:avLst/>
          </a:prstGeom>
          <a:noFill/>
          <a:ln/>
        </p:spPr>
        <p:txBody>
          <a:bodyPr wrap="square" rtlCol="0" anchor="t"/>
          <a:lstStyle/>
          <a:p>
            <a:pPr marL="0" indent="0">
              <a:lnSpc>
                <a:spcPts val="3076"/>
              </a:lnSpc>
              <a:buNone/>
            </a:pPr>
            <a:r>
              <a:rPr lang="en-US" sz="1923" dirty="0">
                <a:solidFill>
                  <a:srgbClr val="E2E6E9"/>
                </a:solidFill>
                <a:latin typeface="adonis-web" pitchFamily="34" charset="0"/>
                <a:ea typeface="adonis-web" pitchFamily="34" charset="-122"/>
                <a:cs typeface="adonis-web" pitchFamily="34" charset="-120"/>
              </a:rPr>
              <a:t>Adaptasi terhadap perubahan melalui struktur yang lincah dan proses yang efisien.</a:t>
            </a:r>
            <a:endParaRPr lang="en-US" sz="1923" dirty="0"/>
          </a:p>
        </p:txBody>
      </p:sp>
      <p:sp>
        <p:nvSpPr>
          <p:cNvPr id="15" name="Shape 10"/>
          <p:cNvSpPr/>
          <p:nvPr/>
        </p:nvSpPr>
        <p:spPr>
          <a:xfrm>
            <a:off x="6340912" y="6286024"/>
            <a:ext cx="549354" cy="549354"/>
          </a:xfrm>
          <a:prstGeom prst="roundRect">
            <a:avLst>
              <a:gd name="adj" fmla="val 18668"/>
            </a:avLst>
          </a:prstGeom>
          <a:solidFill>
            <a:srgbClr val="003180"/>
          </a:solidFill>
          <a:ln w="15240">
            <a:solidFill>
              <a:srgbClr val="194A99"/>
            </a:solidFill>
            <a:prstDash val="solid"/>
          </a:ln>
        </p:spPr>
      </p:sp>
      <p:sp>
        <p:nvSpPr>
          <p:cNvPr id="16" name="Text 11"/>
          <p:cNvSpPr/>
          <p:nvPr/>
        </p:nvSpPr>
        <p:spPr>
          <a:xfrm>
            <a:off x="6524625" y="6394132"/>
            <a:ext cx="181808" cy="333018"/>
          </a:xfrm>
          <a:prstGeom prst="rect">
            <a:avLst/>
          </a:prstGeom>
          <a:noFill/>
          <a:ln/>
        </p:spPr>
        <p:txBody>
          <a:bodyPr wrap="none" rtlCol="0" anchor="t"/>
          <a:lstStyle/>
          <a:p>
            <a:pPr marL="0" indent="0" algn="ctr">
              <a:lnSpc>
                <a:spcPts val="2622"/>
              </a:lnSpc>
              <a:buNone/>
            </a:pPr>
            <a:r>
              <a:rPr lang="en-US" sz="2622" dirty="0">
                <a:solidFill>
                  <a:srgbClr val="E2E6E9"/>
                </a:solidFill>
                <a:latin typeface="adonis-web" pitchFamily="34" charset="0"/>
                <a:ea typeface="adonis-web" pitchFamily="34" charset="-122"/>
                <a:cs typeface="adonis-web" pitchFamily="34" charset="-120"/>
              </a:rPr>
              <a:t>3</a:t>
            </a:r>
            <a:endParaRPr lang="en-US" sz="2622" dirty="0"/>
          </a:p>
        </p:txBody>
      </p:sp>
      <p:sp>
        <p:nvSpPr>
          <p:cNvPr id="17" name="Text 12"/>
          <p:cNvSpPr/>
          <p:nvPr/>
        </p:nvSpPr>
        <p:spPr>
          <a:xfrm>
            <a:off x="7134344" y="6286024"/>
            <a:ext cx="2774633" cy="346710"/>
          </a:xfrm>
          <a:prstGeom prst="rect">
            <a:avLst/>
          </a:prstGeom>
          <a:noFill/>
          <a:ln/>
        </p:spPr>
        <p:txBody>
          <a:bodyPr wrap="none" rtlCol="0" anchor="t"/>
          <a:lstStyle/>
          <a:p>
            <a:pPr marL="0" indent="0">
              <a:lnSpc>
                <a:spcPts val="2731"/>
              </a:lnSpc>
              <a:buNone/>
            </a:pPr>
            <a:r>
              <a:rPr lang="en-US" sz="2185" dirty="0">
                <a:solidFill>
                  <a:srgbClr val="E2E6E9"/>
                </a:solidFill>
                <a:latin typeface="adonis-web" pitchFamily="34" charset="0"/>
                <a:ea typeface="adonis-web" pitchFamily="34" charset="-122"/>
                <a:cs typeface="adonis-web" pitchFamily="34" charset="-120"/>
              </a:rPr>
              <a:t>Budaya Inovatif</a:t>
            </a:r>
            <a:endParaRPr lang="en-US" sz="2185" dirty="0"/>
          </a:p>
        </p:txBody>
      </p:sp>
      <p:sp>
        <p:nvSpPr>
          <p:cNvPr id="18" name="Text 13"/>
          <p:cNvSpPr/>
          <p:nvPr/>
        </p:nvSpPr>
        <p:spPr>
          <a:xfrm>
            <a:off x="7134344" y="6779181"/>
            <a:ext cx="6641544" cy="781288"/>
          </a:xfrm>
          <a:prstGeom prst="rect">
            <a:avLst/>
          </a:prstGeom>
          <a:noFill/>
          <a:ln/>
        </p:spPr>
        <p:txBody>
          <a:bodyPr wrap="square" rtlCol="0" anchor="t"/>
          <a:lstStyle/>
          <a:p>
            <a:pPr marL="0" indent="0">
              <a:lnSpc>
                <a:spcPts val="3076"/>
              </a:lnSpc>
              <a:buNone/>
            </a:pPr>
            <a:r>
              <a:rPr lang="en-US" sz="1923" dirty="0">
                <a:solidFill>
                  <a:srgbClr val="E2E6E9"/>
                </a:solidFill>
                <a:latin typeface="adonis-web" pitchFamily="34" charset="0"/>
                <a:ea typeface="adonis-web" pitchFamily="34" charset="-122"/>
                <a:cs typeface="adonis-web" pitchFamily="34" charset="-120"/>
              </a:rPr>
              <a:t>Mendorong kreativitas dan pengembangan solusi baru untuk meningkatkan kinerja.</a:t>
            </a:r>
            <a:endParaRPr lang="en-US" sz="1923"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sp>
        <p:nvSpPr>
          <p:cNvPr id="4" name="Text 1"/>
          <p:cNvSpPr/>
          <p:nvPr/>
        </p:nvSpPr>
        <p:spPr>
          <a:xfrm>
            <a:off x="1185029" y="2102406"/>
            <a:ext cx="12260223" cy="1402794"/>
          </a:xfrm>
          <a:prstGeom prst="rect">
            <a:avLst/>
          </a:prstGeom>
          <a:noFill/>
          <a:ln/>
        </p:spPr>
        <p:txBody>
          <a:bodyPr wrap="square" rtlCol="0" anchor="t"/>
          <a:lstStyle/>
          <a:p>
            <a:pPr marL="0" indent="0">
              <a:lnSpc>
                <a:spcPts val="5523"/>
              </a:lnSpc>
              <a:buNone/>
            </a:pPr>
            <a:r>
              <a:rPr lang="en-US" sz="4418" dirty="0">
                <a:solidFill>
                  <a:srgbClr val="F5F0F0"/>
                </a:solidFill>
                <a:latin typeface="adonis-web" pitchFamily="34" charset="0"/>
                <a:ea typeface="adonis-web" pitchFamily="34" charset="-122"/>
                <a:cs typeface="adonis-web" pitchFamily="34" charset="-120"/>
              </a:rPr>
              <a:t>Tantangan Utama yang Dihadapi BUMN/BUMD/BUMDes</a:t>
            </a:r>
            <a:endParaRPr lang="en-US" sz="4418" dirty="0"/>
          </a:p>
        </p:txBody>
      </p:sp>
      <p:sp>
        <p:nvSpPr>
          <p:cNvPr id="5" name="Text 2"/>
          <p:cNvSpPr/>
          <p:nvPr/>
        </p:nvSpPr>
        <p:spPr>
          <a:xfrm>
            <a:off x="1185029" y="4122301"/>
            <a:ext cx="2805470" cy="350639"/>
          </a:xfrm>
          <a:prstGeom prst="rect">
            <a:avLst/>
          </a:prstGeom>
          <a:noFill/>
          <a:ln/>
        </p:spPr>
        <p:txBody>
          <a:bodyPr wrap="none" rtlCol="0" anchor="t"/>
          <a:lstStyle/>
          <a:p>
            <a:pPr marL="0" indent="0">
              <a:lnSpc>
                <a:spcPts val="2761"/>
              </a:lnSpc>
              <a:buNone/>
            </a:pPr>
            <a:r>
              <a:rPr lang="en-US" sz="2209" dirty="0">
                <a:solidFill>
                  <a:srgbClr val="F5F0F0"/>
                </a:solidFill>
                <a:latin typeface="adonis-web" pitchFamily="34" charset="0"/>
                <a:ea typeface="adonis-web" pitchFamily="34" charset="-122"/>
                <a:cs typeface="adonis-web" pitchFamily="34" charset="-120"/>
              </a:rPr>
              <a:t>Kompleksitas Birokrasi</a:t>
            </a:r>
            <a:endParaRPr lang="en-US" sz="2209" dirty="0"/>
          </a:p>
        </p:txBody>
      </p:sp>
      <p:sp>
        <p:nvSpPr>
          <p:cNvPr id="6" name="Text 3"/>
          <p:cNvSpPr/>
          <p:nvPr/>
        </p:nvSpPr>
        <p:spPr>
          <a:xfrm>
            <a:off x="1185029" y="4719757"/>
            <a:ext cx="3684746" cy="1185148"/>
          </a:xfrm>
          <a:prstGeom prst="rect">
            <a:avLst/>
          </a:prstGeom>
          <a:noFill/>
          <a:ln/>
        </p:spPr>
        <p:txBody>
          <a:bodyPr wrap="squar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Proses pengambilan keputusan yang lambat dan terlalu terikat dengan aturan.</a:t>
            </a:r>
            <a:endParaRPr lang="en-US" sz="1944" dirty="0"/>
          </a:p>
        </p:txBody>
      </p:sp>
      <p:sp>
        <p:nvSpPr>
          <p:cNvPr id="7" name="Text 4"/>
          <p:cNvSpPr/>
          <p:nvPr/>
        </p:nvSpPr>
        <p:spPr>
          <a:xfrm>
            <a:off x="5479613" y="4122301"/>
            <a:ext cx="2805470" cy="350639"/>
          </a:xfrm>
          <a:prstGeom prst="rect">
            <a:avLst/>
          </a:prstGeom>
          <a:noFill/>
          <a:ln/>
        </p:spPr>
        <p:txBody>
          <a:bodyPr wrap="none" rtlCol="0" anchor="t"/>
          <a:lstStyle/>
          <a:p>
            <a:pPr marL="0" indent="0">
              <a:lnSpc>
                <a:spcPts val="2761"/>
              </a:lnSpc>
              <a:buNone/>
            </a:pPr>
            <a:r>
              <a:rPr lang="en-US" sz="2209" dirty="0">
                <a:solidFill>
                  <a:srgbClr val="F5F0F0"/>
                </a:solidFill>
                <a:latin typeface="adonis-web" pitchFamily="34" charset="0"/>
                <a:ea typeface="adonis-web" pitchFamily="34" charset="-122"/>
                <a:cs typeface="adonis-web" pitchFamily="34" charset="-120"/>
              </a:rPr>
              <a:t>Keterbatasan Modal</a:t>
            </a:r>
            <a:endParaRPr lang="en-US" sz="2209" dirty="0"/>
          </a:p>
        </p:txBody>
      </p:sp>
      <p:sp>
        <p:nvSpPr>
          <p:cNvPr id="8" name="Text 5"/>
          <p:cNvSpPr/>
          <p:nvPr/>
        </p:nvSpPr>
        <p:spPr>
          <a:xfrm>
            <a:off x="5479613" y="4719757"/>
            <a:ext cx="3684746" cy="1185148"/>
          </a:xfrm>
          <a:prstGeom prst="rect">
            <a:avLst/>
          </a:prstGeom>
          <a:noFill/>
          <a:ln/>
        </p:spPr>
        <p:txBody>
          <a:bodyPr wrap="squar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Kesulitan dalam mendapatkan pendanaan untuk investasi dan pengembangan.</a:t>
            </a:r>
            <a:endParaRPr lang="en-US" sz="1944" dirty="0"/>
          </a:p>
        </p:txBody>
      </p:sp>
      <p:sp>
        <p:nvSpPr>
          <p:cNvPr id="9" name="Text 6"/>
          <p:cNvSpPr/>
          <p:nvPr/>
        </p:nvSpPr>
        <p:spPr>
          <a:xfrm>
            <a:off x="9774198" y="4122301"/>
            <a:ext cx="2805470" cy="350639"/>
          </a:xfrm>
          <a:prstGeom prst="rect">
            <a:avLst/>
          </a:prstGeom>
          <a:noFill/>
          <a:ln/>
        </p:spPr>
        <p:txBody>
          <a:bodyPr wrap="none" rtlCol="0" anchor="t"/>
          <a:lstStyle/>
          <a:p>
            <a:pPr marL="0" indent="0">
              <a:lnSpc>
                <a:spcPts val="2761"/>
              </a:lnSpc>
              <a:buNone/>
            </a:pPr>
            <a:r>
              <a:rPr lang="en-US" sz="2209" dirty="0">
                <a:solidFill>
                  <a:srgbClr val="F5F0F0"/>
                </a:solidFill>
                <a:latin typeface="adonis-web" pitchFamily="34" charset="0"/>
                <a:ea typeface="adonis-web" pitchFamily="34" charset="-122"/>
                <a:cs typeface="adonis-web" pitchFamily="34" charset="-120"/>
              </a:rPr>
              <a:t>Persaingan Global</a:t>
            </a:r>
            <a:endParaRPr lang="en-US" sz="2209" dirty="0"/>
          </a:p>
        </p:txBody>
      </p:sp>
      <p:sp>
        <p:nvSpPr>
          <p:cNvPr id="10" name="Text 7"/>
          <p:cNvSpPr/>
          <p:nvPr/>
        </p:nvSpPr>
        <p:spPr>
          <a:xfrm>
            <a:off x="9774198" y="4719757"/>
            <a:ext cx="3684746" cy="790099"/>
          </a:xfrm>
          <a:prstGeom prst="rect">
            <a:avLst/>
          </a:prstGeom>
          <a:noFill/>
          <a:ln/>
        </p:spPr>
        <p:txBody>
          <a:bodyPr wrap="squar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Tekanan dari pemain swasta yang lebih gesit dan inovatif.</a:t>
            </a:r>
            <a:endParaRPr lang="en-US" sz="19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72243" y="1599843"/>
            <a:ext cx="5029914" cy="5029914"/>
          </a:xfrm>
          <a:prstGeom prst="rect">
            <a:avLst/>
          </a:prstGeom>
        </p:spPr>
      </p:pic>
      <p:sp>
        <p:nvSpPr>
          <p:cNvPr id="6" name="Text 1"/>
          <p:cNvSpPr/>
          <p:nvPr/>
        </p:nvSpPr>
        <p:spPr>
          <a:xfrm>
            <a:off x="639127" y="1362075"/>
            <a:ext cx="6445329" cy="518755"/>
          </a:xfrm>
          <a:prstGeom prst="rect">
            <a:avLst/>
          </a:prstGeom>
          <a:noFill/>
          <a:ln/>
        </p:spPr>
        <p:txBody>
          <a:bodyPr wrap="none" rtlCol="0" anchor="t"/>
          <a:lstStyle/>
          <a:p>
            <a:pPr marL="0" indent="0">
              <a:lnSpc>
                <a:spcPts val="4085"/>
              </a:lnSpc>
              <a:buNone/>
            </a:pPr>
            <a:r>
              <a:rPr lang="en-US" sz="3268" dirty="0">
                <a:solidFill>
                  <a:srgbClr val="F5F0F0"/>
                </a:solidFill>
                <a:latin typeface="adonis-web" pitchFamily="34" charset="0"/>
                <a:ea typeface="adonis-web" pitchFamily="34" charset="-122"/>
                <a:cs typeface="adonis-web" pitchFamily="34" charset="-120"/>
              </a:rPr>
              <a:t>Strategi Reinventing Berbasis Inovasi</a:t>
            </a:r>
            <a:endParaRPr lang="en-US" sz="3268" dirty="0"/>
          </a:p>
        </p:txBody>
      </p:sp>
      <p:sp>
        <p:nvSpPr>
          <p:cNvPr id="7" name="Shape 2"/>
          <p:cNvSpPr/>
          <p:nvPr/>
        </p:nvSpPr>
        <p:spPr>
          <a:xfrm>
            <a:off x="639127" y="2154674"/>
            <a:ext cx="7865745" cy="1041321"/>
          </a:xfrm>
          <a:prstGeom prst="roundRect">
            <a:avLst>
              <a:gd name="adj" fmla="val 7366"/>
            </a:avLst>
          </a:prstGeom>
          <a:solidFill>
            <a:srgbClr val="003180"/>
          </a:solidFill>
          <a:ln w="7620">
            <a:solidFill>
              <a:srgbClr val="194A99"/>
            </a:solidFill>
            <a:prstDash val="solid"/>
          </a:ln>
        </p:spPr>
      </p:sp>
      <p:sp>
        <p:nvSpPr>
          <p:cNvPr id="8" name="Text 3"/>
          <p:cNvSpPr/>
          <p:nvPr/>
        </p:nvSpPr>
        <p:spPr>
          <a:xfrm>
            <a:off x="829270" y="2344817"/>
            <a:ext cx="2075259" cy="259318"/>
          </a:xfrm>
          <a:prstGeom prst="rect">
            <a:avLst/>
          </a:prstGeom>
          <a:noFill/>
          <a:ln/>
        </p:spPr>
        <p:txBody>
          <a:bodyPr wrap="none" rtlCol="0" anchor="t"/>
          <a:lstStyle/>
          <a:p>
            <a:pPr marL="0" indent="0">
              <a:lnSpc>
                <a:spcPts val="2043"/>
              </a:lnSpc>
              <a:buNone/>
            </a:pPr>
            <a:r>
              <a:rPr lang="en-US" sz="1634" dirty="0">
                <a:solidFill>
                  <a:srgbClr val="E2E6E9"/>
                </a:solidFill>
                <a:latin typeface="adonis-web" pitchFamily="34" charset="0"/>
                <a:ea typeface="adonis-web" pitchFamily="34" charset="-122"/>
                <a:cs typeface="adonis-web" pitchFamily="34" charset="-120"/>
              </a:rPr>
              <a:t>Digitalisasi Proses</a:t>
            </a:r>
            <a:endParaRPr lang="en-US" sz="1634" dirty="0"/>
          </a:p>
        </p:txBody>
      </p:sp>
      <p:sp>
        <p:nvSpPr>
          <p:cNvPr id="9" name="Text 4"/>
          <p:cNvSpPr/>
          <p:nvPr/>
        </p:nvSpPr>
        <p:spPr>
          <a:xfrm>
            <a:off x="829270" y="2713673"/>
            <a:ext cx="7485459" cy="292179"/>
          </a:xfrm>
          <a:prstGeom prst="rect">
            <a:avLst/>
          </a:prstGeom>
          <a:noFill/>
          <a:ln/>
        </p:spPr>
        <p:txBody>
          <a:bodyPr wrap="none" rtlCol="0" anchor="t"/>
          <a:lstStyle/>
          <a:p>
            <a:pPr marL="0" indent="0">
              <a:lnSpc>
                <a:spcPts val="2301"/>
              </a:lnSpc>
              <a:buNone/>
            </a:pPr>
            <a:r>
              <a:rPr lang="en-US" sz="1438" dirty="0">
                <a:solidFill>
                  <a:srgbClr val="E2E6E9"/>
                </a:solidFill>
                <a:latin typeface="adonis-web" pitchFamily="34" charset="0"/>
                <a:ea typeface="adonis-web" pitchFamily="34" charset="-122"/>
                <a:cs typeface="adonis-web" pitchFamily="34" charset="-120"/>
              </a:rPr>
              <a:t>Otomatisasi dan integrasi sistem untuk meningkatkan efisiensi operasional.</a:t>
            </a:r>
            <a:endParaRPr lang="en-US" sz="1438" dirty="0"/>
          </a:p>
        </p:txBody>
      </p:sp>
      <p:sp>
        <p:nvSpPr>
          <p:cNvPr id="10" name="Shape 5"/>
          <p:cNvSpPr/>
          <p:nvPr/>
        </p:nvSpPr>
        <p:spPr>
          <a:xfrm>
            <a:off x="639127" y="3378518"/>
            <a:ext cx="7865745" cy="1041321"/>
          </a:xfrm>
          <a:prstGeom prst="roundRect">
            <a:avLst>
              <a:gd name="adj" fmla="val 7366"/>
            </a:avLst>
          </a:prstGeom>
          <a:solidFill>
            <a:srgbClr val="003180"/>
          </a:solidFill>
          <a:ln w="7620">
            <a:solidFill>
              <a:srgbClr val="194A99"/>
            </a:solidFill>
            <a:prstDash val="solid"/>
          </a:ln>
        </p:spPr>
      </p:sp>
      <p:sp>
        <p:nvSpPr>
          <p:cNvPr id="11" name="Text 6"/>
          <p:cNvSpPr/>
          <p:nvPr/>
        </p:nvSpPr>
        <p:spPr>
          <a:xfrm>
            <a:off x="829270" y="3568660"/>
            <a:ext cx="2481739" cy="259318"/>
          </a:xfrm>
          <a:prstGeom prst="rect">
            <a:avLst/>
          </a:prstGeom>
          <a:noFill/>
          <a:ln/>
        </p:spPr>
        <p:txBody>
          <a:bodyPr wrap="none" rtlCol="0" anchor="t"/>
          <a:lstStyle/>
          <a:p>
            <a:pPr marL="0" indent="0">
              <a:lnSpc>
                <a:spcPts val="2043"/>
              </a:lnSpc>
              <a:buNone/>
            </a:pPr>
            <a:r>
              <a:rPr lang="en-US" sz="1634" dirty="0">
                <a:solidFill>
                  <a:srgbClr val="E2E6E9"/>
                </a:solidFill>
                <a:latin typeface="adonis-web" pitchFamily="34" charset="0"/>
                <a:ea typeface="adonis-web" pitchFamily="34" charset="-122"/>
                <a:cs typeface="adonis-web" pitchFamily="34" charset="-120"/>
              </a:rPr>
              <a:t>Pengembangan Produk Baru</a:t>
            </a:r>
            <a:endParaRPr lang="en-US" sz="1634" dirty="0"/>
          </a:p>
        </p:txBody>
      </p:sp>
      <p:sp>
        <p:nvSpPr>
          <p:cNvPr id="12" name="Text 7"/>
          <p:cNvSpPr/>
          <p:nvPr/>
        </p:nvSpPr>
        <p:spPr>
          <a:xfrm>
            <a:off x="829270" y="3937516"/>
            <a:ext cx="7485459" cy="292179"/>
          </a:xfrm>
          <a:prstGeom prst="rect">
            <a:avLst/>
          </a:prstGeom>
          <a:noFill/>
          <a:ln/>
        </p:spPr>
        <p:txBody>
          <a:bodyPr wrap="none" rtlCol="0" anchor="t"/>
          <a:lstStyle/>
          <a:p>
            <a:pPr marL="0" indent="0">
              <a:lnSpc>
                <a:spcPts val="2301"/>
              </a:lnSpc>
              <a:buNone/>
            </a:pPr>
            <a:r>
              <a:rPr lang="en-US" sz="1438" dirty="0">
                <a:solidFill>
                  <a:srgbClr val="E2E6E9"/>
                </a:solidFill>
                <a:latin typeface="adonis-web" pitchFamily="34" charset="0"/>
                <a:ea typeface="adonis-web" pitchFamily="34" charset="-122"/>
                <a:cs typeface="adonis-web" pitchFamily="34" charset="-120"/>
              </a:rPr>
              <a:t>Berinovasi dalam menghadirkan produk dan layanan yang sesuai kebutuhan pasar.</a:t>
            </a:r>
            <a:endParaRPr lang="en-US" sz="1438" dirty="0"/>
          </a:p>
        </p:txBody>
      </p:sp>
      <p:sp>
        <p:nvSpPr>
          <p:cNvPr id="13" name="Shape 8"/>
          <p:cNvSpPr/>
          <p:nvPr/>
        </p:nvSpPr>
        <p:spPr>
          <a:xfrm>
            <a:off x="639127" y="4602361"/>
            <a:ext cx="7865745" cy="1041321"/>
          </a:xfrm>
          <a:prstGeom prst="roundRect">
            <a:avLst>
              <a:gd name="adj" fmla="val 7366"/>
            </a:avLst>
          </a:prstGeom>
          <a:solidFill>
            <a:srgbClr val="003180"/>
          </a:solidFill>
          <a:ln w="7620">
            <a:solidFill>
              <a:srgbClr val="194A99"/>
            </a:solidFill>
            <a:prstDash val="solid"/>
          </a:ln>
        </p:spPr>
      </p:sp>
      <p:sp>
        <p:nvSpPr>
          <p:cNvPr id="14" name="Text 9"/>
          <p:cNvSpPr/>
          <p:nvPr/>
        </p:nvSpPr>
        <p:spPr>
          <a:xfrm>
            <a:off x="829270" y="4792504"/>
            <a:ext cx="2075259" cy="259318"/>
          </a:xfrm>
          <a:prstGeom prst="rect">
            <a:avLst/>
          </a:prstGeom>
          <a:noFill/>
          <a:ln/>
        </p:spPr>
        <p:txBody>
          <a:bodyPr wrap="none" rtlCol="0" anchor="t"/>
          <a:lstStyle/>
          <a:p>
            <a:pPr marL="0" indent="0">
              <a:lnSpc>
                <a:spcPts val="2043"/>
              </a:lnSpc>
              <a:buNone/>
            </a:pPr>
            <a:r>
              <a:rPr lang="en-US" sz="1634" dirty="0">
                <a:solidFill>
                  <a:srgbClr val="E2E6E9"/>
                </a:solidFill>
                <a:latin typeface="adonis-web" pitchFamily="34" charset="0"/>
                <a:ea typeface="adonis-web" pitchFamily="34" charset="-122"/>
                <a:cs typeface="adonis-web" pitchFamily="34" charset="-120"/>
              </a:rPr>
              <a:t>Kolaborasi Strategis</a:t>
            </a:r>
            <a:endParaRPr lang="en-US" sz="1634" dirty="0"/>
          </a:p>
        </p:txBody>
      </p:sp>
      <p:sp>
        <p:nvSpPr>
          <p:cNvPr id="15" name="Text 10"/>
          <p:cNvSpPr/>
          <p:nvPr/>
        </p:nvSpPr>
        <p:spPr>
          <a:xfrm>
            <a:off x="829270" y="5161359"/>
            <a:ext cx="7485459" cy="292179"/>
          </a:xfrm>
          <a:prstGeom prst="rect">
            <a:avLst/>
          </a:prstGeom>
          <a:noFill/>
          <a:ln/>
        </p:spPr>
        <p:txBody>
          <a:bodyPr wrap="none" rtlCol="0" anchor="t"/>
          <a:lstStyle/>
          <a:p>
            <a:pPr marL="0" indent="0">
              <a:lnSpc>
                <a:spcPts val="2301"/>
              </a:lnSpc>
              <a:buNone/>
            </a:pPr>
            <a:r>
              <a:rPr lang="en-US" sz="1438" dirty="0">
                <a:solidFill>
                  <a:srgbClr val="E2E6E9"/>
                </a:solidFill>
                <a:latin typeface="adonis-web" pitchFamily="34" charset="0"/>
                <a:ea typeface="adonis-web" pitchFamily="34" charset="-122"/>
                <a:cs typeface="adonis-web" pitchFamily="34" charset="-120"/>
              </a:rPr>
              <a:t>Bermitra dengan ekosistem bisnis untuk meningkatkan akses dan kapabilitas.</a:t>
            </a:r>
            <a:endParaRPr lang="en-US" sz="1438" dirty="0"/>
          </a:p>
        </p:txBody>
      </p:sp>
      <p:sp>
        <p:nvSpPr>
          <p:cNvPr id="16" name="Shape 11"/>
          <p:cNvSpPr/>
          <p:nvPr/>
        </p:nvSpPr>
        <p:spPr>
          <a:xfrm>
            <a:off x="639127" y="5826204"/>
            <a:ext cx="7865745" cy="1041321"/>
          </a:xfrm>
          <a:prstGeom prst="roundRect">
            <a:avLst>
              <a:gd name="adj" fmla="val 7366"/>
            </a:avLst>
          </a:prstGeom>
          <a:solidFill>
            <a:srgbClr val="003180"/>
          </a:solidFill>
          <a:ln w="7620">
            <a:solidFill>
              <a:srgbClr val="194A99"/>
            </a:solidFill>
            <a:prstDash val="solid"/>
          </a:ln>
        </p:spPr>
      </p:sp>
      <p:sp>
        <p:nvSpPr>
          <p:cNvPr id="17" name="Text 12"/>
          <p:cNvSpPr/>
          <p:nvPr/>
        </p:nvSpPr>
        <p:spPr>
          <a:xfrm>
            <a:off x="829270" y="6016347"/>
            <a:ext cx="2114788" cy="259318"/>
          </a:xfrm>
          <a:prstGeom prst="rect">
            <a:avLst/>
          </a:prstGeom>
          <a:noFill/>
          <a:ln/>
        </p:spPr>
        <p:txBody>
          <a:bodyPr wrap="none" rtlCol="0" anchor="t"/>
          <a:lstStyle/>
          <a:p>
            <a:pPr marL="0" indent="0">
              <a:lnSpc>
                <a:spcPts val="2043"/>
              </a:lnSpc>
              <a:buNone/>
            </a:pPr>
            <a:r>
              <a:rPr lang="en-US" sz="1634" dirty="0">
                <a:solidFill>
                  <a:srgbClr val="E2E6E9"/>
                </a:solidFill>
                <a:latin typeface="adonis-web" pitchFamily="34" charset="0"/>
                <a:ea typeface="adonis-web" pitchFamily="34" charset="-122"/>
                <a:cs typeface="adonis-web" pitchFamily="34" charset="-120"/>
              </a:rPr>
              <a:t>Adaptasi Kepemimpinan</a:t>
            </a:r>
            <a:endParaRPr lang="en-US" sz="1634" dirty="0"/>
          </a:p>
        </p:txBody>
      </p:sp>
      <p:sp>
        <p:nvSpPr>
          <p:cNvPr id="18" name="Text 13"/>
          <p:cNvSpPr/>
          <p:nvPr/>
        </p:nvSpPr>
        <p:spPr>
          <a:xfrm>
            <a:off x="829270" y="6385203"/>
            <a:ext cx="7485459" cy="292179"/>
          </a:xfrm>
          <a:prstGeom prst="rect">
            <a:avLst/>
          </a:prstGeom>
          <a:noFill/>
          <a:ln/>
        </p:spPr>
        <p:txBody>
          <a:bodyPr wrap="none" rtlCol="0" anchor="t"/>
          <a:lstStyle/>
          <a:p>
            <a:pPr marL="0" indent="0">
              <a:lnSpc>
                <a:spcPts val="2301"/>
              </a:lnSpc>
              <a:buNone/>
            </a:pPr>
            <a:r>
              <a:rPr lang="en-US" sz="1438" dirty="0">
                <a:solidFill>
                  <a:srgbClr val="E2E6E9"/>
                </a:solidFill>
                <a:latin typeface="adonis-web" pitchFamily="34" charset="0"/>
                <a:ea typeface="adonis-web" pitchFamily="34" charset="-122"/>
                <a:cs typeface="adonis-web" pitchFamily="34" charset="-120"/>
              </a:rPr>
              <a:t>Kepemimpinan transformatif yang mendorong perubahan dan budaya inovasi.</a:t>
            </a:r>
            <a:endParaRPr lang="en-US" sz="1438"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667631"/>
          </a:xfrm>
          <a:prstGeom prst="rect">
            <a:avLst/>
          </a:prstGeom>
          <a:solidFill>
            <a:srgbClr val="09151A">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667631"/>
          </a:xfrm>
          <a:prstGeom prst="rect">
            <a:avLst/>
          </a:prstGeom>
        </p:spPr>
      </p:pic>
      <p:sp>
        <p:nvSpPr>
          <p:cNvPr id="5" name="Shape 1"/>
          <p:cNvSpPr/>
          <p:nvPr/>
        </p:nvSpPr>
        <p:spPr>
          <a:xfrm>
            <a:off x="9144000" y="0"/>
            <a:ext cx="5486400" cy="8667631"/>
          </a:xfrm>
          <a:prstGeom prst="rect">
            <a:avLst/>
          </a:prstGeom>
          <a:solidFill>
            <a:srgbClr val="E5E0DF"/>
          </a:solidFill>
          <a:ln/>
        </p:spPr>
      </p:sp>
      <p:pic>
        <p:nvPicPr>
          <p:cNvPr id="6" name="Image 2" descr="preencoded.png"/>
          <p:cNvPicPr>
            <a:picLocks noChangeAspect="1"/>
          </p:cNvPicPr>
          <p:nvPr/>
        </p:nvPicPr>
        <p:blipFill>
          <a:blip r:embed="rId5"/>
          <a:stretch>
            <a:fillRect/>
          </a:stretch>
        </p:blipFill>
        <p:spPr>
          <a:xfrm>
            <a:off x="9144000" y="0"/>
            <a:ext cx="5486400" cy="8667631"/>
          </a:xfrm>
          <a:prstGeom prst="rect">
            <a:avLst/>
          </a:prstGeom>
        </p:spPr>
      </p:pic>
      <p:sp>
        <p:nvSpPr>
          <p:cNvPr id="7" name="Text 2"/>
          <p:cNvSpPr/>
          <p:nvPr/>
        </p:nvSpPr>
        <p:spPr>
          <a:xfrm>
            <a:off x="604837" y="475178"/>
            <a:ext cx="7934325" cy="981789"/>
          </a:xfrm>
          <a:prstGeom prst="rect">
            <a:avLst/>
          </a:prstGeom>
          <a:noFill/>
          <a:ln/>
        </p:spPr>
        <p:txBody>
          <a:bodyPr wrap="square" rtlCol="0" anchor="t"/>
          <a:lstStyle/>
          <a:p>
            <a:pPr marL="0" indent="0">
              <a:lnSpc>
                <a:spcPts val="3866"/>
              </a:lnSpc>
              <a:buNone/>
            </a:pPr>
            <a:r>
              <a:rPr lang="en-US" sz="3093" dirty="0">
                <a:solidFill>
                  <a:srgbClr val="F5F0F0"/>
                </a:solidFill>
                <a:latin typeface="adonis-web" pitchFamily="34" charset="0"/>
                <a:ea typeface="adonis-web" pitchFamily="34" charset="-122"/>
                <a:cs typeface="adonis-web" pitchFamily="34" charset="-120"/>
              </a:rPr>
              <a:t>Peran Teknologi dalam Transformasi BUMN/BUMD/BUMDes</a:t>
            </a:r>
            <a:endParaRPr lang="en-US" sz="3093" dirty="0"/>
          </a:p>
        </p:txBody>
      </p:sp>
      <p:pic>
        <p:nvPicPr>
          <p:cNvPr id="8" name="Image 3" descr="preencoded.png"/>
          <p:cNvPicPr>
            <a:picLocks noChangeAspect="1"/>
          </p:cNvPicPr>
          <p:nvPr/>
        </p:nvPicPr>
        <p:blipFill>
          <a:blip r:embed="rId6"/>
          <a:stretch>
            <a:fillRect/>
          </a:stretch>
        </p:blipFill>
        <p:spPr>
          <a:xfrm>
            <a:off x="604837" y="1716167"/>
            <a:ext cx="431959" cy="431959"/>
          </a:xfrm>
          <a:prstGeom prst="rect">
            <a:avLst/>
          </a:prstGeom>
        </p:spPr>
      </p:pic>
      <p:sp>
        <p:nvSpPr>
          <p:cNvPr id="9" name="Text 3"/>
          <p:cNvSpPr/>
          <p:nvPr/>
        </p:nvSpPr>
        <p:spPr>
          <a:xfrm>
            <a:off x="604837" y="2320885"/>
            <a:ext cx="1963817" cy="245388"/>
          </a:xfrm>
          <a:prstGeom prst="rect">
            <a:avLst/>
          </a:prstGeom>
          <a:noFill/>
          <a:ln/>
        </p:spPr>
        <p:txBody>
          <a:bodyPr wrap="none" rtlCol="0" anchor="t"/>
          <a:lstStyle/>
          <a:p>
            <a:pPr marL="0" indent="0" algn="l">
              <a:lnSpc>
                <a:spcPts val="1933"/>
              </a:lnSpc>
              <a:buNone/>
            </a:pPr>
            <a:r>
              <a:rPr lang="en-US" sz="1546" dirty="0">
                <a:solidFill>
                  <a:srgbClr val="E2E6E9"/>
                </a:solidFill>
                <a:latin typeface="adonis-web" pitchFamily="34" charset="0"/>
                <a:ea typeface="adonis-web" pitchFamily="34" charset="-122"/>
                <a:cs typeface="adonis-web" pitchFamily="34" charset="-120"/>
              </a:rPr>
              <a:t>Komputasi Awan</a:t>
            </a:r>
            <a:endParaRPr lang="en-US" sz="1546" dirty="0"/>
          </a:p>
        </p:txBody>
      </p:sp>
      <p:sp>
        <p:nvSpPr>
          <p:cNvPr id="10" name="Text 4"/>
          <p:cNvSpPr/>
          <p:nvPr/>
        </p:nvSpPr>
        <p:spPr>
          <a:xfrm>
            <a:off x="604837" y="2669857"/>
            <a:ext cx="7934325" cy="276582"/>
          </a:xfrm>
          <a:prstGeom prst="rect">
            <a:avLst/>
          </a:prstGeom>
          <a:noFill/>
          <a:ln/>
        </p:spPr>
        <p:txBody>
          <a:bodyPr wrap="none" rtlCol="0" anchor="t"/>
          <a:lstStyle/>
          <a:p>
            <a:pPr marL="0" indent="0" algn="l">
              <a:lnSpc>
                <a:spcPts val="2177"/>
              </a:lnSpc>
              <a:buNone/>
            </a:pPr>
            <a:r>
              <a:rPr lang="en-US" sz="1361" dirty="0">
                <a:solidFill>
                  <a:srgbClr val="E2E6E9"/>
                </a:solidFill>
                <a:latin typeface="adonis-web" pitchFamily="34" charset="0"/>
                <a:ea typeface="adonis-web" pitchFamily="34" charset="-122"/>
                <a:cs typeface="adonis-web" pitchFamily="34" charset="-120"/>
              </a:rPr>
              <a:t>Menyederhanakan infrastruktur dan meningkatkan fleksibilitas.</a:t>
            </a:r>
            <a:endParaRPr lang="en-US" sz="1361" dirty="0"/>
          </a:p>
        </p:txBody>
      </p:sp>
      <p:pic>
        <p:nvPicPr>
          <p:cNvPr id="11" name="Image 4" descr="preencoded.png"/>
          <p:cNvPicPr>
            <a:picLocks noChangeAspect="1"/>
          </p:cNvPicPr>
          <p:nvPr/>
        </p:nvPicPr>
        <p:blipFill>
          <a:blip r:embed="rId7"/>
          <a:stretch>
            <a:fillRect/>
          </a:stretch>
        </p:blipFill>
        <p:spPr>
          <a:xfrm>
            <a:off x="604837" y="3464838"/>
            <a:ext cx="431959" cy="431959"/>
          </a:xfrm>
          <a:prstGeom prst="rect">
            <a:avLst/>
          </a:prstGeom>
        </p:spPr>
      </p:pic>
      <p:sp>
        <p:nvSpPr>
          <p:cNvPr id="12" name="Text 5"/>
          <p:cNvSpPr/>
          <p:nvPr/>
        </p:nvSpPr>
        <p:spPr>
          <a:xfrm>
            <a:off x="604837" y="4069556"/>
            <a:ext cx="1963817" cy="245388"/>
          </a:xfrm>
          <a:prstGeom prst="rect">
            <a:avLst/>
          </a:prstGeom>
          <a:noFill/>
          <a:ln/>
        </p:spPr>
        <p:txBody>
          <a:bodyPr wrap="none" rtlCol="0" anchor="t"/>
          <a:lstStyle/>
          <a:p>
            <a:pPr marL="0" indent="0" algn="l">
              <a:lnSpc>
                <a:spcPts val="1933"/>
              </a:lnSpc>
              <a:buNone/>
            </a:pPr>
            <a:r>
              <a:rPr lang="en-US" sz="1546" dirty="0">
                <a:solidFill>
                  <a:srgbClr val="E2E6E9"/>
                </a:solidFill>
                <a:latin typeface="adonis-web" pitchFamily="34" charset="0"/>
                <a:ea typeface="adonis-web" pitchFamily="34" charset="-122"/>
                <a:cs typeface="adonis-web" pitchFamily="34" charset="-120"/>
              </a:rPr>
              <a:t>Analitik Data</a:t>
            </a:r>
            <a:endParaRPr lang="en-US" sz="1546" dirty="0"/>
          </a:p>
        </p:txBody>
      </p:sp>
      <p:sp>
        <p:nvSpPr>
          <p:cNvPr id="13" name="Text 6"/>
          <p:cNvSpPr/>
          <p:nvPr/>
        </p:nvSpPr>
        <p:spPr>
          <a:xfrm>
            <a:off x="604837" y="4418528"/>
            <a:ext cx="7934325" cy="276582"/>
          </a:xfrm>
          <a:prstGeom prst="rect">
            <a:avLst/>
          </a:prstGeom>
          <a:noFill/>
          <a:ln/>
        </p:spPr>
        <p:txBody>
          <a:bodyPr wrap="none" rtlCol="0" anchor="t"/>
          <a:lstStyle/>
          <a:p>
            <a:pPr marL="0" indent="0" algn="l">
              <a:lnSpc>
                <a:spcPts val="2177"/>
              </a:lnSpc>
              <a:buNone/>
            </a:pPr>
            <a:r>
              <a:rPr lang="en-US" sz="1361" dirty="0">
                <a:solidFill>
                  <a:srgbClr val="E2E6E9"/>
                </a:solidFill>
                <a:latin typeface="adonis-web" pitchFamily="34" charset="0"/>
                <a:ea typeface="adonis-web" pitchFamily="34" charset="-122"/>
                <a:cs typeface="adonis-web" pitchFamily="34" charset="-120"/>
              </a:rPr>
              <a:t>Mengoptimalkan pengambilan keputusan berbasis wawasan.</a:t>
            </a:r>
            <a:endParaRPr lang="en-US" sz="1361" dirty="0"/>
          </a:p>
        </p:txBody>
      </p:sp>
      <p:pic>
        <p:nvPicPr>
          <p:cNvPr id="14" name="Image 5" descr="preencoded.png"/>
          <p:cNvPicPr>
            <a:picLocks noChangeAspect="1"/>
          </p:cNvPicPr>
          <p:nvPr/>
        </p:nvPicPr>
        <p:blipFill>
          <a:blip r:embed="rId8"/>
          <a:stretch>
            <a:fillRect/>
          </a:stretch>
        </p:blipFill>
        <p:spPr>
          <a:xfrm>
            <a:off x="604837" y="5213509"/>
            <a:ext cx="431959" cy="431959"/>
          </a:xfrm>
          <a:prstGeom prst="rect">
            <a:avLst/>
          </a:prstGeom>
        </p:spPr>
      </p:pic>
      <p:sp>
        <p:nvSpPr>
          <p:cNvPr id="15" name="Text 7"/>
          <p:cNvSpPr/>
          <p:nvPr/>
        </p:nvSpPr>
        <p:spPr>
          <a:xfrm>
            <a:off x="604837" y="5818227"/>
            <a:ext cx="1963817" cy="245388"/>
          </a:xfrm>
          <a:prstGeom prst="rect">
            <a:avLst/>
          </a:prstGeom>
          <a:noFill/>
          <a:ln/>
        </p:spPr>
        <p:txBody>
          <a:bodyPr wrap="none" rtlCol="0" anchor="t"/>
          <a:lstStyle/>
          <a:p>
            <a:pPr marL="0" indent="0" algn="l">
              <a:lnSpc>
                <a:spcPts val="1933"/>
              </a:lnSpc>
              <a:buNone/>
            </a:pPr>
            <a:r>
              <a:rPr lang="en-US" sz="1546" dirty="0">
                <a:solidFill>
                  <a:srgbClr val="E2E6E9"/>
                </a:solidFill>
                <a:latin typeface="adonis-web" pitchFamily="34" charset="0"/>
                <a:ea typeface="adonis-web" pitchFamily="34" charset="-122"/>
                <a:cs typeface="adonis-web" pitchFamily="34" charset="-120"/>
              </a:rPr>
              <a:t>Otomatisasi</a:t>
            </a:r>
            <a:endParaRPr lang="en-US" sz="1546" dirty="0"/>
          </a:p>
        </p:txBody>
      </p:sp>
      <p:sp>
        <p:nvSpPr>
          <p:cNvPr id="16" name="Text 8"/>
          <p:cNvSpPr/>
          <p:nvPr/>
        </p:nvSpPr>
        <p:spPr>
          <a:xfrm>
            <a:off x="604837" y="6167199"/>
            <a:ext cx="7934325" cy="276582"/>
          </a:xfrm>
          <a:prstGeom prst="rect">
            <a:avLst/>
          </a:prstGeom>
          <a:noFill/>
          <a:ln/>
        </p:spPr>
        <p:txBody>
          <a:bodyPr wrap="none" rtlCol="0" anchor="t"/>
          <a:lstStyle/>
          <a:p>
            <a:pPr marL="0" indent="0" algn="l">
              <a:lnSpc>
                <a:spcPts val="2177"/>
              </a:lnSpc>
              <a:buNone/>
            </a:pPr>
            <a:r>
              <a:rPr lang="en-US" sz="1361" dirty="0">
                <a:solidFill>
                  <a:srgbClr val="E2E6E9"/>
                </a:solidFill>
                <a:latin typeface="adonis-web" pitchFamily="34" charset="0"/>
                <a:ea typeface="adonis-web" pitchFamily="34" charset="-122"/>
                <a:cs typeface="adonis-web" pitchFamily="34" charset="-120"/>
              </a:rPr>
              <a:t>Meningkatkan produktivitas dan mengurangi kesalahan manusia.</a:t>
            </a:r>
            <a:endParaRPr lang="en-US" sz="1361" dirty="0"/>
          </a:p>
        </p:txBody>
      </p:sp>
      <p:pic>
        <p:nvPicPr>
          <p:cNvPr id="17" name="Image 6" descr="preencoded.png"/>
          <p:cNvPicPr>
            <a:picLocks noChangeAspect="1"/>
          </p:cNvPicPr>
          <p:nvPr/>
        </p:nvPicPr>
        <p:blipFill>
          <a:blip r:embed="rId9"/>
          <a:stretch>
            <a:fillRect/>
          </a:stretch>
        </p:blipFill>
        <p:spPr>
          <a:xfrm>
            <a:off x="604837" y="6962180"/>
            <a:ext cx="431959" cy="431959"/>
          </a:xfrm>
          <a:prstGeom prst="rect">
            <a:avLst/>
          </a:prstGeom>
        </p:spPr>
      </p:pic>
      <p:sp>
        <p:nvSpPr>
          <p:cNvPr id="18" name="Text 9"/>
          <p:cNvSpPr/>
          <p:nvPr/>
        </p:nvSpPr>
        <p:spPr>
          <a:xfrm>
            <a:off x="604837" y="7566898"/>
            <a:ext cx="1963817" cy="245388"/>
          </a:xfrm>
          <a:prstGeom prst="rect">
            <a:avLst/>
          </a:prstGeom>
          <a:noFill/>
          <a:ln/>
        </p:spPr>
        <p:txBody>
          <a:bodyPr wrap="none" rtlCol="0" anchor="t"/>
          <a:lstStyle/>
          <a:p>
            <a:pPr marL="0" indent="0" algn="l">
              <a:lnSpc>
                <a:spcPts val="1933"/>
              </a:lnSpc>
              <a:buNone/>
            </a:pPr>
            <a:r>
              <a:rPr lang="en-US" sz="1546" dirty="0">
                <a:solidFill>
                  <a:srgbClr val="E2E6E9"/>
                </a:solidFill>
                <a:latin typeface="adonis-web" pitchFamily="34" charset="0"/>
                <a:ea typeface="adonis-web" pitchFamily="34" charset="-122"/>
                <a:cs typeface="adonis-web" pitchFamily="34" charset="-120"/>
              </a:rPr>
              <a:t>Pengalaman Pelanggan</a:t>
            </a:r>
            <a:endParaRPr lang="en-US" sz="1546" dirty="0"/>
          </a:p>
        </p:txBody>
      </p:sp>
      <p:sp>
        <p:nvSpPr>
          <p:cNvPr id="19" name="Text 10"/>
          <p:cNvSpPr/>
          <p:nvPr/>
        </p:nvSpPr>
        <p:spPr>
          <a:xfrm>
            <a:off x="604837" y="7915870"/>
            <a:ext cx="7934325" cy="276582"/>
          </a:xfrm>
          <a:prstGeom prst="rect">
            <a:avLst/>
          </a:prstGeom>
          <a:noFill/>
          <a:ln/>
        </p:spPr>
        <p:txBody>
          <a:bodyPr wrap="none" rtlCol="0" anchor="t"/>
          <a:lstStyle/>
          <a:p>
            <a:pPr marL="0" indent="0" algn="l">
              <a:lnSpc>
                <a:spcPts val="2177"/>
              </a:lnSpc>
              <a:buNone/>
            </a:pPr>
            <a:r>
              <a:rPr lang="en-US" sz="1361" dirty="0">
                <a:solidFill>
                  <a:srgbClr val="E2E6E9"/>
                </a:solidFill>
                <a:latin typeface="adonis-web" pitchFamily="34" charset="0"/>
                <a:ea typeface="adonis-web" pitchFamily="34" charset="-122"/>
                <a:cs typeface="adonis-web" pitchFamily="34" charset="-120"/>
              </a:rPr>
              <a:t>Menciptakan layanan yang lebih personal dan responsif.</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1624"/>
          </a:xfrm>
          <a:prstGeom prst="rect">
            <a:avLst/>
          </a:prstGeom>
          <a:solidFill>
            <a:srgbClr val="09151A">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31624"/>
          </a:xfrm>
          <a:prstGeom prst="rect">
            <a:avLst/>
          </a:prstGeom>
        </p:spPr>
      </p:pic>
      <p:pic>
        <p:nvPicPr>
          <p:cNvPr id="5" name="Image 2" descr="preencoded.png"/>
          <p:cNvPicPr>
            <a:picLocks noChangeAspect="1"/>
          </p:cNvPicPr>
          <p:nvPr/>
        </p:nvPicPr>
        <p:blipFill>
          <a:blip r:embed="rId5"/>
          <a:stretch>
            <a:fillRect/>
          </a:stretch>
        </p:blipFill>
        <p:spPr>
          <a:xfrm>
            <a:off x="9427131" y="2475786"/>
            <a:ext cx="4920020" cy="3280053"/>
          </a:xfrm>
          <a:prstGeom prst="rect">
            <a:avLst/>
          </a:prstGeom>
        </p:spPr>
      </p:pic>
      <p:sp>
        <p:nvSpPr>
          <p:cNvPr id="6" name="Text 1"/>
          <p:cNvSpPr/>
          <p:nvPr/>
        </p:nvSpPr>
        <p:spPr>
          <a:xfrm>
            <a:off x="792837" y="622935"/>
            <a:ext cx="7558326" cy="1287066"/>
          </a:xfrm>
          <a:prstGeom prst="rect">
            <a:avLst/>
          </a:prstGeom>
          <a:noFill/>
          <a:ln/>
        </p:spPr>
        <p:txBody>
          <a:bodyPr wrap="square" rtlCol="0" anchor="t"/>
          <a:lstStyle/>
          <a:p>
            <a:pPr marL="0" indent="0">
              <a:lnSpc>
                <a:spcPts val="5068"/>
              </a:lnSpc>
              <a:buNone/>
            </a:pPr>
            <a:r>
              <a:rPr lang="en-US" sz="4054" dirty="0">
                <a:solidFill>
                  <a:srgbClr val="F5F0F0"/>
                </a:solidFill>
                <a:latin typeface="adonis-web" pitchFamily="34" charset="0"/>
                <a:ea typeface="adonis-web" pitchFamily="34" charset="-122"/>
                <a:cs typeface="adonis-web" pitchFamily="34" charset="-120"/>
              </a:rPr>
              <a:t>Pengembangan Sumber Daya Manusia yang Adaptif</a:t>
            </a:r>
            <a:endParaRPr lang="en-US" sz="4054" dirty="0"/>
          </a:p>
        </p:txBody>
      </p:sp>
      <p:sp>
        <p:nvSpPr>
          <p:cNvPr id="7" name="Shape 2"/>
          <p:cNvSpPr/>
          <p:nvPr/>
        </p:nvSpPr>
        <p:spPr>
          <a:xfrm>
            <a:off x="1118592" y="2249805"/>
            <a:ext cx="28218" cy="5358884"/>
          </a:xfrm>
          <a:prstGeom prst="roundRect">
            <a:avLst>
              <a:gd name="adj" fmla="val 337185"/>
            </a:avLst>
          </a:prstGeom>
          <a:solidFill>
            <a:srgbClr val="194A99"/>
          </a:solidFill>
          <a:ln/>
        </p:spPr>
      </p:sp>
      <p:sp>
        <p:nvSpPr>
          <p:cNvPr id="8" name="Shape 3"/>
          <p:cNvSpPr/>
          <p:nvPr/>
        </p:nvSpPr>
        <p:spPr>
          <a:xfrm>
            <a:off x="1387495" y="2745284"/>
            <a:ext cx="792837" cy="28218"/>
          </a:xfrm>
          <a:prstGeom prst="roundRect">
            <a:avLst>
              <a:gd name="adj" fmla="val 337185"/>
            </a:avLst>
          </a:prstGeom>
          <a:solidFill>
            <a:srgbClr val="194A99"/>
          </a:solidFill>
          <a:ln/>
        </p:spPr>
      </p:sp>
      <p:sp>
        <p:nvSpPr>
          <p:cNvPr id="9" name="Shape 4"/>
          <p:cNvSpPr/>
          <p:nvPr/>
        </p:nvSpPr>
        <p:spPr>
          <a:xfrm>
            <a:off x="877788" y="2504599"/>
            <a:ext cx="509707" cy="509707"/>
          </a:xfrm>
          <a:prstGeom prst="roundRect">
            <a:avLst>
              <a:gd name="adj" fmla="val 18667"/>
            </a:avLst>
          </a:prstGeom>
          <a:solidFill>
            <a:srgbClr val="003180"/>
          </a:solidFill>
          <a:ln w="7620">
            <a:solidFill>
              <a:srgbClr val="194A99"/>
            </a:solidFill>
            <a:prstDash val="solid"/>
          </a:ln>
        </p:spPr>
      </p:sp>
      <p:sp>
        <p:nvSpPr>
          <p:cNvPr id="10" name="Text 5"/>
          <p:cNvSpPr/>
          <p:nvPr/>
        </p:nvSpPr>
        <p:spPr>
          <a:xfrm>
            <a:off x="1048286" y="2604968"/>
            <a:ext cx="168712" cy="308967"/>
          </a:xfrm>
          <a:prstGeom prst="rect">
            <a:avLst/>
          </a:prstGeom>
          <a:noFill/>
          <a:ln/>
        </p:spPr>
        <p:txBody>
          <a:bodyPr wrap="none" rtlCol="0" anchor="t"/>
          <a:lstStyle/>
          <a:p>
            <a:pPr marL="0" indent="0" algn="ctr">
              <a:lnSpc>
                <a:spcPts val="2432"/>
              </a:lnSpc>
              <a:buNone/>
            </a:pPr>
            <a:r>
              <a:rPr lang="en-US" sz="2432" dirty="0">
                <a:solidFill>
                  <a:srgbClr val="E2E6E9"/>
                </a:solidFill>
                <a:latin typeface="adonis-web" pitchFamily="34" charset="0"/>
                <a:ea typeface="adonis-web" pitchFamily="34" charset="-122"/>
                <a:cs typeface="adonis-web" pitchFamily="34" charset="-120"/>
              </a:rPr>
              <a:t>1</a:t>
            </a:r>
            <a:endParaRPr lang="en-US" sz="2432" dirty="0"/>
          </a:p>
        </p:txBody>
      </p:sp>
      <p:sp>
        <p:nvSpPr>
          <p:cNvPr id="11" name="Text 6"/>
          <p:cNvSpPr/>
          <p:nvPr/>
        </p:nvSpPr>
        <p:spPr>
          <a:xfrm>
            <a:off x="2378512" y="2476262"/>
            <a:ext cx="2574250" cy="321707"/>
          </a:xfrm>
          <a:prstGeom prst="rect">
            <a:avLst/>
          </a:prstGeom>
          <a:noFill/>
          <a:ln/>
        </p:spPr>
        <p:txBody>
          <a:bodyPr wrap="none" rtlCol="0" anchor="t"/>
          <a:lstStyle/>
          <a:p>
            <a:pPr marL="0" indent="0" algn="l">
              <a:lnSpc>
                <a:spcPts val="2534"/>
              </a:lnSpc>
              <a:buNone/>
            </a:pPr>
            <a:r>
              <a:rPr lang="en-US" sz="2027" dirty="0">
                <a:solidFill>
                  <a:srgbClr val="E2E6E9"/>
                </a:solidFill>
                <a:latin typeface="adonis-web" pitchFamily="34" charset="0"/>
                <a:ea typeface="adonis-web" pitchFamily="34" charset="-122"/>
                <a:cs typeface="adonis-web" pitchFamily="34" charset="-120"/>
              </a:rPr>
              <a:t>Upskilling</a:t>
            </a:r>
            <a:endParaRPr lang="en-US" sz="2027" dirty="0"/>
          </a:p>
        </p:txBody>
      </p:sp>
      <p:sp>
        <p:nvSpPr>
          <p:cNvPr id="12" name="Text 7"/>
          <p:cNvSpPr/>
          <p:nvPr/>
        </p:nvSpPr>
        <p:spPr>
          <a:xfrm>
            <a:off x="2378512" y="2933819"/>
            <a:ext cx="5972651" cy="724853"/>
          </a:xfrm>
          <a:prstGeom prst="rect">
            <a:avLst/>
          </a:prstGeom>
          <a:noFill/>
          <a:ln/>
        </p:spPr>
        <p:txBody>
          <a:bodyPr wrap="square" rtlCol="0" anchor="t"/>
          <a:lstStyle/>
          <a:p>
            <a:pPr marL="0" indent="0" algn="l">
              <a:lnSpc>
                <a:spcPts val="2854"/>
              </a:lnSpc>
              <a:buNone/>
            </a:pPr>
            <a:r>
              <a:rPr lang="en-US" sz="1784" dirty="0">
                <a:solidFill>
                  <a:srgbClr val="E2E6E9"/>
                </a:solidFill>
                <a:latin typeface="adonis-web" pitchFamily="34" charset="0"/>
                <a:ea typeface="adonis-web" pitchFamily="34" charset="-122"/>
                <a:cs typeface="adonis-web" pitchFamily="34" charset="-120"/>
              </a:rPr>
              <a:t>Meningkatkan kompetensi karyawan sesuai dengan kebutuhan bisnis.</a:t>
            </a:r>
            <a:endParaRPr lang="en-US" sz="1784" dirty="0"/>
          </a:p>
        </p:txBody>
      </p:sp>
      <p:sp>
        <p:nvSpPr>
          <p:cNvPr id="13" name="Shape 8"/>
          <p:cNvSpPr/>
          <p:nvPr/>
        </p:nvSpPr>
        <p:spPr>
          <a:xfrm>
            <a:off x="1387495" y="4607064"/>
            <a:ext cx="792837" cy="28218"/>
          </a:xfrm>
          <a:prstGeom prst="roundRect">
            <a:avLst>
              <a:gd name="adj" fmla="val 337185"/>
            </a:avLst>
          </a:prstGeom>
          <a:solidFill>
            <a:srgbClr val="194A99"/>
          </a:solidFill>
          <a:ln/>
        </p:spPr>
      </p:sp>
      <p:sp>
        <p:nvSpPr>
          <p:cNvPr id="14" name="Shape 9"/>
          <p:cNvSpPr/>
          <p:nvPr/>
        </p:nvSpPr>
        <p:spPr>
          <a:xfrm>
            <a:off x="877788" y="4366379"/>
            <a:ext cx="509707" cy="509707"/>
          </a:xfrm>
          <a:prstGeom prst="roundRect">
            <a:avLst>
              <a:gd name="adj" fmla="val 18667"/>
            </a:avLst>
          </a:prstGeom>
          <a:solidFill>
            <a:srgbClr val="003180"/>
          </a:solidFill>
          <a:ln w="7620">
            <a:solidFill>
              <a:srgbClr val="194A99"/>
            </a:solidFill>
            <a:prstDash val="solid"/>
          </a:ln>
        </p:spPr>
      </p:sp>
      <p:sp>
        <p:nvSpPr>
          <p:cNvPr id="15" name="Text 10"/>
          <p:cNvSpPr/>
          <p:nvPr/>
        </p:nvSpPr>
        <p:spPr>
          <a:xfrm>
            <a:off x="1048286" y="4466749"/>
            <a:ext cx="168712" cy="308967"/>
          </a:xfrm>
          <a:prstGeom prst="rect">
            <a:avLst/>
          </a:prstGeom>
          <a:noFill/>
          <a:ln/>
        </p:spPr>
        <p:txBody>
          <a:bodyPr wrap="none" rtlCol="0" anchor="t"/>
          <a:lstStyle/>
          <a:p>
            <a:pPr marL="0" indent="0" algn="ctr">
              <a:lnSpc>
                <a:spcPts val="2432"/>
              </a:lnSpc>
              <a:buNone/>
            </a:pPr>
            <a:r>
              <a:rPr lang="en-US" sz="2432" dirty="0">
                <a:solidFill>
                  <a:srgbClr val="E2E6E9"/>
                </a:solidFill>
                <a:latin typeface="adonis-web" pitchFamily="34" charset="0"/>
                <a:ea typeface="adonis-web" pitchFamily="34" charset="-122"/>
                <a:cs typeface="adonis-web" pitchFamily="34" charset="-120"/>
              </a:rPr>
              <a:t>2</a:t>
            </a:r>
            <a:endParaRPr lang="en-US" sz="2432" dirty="0"/>
          </a:p>
        </p:txBody>
      </p:sp>
      <p:sp>
        <p:nvSpPr>
          <p:cNvPr id="16" name="Text 11"/>
          <p:cNvSpPr/>
          <p:nvPr/>
        </p:nvSpPr>
        <p:spPr>
          <a:xfrm>
            <a:off x="2378512" y="4338042"/>
            <a:ext cx="2574250" cy="321707"/>
          </a:xfrm>
          <a:prstGeom prst="rect">
            <a:avLst/>
          </a:prstGeom>
          <a:noFill/>
          <a:ln/>
        </p:spPr>
        <p:txBody>
          <a:bodyPr wrap="none" rtlCol="0" anchor="t"/>
          <a:lstStyle/>
          <a:p>
            <a:pPr marL="0" indent="0" algn="l">
              <a:lnSpc>
                <a:spcPts val="2534"/>
              </a:lnSpc>
              <a:buNone/>
            </a:pPr>
            <a:r>
              <a:rPr lang="en-US" sz="2027" dirty="0">
                <a:solidFill>
                  <a:srgbClr val="E2E6E9"/>
                </a:solidFill>
                <a:latin typeface="adonis-web" pitchFamily="34" charset="0"/>
                <a:ea typeface="adonis-web" pitchFamily="34" charset="-122"/>
                <a:cs typeface="adonis-web" pitchFamily="34" charset="-120"/>
              </a:rPr>
              <a:t>Reskilling</a:t>
            </a:r>
            <a:endParaRPr lang="en-US" sz="2027" dirty="0"/>
          </a:p>
        </p:txBody>
      </p:sp>
      <p:sp>
        <p:nvSpPr>
          <p:cNvPr id="17" name="Text 12"/>
          <p:cNvSpPr/>
          <p:nvPr/>
        </p:nvSpPr>
        <p:spPr>
          <a:xfrm>
            <a:off x="2378512" y="4795599"/>
            <a:ext cx="5972651" cy="724853"/>
          </a:xfrm>
          <a:prstGeom prst="rect">
            <a:avLst/>
          </a:prstGeom>
          <a:noFill/>
          <a:ln/>
        </p:spPr>
        <p:txBody>
          <a:bodyPr wrap="square" rtlCol="0" anchor="t"/>
          <a:lstStyle/>
          <a:p>
            <a:pPr marL="0" indent="0" algn="l">
              <a:lnSpc>
                <a:spcPts val="2854"/>
              </a:lnSpc>
              <a:buNone/>
            </a:pPr>
            <a:r>
              <a:rPr lang="en-US" sz="1784" dirty="0">
                <a:solidFill>
                  <a:srgbClr val="E2E6E9"/>
                </a:solidFill>
                <a:latin typeface="adonis-web" pitchFamily="34" charset="0"/>
                <a:ea typeface="adonis-web" pitchFamily="34" charset="-122"/>
                <a:cs typeface="adonis-web" pitchFamily="34" charset="-120"/>
              </a:rPr>
              <a:t>Mengembangkan keterampilan baru untuk mendukung transformasi.</a:t>
            </a:r>
            <a:endParaRPr lang="en-US" sz="1784" dirty="0"/>
          </a:p>
        </p:txBody>
      </p:sp>
      <p:sp>
        <p:nvSpPr>
          <p:cNvPr id="18" name="Shape 13"/>
          <p:cNvSpPr/>
          <p:nvPr/>
        </p:nvSpPr>
        <p:spPr>
          <a:xfrm>
            <a:off x="1387495" y="6468844"/>
            <a:ext cx="792837" cy="28218"/>
          </a:xfrm>
          <a:prstGeom prst="roundRect">
            <a:avLst>
              <a:gd name="adj" fmla="val 337185"/>
            </a:avLst>
          </a:prstGeom>
          <a:solidFill>
            <a:srgbClr val="194A99"/>
          </a:solidFill>
          <a:ln/>
        </p:spPr>
      </p:sp>
      <p:sp>
        <p:nvSpPr>
          <p:cNvPr id="19" name="Shape 14"/>
          <p:cNvSpPr/>
          <p:nvPr/>
        </p:nvSpPr>
        <p:spPr>
          <a:xfrm>
            <a:off x="877788" y="6228159"/>
            <a:ext cx="509707" cy="509707"/>
          </a:xfrm>
          <a:prstGeom prst="roundRect">
            <a:avLst>
              <a:gd name="adj" fmla="val 18667"/>
            </a:avLst>
          </a:prstGeom>
          <a:solidFill>
            <a:srgbClr val="003180"/>
          </a:solidFill>
          <a:ln w="7620">
            <a:solidFill>
              <a:srgbClr val="194A99"/>
            </a:solidFill>
            <a:prstDash val="solid"/>
          </a:ln>
        </p:spPr>
      </p:sp>
      <p:sp>
        <p:nvSpPr>
          <p:cNvPr id="20" name="Text 15"/>
          <p:cNvSpPr/>
          <p:nvPr/>
        </p:nvSpPr>
        <p:spPr>
          <a:xfrm>
            <a:off x="1048286" y="6328529"/>
            <a:ext cx="168712" cy="308967"/>
          </a:xfrm>
          <a:prstGeom prst="rect">
            <a:avLst/>
          </a:prstGeom>
          <a:noFill/>
          <a:ln/>
        </p:spPr>
        <p:txBody>
          <a:bodyPr wrap="none" rtlCol="0" anchor="t"/>
          <a:lstStyle/>
          <a:p>
            <a:pPr marL="0" indent="0" algn="ctr">
              <a:lnSpc>
                <a:spcPts val="2432"/>
              </a:lnSpc>
              <a:buNone/>
            </a:pPr>
            <a:r>
              <a:rPr lang="en-US" sz="2432" dirty="0">
                <a:solidFill>
                  <a:srgbClr val="E2E6E9"/>
                </a:solidFill>
                <a:latin typeface="adonis-web" pitchFamily="34" charset="0"/>
                <a:ea typeface="adonis-web" pitchFamily="34" charset="-122"/>
                <a:cs typeface="adonis-web" pitchFamily="34" charset="-120"/>
              </a:rPr>
              <a:t>3</a:t>
            </a:r>
            <a:endParaRPr lang="en-US" sz="2432" dirty="0"/>
          </a:p>
        </p:txBody>
      </p:sp>
      <p:sp>
        <p:nvSpPr>
          <p:cNvPr id="21" name="Text 16"/>
          <p:cNvSpPr/>
          <p:nvPr/>
        </p:nvSpPr>
        <p:spPr>
          <a:xfrm>
            <a:off x="2378512" y="6199823"/>
            <a:ext cx="2574250" cy="321707"/>
          </a:xfrm>
          <a:prstGeom prst="rect">
            <a:avLst/>
          </a:prstGeom>
          <a:noFill/>
          <a:ln/>
        </p:spPr>
        <p:txBody>
          <a:bodyPr wrap="none" rtlCol="0" anchor="t"/>
          <a:lstStyle/>
          <a:p>
            <a:pPr marL="0" indent="0" algn="l">
              <a:lnSpc>
                <a:spcPts val="2534"/>
              </a:lnSpc>
              <a:buNone/>
            </a:pPr>
            <a:r>
              <a:rPr lang="en-US" sz="2027" dirty="0">
                <a:solidFill>
                  <a:srgbClr val="E2E6E9"/>
                </a:solidFill>
                <a:latin typeface="adonis-web" pitchFamily="34" charset="0"/>
                <a:ea typeface="adonis-web" pitchFamily="34" charset="-122"/>
                <a:cs typeface="adonis-web" pitchFamily="34" charset="-120"/>
              </a:rPr>
              <a:t>Kemitraan Akademi</a:t>
            </a:r>
            <a:endParaRPr lang="en-US" sz="2027" dirty="0"/>
          </a:p>
        </p:txBody>
      </p:sp>
      <p:sp>
        <p:nvSpPr>
          <p:cNvPr id="22" name="Text 17"/>
          <p:cNvSpPr/>
          <p:nvPr/>
        </p:nvSpPr>
        <p:spPr>
          <a:xfrm>
            <a:off x="2378512" y="6657380"/>
            <a:ext cx="5972651" cy="724853"/>
          </a:xfrm>
          <a:prstGeom prst="rect">
            <a:avLst/>
          </a:prstGeom>
          <a:noFill/>
          <a:ln/>
        </p:spPr>
        <p:txBody>
          <a:bodyPr wrap="square" rtlCol="0" anchor="t"/>
          <a:lstStyle/>
          <a:p>
            <a:pPr marL="0" indent="0" algn="l">
              <a:lnSpc>
                <a:spcPts val="2854"/>
              </a:lnSpc>
              <a:buNone/>
            </a:pPr>
            <a:r>
              <a:rPr lang="en-US" sz="1784" dirty="0">
                <a:solidFill>
                  <a:srgbClr val="E2E6E9"/>
                </a:solidFill>
                <a:latin typeface="adonis-web" pitchFamily="34" charset="0"/>
                <a:ea typeface="adonis-web" pitchFamily="34" charset="-122"/>
                <a:cs typeface="adonis-web" pitchFamily="34" charset="-120"/>
              </a:rPr>
              <a:t>Kolaborasi dengan institusi pendidikan untuk meningkatkan talenta.</a:t>
            </a:r>
            <a:endParaRPr lang="en-US" sz="178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2577"/>
          </a:xfrm>
          <a:prstGeom prst="rect">
            <a:avLst/>
          </a:prstGeom>
          <a:solidFill>
            <a:srgbClr val="09151A">
              <a:alpha val="75000"/>
            </a:srgbClr>
          </a:solidFill>
          <a:ln/>
        </p:spPr>
      </p:sp>
      <p:pic>
        <p:nvPicPr>
          <p:cNvPr id="4" name="Image 1" descr="preencoded.png"/>
          <p:cNvPicPr>
            <a:picLocks noChangeAspect="1"/>
          </p:cNvPicPr>
          <p:nvPr/>
        </p:nvPicPr>
        <p:blipFill>
          <a:blip r:embed="rId4"/>
          <a:stretch>
            <a:fillRect/>
          </a:stretch>
        </p:blipFill>
        <p:spPr>
          <a:xfrm>
            <a:off x="0" y="0"/>
            <a:ext cx="5486400" cy="8232577"/>
          </a:xfrm>
          <a:prstGeom prst="rect">
            <a:avLst/>
          </a:prstGeom>
        </p:spPr>
      </p:pic>
      <p:pic>
        <p:nvPicPr>
          <p:cNvPr id="5" name="Image 2" descr="preencoded.png"/>
          <p:cNvPicPr>
            <a:picLocks noChangeAspect="1"/>
          </p:cNvPicPr>
          <p:nvPr/>
        </p:nvPicPr>
        <p:blipFill>
          <a:blip r:embed="rId5"/>
          <a:stretch>
            <a:fillRect/>
          </a:stretch>
        </p:blipFill>
        <p:spPr>
          <a:xfrm>
            <a:off x="280511" y="1653540"/>
            <a:ext cx="4925378" cy="4925378"/>
          </a:xfrm>
          <a:prstGeom prst="rect">
            <a:avLst/>
          </a:prstGeom>
        </p:spPr>
      </p:pic>
      <p:sp>
        <p:nvSpPr>
          <p:cNvPr id="6" name="Text 1"/>
          <p:cNvSpPr/>
          <p:nvPr/>
        </p:nvSpPr>
        <p:spPr>
          <a:xfrm>
            <a:off x="6271855" y="617220"/>
            <a:ext cx="7573089" cy="1275159"/>
          </a:xfrm>
          <a:prstGeom prst="rect">
            <a:avLst/>
          </a:prstGeom>
          <a:noFill/>
          <a:ln/>
        </p:spPr>
        <p:txBody>
          <a:bodyPr wrap="square" rtlCol="0" anchor="t"/>
          <a:lstStyle/>
          <a:p>
            <a:pPr marL="0" indent="0">
              <a:lnSpc>
                <a:spcPts val="5021"/>
              </a:lnSpc>
              <a:buNone/>
            </a:pPr>
            <a:r>
              <a:rPr lang="en-US" sz="4017" dirty="0">
                <a:solidFill>
                  <a:srgbClr val="F5F0F0"/>
                </a:solidFill>
                <a:latin typeface="adonis-web" pitchFamily="34" charset="0"/>
                <a:ea typeface="adonis-web" pitchFamily="34" charset="-122"/>
                <a:cs typeface="adonis-web" pitchFamily="34" charset="-120"/>
              </a:rPr>
              <a:t>Penguatan Tata Kelola dan Transparansi</a:t>
            </a:r>
            <a:endParaRPr lang="en-US" sz="4017" dirty="0"/>
          </a:p>
        </p:txBody>
      </p:sp>
      <p:pic>
        <p:nvPicPr>
          <p:cNvPr id="7" name="Image 3" descr="preencoded.png"/>
          <p:cNvPicPr>
            <a:picLocks noChangeAspect="1"/>
          </p:cNvPicPr>
          <p:nvPr/>
        </p:nvPicPr>
        <p:blipFill>
          <a:blip r:embed="rId6"/>
          <a:stretch>
            <a:fillRect/>
          </a:stretch>
        </p:blipFill>
        <p:spPr>
          <a:xfrm>
            <a:off x="6271855" y="2228969"/>
            <a:ext cx="1122164" cy="1795463"/>
          </a:xfrm>
          <a:prstGeom prst="rect">
            <a:avLst/>
          </a:prstGeom>
        </p:spPr>
      </p:pic>
      <p:sp>
        <p:nvSpPr>
          <p:cNvPr id="8" name="Text 2"/>
          <p:cNvSpPr/>
          <p:nvPr/>
        </p:nvSpPr>
        <p:spPr>
          <a:xfrm>
            <a:off x="7730609" y="2453402"/>
            <a:ext cx="2550438" cy="318730"/>
          </a:xfrm>
          <a:prstGeom prst="rect">
            <a:avLst/>
          </a:prstGeom>
          <a:noFill/>
          <a:ln/>
        </p:spPr>
        <p:txBody>
          <a:bodyPr wrap="none" rtlCol="0" anchor="t"/>
          <a:lstStyle/>
          <a:p>
            <a:pPr marL="0" indent="0" algn="l">
              <a:lnSpc>
                <a:spcPts val="2510"/>
              </a:lnSpc>
              <a:buNone/>
            </a:pPr>
            <a:r>
              <a:rPr lang="en-US" sz="2008" dirty="0">
                <a:solidFill>
                  <a:srgbClr val="E2E6E9"/>
                </a:solidFill>
                <a:latin typeface="adonis-web" pitchFamily="34" charset="0"/>
                <a:ea typeface="adonis-web" pitchFamily="34" charset="-122"/>
                <a:cs typeface="adonis-web" pitchFamily="34" charset="-120"/>
              </a:rPr>
              <a:t>Akuntabilitas</a:t>
            </a:r>
            <a:endParaRPr lang="en-US" sz="2008" dirty="0"/>
          </a:p>
        </p:txBody>
      </p:sp>
      <p:sp>
        <p:nvSpPr>
          <p:cNvPr id="9" name="Text 3"/>
          <p:cNvSpPr/>
          <p:nvPr/>
        </p:nvSpPr>
        <p:spPr>
          <a:xfrm>
            <a:off x="7730609" y="2906792"/>
            <a:ext cx="6114336" cy="359092"/>
          </a:xfrm>
          <a:prstGeom prst="rect">
            <a:avLst/>
          </a:prstGeom>
          <a:noFill/>
          <a:ln/>
        </p:spPr>
        <p:txBody>
          <a:bodyPr wrap="none" rtlCol="0" anchor="t"/>
          <a:lstStyle/>
          <a:p>
            <a:pPr marL="0" indent="0" algn="l">
              <a:lnSpc>
                <a:spcPts val="2828"/>
              </a:lnSpc>
              <a:buNone/>
            </a:pPr>
            <a:r>
              <a:rPr lang="en-US" sz="1767" dirty="0">
                <a:solidFill>
                  <a:srgbClr val="E2E6E9"/>
                </a:solidFill>
                <a:latin typeface="adonis-web" pitchFamily="34" charset="0"/>
                <a:ea typeface="adonis-web" pitchFamily="34" charset="-122"/>
                <a:cs typeface="adonis-web" pitchFamily="34" charset="-120"/>
              </a:rPr>
              <a:t>Memastikan penggunaan sumber daya secara efektif dan efisien.</a:t>
            </a:r>
            <a:endParaRPr lang="en-US" sz="1767" dirty="0"/>
          </a:p>
        </p:txBody>
      </p:sp>
      <p:pic>
        <p:nvPicPr>
          <p:cNvPr id="10" name="Image 4" descr="preencoded.png"/>
          <p:cNvPicPr>
            <a:picLocks noChangeAspect="1"/>
          </p:cNvPicPr>
          <p:nvPr/>
        </p:nvPicPr>
        <p:blipFill>
          <a:blip r:embed="rId7"/>
          <a:stretch>
            <a:fillRect/>
          </a:stretch>
        </p:blipFill>
        <p:spPr>
          <a:xfrm>
            <a:off x="6271855" y="4024432"/>
            <a:ext cx="1122164" cy="1795463"/>
          </a:xfrm>
          <a:prstGeom prst="rect">
            <a:avLst/>
          </a:prstGeom>
        </p:spPr>
      </p:pic>
      <p:sp>
        <p:nvSpPr>
          <p:cNvPr id="11" name="Text 4"/>
          <p:cNvSpPr/>
          <p:nvPr/>
        </p:nvSpPr>
        <p:spPr>
          <a:xfrm>
            <a:off x="7730609" y="4248864"/>
            <a:ext cx="2550438" cy="318730"/>
          </a:xfrm>
          <a:prstGeom prst="rect">
            <a:avLst/>
          </a:prstGeom>
          <a:noFill/>
          <a:ln/>
        </p:spPr>
        <p:txBody>
          <a:bodyPr wrap="none" rtlCol="0" anchor="t"/>
          <a:lstStyle/>
          <a:p>
            <a:pPr marL="0" indent="0" algn="l">
              <a:lnSpc>
                <a:spcPts val="2510"/>
              </a:lnSpc>
              <a:buNone/>
            </a:pPr>
            <a:r>
              <a:rPr lang="en-US" sz="2008" dirty="0">
                <a:solidFill>
                  <a:srgbClr val="E2E6E9"/>
                </a:solidFill>
                <a:latin typeface="adonis-web" pitchFamily="34" charset="0"/>
                <a:ea typeface="adonis-web" pitchFamily="34" charset="-122"/>
                <a:cs typeface="adonis-web" pitchFamily="34" charset="-120"/>
              </a:rPr>
              <a:t>Integritas</a:t>
            </a:r>
            <a:endParaRPr lang="en-US" sz="2008" dirty="0"/>
          </a:p>
        </p:txBody>
      </p:sp>
      <p:sp>
        <p:nvSpPr>
          <p:cNvPr id="12" name="Text 5"/>
          <p:cNvSpPr/>
          <p:nvPr/>
        </p:nvSpPr>
        <p:spPr>
          <a:xfrm>
            <a:off x="7730609" y="4702254"/>
            <a:ext cx="6114336" cy="359092"/>
          </a:xfrm>
          <a:prstGeom prst="rect">
            <a:avLst/>
          </a:prstGeom>
          <a:noFill/>
          <a:ln/>
        </p:spPr>
        <p:txBody>
          <a:bodyPr wrap="none" rtlCol="0" anchor="t"/>
          <a:lstStyle/>
          <a:p>
            <a:pPr marL="0" indent="0" algn="l">
              <a:lnSpc>
                <a:spcPts val="2828"/>
              </a:lnSpc>
              <a:buNone/>
            </a:pPr>
            <a:r>
              <a:rPr lang="en-US" sz="1767" dirty="0">
                <a:solidFill>
                  <a:srgbClr val="E2E6E9"/>
                </a:solidFill>
                <a:latin typeface="adonis-web" pitchFamily="34" charset="0"/>
                <a:ea typeface="adonis-web" pitchFamily="34" charset="-122"/>
                <a:cs typeface="adonis-web" pitchFamily="34" charset="-120"/>
              </a:rPr>
              <a:t>Menerapkan standar etika tinggi dalam setiap proses bisnis.</a:t>
            </a:r>
            <a:endParaRPr lang="en-US" sz="1767" dirty="0"/>
          </a:p>
        </p:txBody>
      </p:sp>
      <p:pic>
        <p:nvPicPr>
          <p:cNvPr id="13" name="Image 5" descr="preencoded.png"/>
          <p:cNvPicPr>
            <a:picLocks noChangeAspect="1"/>
          </p:cNvPicPr>
          <p:nvPr/>
        </p:nvPicPr>
        <p:blipFill>
          <a:blip r:embed="rId8"/>
          <a:stretch>
            <a:fillRect/>
          </a:stretch>
        </p:blipFill>
        <p:spPr>
          <a:xfrm>
            <a:off x="6271855" y="5819894"/>
            <a:ext cx="1122164" cy="1795463"/>
          </a:xfrm>
          <a:prstGeom prst="rect">
            <a:avLst/>
          </a:prstGeom>
        </p:spPr>
      </p:pic>
      <p:sp>
        <p:nvSpPr>
          <p:cNvPr id="14" name="Text 6"/>
          <p:cNvSpPr/>
          <p:nvPr/>
        </p:nvSpPr>
        <p:spPr>
          <a:xfrm>
            <a:off x="7730609" y="6044327"/>
            <a:ext cx="2550438" cy="318730"/>
          </a:xfrm>
          <a:prstGeom prst="rect">
            <a:avLst/>
          </a:prstGeom>
          <a:noFill/>
          <a:ln/>
        </p:spPr>
        <p:txBody>
          <a:bodyPr wrap="none" rtlCol="0" anchor="t"/>
          <a:lstStyle/>
          <a:p>
            <a:pPr marL="0" indent="0" algn="l">
              <a:lnSpc>
                <a:spcPts val="2510"/>
              </a:lnSpc>
              <a:buNone/>
            </a:pPr>
            <a:r>
              <a:rPr lang="en-US" sz="2008" dirty="0">
                <a:solidFill>
                  <a:srgbClr val="E2E6E9"/>
                </a:solidFill>
                <a:latin typeface="adonis-web" pitchFamily="34" charset="0"/>
                <a:ea typeface="adonis-web" pitchFamily="34" charset="-122"/>
                <a:cs typeface="adonis-web" pitchFamily="34" charset="-120"/>
              </a:rPr>
              <a:t>Transparansi</a:t>
            </a:r>
            <a:endParaRPr lang="en-US" sz="2008" dirty="0"/>
          </a:p>
        </p:txBody>
      </p:sp>
      <p:sp>
        <p:nvSpPr>
          <p:cNvPr id="15" name="Text 7"/>
          <p:cNvSpPr/>
          <p:nvPr/>
        </p:nvSpPr>
        <p:spPr>
          <a:xfrm>
            <a:off x="7730609" y="6497717"/>
            <a:ext cx="6114336" cy="718185"/>
          </a:xfrm>
          <a:prstGeom prst="rect">
            <a:avLst/>
          </a:prstGeom>
          <a:noFill/>
          <a:ln/>
        </p:spPr>
        <p:txBody>
          <a:bodyPr wrap="square" rtlCol="0" anchor="t"/>
          <a:lstStyle/>
          <a:p>
            <a:pPr marL="0" indent="0" algn="l">
              <a:lnSpc>
                <a:spcPts val="2828"/>
              </a:lnSpc>
              <a:buNone/>
            </a:pPr>
            <a:r>
              <a:rPr lang="en-US" sz="1767" dirty="0">
                <a:solidFill>
                  <a:srgbClr val="E2E6E9"/>
                </a:solidFill>
                <a:latin typeface="adonis-web" pitchFamily="34" charset="0"/>
                <a:ea typeface="adonis-web" pitchFamily="34" charset="-122"/>
                <a:cs typeface="adonis-web" pitchFamily="34" charset="-120"/>
              </a:rPr>
              <a:t>Mengungkapkan informasi kinerja secara terbuka dan dapat diakses.</a:t>
            </a:r>
            <a:endParaRPr lang="en-US" sz="176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308610" y="2288858"/>
            <a:ext cx="4869180" cy="3651885"/>
          </a:xfrm>
          <a:prstGeom prst="rect">
            <a:avLst/>
          </a:prstGeom>
        </p:spPr>
      </p:pic>
      <p:sp>
        <p:nvSpPr>
          <p:cNvPr id="6" name="Text 1"/>
          <p:cNvSpPr/>
          <p:nvPr/>
        </p:nvSpPr>
        <p:spPr>
          <a:xfrm>
            <a:off x="6350437" y="1009888"/>
            <a:ext cx="7415927" cy="1402794"/>
          </a:xfrm>
          <a:prstGeom prst="rect">
            <a:avLst/>
          </a:prstGeom>
          <a:noFill/>
          <a:ln/>
        </p:spPr>
        <p:txBody>
          <a:bodyPr wrap="square" rtlCol="0" anchor="t"/>
          <a:lstStyle/>
          <a:p>
            <a:pPr marL="0" indent="0">
              <a:lnSpc>
                <a:spcPts val="5523"/>
              </a:lnSpc>
              <a:buNone/>
            </a:pPr>
            <a:r>
              <a:rPr lang="en-US" sz="4418" dirty="0">
                <a:solidFill>
                  <a:srgbClr val="F5F0F0"/>
                </a:solidFill>
                <a:latin typeface="adonis-web" pitchFamily="34" charset="0"/>
                <a:ea typeface="adonis-web" pitchFamily="34" charset="-122"/>
                <a:cs typeface="adonis-web" pitchFamily="34" charset="-120"/>
              </a:rPr>
              <a:t>Kolaborasi dengan Ekosistem Bisnis</a:t>
            </a:r>
            <a:endParaRPr lang="en-US" sz="4418" dirty="0"/>
          </a:p>
        </p:txBody>
      </p:sp>
      <p:sp>
        <p:nvSpPr>
          <p:cNvPr id="7" name="Shape 2"/>
          <p:cNvSpPr/>
          <p:nvPr/>
        </p:nvSpPr>
        <p:spPr>
          <a:xfrm>
            <a:off x="6350437" y="2782967"/>
            <a:ext cx="7415927" cy="4436745"/>
          </a:xfrm>
          <a:prstGeom prst="roundRect">
            <a:avLst>
              <a:gd name="adj" fmla="val 2337"/>
            </a:avLst>
          </a:prstGeom>
          <a:noFill/>
          <a:ln w="15240">
            <a:solidFill>
              <a:srgbClr val="FFFFFF">
                <a:alpha val="24000"/>
              </a:srgbClr>
            </a:solidFill>
            <a:prstDash val="solid"/>
          </a:ln>
        </p:spPr>
      </p:sp>
      <p:sp>
        <p:nvSpPr>
          <p:cNvPr id="8" name="Shape 3"/>
          <p:cNvSpPr/>
          <p:nvPr/>
        </p:nvSpPr>
        <p:spPr>
          <a:xfrm>
            <a:off x="6365677" y="2798207"/>
            <a:ext cx="7385447" cy="1101566"/>
          </a:xfrm>
          <a:prstGeom prst="rect">
            <a:avLst/>
          </a:prstGeom>
          <a:solidFill>
            <a:srgbClr val="FFFFFF">
              <a:alpha val="4000"/>
            </a:srgbClr>
          </a:solidFill>
          <a:ln/>
        </p:spPr>
      </p:sp>
      <p:sp>
        <p:nvSpPr>
          <p:cNvPr id="9" name="Text 4"/>
          <p:cNvSpPr/>
          <p:nvPr/>
        </p:nvSpPr>
        <p:spPr>
          <a:xfrm>
            <a:off x="6612493" y="2953941"/>
            <a:ext cx="3195280" cy="395049"/>
          </a:xfrm>
          <a:prstGeom prst="rect">
            <a:avLst/>
          </a:prstGeom>
          <a:noFill/>
          <a:ln/>
        </p:spPr>
        <p:txBody>
          <a:bodyPr wrap="non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Startup</a:t>
            </a:r>
            <a:endParaRPr lang="en-US" sz="1944" dirty="0"/>
          </a:p>
        </p:txBody>
      </p:sp>
      <p:sp>
        <p:nvSpPr>
          <p:cNvPr id="10" name="Text 5"/>
          <p:cNvSpPr/>
          <p:nvPr/>
        </p:nvSpPr>
        <p:spPr>
          <a:xfrm>
            <a:off x="10309027" y="2953941"/>
            <a:ext cx="3195280" cy="790099"/>
          </a:xfrm>
          <a:prstGeom prst="rect">
            <a:avLst/>
          </a:prstGeom>
          <a:noFill/>
          <a:ln/>
        </p:spPr>
        <p:txBody>
          <a:bodyPr wrap="squar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Akselerasi inovasi dan pengembangan produk baru</a:t>
            </a:r>
            <a:endParaRPr lang="en-US" sz="1944" dirty="0"/>
          </a:p>
        </p:txBody>
      </p:sp>
      <p:sp>
        <p:nvSpPr>
          <p:cNvPr id="11" name="Shape 6"/>
          <p:cNvSpPr/>
          <p:nvPr/>
        </p:nvSpPr>
        <p:spPr>
          <a:xfrm>
            <a:off x="6365677" y="3899773"/>
            <a:ext cx="7385447" cy="1101566"/>
          </a:xfrm>
          <a:prstGeom prst="rect">
            <a:avLst/>
          </a:prstGeom>
          <a:solidFill>
            <a:srgbClr val="000000">
              <a:alpha val="4000"/>
            </a:srgbClr>
          </a:solidFill>
          <a:ln/>
        </p:spPr>
      </p:sp>
      <p:sp>
        <p:nvSpPr>
          <p:cNvPr id="12" name="Text 7"/>
          <p:cNvSpPr/>
          <p:nvPr/>
        </p:nvSpPr>
        <p:spPr>
          <a:xfrm>
            <a:off x="6612493" y="4055507"/>
            <a:ext cx="3195280" cy="395049"/>
          </a:xfrm>
          <a:prstGeom prst="rect">
            <a:avLst/>
          </a:prstGeom>
          <a:noFill/>
          <a:ln/>
        </p:spPr>
        <p:txBody>
          <a:bodyPr wrap="non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UMKM</a:t>
            </a:r>
            <a:endParaRPr lang="en-US" sz="1944" dirty="0"/>
          </a:p>
        </p:txBody>
      </p:sp>
      <p:sp>
        <p:nvSpPr>
          <p:cNvPr id="13" name="Text 8"/>
          <p:cNvSpPr/>
          <p:nvPr/>
        </p:nvSpPr>
        <p:spPr>
          <a:xfrm>
            <a:off x="10309027" y="4055507"/>
            <a:ext cx="3195280" cy="790099"/>
          </a:xfrm>
          <a:prstGeom prst="rect">
            <a:avLst/>
          </a:prstGeom>
          <a:noFill/>
          <a:ln/>
        </p:spPr>
        <p:txBody>
          <a:bodyPr wrap="squar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Meningkatkan akses pasar dan pemberdayaan</a:t>
            </a:r>
            <a:endParaRPr lang="en-US" sz="1944" dirty="0"/>
          </a:p>
        </p:txBody>
      </p:sp>
      <p:sp>
        <p:nvSpPr>
          <p:cNvPr id="14" name="Shape 9"/>
          <p:cNvSpPr/>
          <p:nvPr/>
        </p:nvSpPr>
        <p:spPr>
          <a:xfrm>
            <a:off x="6365677" y="5001339"/>
            <a:ext cx="7385447" cy="1101566"/>
          </a:xfrm>
          <a:prstGeom prst="rect">
            <a:avLst/>
          </a:prstGeom>
          <a:solidFill>
            <a:srgbClr val="FFFFFF">
              <a:alpha val="4000"/>
            </a:srgbClr>
          </a:solidFill>
          <a:ln/>
        </p:spPr>
      </p:sp>
      <p:sp>
        <p:nvSpPr>
          <p:cNvPr id="15" name="Text 10"/>
          <p:cNvSpPr/>
          <p:nvPr/>
        </p:nvSpPr>
        <p:spPr>
          <a:xfrm>
            <a:off x="6612493" y="5157073"/>
            <a:ext cx="3195280" cy="395049"/>
          </a:xfrm>
          <a:prstGeom prst="rect">
            <a:avLst/>
          </a:prstGeom>
          <a:noFill/>
          <a:ln/>
        </p:spPr>
        <p:txBody>
          <a:bodyPr wrap="non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Akademisi</a:t>
            </a:r>
            <a:endParaRPr lang="en-US" sz="1944" dirty="0"/>
          </a:p>
        </p:txBody>
      </p:sp>
      <p:sp>
        <p:nvSpPr>
          <p:cNvPr id="16" name="Text 11"/>
          <p:cNvSpPr/>
          <p:nvPr/>
        </p:nvSpPr>
        <p:spPr>
          <a:xfrm>
            <a:off x="10309027" y="5157073"/>
            <a:ext cx="3195280" cy="790099"/>
          </a:xfrm>
          <a:prstGeom prst="rect">
            <a:avLst/>
          </a:prstGeom>
          <a:noFill/>
          <a:ln/>
        </p:spPr>
        <p:txBody>
          <a:bodyPr wrap="squar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Riset dan pengembangan sumber daya manusia</a:t>
            </a:r>
            <a:endParaRPr lang="en-US" sz="1944" dirty="0"/>
          </a:p>
        </p:txBody>
      </p:sp>
      <p:sp>
        <p:nvSpPr>
          <p:cNvPr id="17" name="Shape 12"/>
          <p:cNvSpPr/>
          <p:nvPr/>
        </p:nvSpPr>
        <p:spPr>
          <a:xfrm>
            <a:off x="6365677" y="6102906"/>
            <a:ext cx="7385447" cy="1101566"/>
          </a:xfrm>
          <a:prstGeom prst="rect">
            <a:avLst/>
          </a:prstGeom>
          <a:solidFill>
            <a:srgbClr val="000000">
              <a:alpha val="4000"/>
            </a:srgbClr>
          </a:solidFill>
          <a:ln/>
        </p:spPr>
      </p:sp>
      <p:sp>
        <p:nvSpPr>
          <p:cNvPr id="18" name="Text 13"/>
          <p:cNvSpPr/>
          <p:nvPr/>
        </p:nvSpPr>
        <p:spPr>
          <a:xfrm>
            <a:off x="6612493" y="6258639"/>
            <a:ext cx="3195280" cy="395049"/>
          </a:xfrm>
          <a:prstGeom prst="rect">
            <a:avLst/>
          </a:prstGeom>
          <a:noFill/>
          <a:ln/>
        </p:spPr>
        <p:txBody>
          <a:bodyPr wrap="non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Pemerintah</a:t>
            </a:r>
            <a:endParaRPr lang="en-US" sz="1944" dirty="0"/>
          </a:p>
        </p:txBody>
      </p:sp>
      <p:sp>
        <p:nvSpPr>
          <p:cNvPr id="19" name="Text 14"/>
          <p:cNvSpPr/>
          <p:nvPr/>
        </p:nvSpPr>
        <p:spPr>
          <a:xfrm>
            <a:off x="10309027" y="6258639"/>
            <a:ext cx="3195280" cy="790099"/>
          </a:xfrm>
          <a:prstGeom prst="rect">
            <a:avLst/>
          </a:prstGeom>
          <a:noFill/>
          <a:ln/>
        </p:spPr>
        <p:txBody>
          <a:bodyPr wrap="squar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Dukungan regulasi dan insentif strategis</a:t>
            </a:r>
            <a:endParaRPr lang="en-US" sz="194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9151A">
              <a:alpha val="75000"/>
            </a:srgbClr>
          </a:solidFill>
          <a:ln/>
        </p:spPr>
      </p:sp>
      <p:pic>
        <p:nvPicPr>
          <p:cNvPr id="4" name="Image 1" descr="preencoded.png"/>
          <p:cNvPicPr>
            <a:picLocks noChangeAspect="1"/>
          </p:cNvPicPr>
          <p:nvPr/>
        </p:nvPicPr>
        <p:blipFill>
          <a:blip r:embed="rId4"/>
          <a:stretch>
            <a:fillRect/>
          </a:stretch>
        </p:blipFill>
        <p:spPr>
          <a:xfrm>
            <a:off x="0" y="0"/>
            <a:ext cx="14630400" cy="3086100"/>
          </a:xfrm>
          <a:prstGeom prst="rect">
            <a:avLst/>
          </a:prstGeom>
        </p:spPr>
      </p:pic>
      <p:sp>
        <p:nvSpPr>
          <p:cNvPr id="5" name="Text 1"/>
          <p:cNvSpPr/>
          <p:nvPr/>
        </p:nvSpPr>
        <p:spPr>
          <a:xfrm>
            <a:off x="1185029" y="4529376"/>
            <a:ext cx="8695968" cy="701397"/>
          </a:xfrm>
          <a:prstGeom prst="rect">
            <a:avLst/>
          </a:prstGeom>
          <a:noFill/>
          <a:ln/>
        </p:spPr>
        <p:txBody>
          <a:bodyPr wrap="none" rtlCol="0" anchor="t"/>
          <a:lstStyle/>
          <a:p>
            <a:pPr marL="0" indent="0">
              <a:lnSpc>
                <a:spcPts val="5523"/>
              </a:lnSpc>
              <a:buNone/>
            </a:pPr>
            <a:r>
              <a:rPr lang="en-US" sz="4418" dirty="0">
                <a:solidFill>
                  <a:srgbClr val="F5F0F0"/>
                </a:solidFill>
                <a:latin typeface="adonis-web" pitchFamily="34" charset="0"/>
                <a:ea typeface="adonis-web" pitchFamily="34" charset="-122"/>
                <a:cs typeface="adonis-web" pitchFamily="34" charset="-120"/>
              </a:rPr>
              <a:t>Kesimpulan dan Langkah Selanjutnya</a:t>
            </a:r>
            <a:endParaRPr lang="en-US" sz="4418" dirty="0"/>
          </a:p>
        </p:txBody>
      </p:sp>
      <p:sp>
        <p:nvSpPr>
          <p:cNvPr id="6" name="Text 2"/>
          <p:cNvSpPr/>
          <p:nvPr/>
        </p:nvSpPr>
        <p:spPr>
          <a:xfrm>
            <a:off x="1185029" y="5601057"/>
            <a:ext cx="12260223" cy="1185148"/>
          </a:xfrm>
          <a:prstGeom prst="rect">
            <a:avLst/>
          </a:prstGeom>
          <a:noFill/>
          <a:ln/>
        </p:spPr>
        <p:txBody>
          <a:bodyPr wrap="square" rtlCol="0" anchor="t"/>
          <a:lstStyle/>
          <a:p>
            <a:pPr marL="0" indent="0">
              <a:lnSpc>
                <a:spcPts val="3110"/>
              </a:lnSpc>
              <a:buNone/>
            </a:pPr>
            <a:r>
              <a:rPr lang="en-US" sz="1944" dirty="0">
                <a:solidFill>
                  <a:srgbClr val="E2E6E9"/>
                </a:solidFill>
                <a:latin typeface="adonis-web" pitchFamily="34" charset="0"/>
                <a:ea typeface="adonis-web" pitchFamily="34" charset="-122"/>
                <a:cs typeface="adonis-web" pitchFamily="34" charset="-120"/>
              </a:rPr>
              <a:t>Reinventing BUMN, BUMD, dan BUMDes membutuhkan komitmen dan kerja keras untuk mengubah mindset, mengadopsi teknologi, dan membangun ekosistem kolaboratif. Dengan pembaruan ini, mereka dapat menjadi entitas yang lebih efektif, inovatif, dan berdampak positif bagi masyarakat.</a:t>
            </a:r>
            <a:endParaRPr lang="en-US" sz="194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371</Words>
  <Application>Microsoft Office PowerPoint</Application>
  <PresentationFormat>Custom</PresentationFormat>
  <Paragraphs>75</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2</cp:revision>
  <dcterms:created xsi:type="dcterms:W3CDTF">2024-07-19T06:21:03Z</dcterms:created>
  <dcterms:modified xsi:type="dcterms:W3CDTF">2024-07-19T06:32:29Z</dcterms:modified>
</cp:coreProperties>
</file>