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3" r:id="rId4"/>
    <p:sldId id="277" r:id="rId5"/>
    <p:sldId id="275" r:id="rId6"/>
    <p:sldId id="278" r:id="rId7"/>
    <p:sldId id="280" r:id="rId8"/>
    <p:sldId id="281" r:id="rId9"/>
    <p:sldId id="272" r:id="rId10"/>
    <p:sldId id="279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99"/>
    <a:srgbClr val="FF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60"/>
  </p:normalViewPr>
  <p:slideViewPr>
    <p:cSldViewPr snapToGrid="0">
      <p:cViewPr varScale="1">
        <p:scale>
          <a:sx n="89" d="100"/>
          <a:sy n="89" d="100"/>
        </p:scale>
        <p:origin x="58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1B73-1D6C-4FD8-A21A-D3DE62B7D9E8}" type="datetimeFigureOut">
              <a:rPr lang="id-ID" smtClean="0"/>
              <a:t>11/11/2023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2412A-39C1-483D-AE17-01C989A2C2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071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595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5536985-E092-65B1-A476-65804132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AA424A3-4A0C-60F2-0262-DBE715B6CA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8675" y="228600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C26CEE-0A2E-865D-D918-73C5D18F9052}"/>
              </a:ext>
            </a:extLst>
          </p:cNvPr>
          <p:cNvSpPr/>
          <p:nvPr userDrawn="1"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1F6477-E097-908F-CC5F-254FC9A33B1E}"/>
              </a:ext>
            </a:extLst>
          </p:cNvPr>
          <p:cNvSpPr/>
          <p:nvPr userDrawn="1"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325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4">
                <a:lumMod val="75000"/>
              </a:schemeClr>
            </a:gs>
            <a:gs pos="0">
              <a:srgbClr val="00B0F0"/>
            </a:gs>
            <a:gs pos="2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5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Bookman Old Style" panose="02050604050505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0125" y="2783065"/>
            <a:ext cx="8824456" cy="137307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id-ID" sz="3600" dirty="0">
                <a:latin typeface="Bodoni MT" panose="02070603080606020203" pitchFamily="18" charset="0"/>
              </a:rPr>
              <a:t>Pertemuan </a:t>
            </a:r>
            <a:r>
              <a:rPr lang="en-US" sz="3600" dirty="0">
                <a:latin typeface="Bodoni MT" panose="02070603080606020203" pitchFamily="18" charset="0"/>
              </a:rPr>
              <a:t>12</a:t>
            </a:r>
            <a:r>
              <a:rPr lang="id-ID" sz="3600" dirty="0">
                <a:latin typeface="Bodoni MT" panose="02070603080606020203" pitchFamily="18" charset="0"/>
              </a:rPr>
              <a:t> </a:t>
            </a:r>
            <a:br>
              <a:rPr lang="id-ID" sz="3600" dirty="0">
                <a:latin typeface="Bodoni MT" panose="02070603080606020203" pitchFamily="18" charset="0"/>
              </a:rPr>
            </a:br>
            <a:r>
              <a:rPr lang="id-ID" sz="3600" dirty="0">
                <a:latin typeface="Bodoni MT" panose="02070603080606020203" pitchFamily="18" charset="0"/>
              </a:rPr>
              <a:t>Pengantar Sistem dan Teknologi Informasi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875804" y="4473557"/>
            <a:ext cx="8144134" cy="1117687"/>
          </a:xfrm>
          <a:prstGeom prst="rect">
            <a:avLst/>
          </a:prstGeom>
        </p:spPr>
        <p:txBody>
          <a:bodyPr/>
          <a:lstStyle/>
          <a:p>
            <a:r>
              <a:rPr lang="id-ID" dirty="0"/>
              <a:t>Khusnul Khotimah, S.Kom., M.T.I.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479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7D4AD4-523B-2E1D-87BD-351FA46AD609}"/>
              </a:ext>
            </a:extLst>
          </p:cNvPr>
          <p:cNvSpPr txBox="1"/>
          <p:nvPr/>
        </p:nvSpPr>
        <p:spPr>
          <a:xfrm>
            <a:off x="346213" y="3275870"/>
            <a:ext cx="1042219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arenR"/>
            </a:pPr>
            <a:endParaRPr lang="en-US" b="0" i="0" dirty="0">
              <a:effectLst/>
            </a:endParaRPr>
          </a:p>
          <a:p>
            <a:pPr algn="l"/>
            <a:r>
              <a:rPr lang="en-US" b="1" i="0" dirty="0">
                <a:effectLst/>
              </a:rPr>
              <a:t>Format </a:t>
            </a:r>
            <a:r>
              <a:rPr lang="en-US" b="1" i="0" dirty="0" err="1">
                <a:effectLst/>
              </a:rPr>
              <a:t>Penyerahan</a:t>
            </a:r>
            <a:endParaRPr lang="en-US" b="0" i="0" dirty="0">
              <a:effectLst/>
            </a:endParaRPr>
          </a:p>
          <a:p>
            <a:pPr algn="l"/>
            <a:r>
              <a:rPr lang="en-US" b="1" i="0" dirty="0" err="1">
                <a:effectLst/>
              </a:rPr>
              <a:t>Laporan</a:t>
            </a:r>
            <a:r>
              <a:rPr lang="en-US" b="1" i="0" dirty="0">
                <a:effectLst/>
              </a:rPr>
              <a:t> </a:t>
            </a:r>
            <a:r>
              <a:rPr lang="en-US" b="1" i="0" dirty="0" err="1">
                <a:effectLst/>
              </a:rPr>
              <a:t>Tertulis</a:t>
            </a:r>
            <a:r>
              <a:rPr lang="en-US" b="1" i="0" dirty="0">
                <a:effectLst/>
              </a:rPr>
              <a:t>:</a:t>
            </a:r>
            <a:endParaRPr lang="en-US" b="0" i="0" dirty="0"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 err="1">
                <a:effectLst/>
              </a:rPr>
              <a:t>Deskripsi</a:t>
            </a:r>
            <a:r>
              <a:rPr lang="en-US" b="0" i="0" dirty="0">
                <a:effectLst/>
              </a:rPr>
              <a:t> masing-masing </a:t>
            </a:r>
            <a:r>
              <a:rPr lang="en-US" b="0" i="0" dirty="0" err="1">
                <a:effectLst/>
              </a:rPr>
              <a:t>bidang</a:t>
            </a:r>
            <a:r>
              <a:rPr lang="en-US" b="0" i="0" dirty="0">
                <a:effectLst/>
              </a:rPr>
              <a:t> dan </a:t>
            </a:r>
            <a:r>
              <a:rPr lang="en-US" b="0" i="0" dirty="0" err="1">
                <a:effectLst/>
              </a:rPr>
              <a:t>kebutuhan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uniknya</a:t>
            </a:r>
            <a:r>
              <a:rPr lang="en-US" b="0" i="0" dirty="0">
                <a:effectLst/>
              </a:rPr>
              <a:t>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effectLst/>
              </a:rPr>
              <a:t>Solusi IT yang </a:t>
            </a:r>
            <a:r>
              <a:rPr lang="en-US" b="0" i="0" dirty="0" err="1">
                <a:effectLst/>
              </a:rPr>
              <a:t>diusulkan</a:t>
            </a:r>
            <a:r>
              <a:rPr lang="en-US" b="0" i="0" dirty="0">
                <a:effectLst/>
              </a:rPr>
              <a:t> dan </a:t>
            </a:r>
            <a:r>
              <a:rPr lang="en-US" b="0" i="0" dirty="0" err="1">
                <a:effectLst/>
              </a:rPr>
              <a:t>manfaat</a:t>
            </a:r>
            <a:r>
              <a:rPr lang="en-US" b="0" i="0" dirty="0">
                <a:effectLst/>
              </a:rPr>
              <a:t> yang </a:t>
            </a:r>
            <a:r>
              <a:rPr lang="en-US" b="0" i="0" dirty="0" err="1">
                <a:effectLst/>
              </a:rPr>
              <a:t>diharapkan</a:t>
            </a:r>
            <a:r>
              <a:rPr lang="en-US" b="0" i="0" dirty="0">
                <a:effectLst/>
              </a:rPr>
              <a:t>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 err="1">
                <a:effectLst/>
              </a:rPr>
              <a:t>Perbandingan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antara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bidang</a:t>
            </a:r>
            <a:r>
              <a:rPr lang="en-US" b="0" i="0" dirty="0">
                <a:effectLst/>
              </a:rPr>
              <a:t> yang </a:t>
            </a:r>
            <a:r>
              <a:rPr lang="en-US" b="0" i="0" dirty="0" err="1">
                <a:effectLst/>
              </a:rPr>
              <a:t>dipilih</a:t>
            </a:r>
            <a:r>
              <a:rPr lang="en-US" b="0" i="0" dirty="0">
                <a:effectLst/>
              </a:rPr>
              <a:t>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 err="1">
                <a:effectLst/>
              </a:rPr>
              <a:t>Analisis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tantangan</a:t>
            </a:r>
            <a:r>
              <a:rPr lang="en-US" b="0" i="0" dirty="0">
                <a:effectLst/>
              </a:rPr>
              <a:t> dan </a:t>
            </a:r>
            <a:r>
              <a:rPr lang="en-US" b="0" i="0" dirty="0" err="1">
                <a:effectLst/>
              </a:rPr>
              <a:t>solusi</a:t>
            </a:r>
            <a:r>
              <a:rPr lang="en-US" b="0" i="0" dirty="0">
                <a:effectLst/>
              </a:rPr>
              <a:t> yang </a:t>
            </a:r>
            <a:r>
              <a:rPr lang="en-US" b="0" i="0" dirty="0" err="1">
                <a:effectLst/>
              </a:rPr>
              <a:t>diusulkan</a:t>
            </a:r>
            <a:r>
              <a:rPr lang="en-US" b="0" i="0" dirty="0">
                <a:effectLst/>
              </a:rPr>
              <a:t>.</a:t>
            </a:r>
          </a:p>
          <a:p>
            <a:pPr lvl="1" algn="l"/>
            <a:endParaRPr lang="en-US" b="0" i="0" dirty="0">
              <a:effectLst/>
            </a:endParaRPr>
          </a:p>
          <a:p>
            <a:pPr algn="l"/>
            <a:r>
              <a:rPr lang="en-US" b="1" i="0" dirty="0" err="1">
                <a:effectLst/>
              </a:rPr>
              <a:t>Catatan</a:t>
            </a:r>
            <a:r>
              <a:rPr lang="en-US" b="1" i="0" dirty="0">
                <a:effectLst/>
              </a:rPr>
              <a:t>:</a:t>
            </a:r>
            <a:endParaRPr lang="en-US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Pastikan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solusi</a:t>
            </a:r>
            <a:r>
              <a:rPr lang="en-US" b="0" i="0" dirty="0">
                <a:effectLst/>
              </a:rPr>
              <a:t> yang </a:t>
            </a:r>
            <a:r>
              <a:rPr lang="en-US" b="0" i="0" dirty="0" err="1">
                <a:effectLst/>
              </a:rPr>
              <a:t>diusulkan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bersifat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realistis</a:t>
            </a:r>
            <a:r>
              <a:rPr lang="en-US" b="0" i="0" dirty="0">
                <a:effectLst/>
              </a:rPr>
              <a:t> dan </a:t>
            </a:r>
            <a:r>
              <a:rPr lang="en-US" b="0" i="0" dirty="0" err="1">
                <a:effectLst/>
              </a:rPr>
              <a:t>sesuai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dengan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kebutuhan</a:t>
            </a:r>
            <a:r>
              <a:rPr lang="en-US" b="0" i="0" dirty="0">
                <a:effectLst/>
              </a:rPr>
              <a:t> masing-masing </a:t>
            </a:r>
            <a:r>
              <a:rPr lang="en-US" b="0" i="0" dirty="0" err="1">
                <a:effectLst/>
              </a:rPr>
              <a:t>bidang</a:t>
            </a:r>
            <a:r>
              <a:rPr lang="en-US" b="0" i="0" dirty="0"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Gunakan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referensi</a:t>
            </a:r>
            <a:r>
              <a:rPr lang="en-US" b="0" i="0" dirty="0">
                <a:effectLst/>
              </a:rPr>
              <a:t> dan </a:t>
            </a:r>
            <a:r>
              <a:rPr lang="en-US" b="0" i="0" dirty="0" err="1">
                <a:effectLst/>
              </a:rPr>
              <a:t>sumber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daya</a:t>
            </a:r>
            <a:r>
              <a:rPr lang="en-US" b="0" i="0" dirty="0">
                <a:effectLst/>
              </a:rPr>
              <a:t> yang </a:t>
            </a:r>
            <a:r>
              <a:rPr lang="en-US" b="0" i="0" dirty="0" err="1">
                <a:effectLst/>
              </a:rPr>
              <a:t>dapat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diandalkan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untuk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mendukung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analisis</a:t>
            </a:r>
            <a:r>
              <a:rPr lang="en-US" b="0" i="0" dirty="0">
                <a:effectLst/>
              </a:rPr>
              <a:t> Anda.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Batas </a:t>
            </a:r>
            <a:r>
              <a:rPr lang="en-US" b="0" i="0" dirty="0" err="1">
                <a:effectLst/>
              </a:rPr>
              <a:t>waktu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pengumpulan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adalah</a:t>
            </a:r>
            <a:r>
              <a:rPr lang="en-US" b="0" i="0" dirty="0">
                <a:effectLst/>
              </a:rPr>
              <a:t> dua </a:t>
            </a:r>
            <a:r>
              <a:rPr lang="en-US" b="0" i="0" dirty="0" err="1">
                <a:effectLst/>
              </a:rPr>
              <a:t>minggu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dari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sekarang</a:t>
            </a:r>
            <a:r>
              <a:rPr lang="en-US" b="0" i="0" dirty="0">
                <a:effectLst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304C4-5DCA-BDE0-2A8D-DDD798286194}"/>
              </a:ext>
            </a:extLst>
          </p:cNvPr>
          <p:cNvSpPr txBox="1"/>
          <p:nvPr/>
        </p:nvSpPr>
        <p:spPr>
          <a:xfrm>
            <a:off x="-180189" y="262629"/>
            <a:ext cx="1094859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dirty="0" err="1"/>
              <a:t>Rancang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layanan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, </a:t>
            </a:r>
            <a:r>
              <a:rPr lang="en-US" sz="2000" dirty="0" err="1"/>
              <a:t>manajemen</a:t>
            </a:r>
            <a:r>
              <a:rPr lang="en-US" sz="2000" dirty="0"/>
              <a:t> data,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keamanan</a:t>
            </a:r>
            <a:r>
              <a:rPr lang="en-US" sz="2000" dirty="0"/>
              <a:t> </a:t>
            </a:r>
            <a:r>
              <a:rPr lang="en-US" sz="2000" dirty="0" err="1"/>
              <a:t>siber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lingkup</a:t>
            </a:r>
            <a:r>
              <a:rPr lang="en-US" sz="2000" dirty="0"/>
              <a:t> </a:t>
            </a:r>
            <a:r>
              <a:rPr lang="en-US" sz="2000" dirty="0" err="1"/>
              <a:t>pemerintahan</a:t>
            </a:r>
            <a:r>
              <a:rPr lang="en-US" sz="20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dirty="0" err="1"/>
              <a:t>Gambarkan</a:t>
            </a:r>
            <a:r>
              <a:rPr lang="en-US" sz="2000" dirty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otomatisasi</a:t>
            </a:r>
            <a:r>
              <a:rPr lang="en-US" sz="2000" dirty="0"/>
              <a:t> proses </a:t>
            </a:r>
            <a:r>
              <a:rPr lang="en-US" sz="2000" dirty="0" err="1"/>
              <a:t>produksi</a:t>
            </a:r>
            <a:r>
              <a:rPr lang="en-US" sz="2000" dirty="0"/>
              <a:t>, Internet of Things (IoT),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big data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efisiensi</a:t>
            </a:r>
            <a:r>
              <a:rPr lang="en-US" sz="2000" dirty="0"/>
              <a:t>, </a:t>
            </a:r>
            <a:r>
              <a:rPr lang="en-US" sz="2000" dirty="0" err="1"/>
              <a:t>kualitas</a:t>
            </a:r>
            <a:r>
              <a:rPr lang="en-US" sz="2000" dirty="0"/>
              <a:t>, dan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rantai</a:t>
            </a:r>
            <a:r>
              <a:rPr lang="en-US" sz="2000" dirty="0"/>
              <a:t> </a:t>
            </a:r>
            <a:r>
              <a:rPr lang="en-US" sz="2000" dirty="0" err="1"/>
              <a:t>pasokan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manufaktur</a:t>
            </a:r>
            <a:r>
              <a:rPr lang="en-US" sz="20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dirty="0" err="1"/>
              <a:t>Bandingkan</a:t>
            </a:r>
            <a:r>
              <a:rPr lang="en-US" sz="2000" dirty="0"/>
              <a:t> dan </a:t>
            </a:r>
            <a:r>
              <a:rPr lang="en-US" sz="2000" dirty="0" err="1"/>
              <a:t>kontraskan</a:t>
            </a:r>
            <a:r>
              <a:rPr lang="en-US" sz="2000" dirty="0"/>
              <a:t> </a:t>
            </a:r>
            <a:r>
              <a:rPr lang="en-US" sz="2000" dirty="0" err="1"/>
              <a:t>pemanfaatan</a:t>
            </a:r>
            <a:r>
              <a:rPr lang="en-US" sz="2000" dirty="0"/>
              <a:t> IT di </a:t>
            </a:r>
            <a:r>
              <a:rPr lang="en-US" sz="2000" dirty="0" err="1"/>
              <a:t>ketiga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yang Anda </a:t>
            </a:r>
            <a:r>
              <a:rPr lang="en-US" sz="2000" dirty="0" err="1"/>
              <a:t>pilih</a:t>
            </a:r>
            <a:r>
              <a:rPr lang="en-US" sz="20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dirty="0" err="1"/>
              <a:t>Identifikasi</a:t>
            </a:r>
            <a:r>
              <a:rPr lang="en-US" sz="2000" dirty="0"/>
              <a:t> </a:t>
            </a:r>
            <a:r>
              <a:rPr lang="en-US" sz="2000" dirty="0" err="1"/>
              <a:t>kesamaan</a:t>
            </a:r>
            <a:r>
              <a:rPr lang="en-US" sz="2000" dirty="0"/>
              <a:t> dan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penerapan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dirty="0" err="1"/>
              <a:t>Diskusikan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tantangan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hambatan</a:t>
            </a:r>
            <a:r>
              <a:rPr lang="en-US" sz="2000" dirty="0"/>
              <a:t> yang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dihadapi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IT di masing-masing </a:t>
            </a:r>
            <a:r>
              <a:rPr lang="en-US" sz="2000" dirty="0" err="1"/>
              <a:t>bidang</a:t>
            </a:r>
            <a:r>
              <a:rPr lang="en-US" sz="20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dirty="0" err="1"/>
              <a:t>Berikan</a:t>
            </a:r>
            <a:r>
              <a:rPr lang="en-US" sz="2000" dirty="0"/>
              <a:t> </a:t>
            </a:r>
            <a:r>
              <a:rPr lang="en-US" sz="2000" b="0" i="0" dirty="0" err="1">
                <a:effectLst/>
                <a:latin typeface="Söhne"/>
              </a:rPr>
              <a:t>solusi</a:t>
            </a:r>
            <a:r>
              <a:rPr lang="en-US" sz="2000" b="0" i="0" dirty="0">
                <a:effectLst/>
                <a:latin typeface="Söhne"/>
              </a:rPr>
              <a:t> </a:t>
            </a:r>
            <a:r>
              <a:rPr lang="en-US" sz="2000" b="0" i="0" dirty="0" err="1">
                <a:effectLst/>
                <a:latin typeface="Söhne"/>
              </a:rPr>
              <a:t>atau</a:t>
            </a:r>
            <a:r>
              <a:rPr lang="en-US" sz="2000" b="0" i="0" dirty="0">
                <a:effectLst/>
                <a:latin typeface="Söhne"/>
              </a:rPr>
              <a:t> </a:t>
            </a:r>
            <a:r>
              <a:rPr lang="en-US" sz="2000" b="0" i="0" dirty="0" err="1">
                <a:effectLst/>
                <a:latin typeface="Söhne"/>
              </a:rPr>
              <a:t>rekomendasi</a:t>
            </a:r>
            <a:r>
              <a:rPr lang="en-US" sz="2000" b="0" i="0" dirty="0">
                <a:effectLst/>
                <a:latin typeface="Söhne"/>
              </a:rPr>
              <a:t> </a:t>
            </a:r>
            <a:r>
              <a:rPr lang="en-US" sz="2000" b="0" i="0" dirty="0" err="1">
                <a:effectLst/>
                <a:latin typeface="Söhne"/>
              </a:rPr>
              <a:t>untuk</a:t>
            </a:r>
            <a:r>
              <a:rPr lang="en-US" sz="2000" b="0" i="0" dirty="0">
                <a:effectLst/>
                <a:latin typeface="Söhne"/>
              </a:rPr>
              <a:t> </a:t>
            </a:r>
            <a:r>
              <a:rPr lang="en-US" sz="2000" b="0" i="0" dirty="0" err="1">
                <a:effectLst/>
                <a:latin typeface="Söhne"/>
              </a:rPr>
              <a:t>mengatasi</a:t>
            </a:r>
            <a:r>
              <a:rPr lang="en-US" sz="2000" b="0" i="0" dirty="0">
                <a:effectLst/>
                <a:latin typeface="Söhne"/>
              </a:rPr>
              <a:t> </a:t>
            </a:r>
            <a:r>
              <a:rPr lang="en-US" sz="2000" b="0" i="0" dirty="0" err="1">
                <a:effectLst/>
                <a:latin typeface="Söhne"/>
              </a:rPr>
              <a:t>tantangan</a:t>
            </a:r>
            <a:r>
              <a:rPr lang="en-US" sz="2000" b="0" i="0" dirty="0">
                <a:effectLst/>
                <a:latin typeface="Söhne"/>
              </a:rPr>
              <a:t> </a:t>
            </a:r>
            <a:r>
              <a:rPr lang="en-US" sz="2000" b="0" i="0" dirty="0" err="1">
                <a:effectLst/>
                <a:latin typeface="Söhne"/>
              </a:rPr>
              <a:t>tersebut</a:t>
            </a:r>
            <a:r>
              <a:rPr lang="en-US" sz="2000" b="0" i="0" dirty="0">
                <a:effectLst/>
                <a:latin typeface="Söhn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6784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685800" y="2401446"/>
            <a:ext cx="10820400" cy="1074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600"/>
              </a:lnSpc>
              <a:spcBef>
                <a:spcPct val="0"/>
              </a:spcBef>
            </a:pPr>
            <a:r>
              <a:rPr lang="en-US" sz="4800" dirty="0">
                <a:solidFill>
                  <a:srgbClr val="320B01"/>
                </a:solidFill>
                <a:latin typeface="Bookman Old Style" panose="02050604050505020204" pitchFamily="18" charset="0"/>
              </a:rPr>
              <a:t>End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2D4148-3376-D28C-6762-40187CE91C33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F4DB1A1-1F4D-D602-63ED-650BF58DF86A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7171406F-7ED1-AC7D-780A-EEEA76C4D6D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0140B2F1-C3AF-6B0E-6248-B53EB8FF71E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285AA141-4B14-07ED-DE45-55EED63BACA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286D51F4-B76C-4CFD-13F7-5E506F2107D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733873EC-75E8-1CA1-80BC-CE90B4F0854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5ACFC807-6DE4-D86D-2C03-69706F83805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3F7BE42A-40D7-23D1-D310-071A32EE348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B1E12452-2182-0B27-4868-C2EEFE7516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58B8179F-7890-8DDE-107C-C0FA463678F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D9309F-59C5-AF66-BA3E-ED4DD907C920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A6FDDCFD-91A5-EABD-B85C-1F20391C0E2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0893B57-F4BE-8AEA-88CF-D9754E478F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274E79CE-79E2-F680-2859-5B89AB2FA15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6E92485F-21E1-7741-A9BD-7D3A0173DD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51B349F2-856C-205E-A93F-9727C2BCDC7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C827B504-CBEF-A35A-DDE4-31C2662A6FD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39D3C633-361B-44CC-E2DC-6FAD19D6C0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01E1B9F3-6594-DFA6-6346-4BC133969DF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9B87A2BF-C1BF-5A16-A9D7-37AC79F4ACB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43C11A0-7F89-F170-C32D-EB9A8A00A18B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CBD0DD17-9FC9-7A1D-71BB-E986427DA96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35E18FD2-A84E-E82E-FBAC-AAABFBFF6C1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3A0A1442-4A75-C897-05A7-29C4907502C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94115B23-75F5-41BF-B0FF-C8278C4C643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8A3E827C-9049-1029-2251-E5B3A32932E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C9BEBE6-69B0-6E05-0368-003DADEE41AB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1CFBB87-8F28-8E10-6757-D29E2EAEB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67A3CFC0-8704-E6FA-EE03-7EF514CE06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CF3C8511-939F-68B2-F607-65E59F7BFD5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4B24CFE7-A6D9-AB86-6990-94D31D6FBD5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DE244187-22E9-916C-E729-8292B2CF63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" y="5556250"/>
            <a:ext cx="12192000" cy="895538"/>
            <a:chOff x="0" y="0"/>
            <a:chExt cx="5137837" cy="353793"/>
          </a:xfrm>
          <a:solidFill>
            <a:schemeClr val="accent4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5137837" cy="353793"/>
            </a:xfrm>
            <a:custGeom>
              <a:avLst/>
              <a:gdLst/>
              <a:ahLst/>
              <a:cxnLst/>
              <a:rect l="l" t="t" r="r" b="b"/>
              <a:pathLst>
                <a:path w="5137837" h="353793">
                  <a:moveTo>
                    <a:pt x="0" y="0"/>
                  </a:moveTo>
                  <a:lnTo>
                    <a:pt x="5137837" y="0"/>
                  </a:lnTo>
                  <a:lnTo>
                    <a:pt x="5137837" y="353793"/>
                  </a:lnTo>
                  <a:lnTo>
                    <a:pt x="0" y="353793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5137837" cy="391893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5" name="Freeform 5"/>
          <p:cNvSpPr/>
          <p:nvPr/>
        </p:nvSpPr>
        <p:spPr>
          <a:xfrm flipH="1">
            <a:off x="0" y="1065531"/>
            <a:ext cx="4225826" cy="4726939"/>
          </a:xfrm>
          <a:custGeom>
            <a:avLst/>
            <a:gdLst/>
            <a:ahLst/>
            <a:cxnLst/>
            <a:rect l="l" t="t" r="r" b="b"/>
            <a:pathLst>
              <a:path w="6948601" h="7090409">
                <a:moveTo>
                  <a:pt x="6948601" y="0"/>
                </a:moveTo>
                <a:lnTo>
                  <a:pt x="0" y="0"/>
                </a:lnTo>
                <a:lnTo>
                  <a:pt x="0" y="7090410"/>
                </a:lnTo>
                <a:lnTo>
                  <a:pt x="6948601" y="7090410"/>
                </a:lnTo>
                <a:lnTo>
                  <a:pt x="694860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4941576" y="2311401"/>
            <a:ext cx="7098024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dirty="0" err="1">
                <a:latin typeface="Bookman Old Style" panose="02050604050505020204" pitchFamily="18" charset="0"/>
              </a:rPr>
              <a:t>Pemanfaatan</a:t>
            </a:r>
            <a:r>
              <a:rPr lang="en-US" sz="4400" dirty="0">
                <a:latin typeface="Bookman Old Style" panose="02050604050505020204" pitchFamily="18" charset="0"/>
              </a:rPr>
              <a:t> </a:t>
            </a:r>
            <a:r>
              <a:rPr lang="en-US" sz="4400" dirty="0" err="1">
                <a:latin typeface="Bookman Old Style" panose="02050604050505020204" pitchFamily="18" charset="0"/>
              </a:rPr>
              <a:t>Teknologi</a:t>
            </a:r>
            <a:r>
              <a:rPr lang="en-US" sz="4400" dirty="0">
                <a:latin typeface="Bookman Old Style" panose="02050604050505020204" pitchFamily="18" charset="0"/>
              </a:rPr>
              <a:t> </a:t>
            </a:r>
            <a:r>
              <a:rPr lang="en-US" sz="4400" dirty="0" err="1">
                <a:latin typeface="Bookman Old Style" panose="02050604050505020204" pitchFamily="18" charset="0"/>
              </a:rPr>
              <a:t>dalam</a:t>
            </a:r>
            <a:r>
              <a:rPr lang="en-US" sz="4400" dirty="0">
                <a:latin typeface="Bookman Old Style" panose="02050604050505020204" pitchFamily="18" charset="0"/>
              </a:rPr>
              <a:t> </a:t>
            </a:r>
            <a:r>
              <a:rPr lang="en-US" sz="4400" dirty="0" err="1">
                <a:latin typeface="Bookman Old Style" panose="02050604050505020204" pitchFamily="18" charset="0"/>
              </a:rPr>
              <a:t>berbagai</a:t>
            </a:r>
            <a:r>
              <a:rPr lang="en-US" sz="4400" dirty="0">
                <a:latin typeface="Bookman Old Style" panose="02050604050505020204" pitchFamily="18" charset="0"/>
              </a:rPr>
              <a:t> </a:t>
            </a:r>
            <a:r>
              <a:rPr lang="en-US" sz="4400" dirty="0" err="1">
                <a:latin typeface="Bookman Old Style" panose="02050604050505020204" pitchFamily="18" charset="0"/>
              </a:rPr>
              <a:t>bidang</a:t>
            </a:r>
            <a:r>
              <a:rPr lang="en-US" sz="4400" dirty="0"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208276" y="5857969"/>
            <a:ext cx="6297924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239"/>
              </a:lnSpc>
            </a:pPr>
            <a:r>
              <a:rPr lang="en-US" sz="1866">
                <a:solidFill>
                  <a:srgbClr val="320B01"/>
                </a:solidFill>
                <a:latin typeface="Eczar Medium"/>
              </a:rPr>
              <a:t>By, Khusnul Khotimah, S.Kom, M.T.I.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2C2A0AB-ECDA-9FF9-5614-7086BF7DDA59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2BC3713-EECF-05A9-A40E-F06EE0E874F1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C71FA416-EF34-10B6-0A4F-EEDB5D2F252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24150130-0B7B-7E8F-EA96-1ABE77755A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E51DB793-9660-D7F1-1E2B-003855F322D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6444CA12-0AC9-496D-6CAB-8E0C6ABBF0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3018E705-3A31-3085-DACA-37C5DDC6661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5AE42812-4472-0286-07BD-62FD63736C7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5235D46E-6742-5829-A033-717AE191F68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0FBD1B25-2612-D16F-95CC-9ADE826EE45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AA90989B-0EF3-C13B-A517-9549AD0EDE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7FCFA25-11DE-681D-6B6A-D4A9B25AE62C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538A312F-B4B2-3431-A431-F7F8B0BF536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52966C5A-F451-8505-11E1-80FBCB59FE0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84FA2AB4-EE22-AA63-B471-61BEFDBD44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E20585E2-33FB-3590-3CDD-CF149427D41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7D8210A7-B309-DBA6-3166-32D7559D22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40DE467C-2C70-116D-870C-ADB39B521F8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CC55FEB-2C30-3DC0-735A-D4EF0B17A23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C29A9F9E-4289-CC9A-09C9-0B54EF0DAD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6D34CE9B-628E-AE5C-3783-9A182BFCF3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9C1D58E-0462-A984-0974-E9CA749ECCC1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4BBB3BD3-275B-AA55-0428-0F33B8016B5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D28D96D9-313F-6BBC-B2AE-E0FAFC9A3A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802154D-7558-DFE6-A7ED-E3DD06B111B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833BDCA0-79C3-3D49-74E6-4D46772978C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6F436C1E-44D7-EBBA-77A0-C2EDFA51C09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F637218-31F7-95F5-58C7-BF6E5A01FBB8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6BD1A529-6EAB-42B5-60E5-A874560E9ED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8DCF00FE-3AD9-98A2-526A-1B908E71BC6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93CBE65C-7758-FB0C-B760-B093DBD43B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A9F3A7CD-1BF7-E5FA-6C79-6BE5E23654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CB1F04E7-95B8-D3BE-F8E9-1DA2544740E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64253" y="76200"/>
            <a:ext cx="2507823" cy="6781801"/>
            <a:chOff x="0" y="0"/>
            <a:chExt cx="990745" cy="2931486"/>
          </a:xfrm>
          <a:solidFill>
            <a:schemeClr val="accent4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990745" cy="2931486"/>
            </a:xfrm>
            <a:custGeom>
              <a:avLst/>
              <a:gdLst/>
              <a:ahLst/>
              <a:cxnLst/>
              <a:rect l="l" t="t" r="r" b="b"/>
              <a:pathLst>
                <a:path w="990745" h="2931486">
                  <a:moveTo>
                    <a:pt x="0" y="0"/>
                  </a:moveTo>
                  <a:lnTo>
                    <a:pt x="990745" y="0"/>
                  </a:lnTo>
                  <a:lnTo>
                    <a:pt x="990745" y="2931486"/>
                  </a:lnTo>
                  <a:lnTo>
                    <a:pt x="0" y="2931486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990745" cy="2969586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5D82B04-463B-CDDC-C555-C5F334A3787A}"/>
              </a:ext>
            </a:extLst>
          </p:cNvPr>
          <p:cNvSpPr txBox="1"/>
          <p:nvPr/>
        </p:nvSpPr>
        <p:spPr>
          <a:xfrm>
            <a:off x="706697" y="1912306"/>
            <a:ext cx="767378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i="0" dirty="0">
                <a:solidFill>
                  <a:srgbClr val="FFFF00"/>
                </a:solidFill>
                <a:effectLst/>
              </a:rPr>
              <a:t>1. </a:t>
            </a:r>
            <a:r>
              <a:rPr lang="en-US" sz="2400" i="0" dirty="0" err="1">
                <a:solidFill>
                  <a:srgbClr val="FFFF00"/>
                </a:solidFill>
                <a:effectLst/>
              </a:rPr>
              <a:t>Sistem</a:t>
            </a:r>
            <a:r>
              <a:rPr lang="en-US" sz="2400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i="0" dirty="0" err="1">
                <a:solidFill>
                  <a:srgbClr val="FFFF00"/>
                </a:solidFill>
                <a:effectLst/>
              </a:rPr>
              <a:t>Manajemen</a:t>
            </a:r>
            <a:r>
              <a:rPr lang="en-US" sz="2400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i="0" dirty="0" err="1">
                <a:solidFill>
                  <a:srgbClr val="FFFF00"/>
                </a:solidFill>
                <a:effectLst/>
              </a:rPr>
              <a:t>Pelanggan</a:t>
            </a:r>
            <a:r>
              <a:rPr lang="en-US" sz="2400" i="0" dirty="0">
                <a:solidFill>
                  <a:srgbClr val="FFFF00"/>
                </a:solidFill>
                <a:effectLst/>
              </a:rPr>
              <a:t> (CRM):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Bisnis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dapat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menggunakan</a:t>
            </a:r>
            <a:r>
              <a:rPr lang="en-US" sz="2400" b="0" i="0" dirty="0">
                <a:effectLst/>
              </a:rPr>
              <a:t> platform CRM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melacak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mengelola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hubungan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dengan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pelanggan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>
                <a:effectLst/>
              </a:rPr>
              <a:t>CRM </a:t>
            </a:r>
            <a:r>
              <a:rPr lang="en-US" sz="2400" b="0" i="0" dirty="0" err="1">
                <a:effectLst/>
              </a:rPr>
              <a:t>membantu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dalam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pengelolaan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kontak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analisis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perilaku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pelanggan</a:t>
            </a:r>
            <a:r>
              <a:rPr lang="en-US" sz="2400" b="0" i="0" dirty="0">
                <a:effectLst/>
              </a:rPr>
              <a:t>, dan </a:t>
            </a:r>
            <a:r>
              <a:rPr lang="en-US" sz="2400" b="0" i="0" dirty="0" err="1">
                <a:effectLst/>
              </a:rPr>
              <a:t>peningkatan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layanan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pelanggan</a:t>
            </a:r>
            <a:r>
              <a:rPr lang="en-US" sz="2400" b="0" i="0" dirty="0">
                <a:effectLst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DC7E67-1543-5995-3306-E25F8DC20A09}"/>
              </a:ext>
            </a:extLst>
          </p:cNvPr>
          <p:cNvSpPr txBox="1"/>
          <p:nvPr/>
        </p:nvSpPr>
        <p:spPr>
          <a:xfrm>
            <a:off x="455247" y="533400"/>
            <a:ext cx="8582207" cy="1142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600"/>
              </a:lnSpc>
              <a:spcBef>
                <a:spcPct val="0"/>
              </a:spcBef>
            </a:pP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Bidang</a:t>
            </a:r>
            <a:r>
              <a:rPr lang="en-US" sz="4000" dirty="0">
                <a:solidFill>
                  <a:srgbClr val="320B01"/>
                </a:solidFill>
                <a:latin typeface="Bookman Old Style" panose="02050604050505020204" pitchFamily="18" charset="0"/>
              </a:rPr>
              <a:t> </a:t>
            </a: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Bisnis</a:t>
            </a:r>
            <a:endParaRPr lang="en-US" sz="4000" dirty="0">
              <a:solidFill>
                <a:srgbClr val="320B0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0A67AE-9967-6521-0A9A-3205324779BB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C46181-E35B-974D-631E-BF0C38347D61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FDDC67E2-4E9D-F780-291F-24B218B284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8" name="Picture 2047">
                <a:extLst>
                  <a:ext uri="{FF2B5EF4-FFF2-40B4-BE49-F238E27FC236}">
                    <a16:creationId xmlns:a16="http://schemas.microsoft.com/office/drawing/2014/main" id="{1743D7CF-A3A4-BF23-3906-FD4C98BB05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9" name="Picture 2048">
                <a:extLst>
                  <a:ext uri="{FF2B5EF4-FFF2-40B4-BE49-F238E27FC236}">
                    <a16:creationId xmlns:a16="http://schemas.microsoft.com/office/drawing/2014/main" id="{9BDE9C9F-323B-CEF1-BE3D-984BDF244E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1" name="Picture 2050">
                <a:extLst>
                  <a:ext uri="{FF2B5EF4-FFF2-40B4-BE49-F238E27FC236}">
                    <a16:creationId xmlns:a16="http://schemas.microsoft.com/office/drawing/2014/main" id="{F03BA5DF-AF93-B670-39C7-1BE69A225C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2" name="Picture 2051">
                <a:extLst>
                  <a:ext uri="{FF2B5EF4-FFF2-40B4-BE49-F238E27FC236}">
                    <a16:creationId xmlns:a16="http://schemas.microsoft.com/office/drawing/2014/main" id="{50CDA8A5-88DD-F81D-86DF-F8FF879544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3" name="Picture 2052">
                <a:extLst>
                  <a:ext uri="{FF2B5EF4-FFF2-40B4-BE49-F238E27FC236}">
                    <a16:creationId xmlns:a16="http://schemas.microsoft.com/office/drawing/2014/main" id="{18D9830D-E51D-67FC-583D-AE1E183CF84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4" name="Picture 2053">
                <a:extLst>
                  <a:ext uri="{FF2B5EF4-FFF2-40B4-BE49-F238E27FC236}">
                    <a16:creationId xmlns:a16="http://schemas.microsoft.com/office/drawing/2014/main" id="{EF0985EA-DE21-77DB-06BE-B4037246DC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5" name="Picture 2054">
                <a:extLst>
                  <a:ext uri="{FF2B5EF4-FFF2-40B4-BE49-F238E27FC236}">
                    <a16:creationId xmlns:a16="http://schemas.microsoft.com/office/drawing/2014/main" id="{A5ABB3EB-2448-FA89-9BD6-1FE6B62A0D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6" name="Picture 2055">
                <a:extLst>
                  <a:ext uri="{FF2B5EF4-FFF2-40B4-BE49-F238E27FC236}">
                    <a16:creationId xmlns:a16="http://schemas.microsoft.com/office/drawing/2014/main" id="{771EAABB-9F70-A613-9761-06EC08F601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4B790F-355C-21C2-46D9-86E9DF278173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DB8FB9A-DC1E-4188-3034-2101AC84364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B1C5A846-40F5-EAFD-7EFB-4561DF61AA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6C0FB92-A304-A640-7D16-7CDA2D44FEB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D316F54-6D4E-A541-F806-EF8D9677CD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1AF0BC33-2967-3EB3-5F9C-5FFD134912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064039C-55C0-ECFE-2640-5D555BEA4AB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1280D8B-9E2A-BEA1-BC9D-C717BB365A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009737C7-6DB5-6150-2AE9-EE236EE963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DB44CDEC-33CC-E260-6B52-807F1D08F9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EAA9A9-073D-6A29-7614-387348F9B348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A2238C50-02BC-8687-71A3-20CBC8D86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2DB7DAA7-8424-559D-D9E3-1BAA447B2D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CA9E4-B66F-5183-BB7C-B4C0FD170C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A1835B3-A2F0-9569-041B-21CDF030AC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17E02BF-96BA-1BEA-DAFC-C18EDC39591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93C145F-FF5F-4689-65CA-C6DB7B3A6D94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CE58F124-7BEF-BECA-23FD-E37BA69760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6FA515-7211-4234-5427-32D51D3B65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81CD8D5-CA13-86C6-7704-5E170566CF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D2F2F6EF-F417-CADC-5F31-B41B62B7252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90E3FCEA-AD8F-1F4A-6C64-64B0B61C29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2057" name="TextBox 2056">
            <a:extLst>
              <a:ext uri="{FF2B5EF4-FFF2-40B4-BE49-F238E27FC236}">
                <a16:creationId xmlns:a16="http://schemas.microsoft.com/office/drawing/2014/main" id="{C6D6F141-50CF-AED1-3504-851D53BAF5A9}"/>
              </a:ext>
            </a:extLst>
          </p:cNvPr>
          <p:cNvSpPr txBox="1"/>
          <p:nvPr/>
        </p:nvSpPr>
        <p:spPr>
          <a:xfrm>
            <a:off x="597805" y="4330078"/>
            <a:ext cx="82065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FF00"/>
                </a:solidFill>
                <a:effectLst/>
              </a:rPr>
              <a:t>2. E-Commerce dan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Transaksi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Online: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>
                <a:effectLst/>
              </a:rPr>
              <a:t>Perusahaan </a:t>
            </a:r>
            <a:r>
              <a:rPr lang="en-US" sz="2400" b="0" i="0" dirty="0" err="1">
                <a:effectLst/>
              </a:rPr>
              <a:t>dapat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memanfaatkan</a:t>
            </a:r>
            <a:r>
              <a:rPr lang="en-US" sz="2400" b="0" i="0" dirty="0">
                <a:effectLst/>
              </a:rPr>
              <a:t> platform e-commerce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memperluas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jangkauan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meningkatkan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penjualan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Transaksi</a:t>
            </a:r>
            <a:r>
              <a:rPr lang="en-US" sz="2400" b="0" i="0" dirty="0">
                <a:effectLst/>
              </a:rPr>
              <a:t> online </a:t>
            </a:r>
            <a:r>
              <a:rPr lang="en-US" sz="2400" b="0" i="0" dirty="0" err="1">
                <a:effectLst/>
              </a:rPr>
              <a:t>memungkinkan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pelanggan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melakukan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pembelian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kapan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saja</a:t>
            </a:r>
            <a:r>
              <a:rPr lang="en-US" sz="2400" b="0" i="0" dirty="0">
                <a:effectLst/>
              </a:rPr>
              <a:t> dan di mana </a:t>
            </a:r>
            <a:r>
              <a:rPr lang="en-US" sz="2400" b="0" i="0" dirty="0" err="1">
                <a:effectLst/>
              </a:rPr>
              <a:t>saja</a:t>
            </a:r>
            <a:r>
              <a:rPr lang="en-US" sz="2400" b="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177720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64253" y="76200"/>
            <a:ext cx="2507823" cy="6781801"/>
            <a:chOff x="0" y="0"/>
            <a:chExt cx="990745" cy="2931486"/>
          </a:xfrm>
          <a:solidFill>
            <a:schemeClr val="accent4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990745" cy="2931486"/>
            </a:xfrm>
            <a:custGeom>
              <a:avLst/>
              <a:gdLst/>
              <a:ahLst/>
              <a:cxnLst/>
              <a:rect l="l" t="t" r="r" b="b"/>
              <a:pathLst>
                <a:path w="990745" h="2931486">
                  <a:moveTo>
                    <a:pt x="0" y="0"/>
                  </a:moveTo>
                  <a:lnTo>
                    <a:pt x="990745" y="0"/>
                  </a:lnTo>
                  <a:lnTo>
                    <a:pt x="990745" y="2931486"/>
                  </a:lnTo>
                  <a:lnTo>
                    <a:pt x="0" y="2931486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990745" cy="2969586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0DC7E67-1543-5995-3306-E25F8DC20A09}"/>
              </a:ext>
            </a:extLst>
          </p:cNvPr>
          <p:cNvSpPr txBox="1"/>
          <p:nvPr/>
        </p:nvSpPr>
        <p:spPr>
          <a:xfrm>
            <a:off x="422340" y="283065"/>
            <a:ext cx="8582207" cy="1142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600"/>
              </a:lnSpc>
              <a:spcBef>
                <a:spcPct val="0"/>
              </a:spcBef>
            </a:pP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Bidang</a:t>
            </a:r>
            <a:r>
              <a:rPr lang="en-US" sz="4000" dirty="0">
                <a:solidFill>
                  <a:srgbClr val="320B01"/>
                </a:solidFill>
                <a:latin typeface="Bookman Old Style" panose="02050604050505020204" pitchFamily="18" charset="0"/>
              </a:rPr>
              <a:t> </a:t>
            </a: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Bisnis</a:t>
            </a:r>
            <a:endParaRPr lang="en-US" sz="4000" dirty="0">
              <a:solidFill>
                <a:srgbClr val="320B0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0A67AE-9967-6521-0A9A-3205324779BB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C46181-E35B-974D-631E-BF0C38347D61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FDDC67E2-4E9D-F780-291F-24B218B284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8" name="Picture 2047">
                <a:extLst>
                  <a:ext uri="{FF2B5EF4-FFF2-40B4-BE49-F238E27FC236}">
                    <a16:creationId xmlns:a16="http://schemas.microsoft.com/office/drawing/2014/main" id="{1743D7CF-A3A4-BF23-3906-FD4C98BB05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9" name="Picture 2048">
                <a:extLst>
                  <a:ext uri="{FF2B5EF4-FFF2-40B4-BE49-F238E27FC236}">
                    <a16:creationId xmlns:a16="http://schemas.microsoft.com/office/drawing/2014/main" id="{9BDE9C9F-323B-CEF1-BE3D-984BDF244E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1" name="Picture 2050">
                <a:extLst>
                  <a:ext uri="{FF2B5EF4-FFF2-40B4-BE49-F238E27FC236}">
                    <a16:creationId xmlns:a16="http://schemas.microsoft.com/office/drawing/2014/main" id="{F03BA5DF-AF93-B670-39C7-1BE69A225C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2" name="Picture 2051">
                <a:extLst>
                  <a:ext uri="{FF2B5EF4-FFF2-40B4-BE49-F238E27FC236}">
                    <a16:creationId xmlns:a16="http://schemas.microsoft.com/office/drawing/2014/main" id="{50CDA8A5-88DD-F81D-86DF-F8FF879544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3" name="Picture 2052">
                <a:extLst>
                  <a:ext uri="{FF2B5EF4-FFF2-40B4-BE49-F238E27FC236}">
                    <a16:creationId xmlns:a16="http://schemas.microsoft.com/office/drawing/2014/main" id="{18D9830D-E51D-67FC-583D-AE1E183CF84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4" name="Picture 2053">
                <a:extLst>
                  <a:ext uri="{FF2B5EF4-FFF2-40B4-BE49-F238E27FC236}">
                    <a16:creationId xmlns:a16="http://schemas.microsoft.com/office/drawing/2014/main" id="{EF0985EA-DE21-77DB-06BE-B4037246DC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5" name="Picture 2054">
                <a:extLst>
                  <a:ext uri="{FF2B5EF4-FFF2-40B4-BE49-F238E27FC236}">
                    <a16:creationId xmlns:a16="http://schemas.microsoft.com/office/drawing/2014/main" id="{A5ABB3EB-2448-FA89-9BD6-1FE6B62A0D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6" name="Picture 2055">
                <a:extLst>
                  <a:ext uri="{FF2B5EF4-FFF2-40B4-BE49-F238E27FC236}">
                    <a16:creationId xmlns:a16="http://schemas.microsoft.com/office/drawing/2014/main" id="{771EAABB-9F70-A613-9761-06EC08F601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4B790F-355C-21C2-46D9-86E9DF278173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DB8FB9A-DC1E-4188-3034-2101AC84364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B1C5A846-40F5-EAFD-7EFB-4561DF61AA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6C0FB92-A304-A640-7D16-7CDA2D44FEB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D316F54-6D4E-A541-F806-EF8D9677CD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1AF0BC33-2967-3EB3-5F9C-5FFD134912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064039C-55C0-ECFE-2640-5D555BEA4AB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1280D8B-9E2A-BEA1-BC9D-C717BB365A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009737C7-6DB5-6150-2AE9-EE236EE963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DB44CDEC-33CC-E260-6B52-807F1D08F9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EAA9A9-073D-6A29-7614-387348F9B348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A2238C50-02BC-8687-71A3-20CBC8D86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2DB7DAA7-8424-559D-D9E3-1BAA447B2D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CA9E4-B66F-5183-BB7C-B4C0FD170C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A1835B3-A2F0-9569-041B-21CDF030AC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17E02BF-96BA-1BEA-DAFC-C18EDC39591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93C145F-FF5F-4689-65CA-C6DB7B3A6D94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CE58F124-7BEF-BECA-23FD-E37BA69760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6FA515-7211-4234-5427-32D51D3B65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81CD8D5-CA13-86C6-7704-5E170566CF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D2F2F6EF-F417-CADC-5F31-B41B62B7252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90E3FCEA-AD8F-1F4A-6C64-64B0B61C29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2057" name="TextBox 2056">
            <a:extLst>
              <a:ext uri="{FF2B5EF4-FFF2-40B4-BE49-F238E27FC236}">
                <a16:creationId xmlns:a16="http://schemas.microsoft.com/office/drawing/2014/main" id="{F492EA47-29A3-6D03-71BA-18A21880F7DC}"/>
              </a:ext>
            </a:extLst>
          </p:cNvPr>
          <p:cNvSpPr txBox="1"/>
          <p:nvPr/>
        </p:nvSpPr>
        <p:spPr>
          <a:xfrm>
            <a:off x="679228" y="1474007"/>
            <a:ext cx="78170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FF00"/>
                </a:solidFill>
                <a:effectLst/>
              </a:rPr>
              <a:t>3.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Analisis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Big Data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untuk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Pengambilan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Keputusan: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Bisnis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dapat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menggunakan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analisis</a:t>
            </a:r>
            <a:r>
              <a:rPr lang="en-US" sz="2400" b="0" i="0" dirty="0">
                <a:effectLst/>
              </a:rPr>
              <a:t> big data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mengidentifikasi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tren</a:t>
            </a:r>
            <a:r>
              <a:rPr lang="en-US" sz="2400" b="0" i="0" dirty="0">
                <a:effectLst/>
              </a:rPr>
              <a:t> pasar, </a:t>
            </a:r>
            <a:r>
              <a:rPr lang="en-US" sz="2400" b="0" i="0" dirty="0" err="1">
                <a:effectLst/>
              </a:rPr>
              <a:t>pola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konsumen</a:t>
            </a:r>
            <a:r>
              <a:rPr lang="en-US" sz="2400" b="0" i="0" dirty="0">
                <a:effectLst/>
              </a:rPr>
              <a:t>, dan </a:t>
            </a:r>
            <a:r>
              <a:rPr lang="en-US" sz="2400" b="0" i="0" dirty="0" err="1">
                <a:effectLst/>
              </a:rPr>
              <a:t>peluang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bisnis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>
                <a:effectLst/>
              </a:rPr>
              <a:t>Keputusan </a:t>
            </a:r>
            <a:r>
              <a:rPr lang="en-US" sz="2400" b="0" i="0" dirty="0" err="1">
                <a:effectLst/>
              </a:rPr>
              <a:t>strategis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dapat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diambil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berdasarkan</a:t>
            </a:r>
            <a:r>
              <a:rPr lang="en-US" sz="2400" b="0" i="0" dirty="0">
                <a:effectLst/>
              </a:rPr>
              <a:t> data yang </a:t>
            </a:r>
            <a:r>
              <a:rPr lang="en-US" sz="2400" b="0" i="0" dirty="0" err="1">
                <a:effectLst/>
              </a:rPr>
              <a:t>dikumpulkan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dari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berbagai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sumber</a:t>
            </a:r>
            <a:r>
              <a:rPr lang="en-US" sz="2400" b="0" i="0" dirty="0">
                <a:effectLst/>
              </a:rPr>
              <a:t>.</a:t>
            </a:r>
          </a:p>
        </p:txBody>
      </p:sp>
      <p:sp>
        <p:nvSpPr>
          <p:cNvPr id="2059" name="TextBox 2058">
            <a:extLst>
              <a:ext uri="{FF2B5EF4-FFF2-40B4-BE49-F238E27FC236}">
                <a16:creationId xmlns:a16="http://schemas.microsoft.com/office/drawing/2014/main" id="{F6134B82-2E29-7CE7-D47B-640214142331}"/>
              </a:ext>
            </a:extLst>
          </p:cNvPr>
          <p:cNvSpPr txBox="1"/>
          <p:nvPr/>
        </p:nvSpPr>
        <p:spPr>
          <a:xfrm>
            <a:off x="548881" y="3936632"/>
            <a:ext cx="82554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FF00"/>
                </a:solidFill>
                <a:effectLst/>
              </a:rPr>
              <a:t>4.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Pemasaran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Digital: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Penggunaan</a:t>
            </a:r>
            <a:r>
              <a:rPr lang="en-US" sz="2400" b="0" i="0" dirty="0">
                <a:effectLst/>
              </a:rPr>
              <a:t> media </a:t>
            </a:r>
            <a:r>
              <a:rPr lang="en-US" sz="2400" b="0" i="0" dirty="0" err="1">
                <a:effectLst/>
              </a:rPr>
              <a:t>sosial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kampanye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periklanan</a:t>
            </a:r>
            <a:r>
              <a:rPr lang="en-US" sz="2400" b="0" i="0" dirty="0">
                <a:effectLst/>
              </a:rPr>
              <a:t> online, dan strategi SEO </a:t>
            </a:r>
            <a:r>
              <a:rPr lang="en-US" sz="2400" b="0" i="0" dirty="0" err="1">
                <a:effectLst/>
              </a:rPr>
              <a:t>meningkatkan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visibilitas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kehadiran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merek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Analisis</a:t>
            </a:r>
            <a:r>
              <a:rPr lang="en-US" sz="2400" b="0" i="0" dirty="0">
                <a:effectLst/>
              </a:rPr>
              <a:t> data </a:t>
            </a:r>
            <a:r>
              <a:rPr lang="en-US" sz="2400" b="0" i="0" dirty="0" err="1">
                <a:effectLst/>
              </a:rPr>
              <a:t>pemasaran</a:t>
            </a:r>
            <a:r>
              <a:rPr lang="en-US" sz="2400" b="0" i="0" dirty="0">
                <a:effectLst/>
              </a:rPr>
              <a:t> digital </a:t>
            </a:r>
            <a:r>
              <a:rPr lang="en-US" sz="2400" b="0" i="0" dirty="0" err="1">
                <a:effectLst/>
              </a:rPr>
              <a:t>membantu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dalam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memahami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efektivitas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kampanye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preferensi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pelanggan</a:t>
            </a:r>
            <a:r>
              <a:rPr lang="en-US" sz="2400" b="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37846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64253" y="76200"/>
            <a:ext cx="2507823" cy="6781801"/>
            <a:chOff x="0" y="0"/>
            <a:chExt cx="990745" cy="2931486"/>
          </a:xfrm>
          <a:solidFill>
            <a:schemeClr val="accent4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990745" cy="2931486"/>
            </a:xfrm>
            <a:custGeom>
              <a:avLst/>
              <a:gdLst/>
              <a:ahLst/>
              <a:cxnLst/>
              <a:rect l="l" t="t" r="r" b="b"/>
              <a:pathLst>
                <a:path w="990745" h="2931486">
                  <a:moveTo>
                    <a:pt x="0" y="0"/>
                  </a:moveTo>
                  <a:lnTo>
                    <a:pt x="990745" y="0"/>
                  </a:lnTo>
                  <a:lnTo>
                    <a:pt x="990745" y="2931486"/>
                  </a:lnTo>
                  <a:lnTo>
                    <a:pt x="0" y="2931486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990745" cy="2969586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0DC7E67-1543-5995-3306-E25F8DC20A09}"/>
              </a:ext>
            </a:extLst>
          </p:cNvPr>
          <p:cNvSpPr txBox="1"/>
          <p:nvPr/>
        </p:nvSpPr>
        <p:spPr>
          <a:xfrm>
            <a:off x="422340" y="283065"/>
            <a:ext cx="8582207" cy="1142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600"/>
              </a:lnSpc>
              <a:spcBef>
                <a:spcPct val="0"/>
              </a:spcBef>
            </a:pP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Bidang</a:t>
            </a:r>
            <a:r>
              <a:rPr lang="en-US" sz="4000" dirty="0">
                <a:solidFill>
                  <a:srgbClr val="320B01"/>
                </a:solidFill>
                <a:latin typeface="Bookman Old Style" panose="02050604050505020204" pitchFamily="18" charset="0"/>
              </a:rPr>
              <a:t> </a:t>
            </a: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Bisnis</a:t>
            </a:r>
            <a:endParaRPr lang="en-US" sz="4000" dirty="0">
              <a:solidFill>
                <a:srgbClr val="320B0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0A67AE-9967-6521-0A9A-3205324779BB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C46181-E35B-974D-631E-BF0C38347D61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FDDC67E2-4E9D-F780-291F-24B218B284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8" name="Picture 2047">
                <a:extLst>
                  <a:ext uri="{FF2B5EF4-FFF2-40B4-BE49-F238E27FC236}">
                    <a16:creationId xmlns:a16="http://schemas.microsoft.com/office/drawing/2014/main" id="{1743D7CF-A3A4-BF23-3906-FD4C98BB05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9" name="Picture 2048">
                <a:extLst>
                  <a:ext uri="{FF2B5EF4-FFF2-40B4-BE49-F238E27FC236}">
                    <a16:creationId xmlns:a16="http://schemas.microsoft.com/office/drawing/2014/main" id="{9BDE9C9F-323B-CEF1-BE3D-984BDF244E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1" name="Picture 2050">
                <a:extLst>
                  <a:ext uri="{FF2B5EF4-FFF2-40B4-BE49-F238E27FC236}">
                    <a16:creationId xmlns:a16="http://schemas.microsoft.com/office/drawing/2014/main" id="{F03BA5DF-AF93-B670-39C7-1BE69A225C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2" name="Picture 2051">
                <a:extLst>
                  <a:ext uri="{FF2B5EF4-FFF2-40B4-BE49-F238E27FC236}">
                    <a16:creationId xmlns:a16="http://schemas.microsoft.com/office/drawing/2014/main" id="{50CDA8A5-88DD-F81D-86DF-F8FF879544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3" name="Picture 2052">
                <a:extLst>
                  <a:ext uri="{FF2B5EF4-FFF2-40B4-BE49-F238E27FC236}">
                    <a16:creationId xmlns:a16="http://schemas.microsoft.com/office/drawing/2014/main" id="{18D9830D-E51D-67FC-583D-AE1E183CF84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4" name="Picture 2053">
                <a:extLst>
                  <a:ext uri="{FF2B5EF4-FFF2-40B4-BE49-F238E27FC236}">
                    <a16:creationId xmlns:a16="http://schemas.microsoft.com/office/drawing/2014/main" id="{EF0985EA-DE21-77DB-06BE-B4037246DC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5" name="Picture 2054">
                <a:extLst>
                  <a:ext uri="{FF2B5EF4-FFF2-40B4-BE49-F238E27FC236}">
                    <a16:creationId xmlns:a16="http://schemas.microsoft.com/office/drawing/2014/main" id="{A5ABB3EB-2448-FA89-9BD6-1FE6B62A0D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6" name="Picture 2055">
                <a:extLst>
                  <a:ext uri="{FF2B5EF4-FFF2-40B4-BE49-F238E27FC236}">
                    <a16:creationId xmlns:a16="http://schemas.microsoft.com/office/drawing/2014/main" id="{771EAABB-9F70-A613-9761-06EC08F601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4B790F-355C-21C2-46D9-86E9DF278173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DB8FB9A-DC1E-4188-3034-2101AC84364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B1C5A846-40F5-EAFD-7EFB-4561DF61AA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6C0FB92-A304-A640-7D16-7CDA2D44FEB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D316F54-6D4E-A541-F806-EF8D9677CD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1AF0BC33-2967-3EB3-5F9C-5FFD134912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064039C-55C0-ECFE-2640-5D555BEA4AB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1280D8B-9E2A-BEA1-BC9D-C717BB365A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009737C7-6DB5-6150-2AE9-EE236EE963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DB44CDEC-33CC-E260-6B52-807F1D08F9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EAA9A9-073D-6A29-7614-387348F9B348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A2238C50-02BC-8687-71A3-20CBC8D86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2DB7DAA7-8424-559D-D9E3-1BAA447B2D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CA9E4-B66F-5183-BB7C-B4C0FD170C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A1835B3-A2F0-9569-041B-21CDF030AC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17E02BF-96BA-1BEA-DAFC-C18EDC39591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93C145F-FF5F-4689-65CA-C6DB7B3A6D94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CE58F124-7BEF-BECA-23FD-E37BA69760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6FA515-7211-4234-5427-32D51D3B65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81CD8D5-CA13-86C6-7704-5E170566CF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D2F2F6EF-F417-CADC-5F31-B41B62B7252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90E3FCEA-AD8F-1F4A-6C64-64B0B61C29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2061" name="TextBox 2060">
            <a:extLst>
              <a:ext uri="{FF2B5EF4-FFF2-40B4-BE49-F238E27FC236}">
                <a16:creationId xmlns:a16="http://schemas.microsoft.com/office/drawing/2014/main" id="{BC3DF334-88B1-FBBC-3A59-FB1973E9D3F1}"/>
              </a:ext>
            </a:extLst>
          </p:cNvPr>
          <p:cNvSpPr txBox="1"/>
          <p:nvPr/>
        </p:nvSpPr>
        <p:spPr>
          <a:xfrm>
            <a:off x="724551" y="1575580"/>
            <a:ext cx="789232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FF00"/>
                </a:solidFill>
                <a:effectLst/>
              </a:rPr>
              <a:t>5.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Sistem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Manajemen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Inventori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Manufaktur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bisnis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dapat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menggunakan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sistem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manajemen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inventori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berbasis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teknologi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mengoptimalkan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persediaan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meminimalkan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pemborosan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Otomatisasi</a:t>
            </a:r>
            <a:r>
              <a:rPr lang="en-US" sz="2400" b="0" i="0" dirty="0">
                <a:effectLst/>
              </a:rPr>
              <a:t> proses </a:t>
            </a:r>
            <a:r>
              <a:rPr lang="en-US" sz="2400" b="0" i="0" dirty="0" err="1">
                <a:effectLst/>
              </a:rPr>
              <a:t>inventori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membantu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dalam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melacak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pergerakan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barang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dengan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lebih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efisien</a:t>
            </a:r>
            <a:r>
              <a:rPr lang="en-US" sz="2400" b="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51015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64253" y="76200"/>
            <a:ext cx="2507823" cy="6781801"/>
            <a:chOff x="0" y="0"/>
            <a:chExt cx="990745" cy="2931486"/>
          </a:xfrm>
          <a:solidFill>
            <a:schemeClr val="accent4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990745" cy="2931486"/>
            </a:xfrm>
            <a:custGeom>
              <a:avLst/>
              <a:gdLst/>
              <a:ahLst/>
              <a:cxnLst/>
              <a:rect l="l" t="t" r="r" b="b"/>
              <a:pathLst>
                <a:path w="990745" h="2931486">
                  <a:moveTo>
                    <a:pt x="0" y="0"/>
                  </a:moveTo>
                  <a:lnTo>
                    <a:pt x="990745" y="0"/>
                  </a:lnTo>
                  <a:lnTo>
                    <a:pt x="990745" y="2931486"/>
                  </a:lnTo>
                  <a:lnTo>
                    <a:pt x="0" y="2931486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990745" cy="2969586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0DC7E67-1543-5995-3306-E25F8DC20A09}"/>
              </a:ext>
            </a:extLst>
          </p:cNvPr>
          <p:cNvSpPr txBox="1"/>
          <p:nvPr/>
        </p:nvSpPr>
        <p:spPr>
          <a:xfrm>
            <a:off x="422340" y="283065"/>
            <a:ext cx="8582207" cy="1142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600"/>
              </a:lnSpc>
              <a:spcBef>
                <a:spcPct val="0"/>
              </a:spcBef>
            </a:pP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Bidang</a:t>
            </a:r>
            <a:r>
              <a:rPr lang="en-US" sz="4000" dirty="0">
                <a:solidFill>
                  <a:srgbClr val="320B01"/>
                </a:solidFill>
                <a:latin typeface="Bookman Old Style" panose="02050604050505020204" pitchFamily="18" charset="0"/>
              </a:rPr>
              <a:t> </a:t>
            </a: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Manufaktur</a:t>
            </a:r>
            <a:endParaRPr lang="en-US" sz="4000" dirty="0">
              <a:solidFill>
                <a:srgbClr val="320B0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0A67AE-9967-6521-0A9A-3205324779BB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C46181-E35B-974D-631E-BF0C38347D61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FDDC67E2-4E9D-F780-291F-24B218B284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8" name="Picture 2047">
                <a:extLst>
                  <a:ext uri="{FF2B5EF4-FFF2-40B4-BE49-F238E27FC236}">
                    <a16:creationId xmlns:a16="http://schemas.microsoft.com/office/drawing/2014/main" id="{1743D7CF-A3A4-BF23-3906-FD4C98BB05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9" name="Picture 2048">
                <a:extLst>
                  <a:ext uri="{FF2B5EF4-FFF2-40B4-BE49-F238E27FC236}">
                    <a16:creationId xmlns:a16="http://schemas.microsoft.com/office/drawing/2014/main" id="{9BDE9C9F-323B-CEF1-BE3D-984BDF244E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1" name="Picture 2050">
                <a:extLst>
                  <a:ext uri="{FF2B5EF4-FFF2-40B4-BE49-F238E27FC236}">
                    <a16:creationId xmlns:a16="http://schemas.microsoft.com/office/drawing/2014/main" id="{F03BA5DF-AF93-B670-39C7-1BE69A225C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2" name="Picture 2051">
                <a:extLst>
                  <a:ext uri="{FF2B5EF4-FFF2-40B4-BE49-F238E27FC236}">
                    <a16:creationId xmlns:a16="http://schemas.microsoft.com/office/drawing/2014/main" id="{50CDA8A5-88DD-F81D-86DF-F8FF879544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3" name="Picture 2052">
                <a:extLst>
                  <a:ext uri="{FF2B5EF4-FFF2-40B4-BE49-F238E27FC236}">
                    <a16:creationId xmlns:a16="http://schemas.microsoft.com/office/drawing/2014/main" id="{18D9830D-E51D-67FC-583D-AE1E183CF84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4" name="Picture 2053">
                <a:extLst>
                  <a:ext uri="{FF2B5EF4-FFF2-40B4-BE49-F238E27FC236}">
                    <a16:creationId xmlns:a16="http://schemas.microsoft.com/office/drawing/2014/main" id="{EF0985EA-DE21-77DB-06BE-B4037246DC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5" name="Picture 2054">
                <a:extLst>
                  <a:ext uri="{FF2B5EF4-FFF2-40B4-BE49-F238E27FC236}">
                    <a16:creationId xmlns:a16="http://schemas.microsoft.com/office/drawing/2014/main" id="{A5ABB3EB-2448-FA89-9BD6-1FE6B62A0D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6" name="Picture 2055">
                <a:extLst>
                  <a:ext uri="{FF2B5EF4-FFF2-40B4-BE49-F238E27FC236}">
                    <a16:creationId xmlns:a16="http://schemas.microsoft.com/office/drawing/2014/main" id="{771EAABB-9F70-A613-9761-06EC08F601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4B790F-355C-21C2-46D9-86E9DF278173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DB8FB9A-DC1E-4188-3034-2101AC84364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B1C5A846-40F5-EAFD-7EFB-4561DF61AA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6C0FB92-A304-A640-7D16-7CDA2D44FEB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D316F54-6D4E-A541-F806-EF8D9677CD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1AF0BC33-2967-3EB3-5F9C-5FFD134912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064039C-55C0-ECFE-2640-5D555BEA4AB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1280D8B-9E2A-BEA1-BC9D-C717BB365A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009737C7-6DB5-6150-2AE9-EE236EE963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DB44CDEC-33CC-E260-6B52-807F1D08F9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EAA9A9-073D-6A29-7614-387348F9B348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A2238C50-02BC-8687-71A3-20CBC8D86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2DB7DAA7-8424-559D-D9E3-1BAA447B2D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CA9E4-B66F-5183-BB7C-B4C0FD170C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A1835B3-A2F0-9569-041B-21CDF030AC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17E02BF-96BA-1BEA-DAFC-C18EDC39591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93C145F-FF5F-4689-65CA-C6DB7B3A6D94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CE58F124-7BEF-BECA-23FD-E37BA69760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6FA515-7211-4234-5427-32D51D3B65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81CD8D5-CA13-86C6-7704-5E170566CF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D2F2F6EF-F417-CADC-5F31-B41B62B7252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90E3FCEA-AD8F-1F4A-6C64-64B0B61C29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2050" name="TextBox 2049">
            <a:extLst>
              <a:ext uri="{FF2B5EF4-FFF2-40B4-BE49-F238E27FC236}">
                <a16:creationId xmlns:a16="http://schemas.microsoft.com/office/drawing/2014/main" id="{65E4FC65-7DCB-AFB3-0EAB-7F6D1730D450}"/>
              </a:ext>
            </a:extLst>
          </p:cNvPr>
          <p:cNvSpPr txBox="1"/>
          <p:nvPr/>
        </p:nvSpPr>
        <p:spPr>
          <a:xfrm>
            <a:off x="588185" y="1527586"/>
            <a:ext cx="841636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effectLst/>
              </a:rPr>
              <a:t>1.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Automasi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dan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Robotika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Penggunaan</a:t>
            </a:r>
            <a:r>
              <a:rPr lang="en-US" sz="2400" b="0" i="0" dirty="0">
                <a:effectLst/>
              </a:rPr>
              <a:t> robot dan </a:t>
            </a:r>
            <a:r>
              <a:rPr lang="en-US" sz="2400" b="0" i="0" dirty="0" err="1">
                <a:effectLst/>
              </a:rPr>
              <a:t>otomatisasi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dalam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lini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produksi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meningkatkan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efisiensi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presisi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Pemrograman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otomatis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memungkinkan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produksi</a:t>
            </a:r>
            <a:r>
              <a:rPr lang="en-US" sz="2400" b="0" i="0" dirty="0">
                <a:effectLst/>
              </a:rPr>
              <a:t> yang </a:t>
            </a:r>
            <a:r>
              <a:rPr lang="en-US" sz="2400" b="0" i="0" dirty="0" err="1">
                <a:effectLst/>
              </a:rPr>
              <a:t>lebih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cepat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lebih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konsisten</a:t>
            </a:r>
            <a:r>
              <a:rPr lang="en-US" sz="2400" b="0" i="0" dirty="0">
                <a:effectLst/>
              </a:rPr>
              <a:t>.</a:t>
            </a:r>
          </a:p>
        </p:txBody>
      </p:sp>
      <p:sp>
        <p:nvSpPr>
          <p:cNvPr id="2058" name="TextBox 2057">
            <a:extLst>
              <a:ext uri="{FF2B5EF4-FFF2-40B4-BE49-F238E27FC236}">
                <a16:creationId xmlns:a16="http://schemas.microsoft.com/office/drawing/2014/main" id="{3D9CD3C3-4756-0BE7-EB6E-D75DC2AA7B83}"/>
              </a:ext>
            </a:extLst>
          </p:cNvPr>
          <p:cNvSpPr txBox="1"/>
          <p:nvPr/>
        </p:nvSpPr>
        <p:spPr>
          <a:xfrm>
            <a:off x="588185" y="3679116"/>
            <a:ext cx="830413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2. 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Internet of Things (IoT)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untuk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Pemantauan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Produksi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>
                <a:effectLst/>
              </a:rPr>
              <a:t>Sensor IoT </a:t>
            </a:r>
            <a:r>
              <a:rPr lang="en-US" sz="2400" b="0" i="0" dirty="0" err="1">
                <a:effectLst/>
              </a:rPr>
              <a:t>digunakan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memantau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kondisi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mesin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mendeteksi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potensi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kerusakan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>
                <a:effectLst/>
              </a:rPr>
              <a:t>IoT </a:t>
            </a:r>
            <a:r>
              <a:rPr lang="en-US" sz="2400" b="0" i="0" dirty="0" err="1">
                <a:effectLst/>
              </a:rPr>
              <a:t>memungkinkan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perusahaan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manufaktur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mengoptimalkan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produksi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mengurangi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waktu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henti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mesin</a:t>
            </a:r>
            <a:r>
              <a:rPr lang="en-US" sz="2400" b="0" i="0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1372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64253" y="76200"/>
            <a:ext cx="2507823" cy="6781801"/>
            <a:chOff x="0" y="0"/>
            <a:chExt cx="990745" cy="2931486"/>
          </a:xfrm>
          <a:solidFill>
            <a:schemeClr val="accent4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990745" cy="2931486"/>
            </a:xfrm>
            <a:custGeom>
              <a:avLst/>
              <a:gdLst/>
              <a:ahLst/>
              <a:cxnLst/>
              <a:rect l="l" t="t" r="r" b="b"/>
              <a:pathLst>
                <a:path w="990745" h="2931486">
                  <a:moveTo>
                    <a:pt x="0" y="0"/>
                  </a:moveTo>
                  <a:lnTo>
                    <a:pt x="990745" y="0"/>
                  </a:lnTo>
                  <a:lnTo>
                    <a:pt x="990745" y="2931486"/>
                  </a:lnTo>
                  <a:lnTo>
                    <a:pt x="0" y="2931486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990745" cy="2969586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50A67AE-9967-6521-0A9A-3205324779BB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C46181-E35B-974D-631E-BF0C38347D61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FDDC67E2-4E9D-F780-291F-24B218B284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8" name="Picture 2047">
                <a:extLst>
                  <a:ext uri="{FF2B5EF4-FFF2-40B4-BE49-F238E27FC236}">
                    <a16:creationId xmlns:a16="http://schemas.microsoft.com/office/drawing/2014/main" id="{1743D7CF-A3A4-BF23-3906-FD4C98BB05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9" name="Picture 2048">
                <a:extLst>
                  <a:ext uri="{FF2B5EF4-FFF2-40B4-BE49-F238E27FC236}">
                    <a16:creationId xmlns:a16="http://schemas.microsoft.com/office/drawing/2014/main" id="{9BDE9C9F-323B-CEF1-BE3D-984BDF244E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1" name="Picture 2050">
                <a:extLst>
                  <a:ext uri="{FF2B5EF4-FFF2-40B4-BE49-F238E27FC236}">
                    <a16:creationId xmlns:a16="http://schemas.microsoft.com/office/drawing/2014/main" id="{F03BA5DF-AF93-B670-39C7-1BE69A225C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2" name="Picture 2051">
                <a:extLst>
                  <a:ext uri="{FF2B5EF4-FFF2-40B4-BE49-F238E27FC236}">
                    <a16:creationId xmlns:a16="http://schemas.microsoft.com/office/drawing/2014/main" id="{50CDA8A5-88DD-F81D-86DF-F8FF879544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3" name="Picture 2052">
                <a:extLst>
                  <a:ext uri="{FF2B5EF4-FFF2-40B4-BE49-F238E27FC236}">
                    <a16:creationId xmlns:a16="http://schemas.microsoft.com/office/drawing/2014/main" id="{18D9830D-E51D-67FC-583D-AE1E183CF84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4" name="Picture 2053">
                <a:extLst>
                  <a:ext uri="{FF2B5EF4-FFF2-40B4-BE49-F238E27FC236}">
                    <a16:creationId xmlns:a16="http://schemas.microsoft.com/office/drawing/2014/main" id="{EF0985EA-DE21-77DB-06BE-B4037246DC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5" name="Picture 2054">
                <a:extLst>
                  <a:ext uri="{FF2B5EF4-FFF2-40B4-BE49-F238E27FC236}">
                    <a16:creationId xmlns:a16="http://schemas.microsoft.com/office/drawing/2014/main" id="{A5ABB3EB-2448-FA89-9BD6-1FE6B62A0D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6" name="Picture 2055">
                <a:extLst>
                  <a:ext uri="{FF2B5EF4-FFF2-40B4-BE49-F238E27FC236}">
                    <a16:creationId xmlns:a16="http://schemas.microsoft.com/office/drawing/2014/main" id="{771EAABB-9F70-A613-9761-06EC08F601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4B790F-355C-21C2-46D9-86E9DF278173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DB8FB9A-DC1E-4188-3034-2101AC84364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B1C5A846-40F5-EAFD-7EFB-4561DF61AA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6C0FB92-A304-A640-7D16-7CDA2D44FEB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D316F54-6D4E-A541-F806-EF8D9677CD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1AF0BC33-2967-3EB3-5F9C-5FFD134912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064039C-55C0-ECFE-2640-5D555BEA4AB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1280D8B-9E2A-BEA1-BC9D-C717BB365A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009737C7-6DB5-6150-2AE9-EE236EE963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DB44CDEC-33CC-E260-6B52-807F1D08F9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EAA9A9-073D-6A29-7614-387348F9B348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A2238C50-02BC-8687-71A3-20CBC8D86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2DB7DAA7-8424-559D-D9E3-1BAA447B2D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CA9E4-B66F-5183-BB7C-B4C0FD170C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A1835B3-A2F0-9569-041B-21CDF030AC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17E02BF-96BA-1BEA-DAFC-C18EDC39591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93C145F-FF5F-4689-65CA-C6DB7B3A6D94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CE58F124-7BEF-BECA-23FD-E37BA69760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6FA515-7211-4234-5427-32D51D3B65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81CD8D5-CA13-86C6-7704-5E170566CF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D2F2F6EF-F417-CADC-5F31-B41B62B7252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90E3FCEA-AD8F-1F4A-6C64-64B0B61C29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529299D-95B0-19F8-7805-02873CC793FF}"/>
              </a:ext>
            </a:extLst>
          </p:cNvPr>
          <p:cNvSpPr txBox="1"/>
          <p:nvPr/>
        </p:nvSpPr>
        <p:spPr>
          <a:xfrm>
            <a:off x="796065" y="1219808"/>
            <a:ext cx="83022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algn="l">
              <a:buFont typeface="Wingdings" panose="05000000000000000000" pitchFamily="2" charset="2"/>
              <a:buChar char="ü"/>
            </a:pPr>
            <a:endParaRPr lang="en-US" sz="2400" b="0" i="0" dirty="0">
              <a:effectLst/>
            </a:endParaRPr>
          </a:p>
          <a:p>
            <a:pPr algn="l"/>
            <a:r>
              <a:rPr lang="en-US" sz="2400" b="1" i="0" dirty="0">
                <a:solidFill>
                  <a:srgbClr val="FFFF00"/>
                </a:solidFill>
                <a:effectLst/>
              </a:rPr>
              <a:t>3.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Manufaktur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Berbasis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Kecerdasan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Buatan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(AI):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Sistem</a:t>
            </a:r>
            <a:r>
              <a:rPr lang="en-US" sz="2400" b="0" i="0" dirty="0">
                <a:effectLst/>
              </a:rPr>
              <a:t> AI </a:t>
            </a:r>
            <a:r>
              <a:rPr lang="en-US" sz="2400" b="0" i="0" dirty="0" err="1">
                <a:effectLst/>
              </a:rPr>
              <a:t>digunakan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mengoptimalkan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jadwal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produksi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meramalkan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permintaan</a:t>
            </a:r>
            <a:r>
              <a:rPr lang="en-US" sz="2400" b="0" i="0" dirty="0">
                <a:effectLst/>
              </a:rPr>
              <a:t> pasar.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Mesin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cerdas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dapat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mengidentifikasi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kelemahan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dalam</a:t>
            </a:r>
            <a:r>
              <a:rPr lang="en-US" sz="2400" b="0" i="0" dirty="0">
                <a:effectLst/>
              </a:rPr>
              <a:t> proses </a:t>
            </a:r>
            <a:r>
              <a:rPr lang="en-US" sz="2400" b="0" i="0" dirty="0" err="1">
                <a:effectLst/>
              </a:rPr>
              <a:t>produksi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memberikan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solusi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perbaikan</a:t>
            </a:r>
            <a:r>
              <a:rPr lang="en-US" sz="2400" b="0" i="0" dirty="0">
                <a:effectLst/>
              </a:rPr>
              <a:t>.</a:t>
            </a:r>
          </a:p>
        </p:txBody>
      </p:sp>
      <p:sp>
        <p:nvSpPr>
          <p:cNvPr id="2059" name="TextBox 2058">
            <a:extLst>
              <a:ext uri="{FF2B5EF4-FFF2-40B4-BE49-F238E27FC236}">
                <a16:creationId xmlns:a16="http://schemas.microsoft.com/office/drawing/2014/main" id="{DEBF03DE-D217-83E0-236B-05D0A04C9AE0}"/>
              </a:ext>
            </a:extLst>
          </p:cNvPr>
          <p:cNvSpPr txBox="1"/>
          <p:nvPr/>
        </p:nvSpPr>
        <p:spPr>
          <a:xfrm>
            <a:off x="796065" y="3683016"/>
            <a:ext cx="80962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FF00"/>
                </a:solidFill>
                <a:effectLst/>
              </a:rPr>
              <a:t>4. 3D Printing (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Cetak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3D):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Manufaktur</a:t>
            </a:r>
            <a:r>
              <a:rPr lang="en-US" sz="2400" b="0" i="0" dirty="0">
                <a:effectLst/>
              </a:rPr>
              <a:t> modern </a:t>
            </a:r>
            <a:r>
              <a:rPr lang="en-US" sz="2400" b="0" i="0" dirty="0" err="1">
                <a:effectLst/>
              </a:rPr>
              <a:t>memanfaatkan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teknologi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cetak</a:t>
            </a:r>
            <a:r>
              <a:rPr lang="en-US" sz="2400" b="0" i="0" dirty="0">
                <a:effectLst/>
              </a:rPr>
              <a:t> 3D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prototyping dan </a:t>
            </a:r>
            <a:r>
              <a:rPr lang="en-US" sz="2400" b="0" i="0" dirty="0" err="1">
                <a:effectLst/>
              </a:rPr>
              <a:t>pembuatan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suku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cadang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Cetak</a:t>
            </a:r>
            <a:r>
              <a:rPr lang="en-US" sz="2400" b="0" i="0" dirty="0">
                <a:effectLst/>
              </a:rPr>
              <a:t> 3D </a:t>
            </a:r>
            <a:r>
              <a:rPr lang="en-US" sz="2400" b="0" i="0" dirty="0" err="1">
                <a:effectLst/>
              </a:rPr>
              <a:t>memungkinkan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produksi</a:t>
            </a:r>
            <a:r>
              <a:rPr lang="en-US" sz="2400" b="0" i="0" dirty="0">
                <a:effectLst/>
              </a:rPr>
              <a:t> yang </a:t>
            </a:r>
            <a:r>
              <a:rPr lang="en-US" sz="2400" b="0" i="0" dirty="0" err="1">
                <a:effectLst/>
              </a:rPr>
              <a:t>lebih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fleksibel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cepat</a:t>
            </a:r>
            <a:r>
              <a:rPr lang="en-US" sz="2400" b="0" i="0" dirty="0">
                <a:effectLst/>
              </a:rPr>
              <a:t>.</a:t>
            </a:r>
            <a:endParaRPr lang="en-US" dirty="0"/>
          </a:p>
        </p:txBody>
      </p:sp>
      <p:sp>
        <p:nvSpPr>
          <p:cNvPr id="2060" name="TextBox 2059">
            <a:extLst>
              <a:ext uri="{FF2B5EF4-FFF2-40B4-BE49-F238E27FC236}">
                <a16:creationId xmlns:a16="http://schemas.microsoft.com/office/drawing/2014/main" id="{C411DF0D-D2DB-6585-6169-706BA7954245}"/>
              </a:ext>
            </a:extLst>
          </p:cNvPr>
          <p:cNvSpPr txBox="1"/>
          <p:nvPr/>
        </p:nvSpPr>
        <p:spPr>
          <a:xfrm>
            <a:off x="422340" y="283065"/>
            <a:ext cx="8582207" cy="1142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600"/>
              </a:lnSpc>
              <a:spcBef>
                <a:spcPct val="0"/>
              </a:spcBef>
            </a:pP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Bidang</a:t>
            </a:r>
            <a:r>
              <a:rPr lang="en-US" sz="4000" dirty="0">
                <a:solidFill>
                  <a:srgbClr val="320B01"/>
                </a:solidFill>
                <a:latin typeface="Bookman Old Style" panose="02050604050505020204" pitchFamily="18" charset="0"/>
              </a:rPr>
              <a:t> </a:t>
            </a:r>
            <a:r>
              <a:rPr lang="en-US" sz="40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Manufaktur</a:t>
            </a:r>
            <a:endParaRPr lang="en-US" sz="4000" dirty="0">
              <a:solidFill>
                <a:srgbClr val="320B0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15107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64253" y="76200"/>
            <a:ext cx="2507823" cy="6781801"/>
            <a:chOff x="0" y="0"/>
            <a:chExt cx="990745" cy="2931486"/>
          </a:xfrm>
          <a:solidFill>
            <a:schemeClr val="accent4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990745" cy="2931486"/>
            </a:xfrm>
            <a:custGeom>
              <a:avLst/>
              <a:gdLst/>
              <a:ahLst/>
              <a:cxnLst/>
              <a:rect l="l" t="t" r="r" b="b"/>
              <a:pathLst>
                <a:path w="990745" h="2931486">
                  <a:moveTo>
                    <a:pt x="0" y="0"/>
                  </a:moveTo>
                  <a:lnTo>
                    <a:pt x="990745" y="0"/>
                  </a:lnTo>
                  <a:lnTo>
                    <a:pt x="990745" y="2931486"/>
                  </a:lnTo>
                  <a:lnTo>
                    <a:pt x="0" y="2931486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990745" cy="2969586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50A67AE-9967-6521-0A9A-3205324779BB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C46181-E35B-974D-631E-BF0C38347D61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FDDC67E2-4E9D-F780-291F-24B218B284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8" name="Picture 2047">
                <a:extLst>
                  <a:ext uri="{FF2B5EF4-FFF2-40B4-BE49-F238E27FC236}">
                    <a16:creationId xmlns:a16="http://schemas.microsoft.com/office/drawing/2014/main" id="{1743D7CF-A3A4-BF23-3906-FD4C98BB05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49" name="Picture 2048">
                <a:extLst>
                  <a:ext uri="{FF2B5EF4-FFF2-40B4-BE49-F238E27FC236}">
                    <a16:creationId xmlns:a16="http://schemas.microsoft.com/office/drawing/2014/main" id="{9BDE9C9F-323B-CEF1-BE3D-984BDF244E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1" name="Picture 2050">
                <a:extLst>
                  <a:ext uri="{FF2B5EF4-FFF2-40B4-BE49-F238E27FC236}">
                    <a16:creationId xmlns:a16="http://schemas.microsoft.com/office/drawing/2014/main" id="{F03BA5DF-AF93-B670-39C7-1BE69A225C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2" name="Picture 2051">
                <a:extLst>
                  <a:ext uri="{FF2B5EF4-FFF2-40B4-BE49-F238E27FC236}">
                    <a16:creationId xmlns:a16="http://schemas.microsoft.com/office/drawing/2014/main" id="{50CDA8A5-88DD-F81D-86DF-F8FF879544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3" name="Picture 2052">
                <a:extLst>
                  <a:ext uri="{FF2B5EF4-FFF2-40B4-BE49-F238E27FC236}">
                    <a16:creationId xmlns:a16="http://schemas.microsoft.com/office/drawing/2014/main" id="{18D9830D-E51D-67FC-583D-AE1E183CF84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4" name="Picture 2053">
                <a:extLst>
                  <a:ext uri="{FF2B5EF4-FFF2-40B4-BE49-F238E27FC236}">
                    <a16:creationId xmlns:a16="http://schemas.microsoft.com/office/drawing/2014/main" id="{EF0985EA-DE21-77DB-06BE-B4037246DC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5" name="Picture 2054">
                <a:extLst>
                  <a:ext uri="{FF2B5EF4-FFF2-40B4-BE49-F238E27FC236}">
                    <a16:creationId xmlns:a16="http://schemas.microsoft.com/office/drawing/2014/main" id="{A5ABB3EB-2448-FA89-9BD6-1FE6B62A0D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56" name="Picture 2055">
                <a:extLst>
                  <a:ext uri="{FF2B5EF4-FFF2-40B4-BE49-F238E27FC236}">
                    <a16:creationId xmlns:a16="http://schemas.microsoft.com/office/drawing/2014/main" id="{771EAABB-9F70-A613-9761-06EC08F601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4B790F-355C-21C2-46D9-86E9DF278173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DB8FB9A-DC1E-4188-3034-2101AC84364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B1C5A846-40F5-EAFD-7EFB-4561DF61AA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6C0FB92-A304-A640-7D16-7CDA2D44FEB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D316F54-6D4E-A541-F806-EF8D9677CD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1AF0BC33-2967-3EB3-5F9C-5FFD134912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064039C-55C0-ECFE-2640-5D555BEA4AB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1280D8B-9E2A-BEA1-BC9D-C717BB365A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009737C7-6DB5-6150-2AE9-EE236EE963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DB44CDEC-33CC-E260-6B52-807F1D08F9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EAA9A9-073D-6A29-7614-387348F9B348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A2238C50-02BC-8687-71A3-20CBC8D86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2DB7DAA7-8424-559D-D9E3-1BAA447B2D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CA9E4-B66F-5183-BB7C-B4C0FD170C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A1835B3-A2F0-9569-041B-21CDF030AC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17E02BF-96BA-1BEA-DAFC-C18EDC39591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93C145F-FF5F-4689-65CA-C6DB7B3A6D94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CE58F124-7BEF-BECA-23FD-E37BA69760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6FA515-7211-4234-5427-32D51D3B65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81CD8D5-CA13-86C6-7704-5E170566CF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D2F2F6EF-F417-CADC-5F31-B41B62B7252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90E3FCEA-AD8F-1F4A-6C64-64B0B61C29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1B89FBE6-58BF-6923-85F2-D1C0D1F01686}"/>
              </a:ext>
            </a:extLst>
          </p:cNvPr>
          <p:cNvSpPr txBox="1"/>
          <p:nvPr/>
        </p:nvSpPr>
        <p:spPr>
          <a:xfrm>
            <a:off x="802545" y="1034328"/>
            <a:ext cx="78143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algn="l">
              <a:buFont typeface="Wingdings" panose="05000000000000000000" pitchFamily="2" charset="2"/>
              <a:buChar char="ü"/>
            </a:pPr>
            <a:endParaRPr lang="en-US" sz="2400" b="0" i="0" dirty="0">
              <a:effectLst/>
            </a:endParaRPr>
          </a:p>
          <a:p>
            <a:pPr algn="l"/>
            <a:r>
              <a:rPr lang="en-US" sz="2400" b="1" i="0" dirty="0">
                <a:solidFill>
                  <a:srgbClr val="FFFF00"/>
                </a:solidFill>
                <a:effectLst/>
              </a:rPr>
              <a:t>5.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Teknologi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RFID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dalam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Manajemen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Rantai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</a:rPr>
              <a:t>Pasokan</a:t>
            </a:r>
            <a:r>
              <a:rPr lang="en-US" sz="2400" b="1" i="0" dirty="0">
                <a:solidFill>
                  <a:srgbClr val="FFFF00"/>
                </a:solidFill>
                <a:effectLst/>
              </a:rPr>
              <a:t>:</a:t>
            </a:r>
            <a:endParaRPr lang="en-US" sz="2400" b="0" i="0" dirty="0">
              <a:solidFill>
                <a:srgbClr val="FFFF00"/>
              </a:solidFill>
              <a:effectLst/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 err="1">
                <a:effectLst/>
              </a:rPr>
              <a:t>Teknologi</a:t>
            </a:r>
            <a:r>
              <a:rPr lang="en-US" sz="2400" b="0" i="0" dirty="0">
                <a:effectLst/>
              </a:rPr>
              <a:t> RFID </a:t>
            </a:r>
            <a:r>
              <a:rPr lang="en-US" sz="2400" b="0" i="0" dirty="0" err="1">
                <a:effectLst/>
              </a:rPr>
              <a:t>digunakan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untuk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melacak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pergerakan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bahan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baku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produk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dalam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rantai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pasokan</a:t>
            </a:r>
            <a:r>
              <a:rPr lang="en-US" sz="2400" b="0" i="0" dirty="0">
                <a:effectLst/>
              </a:rPr>
              <a:t>.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b="0" i="0" dirty="0">
                <a:effectLst/>
              </a:rPr>
              <a:t>RFID </a:t>
            </a:r>
            <a:r>
              <a:rPr lang="en-US" sz="2400" b="0" i="0" dirty="0" err="1">
                <a:effectLst/>
              </a:rPr>
              <a:t>meningkatkan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visibilitas</a:t>
            </a:r>
            <a:r>
              <a:rPr lang="en-US" sz="2400" b="0" i="0" dirty="0">
                <a:effectLst/>
              </a:rPr>
              <a:t> dan </a:t>
            </a:r>
            <a:r>
              <a:rPr lang="en-US" sz="2400" b="0" i="0" dirty="0" err="1">
                <a:effectLst/>
              </a:rPr>
              <a:t>akurasi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dalam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manajemen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rantai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pasokan</a:t>
            </a:r>
            <a:r>
              <a:rPr lang="en-US" sz="2400" b="0" i="0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8178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4">
                <a:lumMod val="75000"/>
              </a:schemeClr>
            </a:gs>
            <a:gs pos="0">
              <a:srgbClr val="00B0F0"/>
            </a:gs>
            <a:gs pos="2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4738" y="1054700"/>
            <a:ext cx="10819565" cy="1043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440"/>
              </a:lnSpc>
              <a:spcBef>
                <a:spcPct val="0"/>
              </a:spcBef>
            </a:pPr>
            <a:r>
              <a:rPr lang="en-US" sz="4400" dirty="0" err="1">
                <a:solidFill>
                  <a:srgbClr val="320B01"/>
                </a:solidFill>
                <a:latin typeface="Bookman Old Style" panose="02050604050505020204" pitchFamily="18" charset="0"/>
              </a:rPr>
              <a:t>Tugas</a:t>
            </a:r>
            <a:endParaRPr lang="en-US" sz="4400" dirty="0">
              <a:solidFill>
                <a:srgbClr val="320B0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2380522"/>
            <a:ext cx="12168094" cy="341356"/>
            <a:chOff x="0" y="0"/>
            <a:chExt cx="5137837" cy="134857"/>
          </a:xfrm>
          <a:solidFill>
            <a:schemeClr val="accent4">
              <a:lumMod val="75000"/>
            </a:schemeClr>
          </a:solidFill>
        </p:grpSpPr>
        <p:sp>
          <p:nvSpPr>
            <p:cNvPr id="4" name="Freeform 4"/>
            <p:cNvSpPr/>
            <p:nvPr/>
          </p:nvSpPr>
          <p:spPr>
            <a:xfrm>
              <a:off x="0" y="0"/>
              <a:ext cx="5137837" cy="134857"/>
            </a:xfrm>
            <a:custGeom>
              <a:avLst/>
              <a:gdLst/>
              <a:ahLst/>
              <a:cxnLst/>
              <a:rect l="l" t="t" r="r" b="b"/>
              <a:pathLst>
                <a:path w="5137837" h="134857">
                  <a:moveTo>
                    <a:pt x="0" y="0"/>
                  </a:moveTo>
                  <a:lnTo>
                    <a:pt x="5137837" y="0"/>
                  </a:lnTo>
                  <a:lnTo>
                    <a:pt x="5137837" y="134857"/>
                  </a:lnTo>
                  <a:lnTo>
                    <a:pt x="0" y="134857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5137837" cy="172957"/>
            </a:xfrm>
            <a:prstGeom prst="rect">
              <a:avLst/>
            </a:prstGeom>
            <a:grpFill/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3" name="Freeform 13"/>
          <p:cNvSpPr/>
          <p:nvPr/>
        </p:nvSpPr>
        <p:spPr>
          <a:xfrm rot="-1320000">
            <a:off x="101877" y="881417"/>
            <a:ext cx="1167847" cy="1019211"/>
          </a:xfrm>
          <a:custGeom>
            <a:avLst/>
            <a:gdLst/>
            <a:ahLst/>
            <a:cxnLst/>
            <a:rect l="l" t="t" r="r" b="b"/>
            <a:pathLst>
              <a:path w="2331606" h="2034856">
                <a:moveTo>
                  <a:pt x="0" y="0"/>
                </a:moveTo>
                <a:lnTo>
                  <a:pt x="2331606" y="0"/>
                </a:lnTo>
                <a:lnTo>
                  <a:pt x="2331606" y="2034856"/>
                </a:lnTo>
                <a:lnTo>
                  <a:pt x="0" y="203485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 rot="1320000" flipH="1">
            <a:off x="10922277" y="881417"/>
            <a:ext cx="1167847" cy="1019211"/>
          </a:xfrm>
          <a:custGeom>
            <a:avLst/>
            <a:gdLst/>
            <a:ahLst/>
            <a:cxnLst/>
            <a:rect l="l" t="t" r="r" b="b"/>
            <a:pathLst>
              <a:path w="2331606" h="2034856">
                <a:moveTo>
                  <a:pt x="2331606" y="0"/>
                </a:moveTo>
                <a:lnTo>
                  <a:pt x="0" y="0"/>
                </a:lnTo>
                <a:lnTo>
                  <a:pt x="0" y="2034856"/>
                </a:lnTo>
                <a:lnTo>
                  <a:pt x="2331606" y="2034856"/>
                </a:lnTo>
                <a:lnTo>
                  <a:pt x="2331606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 rot="-1320000">
            <a:off x="1143355" y="201371"/>
            <a:ext cx="1167847" cy="1019211"/>
          </a:xfrm>
          <a:custGeom>
            <a:avLst/>
            <a:gdLst/>
            <a:ahLst/>
            <a:cxnLst/>
            <a:rect l="l" t="t" r="r" b="b"/>
            <a:pathLst>
              <a:path w="2331606" h="2034856">
                <a:moveTo>
                  <a:pt x="0" y="0"/>
                </a:moveTo>
                <a:lnTo>
                  <a:pt x="2331606" y="0"/>
                </a:lnTo>
                <a:lnTo>
                  <a:pt x="2331606" y="2034856"/>
                </a:lnTo>
                <a:lnTo>
                  <a:pt x="0" y="203485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 rot="1320000" flipH="1">
            <a:off x="9779387" y="210034"/>
            <a:ext cx="1167847" cy="1019211"/>
          </a:xfrm>
          <a:custGeom>
            <a:avLst/>
            <a:gdLst/>
            <a:ahLst/>
            <a:cxnLst/>
            <a:rect l="l" t="t" r="r" b="b"/>
            <a:pathLst>
              <a:path w="2331606" h="2034856">
                <a:moveTo>
                  <a:pt x="2331606" y="0"/>
                </a:moveTo>
                <a:lnTo>
                  <a:pt x="0" y="0"/>
                </a:lnTo>
                <a:lnTo>
                  <a:pt x="0" y="2034856"/>
                </a:lnTo>
                <a:lnTo>
                  <a:pt x="2331606" y="2034856"/>
                </a:lnTo>
                <a:lnTo>
                  <a:pt x="2331606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925E6DA-CD6F-CB05-29C9-3506E83140E2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544230-E35F-7FFB-6667-FE3B8B684049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01063842-FD84-FF04-6F37-119BA587A2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54DDF760-7D56-2E2A-3215-DA576F00193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359AAC8F-03F8-06C8-A20E-DE13E12F318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87382161-C408-2E8C-78FE-5B6A8B053EC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16FA495A-B1AC-0C39-A49B-673C37F5E1C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09B8A583-4AD4-675D-EDE7-62930C55482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D1C804CF-9B23-B592-DD1C-47A44276CF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8E375D54-0A7E-971A-4271-413ADF19A15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F321CACD-D287-310F-BFE3-3EA03BBE9E0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257D692-CDFB-C9C3-F9FB-994131036662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CE48A68B-3668-CF8E-1F0A-66E73A8360D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D215DE3-4B99-83D1-71F3-33EB09DC9FE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D6CDA3D8-8394-FE91-1FE6-286EE71E52E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6D586D8D-9D47-56BE-95C9-B4878C1782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1F3D7981-6A48-DED3-6819-2B9D7B2A21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AB30F5B8-976C-F145-60AE-BBB5F56DB10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B898AA82-416B-51C0-8093-FC99A7C1FFD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89B89FB0-7746-D99E-3F37-54C0F12B2F8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FF185BAC-4944-6F05-9C86-C7B2EB9CE8D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3744685-EA97-3E08-B860-AD436D3FFE2F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46FE54D-0975-2DD1-35BC-7FF035795A6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91B4D544-20E2-03CD-96F6-4CA9755CF50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836510F4-7B61-AA5A-A8FA-3717C7AD200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E3E8B5BA-41E0-AD6F-A228-6314C928C2F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7B95D2A7-001D-9BE2-5B21-793E37FC6D1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25C8E7-70FB-64A8-554F-DF3FCD4471DD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0F7550C6-BB30-F94D-CC60-933F6D946AC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2629A6AF-9971-F3A6-C365-A2A334F2CD4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AC0C6940-B6C9-DA45-5B29-8CFC67271E0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42B7F593-8511-E827-E204-C1A3080CD2E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FC868D78-5749-6691-634E-4C9103BB8F0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26943AA2-CA8A-4027-75A7-00ACB6AF5CAD}"/>
              </a:ext>
            </a:extLst>
          </p:cNvPr>
          <p:cNvSpPr txBox="1"/>
          <p:nvPr/>
        </p:nvSpPr>
        <p:spPr>
          <a:xfrm>
            <a:off x="279441" y="2892536"/>
            <a:ext cx="114571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/>
            <a:r>
              <a:rPr lang="en-US" sz="2000" b="0" i="0" dirty="0" err="1">
                <a:effectLst/>
              </a:rPr>
              <a:t>Pilih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tiga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sektor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atau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bidang</a:t>
            </a:r>
            <a:r>
              <a:rPr lang="en-US" sz="2000" b="0" i="0" dirty="0">
                <a:effectLst/>
              </a:rPr>
              <a:t> yang </a:t>
            </a:r>
            <a:r>
              <a:rPr lang="en-US" sz="2000" b="0" i="0" dirty="0" err="1">
                <a:effectLst/>
              </a:rPr>
              <a:t>berbeda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seperti</a:t>
            </a:r>
            <a:r>
              <a:rPr lang="en-US" sz="2000" b="0" i="0" dirty="0">
                <a:effectLst/>
              </a:rPr>
              <a:t> Pendidikan, Kesehatan, </a:t>
            </a:r>
            <a:r>
              <a:rPr lang="en-US" sz="2000" b="0" i="0" dirty="0" err="1">
                <a:effectLst/>
              </a:rPr>
              <a:t>Bisnis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Pemerintahan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atau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Manufaktur</a:t>
            </a:r>
            <a:r>
              <a:rPr lang="en-US" sz="2000" b="0" i="0" dirty="0">
                <a:effectLst/>
              </a:rPr>
              <a:t>.</a:t>
            </a:r>
          </a:p>
          <a:p>
            <a:pPr lvl="1" algn="l"/>
            <a:endParaRPr lang="en-US" sz="2000" b="0" i="0" dirty="0">
              <a:effectLst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b="0" i="0" dirty="0" err="1">
                <a:effectLst/>
              </a:rPr>
              <a:t>Identifikasi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kebutuhan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unik</a:t>
            </a:r>
            <a:r>
              <a:rPr lang="en-US" sz="2000" b="0" i="0" dirty="0">
                <a:effectLst/>
              </a:rPr>
              <a:t> dan </a:t>
            </a:r>
            <a:r>
              <a:rPr lang="en-US" sz="2000" b="0" i="0" dirty="0" err="1">
                <a:effectLst/>
              </a:rPr>
              <a:t>tantangan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dalam</a:t>
            </a:r>
            <a:r>
              <a:rPr lang="en-US" sz="2000" b="0" i="0" dirty="0">
                <a:effectLst/>
              </a:rPr>
              <a:t> masing-masing </a:t>
            </a:r>
            <a:r>
              <a:rPr lang="en-US" sz="2000" b="0" i="0" dirty="0" err="1">
                <a:effectLst/>
              </a:rPr>
              <a:t>bidang</a:t>
            </a:r>
            <a:r>
              <a:rPr lang="en-US" sz="2000" b="0" i="0" dirty="0">
                <a:effectLst/>
              </a:rPr>
              <a:t> yang </a:t>
            </a:r>
            <a:r>
              <a:rPr lang="en-US" sz="2000" b="0" i="0" dirty="0" err="1">
                <a:effectLst/>
              </a:rPr>
              <a:t>dapat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diatasi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melalui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penerapan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Teknologi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Informasi</a:t>
            </a:r>
            <a:r>
              <a:rPr lang="en-US" sz="2000" b="0" i="0" dirty="0">
                <a:effectLst/>
              </a:rPr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b="0" i="0" dirty="0" err="1">
                <a:effectLst/>
              </a:rPr>
              <a:t>Gambarkan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bagaimana</a:t>
            </a:r>
            <a:r>
              <a:rPr lang="en-US" sz="2000" b="0" i="0" dirty="0">
                <a:effectLst/>
              </a:rPr>
              <a:t> platform </a:t>
            </a:r>
            <a:r>
              <a:rPr lang="en-US" sz="2000" b="0" i="0" dirty="0" err="1">
                <a:effectLst/>
              </a:rPr>
              <a:t>pembelajaran</a:t>
            </a:r>
            <a:r>
              <a:rPr lang="en-US" sz="2000" b="0" i="0" dirty="0">
                <a:effectLst/>
              </a:rPr>
              <a:t> online, </a:t>
            </a:r>
            <a:r>
              <a:rPr lang="en-US" sz="2000" b="0" i="0" dirty="0" err="1">
                <a:effectLst/>
              </a:rPr>
              <a:t>aplikasi</a:t>
            </a:r>
            <a:r>
              <a:rPr lang="en-US" sz="2000" b="0" i="0" dirty="0">
                <a:effectLst/>
              </a:rPr>
              <a:t> mobile, </a:t>
            </a:r>
            <a:r>
              <a:rPr lang="en-US" sz="2000" b="0" i="0" dirty="0" err="1">
                <a:effectLst/>
              </a:rPr>
              <a:t>atau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sistem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manajemen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siswa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dapat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meningkatkan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pengalaman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belajar</a:t>
            </a:r>
            <a:r>
              <a:rPr lang="en-US" sz="2000" b="0" i="0" dirty="0">
                <a:effectLst/>
              </a:rPr>
              <a:t> dan </a:t>
            </a:r>
            <a:r>
              <a:rPr lang="en-US" sz="2000" b="0" i="0" dirty="0" err="1">
                <a:effectLst/>
              </a:rPr>
              <a:t>mengelola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informasi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akademis</a:t>
            </a:r>
            <a:r>
              <a:rPr lang="en-US" sz="2000" b="0" i="0" dirty="0">
                <a:effectLst/>
              </a:rPr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b="0" i="0" dirty="0" err="1">
                <a:effectLst/>
              </a:rPr>
              <a:t>Jelaskan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pemanfaatan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rekam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medis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elektronik</a:t>
            </a:r>
            <a:r>
              <a:rPr lang="en-US" sz="2000" b="0" i="0" dirty="0">
                <a:effectLst/>
              </a:rPr>
              <a:t>, telemedicine, </a:t>
            </a:r>
            <a:r>
              <a:rPr lang="en-US" sz="2000" b="0" i="0" dirty="0" err="1">
                <a:effectLst/>
              </a:rPr>
              <a:t>atau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aplikasi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kesehatan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untuk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memfasilitasi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layanan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kesehatan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pengawasan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pasien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atau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pemantauan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kondisi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medis</a:t>
            </a:r>
            <a:r>
              <a:rPr lang="en-US" sz="2000" b="0" i="0" dirty="0">
                <a:effectLst/>
              </a:rPr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000" b="0" i="0" dirty="0" err="1">
                <a:effectLst/>
              </a:rPr>
              <a:t>Diskusikan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bagaimana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perusahaan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dapat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memanfaatkan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perangkat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lunak</a:t>
            </a:r>
            <a:r>
              <a:rPr lang="en-US" sz="2000" b="0" i="0" dirty="0">
                <a:effectLst/>
              </a:rPr>
              <a:t> CRM, </a:t>
            </a:r>
            <a:r>
              <a:rPr lang="en-US" sz="2000" b="0" i="0" dirty="0" err="1">
                <a:effectLst/>
              </a:rPr>
              <a:t>analisis</a:t>
            </a:r>
            <a:r>
              <a:rPr lang="en-US" sz="2000" b="0" i="0" dirty="0">
                <a:effectLst/>
              </a:rPr>
              <a:t> data, </a:t>
            </a:r>
            <a:r>
              <a:rPr lang="en-US" sz="2000" b="0" i="0" dirty="0" err="1">
                <a:effectLst/>
              </a:rPr>
              <a:t>atau</a:t>
            </a:r>
            <a:r>
              <a:rPr lang="en-US" sz="2000" b="0" i="0" dirty="0">
                <a:effectLst/>
              </a:rPr>
              <a:t> e-commerce </a:t>
            </a:r>
            <a:r>
              <a:rPr lang="en-US" sz="2000" b="0" i="0" dirty="0" err="1">
                <a:effectLst/>
              </a:rPr>
              <a:t>untuk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meningkatkan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operasi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bisnis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pemasaran</a:t>
            </a:r>
            <a:r>
              <a:rPr lang="en-US" sz="2000" b="0" i="0" dirty="0">
                <a:effectLst/>
              </a:rPr>
              <a:t>, dan </a:t>
            </a:r>
            <a:r>
              <a:rPr lang="en-US" sz="2000" b="0" i="0" dirty="0" err="1">
                <a:effectLst/>
              </a:rPr>
              <a:t>hubungan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pelanggan</a:t>
            </a:r>
            <a:r>
              <a:rPr lang="en-US" sz="2000" b="0" i="0" dirty="0">
                <a:effectLst/>
              </a:rPr>
              <a:t>.</a:t>
            </a:r>
            <a:endParaRPr lang="en-US" sz="2000" dirty="0"/>
          </a:p>
          <a:p>
            <a:pPr marL="914400" lvl="1" indent="-457200">
              <a:buFont typeface="+mj-lt"/>
              <a:buAutoNum type="arabicParenR"/>
            </a:pPr>
            <a:endParaRPr lang="en-US" sz="2000" b="0" i="0" dirty="0">
              <a:effectLst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4">
      <a:majorFont>
        <a:latin typeface="Trebuchet MS"/>
        <a:ea typeface=""/>
        <a:cs typeface=""/>
      </a:majorFont>
      <a:minorFont>
        <a:latin typeface="Tw Cen MT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671</Words>
  <Application>Microsoft Office PowerPoint</Application>
  <PresentationFormat>Widescreen</PresentationFormat>
  <Paragraphs>68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Bodoni MT</vt:lpstr>
      <vt:lpstr>Bookman Old Style</vt:lpstr>
      <vt:lpstr>Calibri</vt:lpstr>
      <vt:lpstr>Eczar Medium</vt:lpstr>
      <vt:lpstr>Söhne</vt:lpstr>
      <vt:lpstr>Tw Cen MT</vt:lpstr>
      <vt:lpstr>Wingdings</vt:lpstr>
      <vt:lpstr>Berlin</vt:lpstr>
      <vt:lpstr>Pertemuan 12  Pengantar Sistem dan Teknologi Informasi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  Teknologi Informasi</dc:title>
  <dc:creator>Asus X200CA</dc:creator>
  <cp:lastModifiedBy>Ukhti Ima</cp:lastModifiedBy>
  <cp:revision>59</cp:revision>
  <dcterms:created xsi:type="dcterms:W3CDTF">2020-10-14T00:48:12Z</dcterms:created>
  <dcterms:modified xsi:type="dcterms:W3CDTF">2023-11-11T05:26:33Z</dcterms:modified>
</cp:coreProperties>
</file>