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61" r:id="rId5"/>
    <p:sldId id="258" r:id="rId6"/>
    <p:sldId id="259" r:id="rId7"/>
    <p:sldId id="265" r:id="rId8"/>
    <p:sldId id="266" r:id="rId9"/>
    <p:sldId id="263" r:id="rId10"/>
    <p:sldId id="264" r:id="rId11"/>
    <p:sldId id="267" r:id="rId12"/>
    <p:sldId id="260" r:id="rId13"/>
    <p:sldId id="262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AB87-5BE7-4463-A20F-27C7284BB8A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F09C-D235-43B5-B21D-429585E8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3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AB87-5BE7-4463-A20F-27C7284BB8A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F09C-D235-43B5-B21D-429585E8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4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AB87-5BE7-4463-A20F-27C7284BB8A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F09C-D235-43B5-B21D-429585E8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84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AB87-5BE7-4463-A20F-27C7284BB8A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F09C-D235-43B5-B21D-429585E8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57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AB87-5BE7-4463-A20F-27C7284BB8A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F09C-D235-43B5-B21D-429585E8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8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AB87-5BE7-4463-A20F-27C7284BB8A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F09C-D235-43B5-B21D-429585E8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5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AB87-5BE7-4463-A20F-27C7284BB8A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F09C-D235-43B5-B21D-429585E8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40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AB87-5BE7-4463-A20F-27C7284BB8A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F09C-D235-43B5-B21D-429585E8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8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AB87-5BE7-4463-A20F-27C7284BB8A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F09C-D235-43B5-B21D-429585E8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31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AB87-5BE7-4463-A20F-27C7284BB8A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F09C-D235-43B5-B21D-429585E8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4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AB87-5BE7-4463-A20F-27C7284BB8A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F09C-D235-43B5-B21D-429585E8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EAB87-5BE7-4463-A20F-27C7284BB8A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6F09C-D235-43B5-B21D-429585E8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7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28625"/>
            <a:ext cx="9144000" cy="30813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</a:t>
            </a:r>
            <a:r>
              <a:rPr lang="en-US" dirty="0" smtClean="0"/>
              <a:t>Cereals.csv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Mencoba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data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mendalam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50208"/>
            <a:ext cx="9144000" cy="1307592"/>
          </a:xfrm>
        </p:spPr>
        <p:txBody>
          <a:bodyPr/>
          <a:lstStyle/>
          <a:p>
            <a:r>
              <a:rPr lang="en-US" dirty="0" smtClean="0"/>
              <a:t>atjahyanto@gmail.com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83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Boxplot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variabilitas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normalisasi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84776" cy="102127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 smtClean="0"/>
              <a:t># </a:t>
            </a:r>
            <a:r>
              <a:rPr lang="en-US" dirty="0" err="1" smtClean="0"/>
              <a:t>install.packages</a:t>
            </a:r>
            <a:r>
              <a:rPr lang="en-US" dirty="0" smtClean="0"/>
              <a:t>("</a:t>
            </a:r>
            <a:r>
              <a:rPr lang="en-US" dirty="0" err="1" smtClean="0"/>
              <a:t>clusterSim</a:t>
            </a:r>
            <a:r>
              <a:rPr lang="en-US" dirty="0" smtClean="0"/>
              <a:t>")</a:t>
            </a:r>
          </a:p>
          <a:p>
            <a:pPr marL="0" indent="0">
              <a:buNone/>
            </a:pPr>
            <a:r>
              <a:rPr lang="en-US" dirty="0" smtClean="0"/>
              <a:t>library (</a:t>
            </a:r>
            <a:r>
              <a:rPr lang="en-US" dirty="0" err="1" smtClean="0"/>
              <a:t>clusterSim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err="1" smtClean="0"/>
              <a:t>datakux</a:t>
            </a:r>
            <a:r>
              <a:rPr lang="en-US" dirty="0" smtClean="0"/>
              <a:t> &lt;- </a:t>
            </a:r>
            <a:r>
              <a:rPr lang="en-US" dirty="0" err="1" smtClean="0"/>
              <a:t>data.Normalization</a:t>
            </a:r>
            <a:r>
              <a:rPr lang="en-US" dirty="0" smtClean="0"/>
              <a:t> (</a:t>
            </a:r>
            <a:r>
              <a:rPr lang="en-US" dirty="0" err="1" smtClean="0"/>
              <a:t>dataku,type</a:t>
            </a:r>
            <a:r>
              <a:rPr lang="en-US" dirty="0" smtClean="0"/>
              <a:t>="n1",normalization="column")</a:t>
            </a:r>
          </a:p>
          <a:p>
            <a:pPr marL="0" indent="0">
              <a:buNone/>
            </a:pPr>
            <a:r>
              <a:rPr lang="en-US" dirty="0" smtClean="0"/>
              <a:t>boxplot(</a:t>
            </a:r>
            <a:r>
              <a:rPr lang="en-US" dirty="0" err="1" smtClean="0"/>
              <a:t>datakux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478" y="2702318"/>
            <a:ext cx="8229601" cy="36749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34656" y="3708803"/>
            <a:ext cx="62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86750" y="676275"/>
            <a:ext cx="3067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Mengapa</a:t>
            </a:r>
            <a:r>
              <a:rPr lang="en-US" dirty="0" smtClean="0"/>
              <a:t> variable </a:t>
            </a:r>
            <a:r>
              <a:rPr lang="en-US" dirty="0" err="1" smtClean="0"/>
              <a:t>carbo,sugars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potass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terlihat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85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Boxplot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variabilitas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normalisasi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na.omit</a:t>
            </a:r>
            <a:r>
              <a:rPr lang="en-US" dirty="0" smtClean="0"/>
              <a:t>())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2112" y="1845402"/>
            <a:ext cx="4684776" cy="876935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 smtClean="0"/>
              <a:t># </a:t>
            </a:r>
            <a:r>
              <a:rPr lang="en-US" sz="1000" dirty="0" err="1" smtClean="0"/>
              <a:t>install.packages</a:t>
            </a:r>
            <a:r>
              <a:rPr lang="en-US" sz="1000" dirty="0" smtClean="0"/>
              <a:t>("</a:t>
            </a:r>
            <a:r>
              <a:rPr lang="en-US" sz="1000" dirty="0" err="1" smtClean="0"/>
              <a:t>clusterSim</a:t>
            </a:r>
            <a:r>
              <a:rPr lang="en-US" sz="1000" dirty="0" smtClean="0"/>
              <a:t>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 smtClean="0"/>
              <a:t>library (</a:t>
            </a:r>
            <a:r>
              <a:rPr lang="en-US" sz="1000" dirty="0" err="1" smtClean="0"/>
              <a:t>clusterSim</a:t>
            </a:r>
            <a:r>
              <a:rPr lang="en-US" sz="1000" dirty="0" smtClean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 err="1" smtClean="0"/>
              <a:t>datamu</a:t>
            </a:r>
            <a:r>
              <a:rPr lang="en-US" sz="1000" dirty="0" smtClean="0"/>
              <a:t> = </a:t>
            </a:r>
            <a:r>
              <a:rPr lang="en-US" sz="1000" dirty="0" err="1" smtClean="0"/>
              <a:t>na.omit</a:t>
            </a:r>
            <a:r>
              <a:rPr lang="en-US" sz="1000" dirty="0" smtClean="0"/>
              <a:t>(</a:t>
            </a:r>
            <a:r>
              <a:rPr lang="en-US" sz="1000" dirty="0" err="1" smtClean="0"/>
              <a:t>dataku</a:t>
            </a:r>
            <a:r>
              <a:rPr lang="en-US" sz="1000" dirty="0" smtClean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 err="1" smtClean="0"/>
              <a:t>datakux</a:t>
            </a:r>
            <a:r>
              <a:rPr lang="en-US" sz="1000" dirty="0" smtClean="0"/>
              <a:t> &lt;- </a:t>
            </a:r>
            <a:r>
              <a:rPr lang="en-US" sz="1000" dirty="0" err="1" smtClean="0"/>
              <a:t>data.Normalization</a:t>
            </a:r>
            <a:r>
              <a:rPr lang="en-US" sz="1000" dirty="0" smtClean="0"/>
              <a:t> (</a:t>
            </a:r>
            <a:r>
              <a:rPr lang="en-US" sz="1000" dirty="0" err="1" smtClean="0"/>
              <a:t>datamu,type</a:t>
            </a:r>
            <a:r>
              <a:rPr lang="en-US" sz="1000" dirty="0" smtClean="0"/>
              <a:t>="n1",normalization="column")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 smtClean="0"/>
              <a:t>boxplot(</a:t>
            </a:r>
            <a:r>
              <a:rPr lang="en-US" sz="1000" dirty="0" err="1" smtClean="0"/>
              <a:t>datakux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348" y="3000375"/>
            <a:ext cx="6728676" cy="2953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39" y="2722337"/>
            <a:ext cx="3272436" cy="3199625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13163" y="1874521"/>
            <a:ext cx="3191909" cy="30175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000" dirty="0" smtClean="0"/>
              <a:t>heatmap(1 * is.na(dataku), Rowv = NA, Colv = NA)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3163" y="2560320"/>
            <a:ext cx="3577862" cy="35928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59506" y="2591047"/>
            <a:ext cx="723901" cy="3771900"/>
          </a:xfrm>
          <a:prstGeom prst="ellipse">
            <a:avLst/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71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6350" y="1825625"/>
            <a:ext cx="10515600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data_pca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prcomp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na.omit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dataku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data_pca$rot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[,1:5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data_pca$rotation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[,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1:5]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PC1           PC2           PC3           PC4          PC5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calories  0.0779841812  0.0093115874 -0.6292057595 -0.6010214629  0.454958508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protein  -0.0007567806 -0.0088010282 -0.0010261160  0.0031999095  0.056175970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fat      -0.0001017834 -0.0026991522 -0.0161957859 -0.0252622140 -0.016098458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sodium    </a:t>
            </a:r>
            <a:r>
              <a:rPr lang="en-US" b="1" u="sng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0.9802145422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-0.1408957901  0.1359018583 -0.0009680741  0.013948118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fiber    -0.0054127550 -0.0306807512  0.0181910456  0.0204721894  0.013605026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carbo     0.0172462607  0.0167832981 -0.0173699816  0.0259482087  0.349266966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sugars    0.0029888631  0.0002534853 -0.0977049979 -0.1154809105 -0.299066459</a:t>
            </a:r>
          </a:p>
          <a:p>
            <a:pPr marL="0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potass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-0.1349000039 </a:t>
            </a:r>
            <a:r>
              <a:rPr lang="en-US" b="1" u="sng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-0.9865619808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-0.0367824989 -0.0421757390 -0.047150529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vitamins  0.0942933187 -0.0167288404 -0.6919777623  0.7141179984 -0.037008623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shelf    -0.0015414195 -0.0043603994 -0.0124888415  0.0056471836 -0.007876459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weight    0.0005120017 -0.0009992138 -0.0038059565 -0.0025464145  0.003022113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cups      0.0005101111  0.0015910125 -0.0006943214  0.0009853800  0.002148458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rating   -0.0752962922 -0.0717421528  0.3079471212  0.3345338994  0.757708025</a:t>
            </a:r>
          </a:p>
          <a:p>
            <a:pPr marL="0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9944" y="466344"/>
            <a:ext cx="5166360" cy="147732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smtClean="0"/>
              <a:t>“</a:t>
            </a:r>
            <a:r>
              <a:rPr lang="en-US" dirty="0" err="1" smtClean="0"/>
              <a:t>mengarahkan</a:t>
            </a:r>
            <a:r>
              <a:rPr lang="en-US" dirty="0" smtClean="0"/>
              <a:t>” </a:t>
            </a:r>
            <a:r>
              <a:rPr lang="en-US" dirty="0" err="1" smtClean="0"/>
              <a:t>hasil</a:t>
            </a:r>
            <a:r>
              <a:rPr lang="en-US" dirty="0" smtClean="0"/>
              <a:t> PCA.</a:t>
            </a:r>
          </a:p>
          <a:p>
            <a:endParaRPr lang="en-US" dirty="0"/>
          </a:p>
          <a:p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varians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b="1" dirty="0" smtClean="0"/>
              <a:t>sodium</a:t>
            </a:r>
            <a:r>
              <a:rPr lang="en-US" dirty="0" smtClean="0"/>
              <a:t> &amp; </a:t>
            </a:r>
            <a:r>
              <a:rPr lang="en-US" b="1" dirty="0" err="1" smtClean="0"/>
              <a:t>potass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dibanding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variable </a:t>
            </a:r>
            <a:r>
              <a:rPr lang="en-US" dirty="0" err="1" smtClean="0"/>
              <a:t>lainnya</a:t>
            </a:r>
            <a:r>
              <a:rPr lang="en-US" dirty="0"/>
              <a:t>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742950" y="3390900"/>
            <a:ext cx="5334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42950" y="4467225"/>
            <a:ext cx="5334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639300" y="2400300"/>
            <a:ext cx="1937004" cy="923330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&gt; </a:t>
            </a:r>
            <a:r>
              <a:rPr lang="en-US" dirty="0" err="1" smtClean="0"/>
              <a:t>str</a:t>
            </a:r>
            <a:r>
              <a:rPr lang="en-US" dirty="0" smtClean="0"/>
              <a:t>(</a:t>
            </a:r>
            <a:r>
              <a:rPr lang="en-US" dirty="0" err="1" smtClean="0"/>
              <a:t>data_pca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966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normalisasi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data_pca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prcomp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na.omit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dataku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 scale=TRUE)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data_pca$rot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[,1:5]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PC1        PC2          PC3         PC4         PC5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calories  </a:t>
            </a:r>
            <a:r>
              <a:rPr lang="en-US" b="1" u="sng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0.29954236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0.3931479 -0.114857453  0.20435870  0.20389885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protein  </a:t>
            </a:r>
            <a:r>
              <a:rPr lang="en-US" b="1" u="sng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-0.30735632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0.1653233 -0.277281953  0.30074318  0.31974897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fat       0.03991542  0.3457243  0.204890102  0.18683311  0.58689327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sodium    0.18339651  0.1372205 -0.389431009  0.12033726 -0.33836424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fiber    </a:t>
            </a:r>
            <a:r>
              <a:rPr lang="en-US" b="1" u="sng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-0.45349036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0.1798119 -0.069766079  0.03917361 -0.25511906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carbo     0.19244902 -0.1494483 </a:t>
            </a:r>
            <a:r>
              <a:rPr lang="en-US" b="1" u="sng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-0.562452458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0.08783547  0.18274252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sugars    0.22806849  0.3514345  0.355405174 -0.02270716 -0.31487243</a:t>
            </a:r>
          </a:p>
          <a:p>
            <a:pPr marL="0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potass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u="sng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-0.40196429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0.3005442 -0.067620183  0.09087843 -0.14836048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vitamins  0.11598020  0.1729092 -0.387858660 -0.60411064 -0.04928672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shelf    -0.17126336  0.2650503  0.001531036 -0.63887859  0.32910135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weight    0.05029930  </a:t>
            </a:r>
            <a:r>
              <a:rPr lang="en-US" b="1" u="sng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0.4503085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-0.247138314  0.15342874 -0.22128334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cups      </a:t>
            </a:r>
            <a:r>
              <a:rPr lang="en-US" b="1" u="sng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0.29463553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-0.2122479 -0.139999705  0.04748909  0.12081645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rating   </a:t>
            </a:r>
            <a:r>
              <a:rPr lang="en-US" b="1" u="sng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-0.43837841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-0.2515389 -0.181842433  0.03831622  0.05758420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8624" y="438912"/>
            <a:ext cx="4453128" cy="147732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normalisasi</a:t>
            </a:r>
            <a:r>
              <a:rPr lang="en-US" dirty="0" smtClean="0"/>
              <a:t> </a:t>
            </a:r>
            <a:r>
              <a:rPr lang="en-US" dirty="0" err="1" smtClean="0"/>
              <a:t>terlebih</a:t>
            </a:r>
            <a:r>
              <a:rPr lang="en-US" dirty="0" smtClean="0"/>
              <a:t> </a:t>
            </a:r>
            <a:r>
              <a:rPr lang="en-US" dirty="0" err="1" smtClean="0"/>
              <a:t>dulu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membagi</a:t>
            </a:r>
            <a:r>
              <a:rPr lang="en-US" dirty="0" smtClean="0"/>
              <a:t> </a:t>
            </a:r>
            <a:r>
              <a:rPr lang="en-US" dirty="0" err="1" smtClean="0"/>
              <a:t>nilainya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standard </a:t>
            </a:r>
            <a:r>
              <a:rPr lang="en-US" dirty="0" err="1" smtClean="0"/>
              <a:t>deviasi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. </a:t>
            </a:r>
            <a:r>
              <a:rPr lang="en-US" dirty="0" err="1" smtClean="0"/>
              <a:t>Normalisasi</a:t>
            </a:r>
            <a:r>
              <a:rPr lang="en-US" dirty="0" smtClean="0"/>
              <a:t> 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menyamakan</a:t>
            </a:r>
            <a:r>
              <a:rPr lang="en-US" dirty="0" smtClean="0"/>
              <a:t> “</a:t>
            </a:r>
            <a:r>
              <a:rPr lang="en-US" b="1" dirty="0" err="1" smtClean="0"/>
              <a:t>kedudukan</a:t>
            </a:r>
            <a:r>
              <a:rPr lang="en-US" dirty="0" smtClean="0"/>
              <a:t>”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pandang</a:t>
            </a:r>
            <a:r>
              <a:rPr lang="en-US" dirty="0" smtClean="0"/>
              <a:t> </a:t>
            </a:r>
            <a:r>
              <a:rPr lang="en-US" dirty="0" err="1" smtClean="0"/>
              <a:t>variabilitas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014216" y="1690687"/>
            <a:ext cx="1929384" cy="5540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37904" y="3749040"/>
            <a:ext cx="2404872" cy="203132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err="1" smtClean="0"/>
              <a:t>Bandingkan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PCA </a:t>
            </a:r>
            <a:r>
              <a:rPr lang="en-US" dirty="0" err="1" smtClean="0"/>
              <a:t>asli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di-</a:t>
            </a:r>
            <a:r>
              <a:rPr lang="en-US" dirty="0" err="1" smtClean="0"/>
              <a:t>normalisasi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161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Plotting PCA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0688"/>
            <a:ext cx="5414342" cy="44418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755648"/>
            <a:ext cx="4846320" cy="276998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#</a:t>
            </a:r>
            <a:r>
              <a:rPr lang="en-US" sz="1200" dirty="0" err="1"/>
              <a:t>install.packages</a:t>
            </a:r>
            <a:r>
              <a:rPr lang="en-US" sz="1200" dirty="0"/>
              <a:t>("</a:t>
            </a:r>
            <a:r>
              <a:rPr lang="en-US" sz="1200" dirty="0" err="1"/>
              <a:t>ggfortify</a:t>
            </a:r>
            <a:r>
              <a:rPr lang="en-US" sz="1200" dirty="0"/>
              <a:t>")</a:t>
            </a:r>
          </a:p>
          <a:p>
            <a:endParaRPr lang="en-US" sz="1200" dirty="0"/>
          </a:p>
          <a:p>
            <a:r>
              <a:rPr lang="en-US" sz="1200" dirty="0"/>
              <a:t>library(</a:t>
            </a:r>
            <a:r>
              <a:rPr lang="en-US" sz="1200" dirty="0" err="1"/>
              <a:t>ggfortify</a:t>
            </a:r>
            <a:r>
              <a:rPr lang="en-US" sz="1200" dirty="0"/>
              <a:t>)</a:t>
            </a:r>
          </a:p>
          <a:p>
            <a:endParaRPr lang="en-US" sz="1200" dirty="0"/>
          </a:p>
          <a:p>
            <a:r>
              <a:rPr lang="en-US" sz="1200" dirty="0" err="1"/>
              <a:t>datax</a:t>
            </a:r>
            <a:r>
              <a:rPr lang="en-US" sz="1200" dirty="0"/>
              <a:t>&lt;-read.csv("Cereals.csv", header=TRUE)</a:t>
            </a:r>
          </a:p>
          <a:p>
            <a:r>
              <a:rPr lang="en-US" sz="1200" dirty="0"/>
              <a:t># </a:t>
            </a:r>
            <a:r>
              <a:rPr lang="en-US" sz="1200" dirty="0" err="1"/>
              <a:t>hapus</a:t>
            </a:r>
            <a:r>
              <a:rPr lang="en-US" sz="1200" dirty="0"/>
              <a:t> </a:t>
            </a:r>
            <a:r>
              <a:rPr lang="en-US" sz="1200" dirty="0" err="1"/>
              <a:t>kolom</a:t>
            </a:r>
            <a:r>
              <a:rPr lang="en-US" sz="1200" dirty="0"/>
              <a:t> 1 </a:t>
            </a:r>
            <a:r>
              <a:rPr lang="en-US" sz="1200" dirty="0" err="1"/>
              <a:t>sd</a:t>
            </a:r>
            <a:r>
              <a:rPr lang="en-US" sz="1200" dirty="0"/>
              <a:t> 3</a:t>
            </a:r>
          </a:p>
          <a:p>
            <a:r>
              <a:rPr lang="en-US" sz="1200" dirty="0" err="1"/>
              <a:t>dataku</a:t>
            </a:r>
            <a:r>
              <a:rPr lang="en-US" sz="1200" dirty="0"/>
              <a:t> &lt;- </a:t>
            </a:r>
            <a:r>
              <a:rPr lang="en-US" sz="1200" dirty="0" err="1"/>
              <a:t>datax</a:t>
            </a:r>
            <a:r>
              <a:rPr lang="en-US" sz="1200" dirty="0"/>
              <a:t>[,-c(1:3)]</a:t>
            </a:r>
          </a:p>
          <a:p>
            <a:endParaRPr lang="en-US" sz="1200" dirty="0"/>
          </a:p>
          <a:p>
            <a:r>
              <a:rPr lang="en-US" sz="1200" dirty="0"/>
              <a:t>#</a:t>
            </a:r>
            <a:r>
              <a:rPr lang="en-US" sz="1200" dirty="0" err="1"/>
              <a:t>hapus</a:t>
            </a:r>
            <a:r>
              <a:rPr lang="en-US" sz="1200" dirty="0"/>
              <a:t> </a:t>
            </a:r>
            <a:r>
              <a:rPr lang="en-US" sz="1200" dirty="0" err="1"/>
              <a:t>baris</a:t>
            </a:r>
            <a:r>
              <a:rPr lang="en-US" sz="1200" dirty="0"/>
              <a:t> yang </a:t>
            </a:r>
            <a:r>
              <a:rPr lang="en-US" sz="1200" dirty="0" err="1"/>
              <a:t>terdapat</a:t>
            </a:r>
            <a:r>
              <a:rPr lang="en-US" sz="1200" dirty="0"/>
              <a:t> NA</a:t>
            </a:r>
          </a:p>
          <a:p>
            <a:r>
              <a:rPr lang="en-US" sz="1200" dirty="0" err="1"/>
              <a:t>datamu</a:t>
            </a:r>
            <a:r>
              <a:rPr lang="en-US" sz="1200" dirty="0"/>
              <a:t> &lt;- </a:t>
            </a:r>
            <a:r>
              <a:rPr lang="en-US" sz="1200" dirty="0" err="1"/>
              <a:t>na.omit</a:t>
            </a:r>
            <a:r>
              <a:rPr lang="en-US" sz="1200" dirty="0"/>
              <a:t>(</a:t>
            </a:r>
            <a:r>
              <a:rPr lang="en-US" sz="1200" dirty="0" err="1"/>
              <a:t>dataku</a:t>
            </a:r>
            <a:r>
              <a:rPr lang="en-US" sz="1200" dirty="0"/>
              <a:t>)</a:t>
            </a:r>
          </a:p>
          <a:p>
            <a:endParaRPr lang="en-US" sz="1200" dirty="0"/>
          </a:p>
          <a:p>
            <a:r>
              <a:rPr lang="en-US" sz="1200" dirty="0" err="1"/>
              <a:t>autoplot</a:t>
            </a:r>
            <a:r>
              <a:rPr lang="en-US" sz="1200" dirty="0"/>
              <a:t>(</a:t>
            </a:r>
            <a:r>
              <a:rPr lang="en-US" sz="1200" dirty="0" err="1"/>
              <a:t>prcomp</a:t>
            </a:r>
            <a:r>
              <a:rPr lang="en-US" sz="1200" dirty="0"/>
              <a:t>(</a:t>
            </a:r>
            <a:r>
              <a:rPr lang="en-US" sz="1200" dirty="0" err="1"/>
              <a:t>datamu</a:t>
            </a:r>
            <a:r>
              <a:rPr lang="en-US" sz="1200" dirty="0"/>
              <a:t>, scale=TRUE), data=</a:t>
            </a:r>
            <a:r>
              <a:rPr lang="en-US" sz="1200" dirty="0" err="1"/>
              <a:t>datamu</a:t>
            </a:r>
            <a:r>
              <a:rPr lang="en-US" sz="1200" dirty="0"/>
              <a:t>, loadings=TRUE, </a:t>
            </a:r>
            <a:r>
              <a:rPr lang="en-US" sz="1200" dirty="0" err="1"/>
              <a:t>loadings.colour</a:t>
            </a:r>
            <a:r>
              <a:rPr lang="en-US" sz="1200" dirty="0"/>
              <a:t>='blue', </a:t>
            </a:r>
            <a:r>
              <a:rPr lang="en-US" sz="1200" dirty="0" err="1"/>
              <a:t>loadings.label</a:t>
            </a:r>
            <a:r>
              <a:rPr lang="en-US" sz="1200" dirty="0"/>
              <a:t>=TRUE)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376" y="4709160"/>
            <a:ext cx="2107303" cy="17465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35079" y="6485298"/>
            <a:ext cx="1453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</a:t>
            </a:r>
            <a:r>
              <a:rPr lang="en-US" sz="1400" dirty="0" smtClean="0"/>
              <a:t>cale=FALSE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968039" y="6196451"/>
            <a:ext cx="1453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scale=TRUE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00111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Plotting PCA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672" y="886968"/>
            <a:ext cx="2716208" cy="22343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5840" y="2139696"/>
            <a:ext cx="4178808" cy="120032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datamu</a:t>
            </a:r>
            <a:r>
              <a:rPr lang="en-US" dirty="0"/>
              <a:t> &lt;- </a:t>
            </a:r>
            <a:r>
              <a:rPr lang="en-US" dirty="0" err="1"/>
              <a:t>na.omit</a:t>
            </a:r>
            <a:r>
              <a:rPr lang="en-US" dirty="0"/>
              <a:t>(</a:t>
            </a:r>
            <a:r>
              <a:rPr lang="en-US" dirty="0" err="1"/>
              <a:t>dataku</a:t>
            </a:r>
            <a:r>
              <a:rPr lang="en-US" dirty="0"/>
              <a:t>)</a:t>
            </a:r>
          </a:p>
          <a:p>
            <a:r>
              <a:rPr lang="en-US" dirty="0"/>
              <a:t>pcs &lt;- </a:t>
            </a:r>
            <a:r>
              <a:rPr lang="en-US" dirty="0" err="1"/>
              <a:t>prcomp</a:t>
            </a:r>
            <a:r>
              <a:rPr lang="en-US" dirty="0"/>
              <a:t>(</a:t>
            </a:r>
            <a:r>
              <a:rPr lang="en-US" dirty="0" err="1"/>
              <a:t>datamu</a:t>
            </a:r>
            <a:r>
              <a:rPr lang="en-US" dirty="0"/>
              <a:t>, scale=TRUE)</a:t>
            </a:r>
          </a:p>
          <a:p>
            <a:r>
              <a:rPr lang="en-US" dirty="0"/>
              <a:t>plot(pcs, type="l")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672" y="3456433"/>
            <a:ext cx="2716208" cy="22418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1936" y="3965448"/>
            <a:ext cx="4178808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plot(pcs$sdev^2, type="b")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3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Heatmap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369" y="1883664"/>
            <a:ext cx="8995443" cy="45653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6696" y="1984248"/>
            <a:ext cx="1664208" cy="313932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x1  &lt;- </a:t>
            </a:r>
            <a:r>
              <a:rPr lang="en-US" sz="900" dirty="0" err="1"/>
              <a:t>as.matrix</a:t>
            </a:r>
            <a:r>
              <a:rPr lang="en-US" sz="900" dirty="0"/>
              <a:t>(</a:t>
            </a:r>
            <a:r>
              <a:rPr lang="en-US" sz="900" dirty="0" err="1"/>
              <a:t>datamu</a:t>
            </a:r>
            <a:r>
              <a:rPr lang="en-US" sz="900" dirty="0"/>
              <a:t>)</a:t>
            </a:r>
          </a:p>
          <a:p>
            <a:r>
              <a:rPr lang="en-US" sz="900" dirty="0"/>
              <a:t>#x &lt;- x1[,-c(1:7)]</a:t>
            </a:r>
          </a:p>
          <a:p>
            <a:r>
              <a:rPr lang="en-US" sz="900" dirty="0"/>
              <a:t>x &lt;- x1</a:t>
            </a:r>
          </a:p>
          <a:p>
            <a:r>
              <a:rPr lang="en-US" sz="900" dirty="0"/>
              <a:t>xx &lt;- </a:t>
            </a:r>
            <a:r>
              <a:rPr lang="en-US" sz="900" dirty="0" err="1"/>
              <a:t>cor</a:t>
            </a:r>
            <a:r>
              <a:rPr lang="en-US" sz="900" dirty="0"/>
              <a:t>(x)</a:t>
            </a:r>
          </a:p>
          <a:p>
            <a:r>
              <a:rPr lang="en-US" sz="900" dirty="0"/>
              <a:t>xx &lt;- round(xx, 3)</a:t>
            </a:r>
          </a:p>
          <a:p>
            <a:r>
              <a:rPr lang="en-US" sz="900" dirty="0" err="1"/>
              <a:t>my_palette</a:t>
            </a:r>
            <a:r>
              <a:rPr lang="en-US" sz="900" dirty="0"/>
              <a:t> &lt;- </a:t>
            </a:r>
            <a:r>
              <a:rPr lang="en-US" sz="900" dirty="0" err="1"/>
              <a:t>colorRampPalette</a:t>
            </a:r>
            <a:r>
              <a:rPr lang="en-US" sz="900" dirty="0"/>
              <a:t>(c("red", "green", "blue"))(n = 256)</a:t>
            </a:r>
          </a:p>
          <a:p>
            <a:r>
              <a:rPr lang="en-US" sz="900" dirty="0" err="1"/>
              <a:t>your_palette</a:t>
            </a:r>
            <a:r>
              <a:rPr lang="en-US" sz="900" dirty="0"/>
              <a:t> &lt;- </a:t>
            </a:r>
            <a:r>
              <a:rPr lang="en-US" sz="900" dirty="0" err="1"/>
              <a:t>cm.colors</a:t>
            </a:r>
            <a:r>
              <a:rPr lang="en-US" sz="900" dirty="0"/>
              <a:t>(256)</a:t>
            </a:r>
          </a:p>
          <a:p>
            <a:endParaRPr lang="en-US" sz="900" dirty="0"/>
          </a:p>
          <a:p>
            <a:r>
              <a:rPr lang="en-US" sz="900" dirty="0" err="1"/>
              <a:t>rc</a:t>
            </a:r>
            <a:r>
              <a:rPr lang="en-US" sz="900" dirty="0"/>
              <a:t> &lt;- rainbow(</a:t>
            </a:r>
            <a:r>
              <a:rPr lang="en-US" sz="900" dirty="0" err="1"/>
              <a:t>nrow</a:t>
            </a:r>
            <a:r>
              <a:rPr lang="en-US" sz="900" dirty="0"/>
              <a:t>(xx), start = 0, end = .3)</a:t>
            </a:r>
          </a:p>
          <a:p>
            <a:r>
              <a:rPr lang="en-US" sz="900" dirty="0"/>
              <a:t>cc &lt;- rainbow(</a:t>
            </a:r>
            <a:r>
              <a:rPr lang="en-US" sz="900" dirty="0" err="1"/>
              <a:t>ncol</a:t>
            </a:r>
            <a:r>
              <a:rPr lang="en-US" sz="900" dirty="0"/>
              <a:t>(xx), start = 0, end = .3)</a:t>
            </a:r>
          </a:p>
          <a:p>
            <a:r>
              <a:rPr lang="en-US" sz="900" dirty="0" err="1"/>
              <a:t>hv</a:t>
            </a:r>
            <a:r>
              <a:rPr lang="en-US" sz="900" dirty="0"/>
              <a:t> &lt;- heatmap.2(xx, </a:t>
            </a:r>
            <a:r>
              <a:rPr lang="en-US" sz="900" dirty="0" err="1"/>
              <a:t>cellnote</a:t>
            </a:r>
            <a:r>
              <a:rPr lang="en-US" sz="900" dirty="0"/>
              <a:t>=xx, </a:t>
            </a:r>
            <a:r>
              <a:rPr lang="en-US" sz="900" dirty="0" err="1"/>
              <a:t>notecol</a:t>
            </a:r>
            <a:r>
              <a:rPr lang="en-US" sz="900" dirty="0"/>
              <a:t>="black", </a:t>
            </a:r>
            <a:r>
              <a:rPr lang="en-US" sz="900" dirty="0" err="1"/>
              <a:t>dendrogram</a:t>
            </a:r>
            <a:r>
              <a:rPr lang="en-US" sz="900" dirty="0"/>
              <a:t>='none',  </a:t>
            </a:r>
          </a:p>
          <a:p>
            <a:r>
              <a:rPr lang="en-US" sz="900" dirty="0"/>
              <a:t>              </a:t>
            </a:r>
            <a:r>
              <a:rPr lang="en-US" sz="900" dirty="0" err="1"/>
              <a:t>Rowv</a:t>
            </a:r>
            <a:r>
              <a:rPr lang="en-US" sz="900" dirty="0"/>
              <a:t>=TRUE, </a:t>
            </a:r>
            <a:r>
              <a:rPr lang="en-US" sz="900" dirty="0" err="1"/>
              <a:t>Colv</a:t>
            </a:r>
            <a:r>
              <a:rPr lang="en-US" sz="900" dirty="0"/>
              <a:t>=TRUE, trace='none',  </a:t>
            </a:r>
          </a:p>
          <a:p>
            <a:r>
              <a:rPr lang="en-US" sz="900" dirty="0"/>
              <a:t>              main = "</a:t>
            </a:r>
            <a:r>
              <a:rPr lang="en-US" sz="900" dirty="0" err="1"/>
              <a:t>heatmap</a:t>
            </a:r>
            <a:r>
              <a:rPr lang="en-US" sz="900" dirty="0"/>
              <a:t>"</a:t>
            </a:r>
          </a:p>
          <a:p>
            <a:r>
              <a:rPr lang="en-US" sz="900" dirty="0"/>
              <a:t>             )</a:t>
            </a:r>
          </a:p>
          <a:p>
            <a:r>
              <a:rPr lang="en-US" sz="900" dirty="0" err="1"/>
              <a:t>utils</a:t>
            </a:r>
            <a:r>
              <a:rPr lang="en-US" sz="900" dirty="0"/>
              <a:t>::</a:t>
            </a:r>
            <a:r>
              <a:rPr lang="en-US" sz="900" dirty="0" err="1"/>
              <a:t>str</a:t>
            </a:r>
            <a:r>
              <a:rPr lang="en-US" sz="900" dirty="0"/>
              <a:t>(</a:t>
            </a:r>
            <a:r>
              <a:rPr lang="en-US" sz="900" dirty="0" err="1"/>
              <a:t>hv</a:t>
            </a:r>
            <a:r>
              <a:rPr lang="en-US" sz="900" dirty="0"/>
              <a:t>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1224" y="1216152"/>
            <a:ext cx="593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Amati </a:t>
            </a:r>
            <a:r>
              <a:rPr lang="en-US" dirty="0" err="1" smtClean="0"/>
              <a:t>korelasi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variable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variable </a:t>
            </a:r>
            <a:r>
              <a:rPr lang="en-US" dirty="0" err="1" smtClean="0"/>
              <a:t>lainnya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206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0944" y="1600200"/>
            <a:ext cx="6437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Kapan </a:t>
            </a:r>
            <a:r>
              <a:rPr lang="en-US" sz="4000" b="1" dirty="0" err="1" smtClean="0"/>
              <a:t>kita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butuh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untuk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lebih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memahami</a:t>
            </a:r>
            <a:r>
              <a:rPr lang="en-US" sz="4000" b="1" dirty="0" smtClean="0"/>
              <a:t> data yang </a:t>
            </a:r>
            <a:r>
              <a:rPr lang="en-US" sz="4000" b="1" dirty="0" err="1" smtClean="0"/>
              <a:t>diamati</a:t>
            </a:r>
            <a:r>
              <a:rPr lang="en-US" sz="4000" b="1" dirty="0" smtClean="0"/>
              <a:t>?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056" y="3744174"/>
            <a:ext cx="2630170" cy="262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83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&gt; </a:t>
            </a:r>
            <a:r>
              <a:rPr lang="en-US" sz="2000" dirty="0" err="1" smtClean="0"/>
              <a:t>colnames</a:t>
            </a:r>
            <a:r>
              <a:rPr lang="en-US" sz="2000" dirty="0" smtClean="0"/>
              <a:t>(</a:t>
            </a:r>
            <a:r>
              <a:rPr lang="en-US" sz="2000" dirty="0" err="1" smtClean="0"/>
              <a:t>dataku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 smtClean="0"/>
              <a:t> [1] "calories" "protein"  "fat"      "sodium"   "fiber"    "carbo"   </a:t>
            </a:r>
          </a:p>
          <a:p>
            <a:pPr marL="0" indent="0">
              <a:buNone/>
            </a:pPr>
            <a:r>
              <a:rPr lang="en-US" sz="2000" dirty="0" smtClean="0"/>
              <a:t> [7] "sugars"   "</a:t>
            </a:r>
            <a:r>
              <a:rPr lang="en-US" sz="2000" dirty="0" err="1" smtClean="0"/>
              <a:t>potass</a:t>
            </a:r>
            <a:r>
              <a:rPr lang="en-US" sz="2000" dirty="0" smtClean="0"/>
              <a:t>"   "vitamins" "shelf"    "weight"   "cups"    </a:t>
            </a:r>
          </a:p>
          <a:p>
            <a:pPr marL="0" indent="0">
              <a:buNone/>
            </a:pPr>
            <a:r>
              <a:rPr lang="en-US" sz="2000" dirty="0" smtClean="0"/>
              <a:t>[13] "rating"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311" y="3083985"/>
            <a:ext cx="5417439" cy="3520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83439" y="628322"/>
            <a:ext cx="4411085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err="1"/>
              <a:t>setwd</a:t>
            </a:r>
            <a:r>
              <a:rPr lang="en-US" sz="1100" dirty="0"/>
              <a:t>("D:\\dataku5\\kuliah\\Analitika </a:t>
            </a:r>
            <a:r>
              <a:rPr lang="en-US" sz="1100" dirty="0" err="1"/>
              <a:t>Bisnis</a:t>
            </a:r>
            <a:r>
              <a:rPr lang="en-US" sz="1100" dirty="0"/>
              <a:t>\\</a:t>
            </a:r>
            <a:r>
              <a:rPr lang="en-US" sz="1100" dirty="0" err="1"/>
              <a:t>materi</a:t>
            </a:r>
            <a:r>
              <a:rPr lang="en-US" sz="1100" dirty="0"/>
              <a:t>\\data")</a:t>
            </a:r>
          </a:p>
          <a:p>
            <a:endParaRPr lang="en-US" sz="1100" dirty="0"/>
          </a:p>
          <a:p>
            <a:r>
              <a:rPr lang="en-US" sz="1100" dirty="0" err="1"/>
              <a:t>datax</a:t>
            </a:r>
            <a:r>
              <a:rPr lang="en-US" sz="1100" dirty="0"/>
              <a:t>&lt;-read.csv("Cereals.csv", header=TRUE)</a:t>
            </a:r>
          </a:p>
          <a:p>
            <a:r>
              <a:rPr lang="en-US" sz="1100" dirty="0" err="1"/>
              <a:t>dataku</a:t>
            </a:r>
            <a:r>
              <a:rPr lang="en-US" sz="1100" dirty="0"/>
              <a:t> &lt;- </a:t>
            </a:r>
            <a:r>
              <a:rPr lang="en-US" sz="1100" dirty="0" err="1"/>
              <a:t>datax</a:t>
            </a:r>
            <a:r>
              <a:rPr lang="en-US" sz="1100" dirty="0"/>
              <a:t>[,-c(1:3)]  # </a:t>
            </a:r>
            <a:r>
              <a:rPr lang="en-US" sz="1100" dirty="0" err="1"/>
              <a:t>hapus</a:t>
            </a:r>
            <a:r>
              <a:rPr lang="en-US" sz="1100" dirty="0"/>
              <a:t> </a:t>
            </a:r>
            <a:r>
              <a:rPr lang="en-US" sz="1100" dirty="0" err="1"/>
              <a:t>kolom</a:t>
            </a:r>
            <a:r>
              <a:rPr lang="en-US" sz="1100" dirty="0"/>
              <a:t> 1 </a:t>
            </a:r>
            <a:r>
              <a:rPr lang="en-US" sz="1100" dirty="0" err="1"/>
              <a:t>sd</a:t>
            </a:r>
            <a:r>
              <a:rPr lang="en-US" sz="1100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860157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651504" cy="1900214"/>
          </a:xfrm>
        </p:spPr>
        <p:txBody>
          <a:bodyPr/>
          <a:lstStyle/>
          <a:p>
            <a:r>
              <a:rPr lang="en-US" dirty="0" smtClean="0"/>
              <a:t>Sodium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potass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angka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besar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karena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satuannya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dalam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miligram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403" y="1690688"/>
            <a:ext cx="6751704" cy="41831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9934" y="4312693"/>
            <a:ext cx="3616657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&gt; head(</a:t>
            </a:r>
            <a:r>
              <a:rPr lang="en-US" sz="2400" dirty="0" err="1" smtClean="0"/>
              <a:t>datax</a:t>
            </a:r>
            <a:r>
              <a:rPr lang="en-US" sz="2400" dirty="0" smtClean="0"/>
              <a:t>[1:12</a:t>
            </a:r>
            <a:r>
              <a:rPr lang="en-US" sz="2400" dirty="0"/>
              <a:t>],10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Down Arrow 6"/>
          <p:cNvSpPr/>
          <p:nvPr/>
        </p:nvSpPr>
        <p:spPr>
          <a:xfrm>
            <a:off x="9021170" y="846161"/>
            <a:ext cx="382137" cy="6141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0809027" y="846161"/>
            <a:ext cx="354842" cy="6141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2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Agar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terlihat</a:t>
            </a:r>
            <a:r>
              <a:rPr lang="en-US" dirty="0" smtClean="0"/>
              <a:t>, </a:t>
            </a:r>
            <a:r>
              <a:rPr lang="en-US" dirty="0" err="1" smtClean="0"/>
              <a:t>gunakan</a:t>
            </a:r>
            <a:r>
              <a:rPr lang="en-US" dirty="0" smtClean="0"/>
              <a:t> statistics </a:t>
            </a:r>
            <a:r>
              <a:rPr lang="en-US" dirty="0"/>
              <a:t>d</a:t>
            </a:r>
            <a:r>
              <a:rPr lang="en-US" dirty="0" smtClean="0"/>
              <a:t>escriptive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98008" cy="25726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# </a:t>
            </a:r>
            <a:r>
              <a:rPr lang="en-US" dirty="0" err="1" smtClean="0"/>
              <a:t>install.packages</a:t>
            </a:r>
            <a:r>
              <a:rPr lang="en-US" dirty="0" smtClean="0"/>
              <a:t>("</a:t>
            </a:r>
            <a:r>
              <a:rPr lang="en-US" dirty="0" err="1" smtClean="0"/>
              <a:t>pastecs</a:t>
            </a:r>
            <a:r>
              <a:rPr lang="en-US" dirty="0" smtClean="0"/>
              <a:t>")</a:t>
            </a:r>
          </a:p>
          <a:p>
            <a:pPr marL="0" indent="0">
              <a:buNone/>
            </a:pPr>
            <a:r>
              <a:rPr lang="en-US" dirty="0" smtClean="0"/>
              <a:t>library(</a:t>
            </a:r>
            <a:r>
              <a:rPr lang="en-US" dirty="0" err="1" smtClean="0"/>
              <a:t>pastecs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err="1" smtClean="0"/>
              <a:t>hasil</a:t>
            </a:r>
            <a:r>
              <a:rPr lang="en-US" dirty="0" smtClean="0"/>
              <a:t> &lt;- </a:t>
            </a:r>
            <a:r>
              <a:rPr lang="en-US" dirty="0" err="1" smtClean="0"/>
              <a:t>stat.desc</a:t>
            </a:r>
            <a:r>
              <a:rPr lang="en-US" dirty="0" smtClean="0"/>
              <a:t>(</a:t>
            </a:r>
            <a:r>
              <a:rPr lang="en-US" dirty="0" err="1" smtClean="0"/>
              <a:t>dataku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# </a:t>
            </a:r>
            <a:r>
              <a:rPr lang="en-US" dirty="0" err="1" smtClean="0"/>
              <a:t>ambil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1 </a:t>
            </a:r>
            <a:r>
              <a:rPr lang="en-US" dirty="0" err="1" smtClean="0"/>
              <a:t>dan</a:t>
            </a:r>
            <a:r>
              <a:rPr lang="en-US" dirty="0" smtClean="0"/>
              <a:t> 13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hasil1 &lt;- </a:t>
            </a:r>
            <a:r>
              <a:rPr lang="en-US" dirty="0" err="1" smtClean="0"/>
              <a:t>stat.desc</a:t>
            </a:r>
            <a:r>
              <a:rPr lang="en-US" dirty="0" smtClean="0"/>
              <a:t>(</a:t>
            </a:r>
            <a:r>
              <a:rPr lang="en-US" dirty="0" err="1" smtClean="0"/>
              <a:t>dataku</a:t>
            </a:r>
            <a:r>
              <a:rPr lang="en-US" dirty="0" smtClean="0"/>
              <a:t>[,c(1,13)])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28232" y="1825625"/>
            <a:ext cx="5394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ea typeface="Microsoft Sans Serif" panose="020B0604020202020204" pitchFamily="34" charset="0"/>
                <a:cs typeface="Courier New" panose="02070309020205020404" pitchFamily="49" charset="0"/>
              </a:rPr>
              <a:t>&gt; hasil1</a:t>
            </a:r>
          </a:p>
          <a:p>
            <a:r>
              <a:rPr lang="en-US" b="1" dirty="0" smtClean="0">
                <a:latin typeface="Courier New" panose="02070309020205020404" pitchFamily="49" charset="0"/>
                <a:ea typeface="Microsoft Sans Serif" panose="020B0604020202020204" pitchFamily="34" charset="0"/>
                <a:cs typeface="Courier New" panose="02070309020205020404" pitchFamily="49" charset="0"/>
              </a:rPr>
              <a:t>                 calories       rating</a:t>
            </a:r>
          </a:p>
          <a:p>
            <a:r>
              <a:rPr lang="en-US" b="1" dirty="0" err="1" smtClean="0">
                <a:latin typeface="Courier New" panose="02070309020205020404" pitchFamily="49" charset="0"/>
                <a:ea typeface="Microsoft Sans Serif" panose="020B0604020202020204" pitchFamily="34" charset="0"/>
                <a:cs typeface="Courier New" panose="02070309020205020404" pitchFamily="49" charset="0"/>
              </a:rPr>
              <a:t>nbr.val</a:t>
            </a:r>
            <a:r>
              <a:rPr lang="en-US" b="1" dirty="0" smtClean="0">
                <a:latin typeface="Courier New" panose="02070309020205020404" pitchFamily="49" charset="0"/>
                <a:ea typeface="Microsoft Sans Serif" panose="020B0604020202020204" pitchFamily="34" charset="0"/>
                <a:cs typeface="Courier New" panose="02070309020205020404" pitchFamily="49" charset="0"/>
              </a:rPr>
              <a:t>        77.0000000   77.0000000</a:t>
            </a:r>
          </a:p>
          <a:p>
            <a:r>
              <a:rPr lang="en-US" b="1" dirty="0" err="1" smtClean="0">
                <a:latin typeface="Courier New" panose="02070309020205020404" pitchFamily="49" charset="0"/>
                <a:ea typeface="Microsoft Sans Serif" panose="020B0604020202020204" pitchFamily="34" charset="0"/>
                <a:cs typeface="Courier New" panose="02070309020205020404" pitchFamily="49" charset="0"/>
              </a:rPr>
              <a:t>nbr.null</a:t>
            </a:r>
            <a:r>
              <a:rPr lang="en-US" b="1" dirty="0" smtClean="0">
                <a:latin typeface="Courier New" panose="02070309020205020404" pitchFamily="49" charset="0"/>
                <a:ea typeface="Microsoft Sans Serif" panose="020B0604020202020204" pitchFamily="34" charset="0"/>
                <a:cs typeface="Courier New" panose="02070309020205020404" pitchFamily="49" charset="0"/>
              </a:rPr>
              <a:t>        0.0000000    0.0000000</a:t>
            </a:r>
          </a:p>
          <a:p>
            <a:r>
              <a:rPr lang="en-US" b="1" dirty="0" smtClean="0">
                <a:latin typeface="Courier New" panose="02070309020205020404" pitchFamily="49" charset="0"/>
                <a:ea typeface="Microsoft Sans Serif" panose="020B0604020202020204" pitchFamily="34" charset="0"/>
                <a:cs typeface="Courier New" panose="02070309020205020404" pitchFamily="49" charset="0"/>
              </a:rPr>
              <a:t>nbr.na          0.0000000    0.0000000</a:t>
            </a:r>
          </a:p>
          <a:p>
            <a:r>
              <a:rPr lang="en-US" b="1" dirty="0" smtClean="0">
                <a:latin typeface="Courier New" panose="02070309020205020404" pitchFamily="49" charset="0"/>
                <a:ea typeface="Microsoft Sans Serif" panose="020B0604020202020204" pitchFamily="34" charset="0"/>
                <a:cs typeface="Courier New" panose="02070309020205020404" pitchFamily="49" charset="0"/>
              </a:rPr>
              <a:t>min            50.0000000   18.0428510</a:t>
            </a:r>
          </a:p>
          <a:p>
            <a:r>
              <a:rPr lang="en-US" b="1" dirty="0" smtClean="0">
                <a:latin typeface="Courier New" panose="02070309020205020404" pitchFamily="49" charset="0"/>
                <a:ea typeface="Microsoft Sans Serif" panose="020B0604020202020204" pitchFamily="34" charset="0"/>
                <a:cs typeface="Courier New" panose="02070309020205020404" pitchFamily="49" charset="0"/>
              </a:rPr>
              <a:t>max           160.0000000   93.7049120</a:t>
            </a:r>
          </a:p>
          <a:p>
            <a:r>
              <a:rPr lang="en-US" b="1" dirty="0" smtClean="0">
                <a:latin typeface="Courier New" panose="02070309020205020404" pitchFamily="49" charset="0"/>
                <a:ea typeface="Microsoft Sans Serif" panose="020B0604020202020204" pitchFamily="34" charset="0"/>
                <a:cs typeface="Courier New" panose="02070309020205020404" pitchFamily="49" charset="0"/>
              </a:rPr>
              <a:t>range         110.0000000   75.6620610</a:t>
            </a:r>
          </a:p>
          <a:p>
            <a:r>
              <a:rPr lang="en-US" b="1" dirty="0" smtClean="0">
                <a:latin typeface="Courier New" panose="02070309020205020404" pitchFamily="49" charset="0"/>
                <a:ea typeface="Microsoft Sans Serif" panose="020B0604020202020204" pitchFamily="34" charset="0"/>
                <a:cs typeface="Courier New" panose="02070309020205020404" pitchFamily="49" charset="0"/>
              </a:rPr>
              <a:t>sum          8230.0000000 3285.2592840</a:t>
            </a:r>
          </a:p>
          <a:p>
            <a:r>
              <a:rPr lang="en-US" b="1" dirty="0" smtClean="0">
                <a:latin typeface="Courier New" panose="02070309020205020404" pitchFamily="49" charset="0"/>
                <a:ea typeface="Microsoft Sans Serif" panose="020B0604020202020204" pitchFamily="34" charset="0"/>
                <a:cs typeface="Courier New" panose="02070309020205020404" pitchFamily="49" charset="0"/>
              </a:rPr>
              <a:t>median        110.0000000   40.4002080</a:t>
            </a:r>
          </a:p>
          <a:p>
            <a:r>
              <a:rPr lang="en-US" b="1" dirty="0" smtClean="0">
                <a:latin typeface="Courier New" panose="02070309020205020404" pitchFamily="49" charset="0"/>
                <a:ea typeface="Microsoft Sans Serif" panose="020B0604020202020204" pitchFamily="34" charset="0"/>
                <a:cs typeface="Courier New" panose="02070309020205020404" pitchFamily="49" charset="0"/>
              </a:rPr>
              <a:t>mean          106.8831169   42.6657050</a:t>
            </a:r>
          </a:p>
          <a:p>
            <a:r>
              <a:rPr lang="en-US" b="1" dirty="0" err="1" smtClean="0">
                <a:latin typeface="Courier New" panose="02070309020205020404" pitchFamily="49" charset="0"/>
                <a:ea typeface="Microsoft Sans Serif" panose="020B0604020202020204" pitchFamily="34" charset="0"/>
                <a:cs typeface="Courier New" panose="02070309020205020404" pitchFamily="49" charset="0"/>
              </a:rPr>
              <a:t>SE.mean</a:t>
            </a:r>
            <a:r>
              <a:rPr lang="en-US" b="1" dirty="0" smtClean="0">
                <a:latin typeface="Courier New" panose="02070309020205020404" pitchFamily="49" charset="0"/>
                <a:ea typeface="Microsoft Sans Serif" panose="020B0604020202020204" pitchFamily="34" charset="0"/>
                <a:cs typeface="Courier New" panose="02070309020205020404" pitchFamily="49" charset="0"/>
              </a:rPr>
              <a:t>         2.2204214    1.6008371</a:t>
            </a:r>
          </a:p>
          <a:p>
            <a:r>
              <a:rPr lang="en-US" b="1" dirty="0" smtClean="0">
                <a:latin typeface="Courier New" panose="02070309020205020404" pitchFamily="49" charset="0"/>
                <a:ea typeface="Microsoft Sans Serif" panose="020B0604020202020204" pitchFamily="34" charset="0"/>
                <a:cs typeface="Courier New" panose="02070309020205020404" pitchFamily="49" charset="0"/>
              </a:rPr>
              <a:t>CI.mean.0.95    4.4223526    3.1883435</a:t>
            </a:r>
          </a:p>
          <a:p>
            <a:r>
              <a:rPr lang="en-US" b="1" dirty="0" err="1" smtClean="0">
                <a:latin typeface="Courier New" panose="02070309020205020404" pitchFamily="49" charset="0"/>
                <a:ea typeface="Microsoft Sans Serif" panose="020B0604020202020204" pitchFamily="34" charset="0"/>
                <a:cs typeface="Courier New" panose="02070309020205020404" pitchFamily="49" charset="0"/>
              </a:rPr>
              <a:t>var</a:t>
            </a:r>
            <a:r>
              <a:rPr lang="en-US" b="1" dirty="0" smtClean="0">
                <a:latin typeface="Courier New" panose="02070309020205020404" pitchFamily="49" charset="0"/>
                <a:ea typeface="Microsoft Sans Serif" panose="020B0604020202020204" pitchFamily="34" charset="0"/>
                <a:cs typeface="Courier New" panose="02070309020205020404" pitchFamily="49" charset="0"/>
              </a:rPr>
              <a:t>           379.6308954  197.3263210</a:t>
            </a:r>
          </a:p>
          <a:p>
            <a:r>
              <a:rPr lang="en-US" b="1" dirty="0" err="1" smtClean="0">
                <a:latin typeface="Courier New" panose="02070309020205020404" pitchFamily="49" charset="0"/>
                <a:ea typeface="Microsoft Sans Serif" panose="020B0604020202020204" pitchFamily="34" charset="0"/>
                <a:cs typeface="Courier New" panose="02070309020205020404" pitchFamily="49" charset="0"/>
              </a:rPr>
              <a:t>std.dev</a:t>
            </a:r>
            <a:r>
              <a:rPr lang="en-US" b="1" dirty="0" smtClean="0">
                <a:latin typeface="Courier New" panose="02070309020205020404" pitchFamily="49" charset="0"/>
                <a:ea typeface="Microsoft Sans Serif" panose="020B0604020202020204" pitchFamily="34" charset="0"/>
                <a:cs typeface="Courier New" panose="02070309020205020404" pitchFamily="49" charset="0"/>
              </a:rPr>
              <a:t>        19.4841191   14.0472887</a:t>
            </a:r>
          </a:p>
          <a:p>
            <a:r>
              <a:rPr lang="en-US" b="1" dirty="0" err="1" smtClean="0">
                <a:latin typeface="Courier New" panose="02070309020205020404" pitchFamily="49" charset="0"/>
                <a:ea typeface="Microsoft Sans Serif" panose="020B0604020202020204" pitchFamily="34" charset="0"/>
                <a:cs typeface="Courier New" panose="02070309020205020404" pitchFamily="49" charset="0"/>
              </a:rPr>
              <a:t>coef.var</a:t>
            </a:r>
            <a:r>
              <a:rPr lang="en-US" b="1" dirty="0" smtClean="0">
                <a:latin typeface="Courier New" panose="02070309020205020404" pitchFamily="49" charset="0"/>
                <a:ea typeface="Microsoft Sans Serif" panose="020B0604020202020204" pitchFamily="34" charset="0"/>
                <a:cs typeface="Courier New" panose="02070309020205020404" pitchFamily="49" charset="0"/>
              </a:rPr>
              <a:t>        0.1822937    0.3292408</a:t>
            </a:r>
            <a:endParaRPr lang="en-US" b="1" dirty="0">
              <a:latin typeface="Courier New" panose="02070309020205020404" pitchFamily="49" charset="0"/>
              <a:ea typeface="Microsoft Sans Serif" panose="020B0604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376399" y="5404514"/>
            <a:ext cx="859809" cy="368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28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22848" cy="1325563"/>
          </a:xfrm>
        </p:spPr>
        <p:txBody>
          <a:bodyPr/>
          <a:lstStyle/>
          <a:p>
            <a:r>
              <a:rPr lang="en-US" dirty="0" err="1" smtClean="0"/>
              <a:t>Perhatikan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b="1" dirty="0" err="1" smtClean="0"/>
              <a:t>var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b="1" dirty="0" smtClean="0"/>
              <a:t>sodium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err="1" smtClean="0"/>
              <a:t>potass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0984" y="665565"/>
            <a:ext cx="4492752" cy="2572639"/>
          </a:xfrm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# </a:t>
            </a:r>
            <a:r>
              <a:rPr lang="en-US" dirty="0" err="1" smtClean="0"/>
              <a:t>install.packages</a:t>
            </a:r>
            <a:r>
              <a:rPr lang="en-US" dirty="0" smtClean="0"/>
              <a:t>("</a:t>
            </a:r>
            <a:r>
              <a:rPr lang="en-US" dirty="0" err="1" smtClean="0"/>
              <a:t>pastecs</a:t>
            </a:r>
            <a:r>
              <a:rPr lang="en-US" dirty="0" smtClean="0"/>
              <a:t>")</a:t>
            </a:r>
          </a:p>
          <a:p>
            <a:pPr marL="0" indent="0">
              <a:buNone/>
            </a:pPr>
            <a:r>
              <a:rPr lang="en-US" dirty="0" smtClean="0"/>
              <a:t>library(</a:t>
            </a:r>
            <a:r>
              <a:rPr lang="en-US" dirty="0" err="1" smtClean="0"/>
              <a:t>pastecs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err="1" smtClean="0"/>
              <a:t>hasil</a:t>
            </a:r>
            <a:r>
              <a:rPr lang="en-US" dirty="0" smtClean="0"/>
              <a:t> &lt;- </a:t>
            </a:r>
            <a:r>
              <a:rPr lang="en-US" dirty="0" err="1" smtClean="0"/>
              <a:t>stat.desc</a:t>
            </a:r>
            <a:r>
              <a:rPr lang="en-US" dirty="0" smtClean="0"/>
              <a:t>(</a:t>
            </a:r>
            <a:r>
              <a:rPr lang="en-US" dirty="0" err="1" smtClean="0"/>
              <a:t>dataku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err="1"/>
              <a:t>h</a:t>
            </a:r>
            <a:r>
              <a:rPr lang="en-US" dirty="0" err="1" smtClean="0"/>
              <a:t>asil</a:t>
            </a:r>
            <a:r>
              <a:rPr lang="en-US" dirty="0" smtClean="0"/>
              <a:t>[12,]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530948"/>
            <a:ext cx="10765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&gt; </a:t>
            </a:r>
            <a:r>
              <a:rPr lang="en-US" sz="2400" dirty="0" err="1" smtClean="0"/>
              <a:t>hasil</a:t>
            </a:r>
            <a:r>
              <a:rPr lang="en-US" sz="2400" dirty="0" smtClean="0"/>
              <a:t>[12,]</a:t>
            </a:r>
          </a:p>
          <a:p>
            <a:r>
              <a:rPr lang="en-US" sz="2400" dirty="0" smtClean="0"/>
              <a:t>       calories    protein      fat           </a:t>
            </a:r>
            <a:r>
              <a:rPr lang="en-US" sz="2400" b="1" dirty="0" smtClean="0"/>
              <a:t>sodium</a:t>
            </a:r>
            <a:r>
              <a:rPr lang="en-US" sz="2400" dirty="0" smtClean="0"/>
              <a:t>    fiber          carbo        sugars      </a:t>
            </a:r>
            <a:r>
              <a:rPr lang="en-US" sz="2400" b="1" dirty="0" err="1" smtClean="0"/>
              <a:t>potass</a:t>
            </a:r>
            <a:endParaRPr lang="en-US" sz="2400" b="1" dirty="0" smtClean="0"/>
          </a:p>
          <a:p>
            <a:r>
              <a:rPr lang="en-US" sz="2400" b="1" dirty="0" err="1" smtClean="0"/>
              <a:t>var</a:t>
            </a:r>
            <a:r>
              <a:rPr lang="en-US" sz="2400" dirty="0" smtClean="0"/>
              <a:t> 379.6309 1.198565 1.012987 </a:t>
            </a:r>
            <a:r>
              <a:rPr lang="en-US" sz="2400" b="1" dirty="0" smtClean="0"/>
              <a:t>7027.854</a:t>
            </a:r>
            <a:r>
              <a:rPr lang="en-US" sz="2400" dirty="0" smtClean="0"/>
              <a:t> 5.680424 15.26719 19.17263 </a:t>
            </a:r>
            <a:r>
              <a:rPr lang="en-US" sz="2400" b="1" dirty="0" smtClean="0"/>
              <a:t>4957.658</a:t>
            </a:r>
          </a:p>
          <a:p>
            <a:endParaRPr lang="en-US" sz="2400" dirty="0" smtClean="0"/>
          </a:p>
          <a:p>
            <a:r>
              <a:rPr lang="en-US" sz="2400" dirty="0" smtClean="0"/>
              <a:t>       vitamins  shelf           weight          cups             rating</a:t>
            </a:r>
          </a:p>
          <a:p>
            <a:r>
              <a:rPr lang="en-US" sz="2400" b="1" dirty="0" err="1" smtClean="0"/>
              <a:t>var</a:t>
            </a:r>
            <a:r>
              <a:rPr lang="en-US" sz="2400" dirty="0" smtClean="0"/>
              <a:t> 499.1883 0.6930964 0.02264327 0.0541568 197.3263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6086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651" y="456701"/>
            <a:ext cx="5936776" cy="61185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3233547"/>
            <a:ext cx="4361688" cy="230832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# </a:t>
            </a:r>
            <a:r>
              <a:rPr lang="en-US" dirty="0"/>
              <a:t>Multiple histograms</a:t>
            </a:r>
          </a:p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=c(3, 3))</a:t>
            </a:r>
          </a:p>
          <a:p>
            <a:r>
              <a:rPr lang="en-US" dirty="0" err="1"/>
              <a:t>colnama</a:t>
            </a:r>
            <a:r>
              <a:rPr lang="en-US" dirty="0"/>
              <a:t> &lt;- </a:t>
            </a:r>
            <a:r>
              <a:rPr lang="en-US" dirty="0" err="1"/>
              <a:t>colnames</a:t>
            </a:r>
            <a:r>
              <a:rPr lang="en-US" dirty="0"/>
              <a:t>(</a:t>
            </a:r>
            <a:r>
              <a:rPr lang="en-US" dirty="0" err="1"/>
              <a:t>dataku</a:t>
            </a:r>
            <a:r>
              <a:rPr lang="en-US" dirty="0"/>
              <a:t>)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 in 1:9) {</a:t>
            </a:r>
          </a:p>
          <a:p>
            <a:r>
              <a:rPr lang="en-US" dirty="0"/>
              <a:t>  </a:t>
            </a:r>
            <a:r>
              <a:rPr lang="en-US" dirty="0" err="1"/>
              <a:t>hist</a:t>
            </a:r>
            <a:r>
              <a:rPr lang="en-US" dirty="0"/>
              <a:t>(</a:t>
            </a:r>
            <a:r>
              <a:rPr lang="en-US" dirty="0" err="1"/>
              <a:t>dataku</a:t>
            </a:r>
            <a:r>
              <a:rPr lang="en-US" dirty="0"/>
              <a:t>[,</a:t>
            </a:r>
            <a:r>
              <a:rPr lang="en-US" dirty="0" err="1"/>
              <a:t>i</a:t>
            </a:r>
            <a:r>
              <a:rPr lang="en-US" dirty="0"/>
              <a:t>], main=</a:t>
            </a:r>
            <a:r>
              <a:rPr lang="en-US" dirty="0" err="1"/>
              <a:t>colnama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], </a:t>
            </a:r>
            <a:r>
              <a:rPr lang="en-US" dirty="0" err="1"/>
              <a:t>xlab</a:t>
            </a:r>
            <a:r>
              <a:rPr lang="en-US" dirty="0"/>
              <a:t>=</a:t>
            </a:r>
            <a:r>
              <a:rPr lang="en-US" dirty="0" err="1"/>
              <a:t>colnama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], probability=TRUE, col="gray", border="white")</a:t>
            </a:r>
          </a:p>
          <a:p>
            <a:r>
              <a:rPr lang="en-US" dirty="0"/>
              <a:t>}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6305" y="1690688"/>
            <a:ext cx="4361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Amati </a:t>
            </a:r>
            <a:r>
              <a:rPr lang="en-US" sz="2400" dirty="0" err="1" smtClean="0"/>
              <a:t>distribusi</a:t>
            </a:r>
            <a:r>
              <a:rPr lang="en-US" sz="2400" dirty="0" smtClean="0"/>
              <a:t> data </a:t>
            </a:r>
            <a:r>
              <a:rPr lang="en-US" sz="2400" dirty="0" err="1" smtClean="0"/>
              <a:t>masing-masing</a:t>
            </a:r>
            <a:r>
              <a:rPr lang="en-US" sz="2400" dirty="0" smtClean="0"/>
              <a:t> </a:t>
            </a:r>
            <a:r>
              <a:rPr lang="en-US" sz="2400" dirty="0" err="1" smtClean="0"/>
              <a:t>variabel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0455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 and density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7280" y="1947672"/>
            <a:ext cx="4818888" cy="341632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# Histograms and density lines</a:t>
            </a:r>
          </a:p>
          <a:p>
            <a:r>
              <a:rPr lang="en-US" dirty="0" err="1" smtClean="0"/>
              <a:t>datamu</a:t>
            </a:r>
            <a:r>
              <a:rPr lang="en-US" dirty="0" smtClean="0"/>
              <a:t> = </a:t>
            </a:r>
            <a:r>
              <a:rPr lang="en-US" dirty="0" err="1" smtClean="0"/>
              <a:t>na.omit</a:t>
            </a:r>
            <a:r>
              <a:rPr lang="en-US" dirty="0" smtClean="0"/>
              <a:t>(</a:t>
            </a:r>
            <a:r>
              <a:rPr lang="en-US" dirty="0" err="1" smtClean="0"/>
              <a:t>dataku</a:t>
            </a:r>
            <a:r>
              <a:rPr lang="en-US" dirty="0" smtClean="0"/>
              <a:t>)</a:t>
            </a:r>
          </a:p>
          <a:p>
            <a:r>
              <a:rPr lang="en-US" dirty="0" smtClean="0"/>
              <a:t>par(</a:t>
            </a:r>
            <a:r>
              <a:rPr lang="en-US" dirty="0" err="1" smtClean="0"/>
              <a:t>mfrow</a:t>
            </a:r>
            <a:r>
              <a:rPr lang="en-US" dirty="0" smtClean="0"/>
              <a:t>=c(3, 3))</a:t>
            </a:r>
          </a:p>
          <a:p>
            <a:r>
              <a:rPr lang="en-US" dirty="0" err="1" smtClean="0"/>
              <a:t>colnama</a:t>
            </a:r>
            <a:r>
              <a:rPr lang="en-US" dirty="0" smtClean="0"/>
              <a:t> &lt;- </a:t>
            </a:r>
            <a:r>
              <a:rPr lang="en-US" dirty="0" err="1" smtClean="0"/>
              <a:t>colnames</a:t>
            </a:r>
            <a:r>
              <a:rPr lang="en-US" dirty="0" smtClean="0"/>
              <a:t>(</a:t>
            </a:r>
            <a:r>
              <a:rPr lang="en-US" dirty="0" err="1" smtClean="0"/>
              <a:t>datamu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for (</a:t>
            </a:r>
            <a:r>
              <a:rPr lang="en-US" dirty="0" err="1" smtClean="0"/>
              <a:t>i</a:t>
            </a:r>
            <a:r>
              <a:rPr lang="en-US" dirty="0" smtClean="0"/>
              <a:t> in 1:9) {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hist</a:t>
            </a:r>
            <a:r>
              <a:rPr lang="en-US" dirty="0" smtClean="0"/>
              <a:t>(</a:t>
            </a:r>
            <a:r>
              <a:rPr lang="en-US" dirty="0" err="1" smtClean="0"/>
              <a:t>datamu</a:t>
            </a:r>
            <a:r>
              <a:rPr lang="en-US" dirty="0" smtClean="0"/>
              <a:t>[,</a:t>
            </a:r>
            <a:r>
              <a:rPr lang="en-US" dirty="0" err="1" smtClean="0"/>
              <a:t>i</a:t>
            </a:r>
            <a:r>
              <a:rPr lang="en-US" dirty="0" smtClean="0"/>
              <a:t>], main=</a:t>
            </a:r>
            <a:r>
              <a:rPr lang="en-US" dirty="0" err="1" smtClean="0"/>
              <a:t>colnama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], </a:t>
            </a:r>
            <a:r>
              <a:rPr lang="en-US" dirty="0" err="1" smtClean="0"/>
              <a:t>xlab</a:t>
            </a:r>
            <a:r>
              <a:rPr lang="en-US" dirty="0" smtClean="0"/>
              <a:t>=</a:t>
            </a:r>
            <a:r>
              <a:rPr lang="en-US" dirty="0" err="1" smtClean="0"/>
              <a:t>colnama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], probability=TRUE, col="gray", border="white")</a:t>
            </a:r>
          </a:p>
          <a:p>
            <a:r>
              <a:rPr lang="en-US" dirty="0" smtClean="0"/>
              <a:t>    d &lt;- density(</a:t>
            </a:r>
            <a:r>
              <a:rPr lang="en-US" dirty="0" err="1" smtClean="0"/>
              <a:t>datamu</a:t>
            </a:r>
            <a:r>
              <a:rPr lang="en-US" dirty="0" smtClean="0"/>
              <a:t>[,</a:t>
            </a:r>
            <a:r>
              <a:rPr lang="en-US" dirty="0" err="1" smtClean="0"/>
              <a:t>i</a:t>
            </a:r>
            <a:r>
              <a:rPr lang="en-US" dirty="0" smtClean="0"/>
              <a:t>])</a:t>
            </a:r>
          </a:p>
          <a:p>
            <a:r>
              <a:rPr lang="en-US" dirty="0" smtClean="0"/>
              <a:t>    lines(d, col="red")</a:t>
            </a:r>
          </a:p>
          <a:p>
            <a:r>
              <a:rPr lang="en-US" dirty="0" smtClean="0"/>
              <a:t>}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396" y="753922"/>
            <a:ext cx="5370807" cy="5587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0" y="5734050"/>
            <a:ext cx="4560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graphics.off</a:t>
            </a:r>
            <a:r>
              <a:rPr lang="en-US" dirty="0"/>
              <a:t>()</a:t>
            </a:r>
          </a:p>
          <a:p>
            <a:r>
              <a:rPr lang="en-US" dirty="0"/>
              <a:t>par("mar")</a:t>
            </a:r>
          </a:p>
          <a:p>
            <a:r>
              <a:rPr lang="en-US" dirty="0"/>
              <a:t>par(mar=c(1,1,1,1))</a:t>
            </a:r>
          </a:p>
        </p:txBody>
      </p:sp>
    </p:spTree>
    <p:extLst>
      <p:ext uri="{BB962C8B-B14F-4D97-AF65-F5344CB8AC3E}">
        <p14:creationId xmlns:p14="http://schemas.microsoft.com/office/powerpoint/2010/main" val="4000210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Boxplot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variabilitas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84776" cy="540503"/>
          </a:xfrm>
        </p:spPr>
        <p:txBody>
          <a:bodyPr/>
          <a:lstStyle/>
          <a:p>
            <a:r>
              <a:rPr lang="en-US" dirty="0" smtClean="0"/>
              <a:t>boxplot(</a:t>
            </a:r>
            <a:r>
              <a:rPr lang="en-US" dirty="0" err="1" smtClean="0"/>
              <a:t>dataku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490" y="2501065"/>
            <a:ext cx="8910034" cy="4069417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5343525" y="1990725"/>
            <a:ext cx="314325" cy="5103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7839075" y="1971675"/>
            <a:ext cx="276225" cy="529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20125" y="552450"/>
            <a:ext cx="3114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Variabel</a:t>
            </a:r>
            <a:r>
              <a:rPr lang="en-US" dirty="0" smtClean="0"/>
              <a:t> sodium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potass</a:t>
            </a:r>
            <a:r>
              <a:rPr lang="en-US" dirty="0" smtClean="0"/>
              <a:t>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dominan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yang lain.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789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983</Words>
  <Application>Microsoft Office PowerPoint</Application>
  <PresentationFormat>Widescreen</PresentationFormat>
  <Paragraphs>167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Microsoft Sans Serif</vt:lpstr>
      <vt:lpstr>Wingdings</vt:lpstr>
      <vt:lpstr>Office Theme</vt:lpstr>
      <vt:lpstr>Data Cereals.csv  Mencoba memahami data lebih mendalam</vt:lpstr>
      <vt:lpstr>PowerPoint Presentation</vt:lpstr>
      <vt:lpstr>Column Names</vt:lpstr>
      <vt:lpstr>Sample Dataset</vt:lpstr>
      <vt:lpstr>Agar lebih terlihat, gunakan statistics descriptive</vt:lpstr>
      <vt:lpstr>Perhatikan nilai var untuk sodium dan potass</vt:lpstr>
      <vt:lpstr>Histogram</vt:lpstr>
      <vt:lpstr>Histogram and density</vt:lpstr>
      <vt:lpstr>Boxplot  variabilitas</vt:lpstr>
      <vt:lpstr>Boxplot  variabilitas  (dengan normalisasi)</vt:lpstr>
      <vt:lpstr>Boxplot  variabilitas  (dengan normalisasi dan na.omit())</vt:lpstr>
      <vt:lpstr>PCA</vt:lpstr>
      <vt:lpstr>PCA dengan normalisasi</vt:lpstr>
      <vt:lpstr>Plotting PCA</vt:lpstr>
      <vt:lpstr>Plotting PCA</vt:lpstr>
      <vt:lpstr>Heatmap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Cereals.csv</dc:title>
  <dc:creator>ACER</dc:creator>
  <cp:lastModifiedBy>ACER</cp:lastModifiedBy>
  <cp:revision>58</cp:revision>
  <dcterms:created xsi:type="dcterms:W3CDTF">2019-09-24T06:43:14Z</dcterms:created>
  <dcterms:modified xsi:type="dcterms:W3CDTF">2020-10-22T03:49:56Z</dcterms:modified>
</cp:coreProperties>
</file>