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402B6-D75B-45A5-9809-AD55826A8A18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36895-01E0-4027-B3E2-0F6AB8F87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9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36895-01E0-4027-B3E2-0F6AB8F874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30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25AA-3FF3-47F5-BDB5-F284FD9447C1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251F-A95C-4390-B3AA-4B596A157EBB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10CE-299B-45F1-9B0A-FDF62E286FFD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7409-C697-4679-96F1-7FCBC5A7A3D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4AA2-FB17-4D73-9495-E0F0F28F483F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4D90-CC7B-4270-9F75-2DE7B1A56B29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57B1-11C8-4437-BA3D-992A969002A5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12AF-E1BE-445F-914D-7828B4EC7A5C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720E-DAC9-4011-A256-6B61217A030B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2F58-E2CF-46D6-8F9C-E7B8D033DE4D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6D6D9-350F-4B86-A3D6-388304BF48CC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07DC-3E8D-46FB-B04B-7E09DD3AA402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0D86-DAB8-4467-9DC2-E9EF8F4385F3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FAC9-3A8F-49CB-873F-7CF13DCFED83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9861-9762-4B28-AF4F-3E1771997126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456A-AA04-45D0-8728-7E59BF8979BD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5AA1-2359-4C2E-8EC7-4C8526CD469C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2D05857-27F6-48BE-82E9-16F036F11B8B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8305" y="1303421"/>
            <a:ext cx="9986211" cy="3329581"/>
          </a:xfrm>
        </p:spPr>
        <p:txBody>
          <a:bodyPr/>
          <a:lstStyle/>
          <a:p>
            <a:pPr algn="ctr"/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Pokok Bahasan 4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smtClean="0"/>
              <a:t>Pra Pembelian – Pembelian – Pasca Pembelian</a:t>
            </a:r>
            <a:r>
              <a:rPr lang="en-US"/>
              <a:t/>
            </a:r>
            <a:br>
              <a:rPr lang="en-US"/>
            </a:br>
            <a:endParaRPr lang="en-US" sz="4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mtClean="0"/>
              <a:t>Pra Pembelian : Rekognisi, Pencarian dan evaluasi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2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259" y="452718"/>
            <a:ext cx="10086057" cy="654728"/>
          </a:xfrm>
        </p:spPr>
        <p:txBody>
          <a:bodyPr/>
          <a:lstStyle/>
          <a:p>
            <a:r>
              <a:rPr lang="en-US" sz="3600" smtClean="0"/>
              <a:t>Manfaat Mengetahui Pencarian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0406"/>
            <a:ext cx="9592653" cy="5027994"/>
          </a:xfrm>
        </p:spPr>
        <p:txBody>
          <a:bodyPr>
            <a:normAutofit/>
          </a:bodyPr>
          <a:lstStyle/>
          <a:p>
            <a:r>
              <a:rPr lang="en-US" sz="2400"/>
              <a:t>Menyesuaikan luasnya lini produk berdasarkan kesediaan konsumen untuk </a:t>
            </a:r>
            <a:r>
              <a:rPr lang="en-US" sz="2400" smtClean="0"/>
              <a:t>mencari</a:t>
            </a:r>
          </a:p>
          <a:p>
            <a:r>
              <a:rPr lang="en-US" sz="2400"/>
              <a:t>Pemantauan kegiatan perbandingan harga konsumen untuk mengukur sensitivitas </a:t>
            </a:r>
            <a:r>
              <a:rPr lang="en-US" sz="2400" smtClean="0"/>
              <a:t>harga</a:t>
            </a:r>
          </a:p>
          <a:p>
            <a:r>
              <a:rPr lang="en-US" sz="2400"/>
              <a:t>Promosi </a:t>
            </a:r>
            <a:r>
              <a:rPr lang="en-US" sz="2400" smtClean="0"/>
              <a:t>difokuskan pada </a:t>
            </a:r>
            <a:r>
              <a:rPr lang="en-US" sz="2400"/>
              <a:t>sumber-sumber yang </a:t>
            </a:r>
            <a:r>
              <a:rPr lang="en-US" sz="2400" smtClean="0"/>
              <a:t>pencarian</a:t>
            </a:r>
            <a:r>
              <a:rPr lang="en-US" sz="2400"/>
              <a:t> konsumen</a:t>
            </a:r>
            <a:r>
              <a:rPr lang="en-US" sz="2400" smtClean="0"/>
              <a:t>, </a:t>
            </a:r>
            <a:r>
              <a:rPr lang="en-US" sz="2400"/>
              <a:t>termasuk individu yang menyediakan </a:t>
            </a:r>
            <a:r>
              <a:rPr lang="en-US" sz="2400" smtClean="0"/>
              <a:t>informasi</a:t>
            </a:r>
          </a:p>
          <a:p>
            <a:r>
              <a:rPr lang="en-US" sz="2400" smtClean="0"/>
              <a:t>Memantau </a:t>
            </a:r>
            <a:r>
              <a:rPr lang="en-US" sz="2400"/>
              <a:t>kegiatan </a:t>
            </a:r>
            <a:r>
              <a:rPr lang="en-US" sz="2400" smtClean="0"/>
              <a:t>pencarian untuk </a:t>
            </a:r>
            <a:r>
              <a:rPr lang="en-US" sz="2400"/>
              <a:t>mengidentifikasi cara-cara baru </a:t>
            </a:r>
            <a:r>
              <a:rPr lang="en-US" sz="2400" smtClean="0"/>
              <a:t>dalam rangkamencapai </a:t>
            </a:r>
            <a:r>
              <a:rPr lang="en-US" sz="2400"/>
              <a:t>dan memperoleh </a:t>
            </a:r>
            <a:r>
              <a:rPr lang="en-US" sz="2400" smtClean="0"/>
              <a:t>pelanggan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09970" y="33975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Evaluasi Pra Pembelian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03158"/>
            <a:ext cx="9905583" cy="5045241"/>
          </a:xfrm>
        </p:spPr>
        <p:txBody>
          <a:bodyPr>
            <a:normAutofit/>
          </a:bodyPr>
          <a:lstStyle/>
          <a:p>
            <a:r>
              <a:rPr lang="en-US" sz="2400" smtClean="0"/>
              <a:t>Evaluasi alternatif pilihan </a:t>
            </a:r>
          </a:p>
          <a:p>
            <a:r>
              <a:rPr lang="en-US" sz="2400"/>
              <a:t>Terkait dengan proses </a:t>
            </a:r>
            <a:r>
              <a:rPr lang="en-US" sz="2400" smtClean="0"/>
              <a:t>pencarian</a:t>
            </a:r>
          </a:p>
          <a:p>
            <a:r>
              <a:rPr lang="en-US" sz="2400" smtClean="0"/>
              <a:t>Perangkat pertimbangan : </a:t>
            </a:r>
            <a:r>
              <a:rPr lang="en-US" sz="2400"/>
              <a:t>alternatif dipertimbangkan selama keputusan (juga dikenal sebagai </a:t>
            </a:r>
            <a:r>
              <a:rPr lang="en-US" sz="2400" smtClean="0">
                <a:solidFill>
                  <a:srgbClr val="FF0000"/>
                </a:solidFill>
              </a:rPr>
              <a:t>evoked set</a:t>
            </a:r>
            <a:r>
              <a:rPr lang="en-US" sz="2400" smtClean="0"/>
              <a:t>)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 descr="F:\Blackwell--Consumer Behavior PPT\PAGINATION FILES-PPT\Blackwell Ch04\Fig 4.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32088"/>
            <a:ext cx="9706429" cy="649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89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84" y="452718"/>
            <a:ext cx="10238873" cy="702314"/>
          </a:xfrm>
        </p:spPr>
        <p:txBody>
          <a:bodyPr/>
          <a:lstStyle/>
          <a:p>
            <a:r>
              <a:rPr lang="it-IT" sz="3200"/>
              <a:t>Membangun pertimbangan </a:t>
            </a:r>
            <a:r>
              <a:rPr lang="it-IT" sz="3200" smtClean="0"/>
              <a:t>bedasarkan memori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64" y="1207795"/>
            <a:ext cx="10247806" cy="5184983"/>
          </a:xfrm>
        </p:spPr>
        <p:txBody>
          <a:bodyPr>
            <a:normAutofit/>
          </a:bodyPr>
          <a:lstStyle/>
          <a:p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Retrieval set </a:t>
            </a:r>
            <a:r>
              <a:rPr lang="en-US" sz="2400" smtClean="0"/>
              <a:t>: set pertimbangan yang tergantung pada alternatif iingatan dari memori</a:t>
            </a:r>
          </a:p>
          <a:p>
            <a:r>
              <a:rPr lang="sv-SE" sz="2400"/>
              <a:t>Tidak semua alternatif yang </a:t>
            </a:r>
            <a:r>
              <a:rPr lang="sv-SE" sz="2400" smtClean="0"/>
              <a:t>diperoleh </a:t>
            </a:r>
            <a:r>
              <a:rPr lang="sv-SE" sz="2400"/>
              <a:t>dari memori akan </a:t>
            </a:r>
            <a:r>
              <a:rPr lang="sv-SE" sz="2400" smtClean="0"/>
              <a:t>dipertimbangkan</a:t>
            </a:r>
          </a:p>
          <a:p>
            <a:r>
              <a:rPr lang="en-US" sz="2400"/>
              <a:t>Konsumen </a:t>
            </a:r>
            <a:r>
              <a:rPr lang="en-US" sz="2400" smtClean="0"/>
              <a:t>mempunyai keterbatasan dalam mempertimbangkan </a:t>
            </a:r>
            <a:r>
              <a:rPr lang="en-US" sz="2400"/>
              <a:t>alternatif-alternatif </a:t>
            </a:r>
            <a:r>
              <a:rPr lang="en-US" sz="2400" smtClean="0"/>
              <a:t>mana cenderung menguntungkan</a:t>
            </a:r>
            <a:r>
              <a:rPr lang="en-US" sz="2400"/>
              <a:t> </a:t>
            </a:r>
            <a:r>
              <a:rPr lang="en-US" sz="2400" smtClean="0"/>
              <a:t>mereka.</a:t>
            </a:r>
          </a:p>
          <a:p>
            <a:r>
              <a:rPr lang="en-US" sz="2400" smtClean="0"/>
              <a:t> </a:t>
            </a:r>
            <a:endParaRPr lang="en-US" sz="2400"/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98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07640"/>
          </a:xfrm>
        </p:spPr>
        <p:txBody>
          <a:bodyPr/>
          <a:lstStyle/>
          <a:p>
            <a:r>
              <a:rPr lang="en-US" sz="3600"/>
              <a:t>Membangun pertimbangan </a:t>
            </a:r>
            <a:r>
              <a:rPr lang="en-US" sz="3600" smtClean="0"/>
              <a:t>tanpa </a:t>
            </a:r>
            <a:r>
              <a:rPr lang="en-US" sz="3600"/>
              <a:t>pengetahuan sebelumnya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990" y="1660358"/>
            <a:ext cx="9971080" cy="4588041"/>
          </a:xfrm>
        </p:spPr>
        <p:txBody>
          <a:bodyPr>
            <a:normAutofit/>
          </a:bodyPr>
          <a:lstStyle/>
          <a:p>
            <a:r>
              <a:rPr lang="en-US" sz="2400"/>
              <a:t>Konsumen dapat </a:t>
            </a:r>
            <a:r>
              <a:rPr lang="en-US" sz="2400" smtClean="0"/>
              <a:t>bertanya pada orang </a:t>
            </a:r>
            <a:r>
              <a:rPr lang="en-US" sz="2400"/>
              <a:t>lain atau mempertimbangkan semua merek </a:t>
            </a:r>
            <a:r>
              <a:rPr lang="en-US" sz="2400" smtClean="0"/>
              <a:t>yang ada di toko</a:t>
            </a:r>
          </a:p>
          <a:p>
            <a:r>
              <a:rPr lang="en-US" sz="2400" smtClean="0"/>
              <a:t>Faktor </a:t>
            </a:r>
            <a:r>
              <a:rPr lang="en-US" sz="2400"/>
              <a:t>eksternal memiliki </a:t>
            </a:r>
            <a:r>
              <a:rPr lang="en-US" sz="2400" smtClean="0"/>
              <a:t>peluang lebih </a:t>
            </a:r>
            <a:r>
              <a:rPr lang="en-US" sz="2400"/>
              <a:t>besar untuk mempengaruhi pertimbangan </a:t>
            </a:r>
            <a:r>
              <a:rPr lang="en-US" sz="2400" smtClean="0"/>
              <a:t>akibat kurangnya </a:t>
            </a:r>
            <a:r>
              <a:rPr lang="en-US" sz="2400"/>
              <a:t>berpengetahuan konsumen dibandingkan ketika </a:t>
            </a:r>
            <a:r>
              <a:rPr lang="en-US" sz="2400" smtClean="0"/>
              <a:t>mereka melakukan pencarian dari memori</a:t>
            </a:r>
          </a:p>
          <a:p>
            <a:r>
              <a:rPr lang="en-US" sz="2400"/>
              <a:t>Pengakuan merek atau produk di titik penjualan sangat penting untuk </a:t>
            </a:r>
            <a:r>
              <a:rPr lang="en-US" sz="2400" smtClean="0"/>
              <a:t>menjadi </a:t>
            </a:r>
            <a:r>
              <a:rPr lang="en-US" sz="2400"/>
              <a:t>set</a:t>
            </a:r>
            <a:r>
              <a:rPr lang="en-US" sz="2400" smtClean="0"/>
              <a:t> pertimbangan konsumen 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4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4661"/>
          </a:xfrm>
        </p:spPr>
        <p:txBody>
          <a:bodyPr/>
          <a:lstStyle/>
          <a:p>
            <a:r>
              <a:rPr lang="en-US" smtClean="0"/>
              <a:t>Evaluasi Alternatif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958" y="1287380"/>
            <a:ext cx="9889958" cy="4961020"/>
          </a:xfrm>
        </p:spPr>
        <p:txBody>
          <a:bodyPr>
            <a:normAutofit/>
          </a:bodyPr>
          <a:lstStyle/>
          <a:p>
            <a:r>
              <a:rPr lang="en-US" sz="2400" smtClean="0"/>
              <a:t>Memutuskan bagaimana alternative pilihan dievaluasi</a:t>
            </a:r>
          </a:p>
          <a:p>
            <a:r>
              <a:rPr lang="en-US" sz="2400"/>
              <a:t>Bergantung pada </a:t>
            </a:r>
            <a:r>
              <a:rPr lang="en-US" sz="2400" smtClean="0"/>
              <a:t>evaluasi </a:t>
            </a:r>
            <a:r>
              <a:rPr lang="en-US" sz="2400"/>
              <a:t>produk </a:t>
            </a:r>
            <a:r>
              <a:rPr lang="en-US" sz="2400" smtClean="0"/>
              <a:t>yang tersimpan </a:t>
            </a:r>
            <a:r>
              <a:rPr lang="en-US" sz="2400"/>
              <a:t>dalam </a:t>
            </a:r>
            <a:r>
              <a:rPr lang="en-US" sz="2400" smtClean="0"/>
              <a:t>memori</a:t>
            </a:r>
          </a:p>
          <a:p>
            <a:pPr lvl="1"/>
            <a:r>
              <a:rPr lang="en-US" sz="2200"/>
              <a:t>Pengalaman langsung: konsumsi atau pembelian sebelumnya pengalaman dengan </a:t>
            </a:r>
            <a:r>
              <a:rPr lang="en-US" sz="2200" smtClean="0"/>
              <a:t>produk</a:t>
            </a:r>
          </a:p>
          <a:p>
            <a:pPr lvl="1"/>
            <a:r>
              <a:rPr lang="en-US" sz="2200"/>
              <a:t>Pengalaman </a:t>
            </a:r>
            <a:r>
              <a:rPr lang="en-US" sz="2200" smtClean="0"/>
              <a:t>tidak langsung</a:t>
            </a:r>
            <a:r>
              <a:rPr lang="en-US" sz="2200"/>
              <a:t>: pengalaman atau tayangan </a:t>
            </a:r>
            <a:r>
              <a:rPr lang="en-US" sz="2200" smtClean="0"/>
              <a:t>yang berasal dari pihak lain</a:t>
            </a:r>
          </a:p>
          <a:p>
            <a:r>
              <a:rPr lang="en-US" sz="2400"/>
              <a:t>Membangun baru </a:t>
            </a:r>
            <a:r>
              <a:rPr lang="en-US" sz="2400" smtClean="0"/>
              <a:t>cara evaluasi </a:t>
            </a:r>
            <a:r>
              <a:rPr lang="en-US" sz="2400"/>
              <a:t>berdasarkan informasi yang diperoleh melalui pencarian internal atau </a:t>
            </a:r>
            <a:r>
              <a:rPr lang="en-US" sz="2400" smtClean="0"/>
              <a:t>eksternal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4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4661"/>
          </a:xfrm>
        </p:spPr>
        <p:txBody>
          <a:bodyPr/>
          <a:lstStyle/>
          <a:p>
            <a:r>
              <a:rPr lang="en-US" smtClean="0"/>
              <a:t>Membangun baru cara Evaluasi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287380"/>
            <a:ext cx="9989804" cy="4961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Proses kategorisasi: evaluasi alternatif pilihan yang didasarkan pada evaluasi kategori yang </a:t>
            </a:r>
            <a:r>
              <a:rPr lang="en-US" sz="2400" smtClean="0"/>
              <a:t>diberikan</a:t>
            </a:r>
          </a:p>
          <a:p>
            <a:r>
              <a:rPr lang="en-US" sz="2400" smtClean="0"/>
              <a:t>Kategori bias bersifat umum (misalnya minuman) maupun spesifik (teh)</a:t>
            </a:r>
          </a:p>
          <a:p>
            <a:r>
              <a:rPr lang="en-US" sz="2400" smtClean="0"/>
              <a:t>Kategori Evaluasi dapat </a:t>
            </a:r>
            <a:r>
              <a:rPr lang="en-US" sz="2400"/>
              <a:t>ditransfer ke produk baru </a:t>
            </a:r>
            <a:r>
              <a:rPr lang="en-US" sz="2400" smtClean="0"/>
              <a:t>yang berkaitan dengan kategori tersebut</a:t>
            </a:r>
          </a:p>
          <a:p>
            <a:r>
              <a:rPr lang="en-US" sz="2400" smtClean="0"/>
              <a:t>Ekstensi Merek memungkinkan </a:t>
            </a:r>
            <a:r>
              <a:rPr lang="en-US" sz="2400"/>
              <a:t>perusahaan untuk menggunakan kategorisasi </a:t>
            </a:r>
            <a:r>
              <a:rPr lang="en-US" sz="2400" smtClean="0"/>
              <a:t>yang memberi keuntungan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1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Membangun baru cara Evaluasi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27221"/>
            <a:ext cx="10082959" cy="52217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/>
              <a:t>Proses sedikit demi </a:t>
            </a:r>
            <a:r>
              <a:rPr lang="en-US" sz="2400" smtClean="0"/>
              <a:t>sedikit (Piecemental Process): </a:t>
            </a:r>
          </a:p>
          <a:p>
            <a:r>
              <a:rPr lang="en-US" sz="2400" smtClean="0"/>
              <a:t>membangun </a:t>
            </a:r>
            <a:r>
              <a:rPr lang="en-US" sz="2400"/>
              <a:t>sebuah evaluasi alternatif pilihan dengan mempertimbangkan kelebihan dan kekurangan sepanjang dimensi penting produk </a:t>
            </a:r>
            <a:r>
              <a:rPr lang="en-US" sz="2400" smtClean="0"/>
              <a:t>bersangkutan</a:t>
            </a:r>
          </a:p>
          <a:p>
            <a:r>
              <a:rPr lang="en-US" sz="2400" smtClean="0"/>
              <a:t>membangun </a:t>
            </a:r>
            <a:r>
              <a:rPr lang="en-US" sz="2400"/>
              <a:t>sebuah evaluasi alternatif pilihan dengan mempertimbangkan kelebihan dan kekurangan sepanjang dimensi </a:t>
            </a:r>
            <a:r>
              <a:rPr lang="en-US" sz="2400" smtClean="0"/>
              <a:t>penting suatu poduk</a:t>
            </a:r>
          </a:p>
          <a:p>
            <a:r>
              <a:rPr lang="en-US" sz="2400"/>
              <a:t>Menentukan kriteria tertentu atau dimensi produk untuk digunakan dalam </a:t>
            </a:r>
            <a:r>
              <a:rPr lang="en-US" sz="2400" smtClean="0"/>
              <a:t>evaluasi</a:t>
            </a:r>
          </a:p>
          <a:p>
            <a:r>
              <a:rPr lang="en-US" sz="2400" smtClean="0"/>
              <a:t>Cutoff : </a:t>
            </a:r>
            <a:r>
              <a:rPr lang="sv-SE" sz="2400"/>
              <a:t>pembatasan atau persyaratan untuk kinerja yang dapat </a:t>
            </a:r>
            <a:r>
              <a:rPr lang="sv-SE" sz="2400" smtClean="0"/>
              <a:t>diterima</a:t>
            </a:r>
          </a:p>
          <a:p>
            <a:r>
              <a:rPr lang="sv-SE" sz="2400"/>
              <a:t>Signals : atribut produk yang digunakan untuk menyimpulkan atribut produk lainnya (misalnya, menggunakan harga tinggi untuk menyimpulkan kualitas yang lebih tinggi)</a:t>
            </a:r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87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 Evaluasi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179096"/>
            <a:ext cx="10082958" cy="50693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400" b="1">
                <a:solidFill>
                  <a:srgbClr val="00FF00"/>
                </a:solidFill>
                <a:latin typeface="Arial" panose="020B0604020202020204" pitchFamily="34" charset="0"/>
              </a:rPr>
              <a:t>Noncompensatory Evaluation Strategies : </a:t>
            </a:r>
            <a:r>
              <a:rPr lang="en-US" altLang="zh-CN" sz="2400" b="1" smtClean="0">
                <a:latin typeface="Arial" panose="020B0604020202020204" pitchFamily="34" charset="0"/>
              </a:rPr>
              <a:t>kelemahan </a:t>
            </a:r>
            <a:r>
              <a:rPr lang="en-US" altLang="zh-CN" sz="2400" b="1">
                <a:latin typeface="Arial" panose="020B0604020202020204" pitchFamily="34" charset="0"/>
              </a:rPr>
              <a:t>pada satu atribut </a:t>
            </a:r>
            <a:r>
              <a:rPr lang="en-US" altLang="zh-CN" sz="2400" b="1" smtClean="0">
                <a:latin typeface="Arial" panose="020B0604020202020204" pitchFamily="34" charset="0"/>
              </a:rPr>
              <a:t>produk tidak </a:t>
            </a:r>
            <a:r>
              <a:rPr lang="en-US" altLang="zh-CN" sz="2400" b="1">
                <a:latin typeface="Arial" panose="020B0604020202020204" pitchFamily="34" charset="0"/>
              </a:rPr>
              <a:t>dapat diimbangi dengan kinerja yang kuat pada atribut </a:t>
            </a:r>
            <a:r>
              <a:rPr lang="en-US" altLang="zh-CN" sz="2400" b="1" smtClean="0">
                <a:latin typeface="Arial" panose="020B0604020202020204" pitchFamily="34" charset="0"/>
              </a:rPr>
              <a:t>lain</a:t>
            </a:r>
          </a:p>
          <a:p>
            <a:r>
              <a:rPr lang="en-US" altLang="zh-CN" sz="2400" b="1">
                <a:solidFill>
                  <a:srgbClr val="00FF00"/>
                </a:solidFill>
                <a:latin typeface="Arial" panose="020B0604020202020204" pitchFamily="34" charset="0"/>
              </a:rPr>
              <a:t>Lexicographic strategy : </a:t>
            </a:r>
            <a:r>
              <a:rPr lang="en-US" altLang="zh-CN" sz="2400" b="1">
                <a:latin typeface="Arial" panose="020B0604020202020204" pitchFamily="34" charset="0"/>
              </a:rPr>
              <a:t>merek dibandingkan awalnya pada atribut yang paling penting, dan pemenang dipilih. Jika lebih dari satu dievaluasi sama pada atribut itu, yang kedua paling penting dianggap dan seterusnya, sampai pemenang </a:t>
            </a:r>
            <a:r>
              <a:rPr lang="en-US" altLang="zh-CN" sz="2400" b="1" smtClean="0">
                <a:latin typeface="Arial" panose="020B0604020202020204" pitchFamily="34" charset="0"/>
              </a:rPr>
              <a:t>dikenal secara pasti.</a:t>
            </a:r>
          </a:p>
          <a:p>
            <a:r>
              <a:rPr lang="en-US" altLang="zh-CN" sz="2400" b="1">
                <a:solidFill>
                  <a:srgbClr val="00FF00"/>
                </a:solidFill>
                <a:latin typeface="Arial" panose="020B0604020202020204" pitchFamily="34" charset="0"/>
              </a:rPr>
              <a:t>Elimination by </a:t>
            </a:r>
            <a:r>
              <a:rPr lang="en-US" altLang="zh-CN" sz="2400" b="1" smtClean="0">
                <a:solidFill>
                  <a:srgbClr val="00FF00"/>
                </a:solidFill>
                <a:latin typeface="Arial" panose="020B0604020202020204" pitchFamily="34" charset="0"/>
              </a:rPr>
              <a:t>aspects : </a:t>
            </a:r>
            <a:r>
              <a:rPr lang="en-US" altLang="zh-CN" sz="2400" b="1">
                <a:latin typeface="Arial" panose="020B0604020202020204" pitchFamily="34" charset="0"/>
              </a:rPr>
              <a:t>mirip dengan strategi yang lexicographic; Namun, konsumen membebankan </a:t>
            </a:r>
            <a:r>
              <a:rPr lang="en-US" altLang="zh-CN" sz="2400" b="1" smtClean="0">
                <a:latin typeface="Arial" panose="020B0604020202020204" pitchFamily="34" charset="0"/>
              </a:rPr>
              <a:t>kriterian tertentu</a:t>
            </a:r>
          </a:p>
          <a:p>
            <a:r>
              <a:rPr lang="en-US" altLang="zh-CN" sz="2400" b="1">
                <a:solidFill>
                  <a:srgbClr val="00FF00"/>
                </a:solidFill>
                <a:latin typeface="Arial" panose="020B0604020202020204" pitchFamily="34" charset="0"/>
              </a:rPr>
              <a:t>Conjunctive </a:t>
            </a:r>
            <a:r>
              <a:rPr lang="en-US" altLang="zh-CN" sz="2400" b="1" smtClean="0">
                <a:solidFill>
                  <a:srgbClr val="00FF00"/>
                </a:solidFill>
                <a:latin typeface="Arial" panose="020B0604020202020204" pitchFamily="34" charset="0"/>
              </a:rPr>
              <a:t>strategy :</a:t>
            </a:r>
            <a:r>
              <a:rPr lang="en-US" altLang="zh-CN" sz="2400" b="1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smtClean="0"/>
              <a:t>Setiap </a:t>
            </a:r>
            <a:r>
              <a:rPr lang="en-US" sz="2400"/>
              <a:t>merek dibandingkan, satu per satu waktu, terhadap satu set atribut yang ditetapkan untuk setiap atribut yang menonjol. Jika merek memenuhi </a:t>
            </a:r>
            <a:r>
              <a:rPr lang="en-US" sz="2400" smtClean="0"/>
              <a:t>kriteria yang ditetapkan untuk </a:t>
            </a:r>
            <a:r>
              <a:rPr lang="en-US" sz="2400"/>
              <a:t>semua atribut, itu </a:t>
            </a:r>
            <a:r>
              <a:rPr lang="en-US" sz="2400" smtClean="0"/>
              <a:t>yang dipilih</a:t>
            </a:r>
            <a:r>
              <a:rPr lang="en-US" sz="240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666330"/>
              </p:ext>
            </p:extLst>
          </p:nvPr>
        </p:nvGraphicFramePr>
        <p:xfrm>
          <a:off x="835170" y="1063416"/>
          <a:ext cx="9893899" cy="5300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306"/>
                <a:gridCol w="1758915"/>
                <a:gridCol w="1319187"/>
                <a:gridCol w="1429119"/>
                <a:gridCol w="1319187"/>
                <a:gridCol w="1319185"/>
              </a:tblGrid>
              <a:tr h="1613101">
                <a:tc>
                  <a:txBody>
                    <a:bodyPr/>
                    <a:lstStyle/>
                    <a:p>
                      <a:r>
                        <a:rPr lang="en-US" sz="1800" smtClean="0"/>
                        <a:t>Atribut</a:t>
                      </a:r>
                      <a:endParaRPr lang="en-US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smtClean="0"/>
                        <a:t>Peringkat penting</a:t>
                      </a:r>
                      <a:endParaRPr lang="en-US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Brand A</a:t>
                      </a:r>
                      <a:endParaRPr lang="en-US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Brand B</a:t>
                      </a:r>
                      <a:endParaRPr lang="en-US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Brand C</a:t>
                      </a:r>
                      <a:endParaRPr lang="en-US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Brand D</a:t>
                      </a:r>
                      <a:endParaRPr lang="en-US" sz="1800"/>
                    </a:p>
                  </a:txBody>
                  <a:tcPr marT="45727" marB="45727"/>
                </a:tc>
              </a:tr>
              <a:tr h="921891">
                <a:tc>
                  <a:txBody>
                    <a:bodyPr/>
                    <a:lstStyle/>
                    <a:p>
                      <a:r>
                        <a:rPr lang="en-US" sz="1800" smtClean="0"/>
                        <a:t>Rasa</a:t>
                      </a:r>
                      <a:endParaRPr lang="en-US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1</a:t>
                      </a:r>
                      <a:endParaRPr lang="en-US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+3</a:t>
                      </a:r>
                      <a:endParaRPr lang="en-US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+3</a:t>
                      </a:r>
                      <a:endParaRPr lang="en-US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+2</a:t>
                      </a:r>
                      <a:endParaRPr lang="en-US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+3</a:t>
                      </a:r>
                      <a:endParaRPr lang="en-US" sz="1800"/>
                    </a:p>
                  </a:txBody>
                  <a:tcPr marT="45727" marB="45727"/>
                </a:tc>
              </a:tr>
              <a:tr h="921891">
                <a:tc>
                  <a:txBody>
                    <a:bodyPr/>
                    <a:lstStyle/>
                    <a:p>
                      <a:r>
                        <a:rPr lang="en-US" sz="1800" smtClean="0"/>
                        <a:t>Harga</a:t>
                      </a:r>
                      <a:endParaRPr lang="en-US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2</a:t>
                      </a:r>
                      <a:endParaRPr lang="en-US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+2</a:t>
                      </a:r>
                      <a:endParaRPr lang="en-US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+1</a:t>
                      </a:r>
                      <a:endParaRPr lang="en-US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+3</a:t>
                      </a:r>
                      <a:endParaRPr lang="en-US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</a:t>
                      </a:r>
                      <a:endParaRPr lang="en-US" sz="1800"/>
                    </a:p>
                  </a:txBody>
                  <a:tcPr marT="45727" marB="45727"/>
                </a:tc>
              </a:tr>
              <a:tr h="921891">
                <a:tc>
                  <a:txBody>
                    <a:bodyPr/>
                    <a:lstStyle/>
                    <a:p>
                      <a:r>
                        <a:rPr lang="en-US" sz="1800" smtClean="0"/>
                        <a:t>Nutrisi</a:t>
                      </a:r>
                      <a:endParaRPr lang="en-US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3</a:t>
                      </a:r>
                      <a:endParaRPr lang="en-US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+1</a:t>
                      </a:r>
                      <a:endParaRPr lang="en-US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+1</a:t>
                      </a:r>
                      <a:endParaRPr lang="en-US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-1</a:t>
                      </a:r>
                      <a:endParaRPr lang="en-US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+3</a:t>
                      </a:r>
                      <a:endParaRPr lang="en-US" sz="1800"/>
                    </a:p>
                  </a:txBody>
                  <a:tcPr marT="45727" marB="45727"/>
                </a:tc>
              </a:tr>
              <a:tr h="921891">
                <a:tc>
                  <a:txBody>
                    <a:bodyPr/>
                    <a:lstStyle/>
                    <a:p>
                      <a:r>
                        <a:rPr lang="en-US" sz="1800" smtClean="0"/>
                        <a:t>Ketersediaan</a:t>
                      </a:r>
                      <a:endParaRPr lang="en-US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4</a:t>
                      </a:r>
                      <a:endParaRPr lang="en-US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+1</a:t>
                      </a:r>
                      <a:endParaRPr lang="en-US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+1</a:t>
                      </a:r>
                      <a:endParaRPr lang="en-US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+3</a:t>
                      </a:r>
                      <a:endParaRPr lang="en-US" sz="1800"/>
                    </a:p>
                  </a:txBody>
                  <a:tcPr marT="45727" marB="45727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rot="4263770">
            <a:off x="3646304" y="315429"/>
            <a:ext cx="923330" cy="4241370"/>
          </a:xfrm>
          <a:prstGeom prst="rect">
            <a:avLst/>
          </a:prstGeom>
          <a:solidFill>
            <a:schemeClr val="tx1"/>
          </a:solidFill>
        </p:spPr>
        <p:txBody>
          <a:bodyPr vert="vert270" wrap="square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accent6"/>
                </a:solidFill>
                <a:cs typeface="Arial" charset="0"/>
              </a:rPr>
              <a:t>Coba ubah susunan</a:t>
            </a:r>
          </a:p>
          <a:p>
            <a:pPr>
              <a:defRPr/>
            </a:pPr>
            <a:r>
              <a:rPr lang="en-US" sz="2400">
                <a:solidFill>
                  <a:schemeClr val="accent6"/>
                </a:solidFill>
                <a:cs typeface="Arial" charset="0"/>
              </a:rPr>
              <a:t>Peringkat, apa yg terjadi?</a:t>
            </a:r>
          </a:p>
        </p:txBody>
      </p:sp>
    </p:spTree>
    <p:extLst>
      <p:ext uri="{BB962C8B-B14F-4D97-AF65-F5344CB8AC3E}">
        <p14:creationId xmlns:p14="http://schemas.microsoft.com/office/powerpoint/2010/main" val="91768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83713"/>
          </a:xfrm>
        </p:spPr>
        <p:txBody>
          <a:bodyPr/>
          <a:lstStyle/>
          <a:p>
            <a:r>
              <a:rPr lang="en-US" smtClean="0"/>
              <a:t>Strategi Evaluasi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66" y="1336432"/>
            <a:ext cx="10278904" cy="4911968"/>
          </a:xfrm>
        </p:spPr>
        <p:txBody>
          <a:bodyPr>
            <a:normAutofit/>
          </a:bodyPr>
          <a:lstStyle/>
          <a:p>
            <a:r>
              <a:rPr lang="en-US" altLang="zh-CN" sz="2400" b="1">
                <a:latin typeface="Arial" panose="020B0604020202020204" pitchFamily="34" charset="0"/>
              </a:rPr>
              <a:t>Compensatory Evaluation </a:t>
            </a:r>
            <a:r>
              <a:rPr lang="en-US" altLang="zh-CN" sz="2400" b="1" smtClean="0">
                <a:latin typeface="Arial" panose="020B0604020202020204" pitchFamily="34" charset="0"/>
              </a:rPr>
              <a:t>Strategies </a:t>
            </a:r>
            <a:r>
              <a:rPr lang="en-US" sz="2400" smtClean="0"/>
              <a:t>: kelemahan yang </a:t>
            </a:r>
            <a:r>
              <a:rPr lang="en-US" sz="2400"/>
              <a:t>dirasakan </a:t>
            </a:r>
            <a:r>
              <a:rPr lang="en-US" sz="2400" smtClean="0"/>
              <a:t>pada satu </a:t>
            </a:r>
            <a:r>
              <a:rPr lang="en-US" sz="2400"/>
              <a:t>atribut dapat </a:t>
            </a:r>
            <a:r>
              <a:rPr lang="en-US" sz="2400" smtClean="0"/>
              <a:t>diimbangi </a:t>
            </a:r>
            <a:r>
              <a:rPr lang="en-US" sz="2400"/>
              <a:t>atau </a:t>
            </a:r>
            <a:r>
              <a:rPr lang="en-US" sz="2400" smtClean="0"/>
              <a:t>dikompensasi oleh atribut lain ang dianggap memiliki kekuatan</a:t>
            </a:r>
          </a:p>
          <a:p>
            <a:r>
              <a:rPr lang="en-US" altLang="zh-CN" sz="2400" b="1">
                <a:solidFill>
                  <a:srgbClr val="00FF00"/>
                </a:solidFill>
                <a:latin typeface="Arial" panose="020B0604020202020204" pitchFamily="34" charset="0"/>
              </a:rPr>
              <a:t>Simple additive : </a:t>
            </a:r>
            <a:r>
              <a:rPr lang="en-US" altLang="zh-CN" sz="2400" b="1">
                <a:latin typeface="Arial" panose="020B0604020202020204" pitchFamily="34" charset="0"/>
              </a:rPr>
              <a:t>konsumen </a:t>
            </a:r>
            <a:r>
              <a:rPr lang="en-US" altLang="zh-CN" sz="2400" b="1" smtClean="0">
                <a:latin typeface="Arial" panose="020B0604020202020204" pitchFamily="34" charset="0"/>
              </a:rPr>
              <a:t>pemberhitungkan atau </a:t>
            </a:r>
            <a:r>
              <a:rPr lang="en-US" altLang="zh-CN" sz="2400" b="1">
                <a:latin typeface="Arial" panose="020B0604020202020204" pitchFamily="34" charset="0"/>
              </a:rPr>
              <a:t>menambahkan </a:t>
            </a:r>
            <a:r>
              <a:rPr lang="en-US" altLang="zh-CN" sz="2400" b="1" smtClean="0">
                <a:latin typeface="Arial" panose="020B0604020202020204" pitchFamily="34" charset="0"/>
              </a:rPr>
              <a:t>setiap </a:t>
            </a:r>
            <a:r>
              <a:rPr lang="en-US" altLang="zh-CN" sz="2400" b="1">
                <a:latin typeface="Arial" panose="020B0604020202020204" pitchFamily="34" charset="0"/>
              </a:rPr>
              <a:t>alternatif </a:t>
            </a:r>
            <a:r>
              <a:rPr lang="en-US" altLang="zh-CN" sz="2400" b="1" smtClean="0">
                <a:latin typeface="Arial" panose="020B0604020202020204" pitchFamily="34" charset="0"/>
              </a:rPr>
              <a:t>yang dinilai </a:t>
            </a:r>
            <a:r>
              <a:rPr lang="en-US" altLang="zh-CN" sz="2400" b="1">
                <a:latin typeface="Arial" panose="020B0604020202020204" pitchFamily="34" charset="0"/>
              </a:rPr>
              <a:t>positif dalam hal seperangkat kriteria Evaluatif yang menonjol. </a:t>
            </a:r>
            <a:r>
              <a:rPr lang="en-US" altLang="zh-CN" sz="2400" b="1" smtClean="0">
                <a:latin typeface="Arial" panose="020B0604020202020204" pitchFamily="34" charset="0"/>
              </a:rPr>
              <a:t> Alternatif </a:t>
            </a:r>
            <a:r>
              <a:rPr lang="en-US" altLang="zh-CN" sz="2400" b="1">
                <a:latin typeface="Arial" panose="020B0604020202020204" pitchFamily="34" charset="0"/>
              </a:rPr>
              <a:t>dengan jumlah terbesar atribut positif yang dipilih</a:t>
            </a:r>
            <a:r>
              <a:rPr lang="en-US" altLang="zh-CN" sz="2400" b="1" smtClean="0">
                <a:latin typeface="Arial" panose="020B0604020202020204" pitchFamily="34" charset="0"/>
              </a:rPr>
              <a:t>.</a:t>
            </a:r>
          </a:p>
          <a:p>
            <a:r>
              <a:rPr lang="en-US" altLang="zh-CN" sz="2400" b="1">
                <a:solidFill>
                  <a:srgbClr val="00FF00"/>
                </a:solidFill>
                <a:latin typeface="Arial" panose="020B0604020202020204" pitchFamily="34" charset="0"/>
              </a:rPr>
              <a:t>Weighted additive : </a:t>
            </a:r>
            <a:r>
              <a:rPr lang="en-US" altLang="zh-CN" sz="2400" b="1">
                <a:latin typeface="Arial" panose="020B0604020202020204" pitchFamily="34" charset="0"/>
              </a:rPr>
              <a:t>penilaian tentang kinerja </a:t>
            </a:r>
            <a:r>
              <a:rPr lang="en-US" altLang="zh-CN" sz="2400" b="1" smtClean="0">
                <a:latin typeface="Arial" panose="020B0604020202020204" pitchFamily="34" charset="0"/>
              </a:rPr>
              <a:t>alternatif </a:t>
            </a:r>
            <a:r>
              <a:rPr lang="en-US" altLang="zh-CN" sz="2400" b="1">
                <a:latin typeface="Arial" panose="020B0604020202020204" pitchFamily="34" charset="0"/>
              </a:rPr>
              <a:t>atribut </a:t>
            </a:r>
            <a:r>
              <a:rPr lang="en-US" altLang="zh-CN" sz="2400" b="1" smtClean="0">
                <a:latin typeface="Arial" panose="020B0604020202020204" pitchFamily="34" charset="0"/>
              </a:rPr>
              <a:t>ditimbang </a:t>
            </a:r>
            <a:r>
              <a:rPr lang="en-US" altLang="zh-CN" sz="2400" b="1">
                <a:latin typeface="Arial" panose="020B0604020202020204" pitchFamily="34" charset="0"/>
              </a:rPr>
              <a:t>oleh atribut penting.  Alternatif dengan kinerja keseluruhan terbaik dipilih</a:t>
            </a:r>
            <a:r>
              <a:rPr lang="en-US" altLang="zh-CN" sz="2400" b="1" smtClean="0">
                <a:latin typeface="Arial" panose="020B0604020202020204" pitchFamily="34" charset="0"/>
              </a:rPr>
              <a:t>.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4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smtClean="0"/>
              <a:t>Pembelian</a:t>
            </a:r>
            <a:endParaRPr lang="en-US" sz="720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/>
              <a:t>Membeli atau Tidak 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38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4661"/>
          </a:xfrm>
        </p:spPr>
        <p:txBody>
          <a:bodyPr/>
          <a:lstStyle/>
          <a:p>
            <a:r>
              <a:rPr lang="en-US" smtClean="0"/>
              <a:t>Pengakuan Kebutuhan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409" y="1279956"/>
            <a:ext cx="9724128" cy="4345100"/>
          </a:xfrm>
        </p:spPr>
        <p:txBody>
          <a:bodyPr>
            <a:noAutofit/>
          </a:bodyPr>
          <a:lstStyle/>
          <a:p>
            <a:r>
              <a:rPr lang="en-US" sz="2400" smtClean="0"/>
              <a:t> </a:t>
            </a:r>
            <a:r>
              <a:rPr lang="sv-SE" sz="2400"/>
              <a:t>Perbedaan antara </a:t>
            </a:r>
            <a:r>
              <a:rPr lang="sv-SE" sz="2400" smtClean="0"/>
              <a:t>kondisi aktual </a:t>
            </a:r>
            <a:r>
              <a:rPr lang="sv-SE" sz="2400"/>
              <a:t>dan diinginkan </a:t>
            </a:r>
            <a:r>
              <a:rPr lang="sv-SE" sz="2400" smtClean="0"/>
              <a:t>konsumen</a:t>
            </a:r>
          </a:p>
          <a:p>
            <a:r>
              <a:rPr lang="sv-SE" sz="2400"/>
              <a:t>Proses pengakuan perlu berpusat pada tingkat perbedaan antara </a:t>
            </a:r>
            <a:r>
              <a:rPr lang="sv-SE" sz="2400" smtClean="0"/>
              <a:t>kondisi yang dirasakan dan kondisi yang diinginkan</a:t>
            </a:r>
          </a:p>
          <a:p>
            <a:r>
              <a:rPr lang="en-US" sz="2400"/>
              <a:t>Memahami </a:t>
            </a:r>
            <a:r>
              <a:rPr lang="en-US" sz="2400" smtClean="0"/>
              <a:t>perlunya pengakuan </a:t>
            </a:r>
            <a:r>
              <a:rPr lang="en-US" sz="2400"/>
              <a:t>mungkin mengidentifikasi segmen dengan </a:t>
            </a:r>
            <a:r>
              <a:rPr lang="en-US" sz="2400" smtClean="0"/>
              <a:t>keinginan yang terpuaskan</a:t>
            </a:r>
          </a:p>
          <a:p>
            <a:r>
              <a:rPr lang="en-US" sz="2400"/>
              <a:t>K</a:t>
            </a:r>
            <a:r>
              <a:rPr lang="en-US" sz="2400" smtClean="0"/>
              <a:t>ebutuhan yang belum terpuaskan ini akan membantu </a:t>
            </a:r>
            <a:r>
              <a:rPr lang="en-US" sz="2400"/>
              <a:t>mengidentifikasi peluang-peluang bisnis dan produk baru untuk masa </a:t>
            </a:r>
            <a:r>
              <a:rPr lang="en-US" sz="2400" smtClean="0"/>
              <a:t>depan</a:t>
            </a:r>
          </a:p>
          <a:p>
            <a:r>
              <a:rPr lang="en-US" sz="2400"/>
              <a:t>Menganalisis kebutuhan </a:t>
            </a:r>
            <a:r>
              <a:rPr lang="en-US" sz="2400" smtClean="0"/>
              <a:t>yang dirasakan dapat </a:t>
            </a:r>
            <a:r>
              <a:rPr lang="en-US" sz="2400"/>
              <a:t>mengungkapkan hambatan yang </a:t>
            </a:r>
            <a:r>
              <a:rPr lang="en-US" sz="2400" smtClean="0"/>
              <a:t>ada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05526" y="5849019"/>
            <a:ext cx="5178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Bagaimana Prosesnya</a:t>
            </a:r>
            <a:endParaRPr lang="en-US" sz="3600"/>
          </a:p>
        </p:txBody>
      </p:sp>
      <p:grpSp>
        <p:nvGrpSpPr>
          <p:cNvPr id="8" name="Group 7"/>
          <p:cNvGrpSpPr/>
          <p:nvPr/>
        </p:nvGrpSpPr>
        <p:grpSpPr>
          <a:xfrm>
            <a:off x="343435" y="228600"/>
            <a:ext cx="9961660" cy="6569242"/>
            <a:chOff x="1676400" y="1295400"/>
            <a:chExt cx="6705600" cy="4572000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1676400" y="1295400"/>
              <a:ext cx="6705600" cy="457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hlink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" name="Picture 5" descr="F:\Blackwell--Consumer Behavior PPT\PAGINATION FILES-PPT\Blackwell Ch04\Fig 4.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850" y="1522413"/>
              <a:ext cx="6178550" cy="4192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235741" y="168443"/>
            <a:ext cx="10645729" cy="6689557"/>
            <a:chOff x="1600200" y="1447800"/>
            <a:chExt cx="7310438" cy="4572000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1600200" y="1447800"/>
              <a:ext cx="7310438" cy="457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hlink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3" name="Picture 5" descr="F:\Blackwell--Consumer Behavior PPT\PAGINATION FILES-PPT\Blackwell Ch04\Fig 4.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362" y="1536093"/>
              <a:ext cx="7010400" cy="436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393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374"/>
          </a:xfrm>
        </p:spPr>
        <p:txBody>
          <a:bodyPr/>
          <a:lstStyle/>
          <a:p>
            <a:r>
              <a:rPr lang="en-US" smtClean="0"/>
              <a:t>Proses Pembelian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266092"/>
            <a:ext cx="10082958" cy="4982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smtClean="0"/>
              <a:t>Konsumen memutuskan</a:t>
            </a:r>
          </a:p>
          <a:p>
            <a:r>
              <a:rPr lang="en-US" sz="2400" smtClean="0"/>
              <a:t>Apakah membeli atau tidak</a:t>
            </a:r>
          </a:p>
          <a:p>
            <a:r>
              <a:rPr lang="en-US" sz="2400" smtClean="0"/>
              <a:t>Kapan melakukan pembelian</a:t>
            </a:r>
          </a:p>
          <a:p>
            <a:r>
              <a:rPr lang="en-US" sz="2400" smtClean="0"/>
              <a:t>Apa yang dibeli (tipe produk/brand)</a:t>
            </a:r>
          </a:p>
          <a:p>
            <a:r>
              <a:rPr lang="en-US" sz="2400" smtClean="0"/>
              <a:t>Dimana membelinya</a:t>
            </a:r>
          </a:p>
          <a:p>
            <a:r>
              <a:rPr lang="en-US" sz="2400" smtClean="0"/>
              <a:t>Bagaimana cara pembayarannya</a:t>
            </a:r>
          </a:p>
          <a:p>
            <a:endParaRPr lang="en-US" sz="2400" smtClean="0"/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81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042" y="1239254"/>
            <a:ext cx="10226842" cy="5009146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Pembelian sepenuhnya terencana : </a:t>
            </a:r>
          </a:p>
          <a:p>
            <a:pPr lvl="1"/>
            <a:r>
              <a:rPr lang="en-US" smtClean="0"/>
              <a:t>produk </a:t>
            </a:r>
            <a:r>
              <a:rPr lang="en-US"/>
              <a:t>dan merek yang </a:t>
            </a:r>
            <a:r>
              <a:rPr lang="en-US" smtClean="0"/>
              <a:t>sudah dipilih sebelumnya</a:t>
            </a:r>
          </a:p>
          <a:p>
            <a:pPr lvl="1"/>
            <a:r>
              <a:rPr lang="en-US"/>
              <a:t>Pembelian </a:t>
            </a:r>
            <a:r>
              <a:rPr lang="en-US" smtClean="0"/>
              <a:t>terencana cenderung </a:t>
            </a:r>
            <a:r>
              <a:rPr lang="en-US"/>
              <a:t>terjadi ketika produk </a:t>
            </a:r>
            <a:r>
              <a:rPr lang="en-US" smtClean="0"/>
              <a:t>mempunyai keterlibatan </a:t>
            </a:r>
            <a:r>
              <a:rPr lang="en-US"/>
              <a:t>tinggi dengan pembelian yang dipengaruhi oleh faktor-faktor dalam toko dan upaya </a:t>
            </a:r>
            <a:r>
              <a:rPr lang="en-US" smtClean="0"/>
              <a:t>pemasaran</a:t>
            </a:r>
            <a:endParaRPr lang="en-US"/>
          </a:p>
          <a:p>
            <a:r>
              <a:rPr lang="en-US" smtClean="0"/>
              <a:t>Pembelian terencana sebagian :</a:t>
            </a:r>
          </a:p>
          <a:p>
            <a:pPr lvl="1"/>
            <a:r>
              <a:rPr lang="en-US"/>
              <a:t>ada niat untuk membeli produk, namun </a:t>
            </a:r>
            <a:r>
              <a:rPr lang="en-US" smtClean="0"/>
              <a:t>pilihan </a:t>
            </a:r>
            <a:r>
              <a:rPr lang="en-US"/>
              <a:t>merek </a:t>
            </a:r>
            <a:r>
              <a:rPr lang="en-US" smtClean="0"/>
              <a:t>ditunda </a:t>
            </a:r>
            <a:r>
              <a:rPr lang="en-US"/>
              <a:t>sampai </a:t>
            </a:r>
            <a:r>
              <a:rPr lang="en-US" smtClean="0"/>
              <a:t>saat belanja</a:t>
            </a:r>
          </a:p>
          <a:p>
            <a:pPr lvl="1"/>
            <a:r>
              <a:rPr lang="en-US"/>
              <a:t>Ketika keterlibatan rendah, konsumen </a:t>
            </a:r>
            <a:r>
              <a:rPr lang="en-US" smtClean="0"/>
              <a:t>cenderung untuk </a:t>
            </a:r>
            <a:r>
              <a:rPr lang="en-US"/>
              <a:t>membeli merek </a:t>
            </a:r>
            <a:r>
              <a:rPr lang="en-US" smtClean="0"/>
              <a:t>yang mereka </a:t>
            </a:r>
            <a:r>
              <a:rPr lang="en-US"/>
              <a:t>tahu dan </a:t>
            </a:r>
            <a:r>
              <a:rPr lang="en-US" smtClean="0"/>
              <a:t>sukai, tetapi dapat </a:t>
            </a:r>
            <a:r>
              <a:rPr lang="en-US"/>
              <a:t>juga </a:t>
            </a:r>
            <a:r>
              <a:rPr lang="en-US" smtClean="0"/>
              <a:t>dipengaruhi </a:t>
            </a:r>
            <a:r>
              <a:rPr lang="en-US"/>
              <a:t>oleh </a:t>
            </a:r>
            <a:r>
              <a:rPr lang="en-US" smtClean="0"/>
              <a:t>poongan harga </a:t>
            </a:r>
            <a:r>
              <a:rPr lang="en-US"/>
              <a:t>atau tampilan </a:t>
            </a:r>
            <a:r>
              <a:rPr lang="en-US" smtClean="0"/>
              <a:t>khusus</a:t>
            </a:r>
          </a:p>
          <a:p>
            <a:r>
              <a:rPr lang="en-US" smtClean="0"/>
              <a:t>Pembelian tidak terencana :</a:t>
            </a:r>
          </a:p>
          <a:p>
            <a:pPr lvl="1"/>
            <a:r>
              <a:rPr lang="en-US" smtClean="0"/>
              <a:t>Baik produk maupun brand dipilih pada saat pelaksanaan belanja</a:t>
            </a:r>
          </a:p>
          <a:p>
            <a:pPr lvl="1"/>
            <a:r>
              <a:rPr lang="en-US"/>
              <a:t>Pengaruh dalam toko dapat membimbing pilihan produk dan </a:t>
            </a:r>
            <a:r>
              <a:rPr lang="en-US" smtClean="0"/>
              <a:t>brand yang mengingatkan konsumen  tentang </a:t>
            </a:r>
            <a:r>
              <a:rPr lang="en-US"/>
              <a:t>kebutuhan </a:t>
            </a:r>
            <a:r>
              <a:rPr lang="en-US" smtClean="0"/>
              <a:t>mereka dan itu memicu </a:t>
            </a:r>
            <a:r>
              <a:rPr lang="en-US"/>
              <a:t>pembelian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6535"/>
          </a:xfrm>
        </p:spPr>
        <p:txBody>
          <a:bodyPr/>
          <a:lstStyle/>
          <a:p>
            <a:r>
              <a:rPr lang="en-US" smtClean="0"/>
              <a:t>Proses Pembelian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0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26377"/>
          </a:xfrm>
        </p:spPr>
        <p:txBody>
          <a:bodyPr/>
          <a:lstStyle/>
          <a:p>
            <a:r>
              <a:rPr lang="en-US" smtClean="0"/>
              <a:t>Faktor Pembelian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179096"/>
            <a:ext cx="10082958" cy="5069304"/>
          </a:xfrm>
        </p:spPr>
        <p:txBody>
          <a:bodyPr>
            <a:normAutofit/>
          </a:bodyPr>
          <a:lstStyle/>
          <a:p>
            <a:r>
              <a:rPr lang="en-US" sz="2400" smtClean="0"/>
              <a:t>Saat dan munculnya pembelian dipengaruhi oleh factor waktu seperti </a:t>
            </a:r>
            <a:r>
              <a:rPr lang="en-US" sz="2400" i="1" smtClean="0"/>
              <a:t>seasonalitas </a:t>
            </a:r>
            <a:r>
              <a:rPr lang="en-US" sz="2400" smtClean="0"/>
              <a:t>(musiman)</a:t>
            </a:r>
          </a:p>
          <a:p>
            <a:r>
              <a:rPr lang="en-US" sz="2400" i="1" smtClean="0"/>
              <a:t>Timing</a:t>
            </a:r>
            <a:r>
              <a:rPr lang="en-US" sz="2400" smtClean="0"/>
              <a:t> juga bisa mempengaruhi harga kemungkinan terjadinya pembelian</a:t>
            </a:r>
          </a:p>
          <a:p>
            <a:r>
              <a:rPr lang="en-US" sz="2400" smtClean="0"/>
              <a:t>Pada saat melakulan pembelian, konsumen juga harus memutuskan bagaimana cara pembayarannya (tunai, check, atau gesek kartu kredit/debit).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42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2471"/>
          </a:xfrm>
        </p:spPr>
        <p:txBody>
          <a:bodyPr/>
          <a:lstStyle/>
          <a:p>
            <a:r>
              <a:rPr lang="en-US" smtClean="0"/>
              <a:t>Alasan orang berbelanja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215190"/>
            <a:ext cx="10082958" cy="5033210"/>
          </a:xfrm>
        </p:spPr>
        <p:txBody>
          <a:bodyPr>
            <a:normAutofit/>
          </a:bodyPr>
          <a:lstStyle/>
          <a:p>
            <a:r>
              <a:rPr lang="sv-SE" sz="2400" smtClean="0"/>
              <a:t>Konsumen berbelanja </a:t>
            </a:r>
            <a:r>
              <a:rPr lang="sv-SE" sz="2400"/>
              <a:t>"untuk mendapatkan sesuatu", ada banyak alasan pribadi </a:t>
            </a:r>
            <a:r>
              <a:rPr lang="sv-SE" sz="2400" smtClean="0"/>
              <a:t>ataupun alasan sosial lainnya</a:t>
            </a:r>
          </a:p>
          <a:p>
            <a:r>
              <a:rPr lang="en-US" sz="2400"/>
              <a:t>Konsumen yang tidak suka belanja </a:t>
            </a:r>
            <a:r>
              <a:rPr lang="en-US" sz="2400" smtClean="0"/>
              <a:t>cenderung menggunakan Internet </a:t>
            </a:r>
            <a:r>
              <a:rPr lang="en-US" sz="2400"/>
              <a:t>dan bentuk-bentuk lain pemasaran langsung untuk membuat belanja lebih cepat, lebih mudah, dan kurang </a:t>
            </a:r>
            <a:r>
              <a:rPr lang="en-US" sz="2400" smtClean="0"/>
              <a:t>melibatkan </a:t>
            </a:r>
            <a:r>
              <a:rPr lang="en-US" sz="2400"/>
              <a:t>pribadi </a:t>
            </a:r>
            <a:endParaRPr lang="en-US" sz="2400" smtClean="0"/>
          </a:p>
          <a:p>
            <a:r>
              <a:rPr lang="en-US" sz="2400"/>
              <a:t>Pemasar harus mempertimbangkan bagaimana pelanggan inti mereka berpikir </a:t>
            </a:r>
            <a:r>
              <a:rPr lang="en-US" sz="2400" smtClean="0"/>
              <a:t>tentang aktivitas belanja </a:t>
            </a:r>
            <a:r>
              <a:rPr lang="en-US" sz="2400"/>
              <a:t>— Apakah itu menyenangkan atau itu sebuah tugas untuk mereka</a:t>
            </a:r>
            <a:r>
              <a:rPr lang="en-US" sz="2400" smtClean="0"/>
              <a:t>?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11" descr="F:\Blackwell--Consumer Behavior PPT\PAGINATION FILES-PPT\Blackwell Ch05\Table 5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46"/>
          <a:stretch>
            <a:fillRect/>
          </a:stretch>
        </p:blipFill>
        <p:spPr bwMode="auto">
          <a:xfrm>
            <a:off x="201836" y="1215189"/>
            <a:ext cx="10293271" cy="559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8408"/>
          </a:xfrm>
        </p:spPr>
        <p:txBody>
          <a:bodyPr/>
          <a:lstStyle/>
          <a:p>
            <a:r>
              <a:rPr lang="en-US" smtClean="0"/>
              <a:t>Proses Keputusan Pembelian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299412"/>
            <a:ext cx="9820726" cy="4948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smtClean="0"/>
              <a:t>Memutuskan dimana dan bagaimana melakukan pembelian : </a:t>
            </a:r>
          </a:p>
          <a:p>
            <a:r>
              <a:rPr lang="en-US" sz="2400"/>
              <a:t>Pilihan ritel adalah proses interaktif dimana jenis toko dan pengecer spesifik mempengaruhi satu sama </a:t>
            </a:r>
            <a:r>
              <a:rPr lang="en-US" sz="2400" smtClean="0"/>
              <a:t>lain</a:t>
            </a:r>
          </a:p>
          <a:p>
            <a:r>
              <a:rPr lang="en-US" sz="2400" smtClean="0"/>
              <a:t>Karakteristik Konsumen cocok dengan karakteristik toko dan karakteristik pembelian</a:t>
            </a:r>
          </a:p>
          <a:p>
            <a:r>
              <a:rPr lang="sv-SE" sz="2400"/>
              <a:t>Pengalaman masa lalu dan </a:t>
            </a:r>
            <a:r>
              <a:rPr lang="sv-SE" sz="2400" smtClean="0"/>
              <a:t>citra toko juga berpengaruh terhadap pemilihan toko</a:t>
            </a:r>
            <a:r>
              <a:rPr lang="sv-SE" sz="2400"/>
              <a:t> tertentu 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2054" descr="F:\Blackwell--Consumer Behavior PPT\PAGINATION FILES-PPT\Blackwell Ch05\Fig 5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18" y="1191126"/>
            <a:ext cx="9762120" cy="557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18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Citra Ritel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63316"/>
            <a:ext cx="9965741" cy="4985083"/>
          </a:xfrm>
        </p:spPr>
        <p:txBody>
          <a:bodyPr>
            <a:normAutofit/>
          </a:bodyPr>
          <a:lstStyle/>
          <a:p>
            <a:r>
              <a:rPr lang="en-US" sz="2400"/>
              <a:t>Konsumen </a:t>
            </a:r>
            <a:r>
              <a:rPr lang="en-US" sz="2400" smtClean="0"/>
              <a:t>bergantung </a:t>
            </a:r>
            <a:r>
              <a:rPr lang="en-US" sz="2400"/>
              <a:t>pada persepsi mereka </a:t>
            </a:r>
            <a:r>
              <a:rPr lang="en-US" sz="2400" smtClean="0"/>
              <a:t>terhadap </a:t>
            </a:r>
            <a:r>
              <a:rPr lang="en-US" sz="2400"/>
              <a:t>toko </a:t>
            </a:r>
            <a:r>
              <a:rPr lang="en-US" sz="2400" smtClean="0"/>
              <a:t>secara </a:t>
            </a:r>
            <a:r>
              <a:rPr lang="en-US" sz="2400"/>
              <a:t>keseluruhan </a:t>
            </a:r>
            <a:r>
              <a:rPr lang="en-US" sz="2400" smtClean="0"/>
              <a:t>(citra toko)</a:t>
            </a:r>
          </a:p>
          <a:p>
            <a:r>
              <a:rPr lang="en-US" sz="2400"/>
              <a:t>Melibatkan atribut fungsional dan </a:t>
            </a:r>
            <a:r>
              <a:rPr lang="en-US" sz="2400" smtClean="0"/>
              <a:t>emosional</a:t>
            </a:r>
          </a:p>
          <a:p>
            <a:r>
              <a:rPr lang="en-US" sz="2400" smtClean="0"/>
              <a:t>Persepsi trhadap tingkat kerumunan dalam </a:t>
            </a:r>
            <a:r>
              <a:rPr lang="en-US" sz="2400"/>
              <a:t>toko dapat juga mempengaruhi perilaku belanja, untuk beberapa </a:t>
            </a:r>
            <a:r>
              <a:rPr lang="en-US" sz="2400" smtClean="0"/>
              <a:t>konsumen akan mengurangi </a:t>
            </a:r>
            <a:r>
              <a:rPr lang="en-US" sz="2400"/>
              <a:t>belanja </a:t>
            </a:r>
            <a:r>
              <a:rPr lang="en-US" sz="2400" smtClean="0"/>
              <a:t>dan tertarik pada segmen lain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44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2471"/>
          </a:xfrm>
        </p:spPr>
        <p:txBody>
          <a:bodyPr/>
          <a:lstStyle/>
          <a:p>
            <a:r>
              <a:rPr lang="en-US" b="1" smtClean="0"/>
              <a:t>Determinan Keberhasilan Ritel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022" y="1215190"/>
            <a:ext cx="9959048" cy="5033210"/>
          </a:xfrm>
        </p:spPr>
        <p:txBody>
          <a:bodyPr>
            <a:normAutofit/>
          </a:bodyPr>
          <a:lstStyle/>
          <a:p>
            <a:r>
              <a:rPr lang="en-US" sz="2400" b="1" smtClean="0"/>
              <a:t>Lokasi</a:t>
            </a:r>
          </a:p>
          <a:p>
            <a:r>
              <a:rPr lang="en-US" sz="2400" b="1" smtClean="0"/>
              <a:t>Sifat dan kualitas dari berbagai barang yang dijajakan</a:t>
            </a:r>
          </a:p>
          <a:p>
            <a:r>
              <a:rPr lang="en-US" sz="2400" b="1" smtClean="0"/>
              <a:t>Harga</a:t>
            </a:r>
          </a:p>
          <a:p>
            <a:r>
              <a:rPr lang="en-US" sz="2400" b="1" smtClean="0"/>
              <a:t>Periklanan dan promosi</a:t>
            </a:r>
          </a:p>
          <a:p>
            <a:r>
              <a:rPr lang="en-US" sz="2400" b="1" smtClean="0"/>
              <a:t>Personel penjualan</a:t>
            </a:r>
          </a:p>
          <a:p>
            <a:r>
              <a:rPr lang="en-US" sz="2400" b="1" smtClean="0"/>
              <a:t>Pelayanan yang ditawarkan</a:t>
            </a:r>
          </a:p>
          <a:p>
            <a:r>
              <a:rPr lang="en-US" sz="2400" b="1" smtClean="0"/>
              <a:t>Atribut fisik toko</a:t>
            </a:r>
          </a:p>
          <a:p>
            <a:r>
              <a:rPr lang="en-US" sz="2400" b="1" smtClean="0"/>
              <a:t>Sifat klien toko</a:t>
            </a:r>
          </a:p>
          <a:p>
            <a:r>
              <a:rPr lang="en-US" altLang="en-US" sz="2400" b="1" smtClean="0">
                <a:latin typeface="Arial" panose="020B0604020202020204" pitchFamily="34" charset="0"/>
              </a:rPr>
              <a:t>Point-of-purchase-displays</a:t>
            </a:r>
          </a:p>
          <a:p>
            <a:r>
              <a:rPr lang="en-US" altLang="en-US" sz="2400" b="1" smtClean="0">
                <a:latin typeface="Arial" panose="020B0604020202020204" pitchFamily="34" charset="0"/>
              </a:rPr>
              <a:t>Logistik konsumen</a:t>
            </a:r>
            <a:endParaRPr lang="en-US" altLang="en-US" sz="2400" b="1">
              <a:latin typeface="Arial" panose="020B0604020202020204" pitchFamily="34" charset="0"/>
            </a:endParaRP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4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8408"/>
          </a:xfrm>
        </p:spPr>
        <p:txBody>
          <a:bodyPr/>
          <a:lstStyle/>
          <a:p>
            <a:r>
              <a:rPr lang="en-US" smtClean="0"/>
              <a:t>Lokasi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191126"/>
            <a:ext cx="9953709" cy="5057273"/>
          </a:xfrm>
        </p:spPr>
        <p:txBody>
          <a:bodyPr>
            <a:normAutofit/>
          </a:bodyPr>
          <a:lstStyle/>
          <a:p>
            <a:r>
              <a:rPr lang="en-US" sz="2400" smtClean="0"/>
              <a:t>Persepsi dalam </a:t>
            </a:r>
            <a:r>
              <a:rPr lang="en-US" sz="2400"/>
              <a:t>hal waktu dan kerumitan selain jarak yang </a:t>
            </a:r>
            <a:r>
              <a:rPr lang="en-US" sz="2400" smtClean="0"/>
              <a:t>sebenarnya</a:t>
            </a:r>
          </a:p>
          <a:p>
            <a:r>
              <a:rPr lang="en-US" sz="2400" smtClean="0"/>
              <a:t>Peta Kognitif atau </a:t>
            </a:r>
            <a:r>
              <a:rPr lang="en-US" sz="2400"/>
              <a:t>persepsi konsumen </a:t>
            </a:r>
            <a:r>
              <a:rPr lang="en-US" sz="2400" smtClean="0"/>
              <a:t>terhadap lokasi </a:t>
            </a:r>
            <a:r>
              <a:rPr lang="en-US" sz="2400"/>
              <a:t>toko dan pusat perbelanjaan </a:t>
            </a:r>
            <a:r>
              <a:rPr lang="en-US" sz="2400" smtClean="0"/>
              <a:t>lebih </a:t>
            </a:r>
            <a:r>
              <a:rPr lang="en-US" sz="2400"/>
              <a:t>penting daripada lokasi </a:t>
            </a:r>
            <a:r>
              <a:rPr lang="en-US" sz="2400" smtClean="0"/>
              <a:t>sebenarnya</a:t>
            </a:r>
          </a:p>
          <a:p>
            <a:r>
              <a:rPr lang="en-US" sz="2400"/>
              <a:t>Konsumen umumnya menaksir terlalu tinggi </a:t>
            </a:r>
            <a:r>
              <a:rPr lang="en-US" sz="2400" smtClean="0"/>
              <a:t>baik dalam jarak </a:t>
            </a:r>
            <a:r>
              <a:rPr lang="en-US" sz="2400"/>
              <a:t>dan </a:t>
            </a:r>
            <a:r>
              <a:rPr lang="en-US" sz="2400" smtClean="0"/>
              <a:t>waktu yang </a:t>
            </a:r>
            <a:r>
              <a:rPr lang="en-US" sz="2400"/>
              <a:t>sebenarnya </a:t>
            </a:r>
            <a:endParaRPr lang="en-US" sz="2400" smtClean="0"/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5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641" y="452718"/>
            <a:ext cx="9726899" cy="714345"/>
          </a:xfrm>
        </p:spPr>
        <p:txBody>
          <a:bodyPr/>
          <a:lstStyle/>
          <a:p>
            <a:r>
              <a:rPr lang="en-US" sz="3200"/>
              <a:t>Sifat dan kualitas </a:t>
            </a:r>
            <a:r>
              <a:rPr lang="en-US" sz="3200" smtClean="0"/>
              <a:t>barang </a:t>
            </a:r>
            <a:r>
              <a:rPr lang="en-US" sz="3200"/>
              <a:t>yang dijajakan</a:t>
            </a:r>
            <a:br>
              <a:rPr lang="en-US" sz="3200"/>
            </a:b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926" y="1167064"/>
            <a:ext cx="9995144" cy="5081336"/>
          </a:xfrm>
        </p:spPr>
        <p:txBody>
          <a:bodyPr>
            <a:normAutofit lnSpcReduction="10000"/>
          </a:bodyPr>
          <a:lstStyle/>
          <a:p>
            <a:r>
              <a:rPr lang="en-US" sz="2400"/>
              <a:t>Kedalaman, lebarnya, dan kualitas dari </a:t>
            </a:r>
            <a:r>
              <a:rPr lang="en-US" sz="2400" smtClean="0"/>
              <a:t>bermacam-macam barang yang dijajakan</a:t>
            </a:r>
          </a:p>
          <a:p>
            <a:pPr lvl="1"/>
            <a:r>
              <a:rPr lang="en-US" sz="2200"/>
              <a:t>Assortment breadth : seberapa besar atau berbagai macam produk dijual </a:t>
            </a:r>
            <a:r>
              <a:rPr lang="en-US" sz="2200" smtClean="0"/>
              <a:t>(ritel massal)</a:t>
            </a:r>
          </a:p>
          <a:p>
            <a:pPr lvl="1"/>
            <a:r>
              <a:rPr lang="en-US" sz="2200"/>
              <a:t>Assortment depth : seberapa dalam kategori produk dijual (toko khusus</a:t>
            </a:r>
            <a:r>
              <a:rPr lang="en-US" sz="2200" smtClean="0"/>
              <a:t>)</a:t>
            </a:r>
          </a:p>
          <a:p>
            <a:pPr lvl="1"/>
            <a:r>
              <a:rPr lang="en-US" sz="2200"/>
              <a:t>Category Killer : mengkhususkan diri dalam satu kategori barang dagangan dan menyediakan berbagai dominan produk</a:t>
            </a:r>
          </a:p>
          <a:p>
            <a:r>
              <a:rPr lang="en-US" sz="2400" smtClean="0"/>
              <a:t>Toko toko khusus</a:t>
            </a:r>
          </a:p>
          <a:p>
            <a:r>
              <a:rPr lang="en-US" sz="2400" smtClean="0"/>
              <a:t>Barang dagangan massal</a:t>
            </a:r>
          </a:p>
          <a:p>
            <a:r>
              <a:rPr lang="en-US" sz="2400" smtClean="0"/>
              <a:t>Department Store</a:t>
            </a:r>
          </a:p>
          <a:p>
            <a:r>
              <a:rPr lang="en-US" sz="2400" smtClean="0"/>
              <a:t>Value merchants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8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0440"/>
          </a:xfrm>
        </p:spPr>
        <p:txBody>
          <a:bodyPr/>
          <a:lstStyle/>
          <a:p>
            <a:r>
              <a:rPr lang="en-US" smtClean="0"/>
              <a:t>Harga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958" y="1203158"/>
            <a:ext cx="9889958" cy="5045241"/>
          </a:xfrm>
        </p:spPr>
        <p:txBody>
          <a:bodyPr>
            <a:normAutofit lnSpcReduction="10000"/>
          </a:bodyPr>
          <a:lstStyle/>
          <a:p>
            <a:r>
              <a:rPr lang="en-US" sz="2400"/>
              <a:t>Harga sebagai penentu </a:t>
            </a:r>
            <a:r>
              <a:rPr lang="en-US" sz="2400" smtClean="0"/>
              <a:t>patron </a:t>
            </a:r>
            <a:r>
              <a:rPr lang="en-US" sz="2400"/>
              <a:t>toko </a:t>
            </a:r>
            <a:r>
              <a:rPr lang="en-US" sz="2400" smtClean="0"/>
              <a:t>bervariasi </a:t>
            </a:r>
            <a:r>
              <a:rPr lang="en-US" sz="2400"/>
              <a:t>oleh jenis </a:t>
            </a:r>
            <a:r>
              <a:rPr lang="en-US" sz="2400" smtClean="0"/>
              <a:t>produk</a:t>
            </a:r>
          </a:p>
          <a:p>
            <a:r>
              <a:rPr lang="en-US" sz="2400"/>
              <a:t>Pentingnya harga tergantung pada sifat dari </a:t>
            </a:r>
            <a:r>
              <a:rPr lang="en-US" sz="2400" smtClean="0"/>
              <a:t>pembeli</a:t>
            </a:r>
          </a:p>
          <a:p>
            <a:r>
              <a:rPr lang="en-US" sz="2400"/>
              <a:t>Persepsi konsumen </a:t>
            </a:r>
            <a:r>
              <a:rPr lang="en-US" sz="2400" smtClean="0"/>
              <a:t>terhadapmharga </a:t>
            </a:r>
            <a:r>
              <a:rPr lang="en-US" sz="2400"/>
              <a:t>biasanya lebih penting </a:t>
            </a:r>
            <a:r>
              <a:rPr lang="en-US" sz="2400" smtClean="0"/>
              <a:t>daripada </a:t>
            </a:r>
            <a:r>
              <a:rPr lang="en-US" sz="2400"/>
              <a:t>harga </a:t>
            </a:r>
            <a:r>
              <a:rPr lang="en-US" sz="2400" smtClean="0"/>
              <a:t>aktual</a:t>
            </a:r>
          </a:p>
          <a:p>
            <a:r>
              <a:rPr lang="en-US" sz="2400"/>
              <a:t>Konsumen akhirnya bergantung pada citra </a:t>
            </a:r>
            <a:r>
              <a:rPr lang="en-US" sz="2400" smtClean="0"/>
              <a:t>ritel secara </a:t>
            </a:r>
            <a:r>
              <a:rPr lang="en-US" sz="2400"/>
              <a:t>keseluruhan </a:t>
            </a:r>
            <a:r>
              <a:rPr lang="en-US" sz="2400" smtClean="0"/>
              <a:t>untuk </a:t>
            </a:r>
            <a:r>
              <a:rPr lang="en-US" sz="2400"/>
              <a:t>menyaring efek dari harga </a:t>
            </a:r>
            <a:r>
              <a:rPr lang="en-US" sz="2400" smtClean="0"/>
              <a:t>iklan</a:t>
            </a:r>
          </a:p>
          <a:p>
            <a:r>
              <a:rPr lang="en-US" sz="2400" smtClean="0"/>
              <a:t>Pengaruh promosi harga terjadi pada :</a:t>
            </a:r>
          </a:p>
          <a:p>
            <a:pPr lvl="1"/>
            <a:r>
              <a:rPr lang="en-US" sz="2200" smtClean="0"/>
              <a:t>Pembangunan patron toko</a:t>
            </a:r>
          </a:p>
          <a:p>
            <a:pPr lvl="1"/>
            <a:r>
              <a:rPr lang="en-US" sz="2200" smtClean="0"/>
              <a:t>Demand untuk brand yang berbeda</a:t>
            </a:r>
          </a:p>
          <a:p>
            <a:pPr lvl="1"/>
            <a:r>
              <a:rPr lang="en-US" sz="2200" smtClean="0"/>
              <a:t>Perilaku pembelian dalam jangka pendek</a:t>
            </a:r>
          </a:p>
          <a:p>
            <a:pPr lvl="1"/>
            <a:r>
              <a:rPr lang="en-US" sz="2200" smtClean="0"/>
              <a:t>Perilaku pembelian dalam jangka panjang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52" y="652388"/>
            <a:ext cx="10331117" cy="608211"/>
          </a:xfrm>
        </p:spPr>
        <p:txBody>
          <a:bodyPr/>
          <a:lstStyle/>
          <a:p>
            <a:r>
              <a:rPr lang="en-US" sz="3200" smtClean="0"/>
              <a:t>Bagaimana mengaktipkan Pengakuan Kebutuhan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89" y="1347538"/>
            <a:ext cx="10010273" cy="4900862"/>
          </a:xfrm>
        </p:spPr>
        <p:txBody>
          <a:bodyPr>
            <a:normAutofit/>
          </a:bodyPr>
          <a:lstStyle/>
          <a:p>
            <a:r>
              <a:rPr lang="en-US" sz="2400"/>
              <a:t>Mengubah keadaan diinginkan konsumen dengan produk baru atau </a:t>
            </a:r>
            <a:r>
              <a:rPr lang="en-US" sz="2400" smtClean="0"/>
              <a:t>inovasi</a:t>
            </a:r>
          </a:p>
          <a:p>
            <a:r>
              <a:rPr lang="en-US" sz="2400"/>
              <a:t>Mempengaruhi bagaimana konsumen melihat kondisi saat ini </a:t>
            </a:r>
            <a:r>
              <a:rPr lang="en-US" sz="2400" smtClean="0"/>
              <a:t>mereka</a:t>
            </a:r>
          </a:p>
          <a:p>
            <a:r>
              <a:rPr lang="en-US" sz="2400"/>
              <a:t>Mengingatkan konsumen </a:t>
            </a:r>
            <a:r>
              <a:rPr lang="en-US" sz="2400" smtClean="0"/>
              <a:t>akan keperluannya</a:t>
            </a:r>
          </a:p>
          <a:p>
            <a:r>
              <a:rPr lang="en-US" sz="2400" b="1" smtClean="0">
                <a:solidFill>
                  <a:srgbClr val="FF0000"/>
                </a:solidFill>
              </a:rPr>
              <a:t>Pengakuan</a:t>
            </a:r>
            <a:r>
              <a:rPr lang="en-US" sz="2400" b="1">
                <a:solidFill>
                  <a:srgbClr val="FF0000"/>
                </a:solidFill>
              </a:rPr>
              <a:t> kebutuhan</a:t>
            </a:r>
            <a:r>
              <a:rPr lang="en-US" sz="2400" b="1" smtClean="0">
                <a:solidFill>
                  <a:srgbClr val="FF0000"/>
                </a:solidFill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generik </a:t>
            </a:r>
            <a:r>
              <a:rPr lang="en-US" sz="2400" smtClean="0"/>
              <a:t>diperlukan ketika </a:t>
            </a:r>
            <a:r>
              <a:rPr lang="en-US" sz="2400"/>
              <a:t>perusahaan berusaha untuk </a:t>
            </a:r>
            <a:r>
              <a:rPr lang="en-US" sz="2400" smtClean="0"/>
              <a:t>memperbesar ukuran </a:t>
            </a:r>
            <a:r>
              <a:rPr lang="en-US" sz="2400"/>
              <a:t>total pasar untuk kategori </a:t>
            </a:r>
            <a:r>
              <a:rPr lang="en-US" sz="2400" smtClean="0"/>
              <a:t>produk</a:t>
            </a:r>
          </a:p>
          <a:p>
            <a:r>
              <a:rPr lang="en-US" sz="2400" b="1">
                <a:solidFill>
                  <a:srgbClr val="FF0000"/>
                </a:solidFill>
              </a:rPr>
              <a:t>Pengakuan kebutuhan </a:t>
            </a:r>
            <a:r>
              <a:rPr lang="en-US" sz="2400" b="1" smtClean="0">
                <a:solidFill>
                  <a:srgbClr val="FF0000"/>
                </a:solidFill>
              </a:rPr>
              <a:t>selektif </a:t>
            </a:r>
            <a:r>
              <a:rPr lang="en-US" sz="2400" smtClean="0"/>
              <a:t>adalah </a:t>
            </a:r>
            <a:r>
              <a:rPr lang="en-US" sz="2400"/>
              <a:t>hasil dari merangsang kebutuhan merek tertentu dalam kategori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09970" y="305712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8" descr="F:\Blackwell--Consumer Behavior PPT\PAGINATION FILES-PPT\Blackwell Ch04\Fig 4.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" y="652388"/>
            <a:ext cx="6006404" cy="565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F:\Blackwell--Consumer Behavior PPT\PAGINATION FILES-PPT\Blackwell Ch04\Fig 4.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137" y="652388"/>
            <a:ext cx="4391524" cy="565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F:\Blackwell--Consumer Behavior PPT\PAGINATION FILES-PPT\Blackwell Ch04\Fig 4.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1" y="187542"/>
            <a:ext cx="10397930" cy="667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7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8566"/>
          </a:xfrm>
        </p:spPr>
        <p:txBody>
          <a:bodyPr/>
          <a:lstStyle/>
          <a:p>
            <a:r>
              <a:rPr lang="en-US" smtClean="0"/>
              <a:t>Iklan dan Promosi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251284"/>
            <a:ext cx="10082958" cy="4997115"/>
          </a:xfrm>
        </p:spPr>
        <p:txBody>
          <a:bodyPr>
            <a:normAutofit/>
          </a:bodyPr>
          <a:lstStyle/>
          <a:p>
            <a:r>
              <a:rPr lang="en-US" sz="2400"/>
              <a:t>Citra </a:t>
            </a:r>
            <a:r>
              <a:rPr lang="en-US" sz="2400" smtClean="0"/>
              <a:t>Iklan (Image Advertising) </a:t>
            </a:r>
            <a:r>
              <a:rPr lang="en-US" sz="2400"/>
              <a:t>: </a:t>
            </a:r>
            <a:r>
              <a:rPr lang="en-US" sz="2400" smtClean="0"/>
              <a:t>komponen </a:t>
            </a:r>
            <a:r>
              <a:rPr lang="en-US" sz="2400"/>
              <a:t>Visual dan kata-kata yang membantu konsumen membentuk sebuah harapan tentang pengalaman mereka di toko dan tentang apa jenis konsumen akan puas dengan pengalaman </a:t>
            </a:r>
            <a:r>
              <a:rPr lang="en-US" sz="2400" smtClean="0"/>
              <a:t>toko</a:t>
            </a:r>
          </a:p>
          <a:p>
            <a:r>
              <a:rPr lang="en-US" sz="2400"/>
              <a:t>Information Advertising : Rincian yang diberikan tentang produk, harga, jam operasi, lokasi dan atribut lainnya yang dapat mempengaruhi keputusan </a:t>
            </a:r>
            <a:r>
              <a:rPr lang="en-US" sz="2400" smtClean="0"/>
              <a:t>pembelian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0756"/>
          </a:xfrm>
        </p:spPr>
        <p:txBody>
          <a:bodyPr/>
          <a:lstStyle/>
          <a:p>
            <a:r>
              <a:rPr lang="en-US" smtClean="0"/>
              <a:t>Personel Penjualan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03158"/>
            <a:ext cx="9941677" cy="5045241"/>
          </a:xfrm>
        </p:spPr>
        <p:txBody>
          <a:bodyPr>
            <a:normAutofit/>
          </a:bodyPr>
          <a:lstStyle/>
          <a:p>
            <a:r>
              <a:rPr lang="en-US" sz="2400"/>
              <a:t>Tenaga penjualan penting ketika </a:t>
            </a:r>
            <a:r>
              <a:rPr lang="en-US" sz="2400" smtClean="0"/>
              <a:t>harus memilih </a:t>
            </a:r>
            <a:r>
              <a:rPr lang="en-US" sz="2400"/>
              <a:t>sebuah toko atau pusat </a:t>
            </a:r>
            <a:r>
              <a:rPr lang="en-US" sz="2400" smtClean="0"/>
              <a:t>perbelanjaan</a:t>
            </a:r>
          </a:p>
          <a:p>
            <a:r>
              <a:rPr lang="en-US" sz="2400" smtClean="0"/>
              <a:t>Eektifitas tenaga penjual tergantung pada :</a:t>
            </a:r>
          </a:p>
          <a:p>
            <a:pPr lvl="1"/>
            <a:r>
              <a:rPr lang="en-US" sz="2200"/>
              <a:t>Dipandang </a:t>
            </a:r>
            <a:r>
              <a:rPr lang="en-US" sz="2200" smtClean="0"/>
              <a:t>memiliki pengetahuan </a:t>
            </a:r>
            <a:r>
              <a:rPr lang="en-US" sz="2200"/>
              <a:t>dan </a:t>
            </a:r>
            <a:r>
              <a:rPr lang="en-US" sz="2200" smtClean="0"/>
              <a:t>keahlian</a:t>
            </a:r>
          </a:p>
          <a:p>
            <a:pPr lvl="1"/>
            <a:r>
              <a:rPr lang="en-US" sz="2200" smtClean="0"/>
              <a:t>Dapat dipercaya</a:t>
            </a:r>
          </a:p>
          <a:p>
            <a:pPr lvl="1"/>
            <a:r>
              <a:rPr lang="en-US" sz="2200" smtClean="0"/>
              <a:t>Pengetahuan pelanggan</a:t>
            </a:r>
          </a:p>
          <a:p>
            <a:pPr lvl="1"/>
            <a:r>
              <a:rPr lang="en-US" sz="2200" smtClean="0"/>
              <a:t>Adaptabilitas</a:t>
            </a:r>
          </a:p>
          <a:p>
            <a:r>
              <a:rPr lang="en-US" sz="2400" smtClean="0"/>
              <a:t>Perekruitan, pelatihan dan pemberian motivasi yang efektif terhadap tenaga penjualan pada gilirannya akan memberi manfaat pada ritel.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5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8408"/>
          </a:xfrm>
        </p:spPr>
        <p:txBody>
          <a:bodyPr/>
          <a:lstStyle/>
          <a:p>
            <a:r>
              <a:rPr lang="en-US" smtClean="0"/>
              <a:t>Pelayanan yang ditawarkan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168" y="1311442"/>
            <a:ext cx="10283901" cy="4936957"/>
          </a:xfrm>
        </p:spPr>
        <p:txBody>
          <a:bodyPr>
            <a:normAutofit/>
          </a:bodyPr>
          <a:lstStyle/>
          <a:p>
            <a:r>
              <a:rPr lang="en-US" sz="2400"/>
              <a:t>Bervariasi tergantung pada jenis </a:t>
            </a:r>
            <a:r>
              <a:rPr lang="en-US" sz="2400" smtClean="0"/>
              <a:t>outlet </a:t>
            </a:r>
            <a:r>
              <a:rPr lang="en-US" sz="2400"/>
              <a:t>dan </a:t>
            </a:r>
            <a:r>
              <a:rPr lang="en-US" sz="2400" smtClean="0"/>
              <a:t>ekspektasi konsumen</a:t>
            </a:r>
          </a:p>
          <a:p>
            <a:r>
              <a:rPr lang="en-US" sz="2400" smtClean="0"/>
              <a:t>Meliputi berbagai pertimbangan sperti sebagai </a:t>
            </a:r>
            <a:r>
              <a:rPr lang="en-US" sz="2400"/>
              <a:t>fasilitas swalayan, kemudahan kembali barang dagangan, pengiriman, kredit, dan bagus </a:t>
            </a:r>
            <a:r>
              <a:rPr lang="en-US" sz="2400" smtClean="0"/>
              <a:t>secara keseluruhan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55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4661"/>
          </a:xfrm>
        </p:spPr>
        <p:txBody>
          <a:bodyPr/>
          <a:lstStyle/>
          <a:p>
            <a:r>
              <a:rPr lang="en-US" smtClean="0"/>
              <a:t>Atribut fisik toko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87379"/>
            <a:ext cx="9941677" cy="5197641"/>
          </a:xfrm>
        </p:spPr>
        <p:txBody>
          <a:bodyPr>
            <a:normAutofit fontScale="77500" lnSpcReduction="20000"/>
          </a:bodyPr>
          <a:lstStyle/>
          <a:p>
            <a:r>
              <a:rPr lang="en-US" sz="3100"/>
              <a:t>Sifat-sifat fisik dari lingkungan ritel yang dirancang untuk menciptakan efek pada pembelian konsumen yang disebut sebagai </a:t>
            </a:r>
            <a:r>
              <a:rPr lang="en-US" sz="3100" smtClean="0"/>
              <a:t>atmosfer toko</a:t>
            </a:r>
          </a:p>
          <a:p>
            <a:r>
              <a:rPr lang="en-US" sz="3100"/>
              <a:t>Dapat membantu bentuk arah dan durasi perhatian konsumen, </a:t>
            </a:r>
            <a:r>
              <a:rPr lang="en-US" sz="3100" smtClean="0"/>
              <a:t>mengekspresikan karakter toko, </a:t>
            </a:r>
            <a:r>
              <a:rPr lang="en-US" sz="3100"/>
              <a:t>atau menimbulkan reaksi emosional </a:t>
            </a:r>
            <a:r>
              <a:rPr lang="en-US" sz="3100" smtClean="0"/>
              <a:t>tertentu</a:t>
            </a:r>
          </a:p>
          <a:p>
            <a:r>
              <a:rPr lang="en-US" sz="3100" smtClean="0"/>
              <a:t>Atmosfer toko</a:t>
            </a:r>
          </a:p>
          <a:p>
            <a:pPr lvl="1"/>
            <a:r>
              <a:rPr lang="en-US" sz="2200" smtClean="0"/>
              <a:t>Elevator</a:t>
            </a:r>
          </a:p>
          <a:p>
            <a:pPr lvl="1"/>
            <a:r>
              <a:rPr lang="en-US" sz="2200" smtClean="0"/>
              <a:t>Tata cahaya</a:t>
            </a:r>
          </a:p>
          <a:p>
            <a:pPr lvl="1"/>
            <a:r>
              <a:rPr lang="en-US" sz="2200" smtClean="0"/>
              <a:t>Air Conditioning</a:t>
            </a:r>
          </a:p>
          <a:p>
            <a:pPr lvl="1"/>
            <a:r>
              <a:rPr lang="en-US" sz="2200" smtClean="0"/>
              <a:t>Toilet nyaman </a:t>
            </a:r>
            <a:r>
              <a:rPr lang="en-US" sz="2200"/>
              <a:t>dan </a:t>
            </a:r>
            <a:r>
              <a:rPr lang="en-US" sz="2200" smtClean="0"/>
              <a:t>terlihat</a:t>
            </a:r>
          </a:p>
          <a:p>
            <a:pPr lvl="1"/>
            <a:r>
              <a:rPr lang="en-US" sz="2200" smtClean="0"/>
              <a:t>Lorong lega</a:t>
            </a:r>
          </a:p>
          <a:p>
            <a:pPr lvl="1"/>
            <a:r>
              <a:rPr lang="en-US" sz="2200" smtClean="0"/>
              <a:t>Fasilitas parker</a:t>
            </a:r>
          </a:p>
          <a:p>
            <a:pPr lvl="1"/>
            <a:r>
              <a:rPr lang="en-US" sz="2200" smtClean="0"/>
              <a:t>Carpeting</a:t>
            </a:r>
          </a:p>
          <a:p>
            <a:pPr lvl="1"/>
            <a:r>
              <a:rPr lang="en-US" sz="2200" smtClean="0"/>
              <a:t>Arsitektur</a:t>
            </a:r>
            <a:endParaRPr lang="en-US" sz="2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80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6535"/>
          </a:xfrm>
        </p:spPr>
        <p:txBody>
          <a:bodyPr/>
          <a:lstStyle/>
          <a:p>
            <a:r>
              <a:rPr lang="en-US" smtClean="0"/>
              <a:t>Klien Toko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239254"/>
            <a:ext cx="10082958" cy="5009146"/>
          </a:xfrm>
        </p:spPr>
        <p:txBody>
          <a:bodyPr>
            <a:normAutofit/>
          </a:bodyPr>
          <a:lstStyle/>
          <a:p>
            <a:r>
              <a:rPr lang="en-US" sz="2400"/>
              <a:t>Tipe orang yang </a:t>
            </a:r>
            <a:r>
              <a:rPr lang="en-US" sz="2400" smtClean="0"/>
              <a:t>berbelanja di </a:t>
            </a:r>
            <a:r>
              <a:rPr lang="en-US" sz="2400"/>
              <a:t>sebuah toko mempengaruhi niat </a:t>
            </a:r>
            <a:r>
              <a:rPr lang="en-US" sz="2400" smtClean="0"/>
              <a:t>konsumen </a:t>
            </a:r>
            <a:r>
              <a:rPr lang="en-US" sz="2400"/>
              <a:t>membeli </a:t>
            </a:r>
            <a:r>
              <a:rPr lang="en-US" sz="2400" smtClean="0"/>
              <a:t>karena cenderung </a:t>
            </a:r>
            <a:r>
              <a:rPr lang="en-US" sz="2400"/>
              <a:t>untuk mencocokkan dengan citra diri seseorang dengan </a:t>
            </a:r>
            <a:r>
              <a:rPr lang="en-US" sz="2400" smtClean="0"/>
              <a:t>toko yang dikunjungi</a:t>
            </a:r>
          </a:p>
          <a:p>
            <a:r>
              <a:rPr lang="en-US" sz="2400"/>
              <a:t>Beberapa pelanggan mungkin tertarik atau ditolak dari </a:t>
            </a:r>
            <a:r>
              <a:rPr lang="en-US" sz="2400" smtClean="0"/>
              <a:t>suatu toko </a:t>
            </a:r>
            <a:r>
              <a:rPr lang="en-US" sz="2400"/>
              <a:t>karena persepsi mereka tentang toko dan </a:t>
            </a:r>
            <a:r>
              <a:rPr lang="en-US" sz="2400" smtClean="0"/>
              <a:t>klien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2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4819"/>
          </a:xfrm>
        </p:spPr>
        <p:txBody>
          <a:bodyPr/>
          <a:lstStyle/>
          <a:p>
            <a:r>
              <a:rPr lang="en-US" smtClean="0"/>
              <a:t>Material Point of Purchace (POP)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926" y="1239254"/>
            <a:ext cx="9995144" cy="50091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smtClean="0">
                <a:latin typeface="+mn-lt"/>
              </a:rPr>
              <a:t>Penampilan dan </a:t>
            </a:r>
            <a:r>
              <a:rPr lang="en-US" sz="2400">
                <a:latin typeface="+mn-lt"/>
              </a:rPr>
              <a:t>tanda-tanda </a:t>
            </a:r>
            <a:r>
              <a:rPr lang="en-US" sz="2400" smtClean="0">
                <a:latin typeface="+mn-lt"/>
              </a:rPr>
              <a:t>POP dapat </a:t>
            </a:r>
            <a:r>
              <a:rPr lang="en-US" sz="2400">
                <a:latin typeface="+mn-lt"/>
              </a:rPr>
              <a:t>meningkatkan peluang untuk menangkap perhatian dan merangsang </a:t>
            </a:r>
            <a:r>
              <a:rPr lang="en-US" sz="2400" smtClean="0">
                <a:latin typeface="+mn-lt"/>
              </a:rPr>
              <a:t>pembelian</a:t>
            </a:r>
          </a:p>
          <a:p>
            <a:r>
              <a:rPr lang="en-US" altLang="en-US" sz="2400">
                <a:latin typeface="+mn-lt"/>
              </a:rPr>
              <a:t>E-Theater </a:t>
            </a:r>
            <a:endParaRPr lang="en-US" altLang="en-US" sz="2400" smtClean="0">
              <a:latin typeface="+mn-lt"/>
            </a:endParaRPr>
          </a:p>
          <a:p>
            <a:r>
              <a:rPr lang="en-US" altLang="en-US" sz="2400" smtClean="0">
                <a:latin typeface="+mn-lt"/>
              </a:rPr>
              <a:t>Digital </a:t>
            </a:r>
            <a:r>
              <a:rPr lang="en-US" altLang="en-US" sz="2400">
                <a:latin typeface="+mn-lt"/>
              </a:rPr>
              <a:t>POP </a:t>
            </a:r>
            <a:endParaRPr lang="en-US" altLang="en-US" sz="2400" smtClean="0">
              <a:latin typeface="+mn-lt"/>
            </a:endParaRPr>
          </a:p>
          <a:p>
            <a:r>
              <a:rPr lang="en-US" altLang="en-US" sz="2400" smtClean="0">
                <a:latin typeface="+mn-lt"/>
              </a:rPr>
              <a:t>Computer </a:t>
            </a:r>
            <a:r>
              <a:rPr lang="en-US" altLang="en-US" sz="2400">
                <a:latin typeface="+mn-lt"/>
              </a:rPr>
              <a:t>Enhanced </a:t>
            </a:r>
            <a:r>
              <a:rPr lang="en-US" altLang="en-US" sz="2400" smtClean="0">
                <a:latin typeface="+mn-lt"/>
              </a:rPr>
              <a:t>Merchandising</a:t>
            </a:r>
          </a:p>
          <a:p>
            <a:r>
              <a:rPr lang="en-US" altLang="en-US" sz="2400" smtClean="0">
                <a:latin typeface="+mn-lt"/>
              </a:rPr>
              <a:t>Digital </a:t>
            </a:r>
            <a:r>
              <a:rPr lang="en-US" altLang="en-US" sz="2400">
                <a:latin typeface="+mn-lt"/>
              </a:rPr>
              <a:t>Self-Service</a:t>
            </a:r>
          </a:p>
          <a:p>
            <a:pPr marL="0" indent="0">
              <a:buNone/>
            </a:pPr>
            <a:r>
              <a:rPr lang="en-US" sz="2400" smtClean="0"/>
              <a:t>Keunggulan display POP</a:t>
            </a:r>
          </a:p>
          <a:p>
            <a:r>
              <a:rPr lang="en-US" sz="2400"/>
              <a:t>Murah dibandingkan dengan bentuk-bentuk lain dari </a:t>
            </a:r>
            <a:r>
              <a:rPr lang="en-US" sz="2400" smtClean="0"/>
              <a:t>promosi</a:t>
            </a:r>
          </a:p>
          <a:p>
            <a:r>
              <a:rPr lang="en-US" sz="2400"/>
              <a:t>Mereka mencapai orang-orang di mana mereka membeli </a:t>
            </a:r>
            <a:r>
              <a:rPr lang="en-US" sz="2400" smtClean="0"/>
              <a:t>produk</a:t>
            </a:r>
          </a:p>
          <a:p>
            <a:r>
              <a:rPr lang="fi-FI" sz="2400"/>
              <a:t>Mereka </a:t>
            </a:r>
            <a:r>
              <a:rPr lang="fi-FI" sz="2400" smtClean="0"/>
              <a:t>meningkatkan suasana </a:t>
            </a:r>
            <a:r>
              <a:rPr lang="fi-FI" sz="2400"/>
              <a:t>toko </a:t>
            </a:r>
            <a:r>
              <a:rPr lang="fi-FI" sz="2400" smtClean="0"/>
              <a:t>ritel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2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4661"/>
          </a:xfrm>
        </p:spPr>
        <p:txBody>
          <a:bodyPr/>
          <a:lstStyle/>
          <a:p>
            <a:r>
              <a:rPr lang="en-US" smtClean="0"/>
              <a:t>Logistik Konsumen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191126"/>
            <a:ext cx="10082958" cy="5057273"/>
          </a:xfrm>
        </p:spPr>
        <p:txBody>
          <a:bodyPr>
            <a:normAutofit fontScale="92500" lnSpcReduction="10000"/>
          </a:bodyPr>
          <a:lstStyle/>
          <a:p>
            <a:r>
              <a:rPr lang="en-US" sz="2400"/>
              <a:t>Kecepatan dan kemudahan </a:t>
            </a:r>
            <a:r>
              <a:rPr lang="en-US" sz="2400" smtClean="0"/>
              <a:t>konsumen </a:t>
            </a:r>
            <a:r>
              <a:rPr lang="en-US" sz="2400"/>
              <a:t>bergerak melalui ritel dan proses </a:t>
            </a:r>
            <a:r>
              <a:rPr lang="en-US" sz="2400" smtClean="0"/>
              <a:t>belanja yang mana</a:t>
            </a:r>
          </a:p>
          <a:p>
            <a:pPr lvl="1"/>
            <a:r>
              <a:rPr lang="en-US" sz="2200" smtClean="0"/>
              <a:t>Persiapan berbelanja</a:t>
            </a:r>
          </a:p>
          <a:p>
            <a:pPr lvl="1"/>
            <a:r>
              <a:rPr lang="en-US" sz="2200" smtClean="0"/>
              <a:t>Tiba di toko</a:t>
            </a:r>
          </a:p>
          <a:p>
            <a:pPr lvl="1"/>
            <a:r>
              <a:rPr lang="en-US" sz="2200" smtClean="0"/>
              <a:t>Masuk toko</a:t>
            </a:r>
          </a:p>
          <a:p>
            <a:pPr lvl="1"/>
            <a:r>
              <a:rPr lang="en-US" sz="2200" smtClean="0"/>
              <a:t>Pergerakan dalam toko</a:t>
            </a:r>
          </a:p>
          <a:p>
            <a:pPr lvl="1"/>
            <a:r>
              <a:rPr lang="en-US" sz="2200" smtClean="0"/>
              <a:t>Selesai aktivitas di toko</a:t>
            </a:r>
          </a:p>
          <a:p>
            <a:pPr lvl="1"/>
            <a:r>
              <a:rPr lang="en-US" sz="2200" smtClean="0"/>
              <a:t>Perjalanan pulang</a:t>
            </a:r>
          </a:p>
          <a:p>
            <a:pPr lvl="1"/>
            <a:r>
              <a:rPr lang="en-US" sz="2200" smtClean="0"/>
              <a:t>Chenk persediaan yang mulai habis</a:t>
            </a:r>
          </a:p>
          <a:p>
            <a:r>
              <a:rPr lang="en-US" sz="2400"/>
              <a:t>Proses pembelian difasilitasi, positif atau negatif, oleh </a:t>
            </a:r>
            <a:r>
              <a:rPr lang="en-US" sz="2400" smtClean="0"/>
              <a:t>logistic konsumen</a:t>
            </a:r>
          </a:p>
          <a:p>
            <a:r>
              <a:rPr lang="en-US" sz="2400"/>
              <a:t>Apa yang konsumen </a:t>
            </a:r>
            <a:r>
              <a:rPr lang="en-US" sz="2400" smtClean="0"/>
              <a:t>harap </a:t>
            </a:r>
            <a:r>
              <a:rPr lang="en-US" sz="2400"/>
              <a:t>dan </a:t>
            </a:r>
            <a:r>
              <a:rPr lang="en-US" sz="2400" smtClean="0"/>
              <a:t>minta </a:t>
            </a:r>
            <a:r>
              <a:rPr lang="en-US" sz="2400"/>
              <a:t>dari perubahan situasi pembelian tergantung pada jenis toko mereka mengunjungi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17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8408"/>
          </a:xfrm>
        </p:spPr>
        <p:txBody>
          <a:bodyPr/>
          <a:lstStyle/>
          <a:p>
            <a:r>
              <a:rPr lang="en-US" smtClean="0"/>
              <a:t>Perubahan Landscape Ritel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988" y="1191126"/>
            <a:ext cx="9877927" cy="5057273"/>
          </a:xfrm>
        </p:spPr>
        <p:txBody>
          <a:bodyPr>
            <a:normAutofit fontScale="92500" lnSpcReduction="10000"/>
          </a:bodyPr>
          <a:lstStyle/>
          <a:p>
            <a:r>
              <a:rPr lang="en-US" sz="2400"/>
              <a:t>Konsumen ingin membeli barang dan Jasa dari berbagai format </a:t>
            </a:r>
            <a:r>
              <a:rPr lang="en-US" sz="2400" smtClean="0"/>
              <a:t>ritel</a:t>
            </a:r>
          </a:p>
          <a:p>
            <a:r>
              <a:rPr lang="en-US" sz="2400"/>
              <a:t>Pemasar telah menerapkan multichannel ritel untuk mencapai beragam segmen melalui berbagai format yang didasarkan pada gaya hidup dan preferensi </a:t>
            </a:r>
            <a:r>
              <a:rPr lang="en-US" sz="2400" smtClean="0"/>
              <a:t>belanja mereka</a:t>
            </a:r>
          </a:p>
          <a:p>
            <a:pPr marL="0" indent="0">
              <a:buNone/>
            </a:pPr>
            <a:r>
              <a:rPr lang="en-US" sz="2600" b="1" smtClean="0"/>
              <a:t>Ritel berbasis lokasi </a:t>
            </a:r>
            <a:r>
              <a:rPr lang="en-US" sz="2400" smtClean="0"/>
              <a:t>:</a:t>
            </a:r>
          </a:p>
          <a:p>
            <a:pPr lvl="1"/>
            <a:r>
              <a:rPr lang="en-US" sz="2200" smtClean="0"/>
              <a:t>Ritel memiliki </a:t>
            </a:r>
            <a:r>
              <a:rPr lang="en-US" sz="2200"/>
              <a:t>lokasi fisik </a:t>
            </a:r>
            <a:r>
              <a:rPr lang="en-US" sz="2200" smtClean="0"/>
              <a:t>yang dapat dikunjungi konsumen</a:t>
            </a:r>
          </a:p>
          <a:p>
            <a:pPr lvl="1"/>
            <a:r>
              <a:rPr lang="en-US" sz="2200"/>
              <a:t>Dapat berdiri bebas atau ditempatkan di mal, Pusat </a:t>
            </a:r>
            <a:r>
              <a:rPr lang="en-US" sz="2200" smtClean="0"/>
              <a:t>keramaian, pusat pasar atau CBD (Central Business District)</a:t>
            </a:r>
          </a:p>
          <a:p>
            <a:r>
              <a:rPr lang="en-US" altLang="en-US" sz="2400">
                <a:latin typeface="+mn-lt"/>
              </a:rPr>
              <a:t>Value-oriented </a:t>
            </a:r>
            <a:r>
              <a:rPr lang="en-US" altLang="en-US" sz="2400" smtClean="0">
                <a:latin typeface="+mn-lt"/>
              </a:rPr>
              <a:t>retailers</a:t>
            </a:r>
          </a:p>
          <a:p>
            <a:pPr lvl="1"/>
            <a:r>
              <a:rPr lang="en-US" altLang="en-US" sz="2200">
                <a:latin typeface="+mn-lt"/>
              </a:rPr>
              <a:t>menawarkan harga yang lebih rendah daripada bentuk ritel lain karena ekonomi besar skala yang dihasilkan oleh tinggi volume penjualan </a:t>
            </a:r>
            <a:r>
              <a:rPr lang="en-US" altLang="en-US" sz="2200" smtClean="0">
                <a:latin typeface="+mn-lt"/>
              </a:rPr>
              <a:t>konsumen</a:t>
            </a:r>
          </a:p>
          <a:p>
            <a:pPr lvl="1"/>
            <a:r>
              <a:rPr lang="en-US" altLang="en-US" sz="2200">
                <a:latin typeface="+mn-lt"/>
              </a:rPr>
              <a:t>kenyamanan membeli berbagai jenis produk dalam satu </a:t>
            </a:r>
            <a:r>
              <a:rPr lang="en-US" altLang="en-US" sz="2200" smtClean="0">
                <a:latin typeface="+mn-lt"/>
              </a:rPr>
              <a:t>toko atau </a:t>
            </a:r>
            <a:r>
              <a:rPr lang="en-US" altLang="en-US" sz="2200">
                <a:latin typeface="+mn-lt"/>
              </a:rPr>
              <a:t>memiliki banyak pilihan barang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19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0598"/>
          </a:xfrm>
        </p:spPr>
        <p:txBody>
          <a:bodyPr/>
          <a:lstStyle/>
          <a:p>
            <a:pPr marL="0" indent="0"/>
            <a:r>
              <a:rPr lang="en-US" sz="4400" b="1" smtClean="0"/>
              <a:t>Perubahan Lanscape Ritel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926" y="1263316"/>
            <a:ext cx="9889958" cy="4985083"/>
          </a:xfrm>
        </p:spPr>
        <p:txBody>
          <a:bodyPr>
            <a:normAutofit fontScale="92500" lnSpcReduction="20000"/>
          </a:bodyPr>
          <a:lstStyle/>
          <a:p>
            <a:r>
              <a:rPr lang="en-US" sz="2400" smtClean="0"/>
              <a:t>Shopping Mall</a:t>
            </a:r>
          </a:p>
          <a:p>
            <a:pPr lvl="1"/>
            <a:r>
              <a:rPr lang="en-US" sz="2200"/>
              <a:t>Orang mengunjungi mal kurang sering dan menghabiskan waktu kurang dari yang </a:t>
            </a:r>
            <a:r>
              <a:rPr lang="en-US" sz="2200" smtClean="0"/>
              <a:t>semestinya</a:t>
            </a:r>
          </a:p>
          <a:p>
            <a:pPr lvl="1"/>
            <a:r>
              <a:rPr lang="en-US" sz="2200"/>
              <a:t>Mal menjadi pusat gaya hidup dan menekankan </a:t>
            </a:r>
            <a:r>
              <a:rPr lang="en-US" sz="2200" smtClean="0"/>
              <a:t>pada nilai </a:t>
            </a:r>
            <a:r>
              <a:rPr lang="en-US" sz="2200"/>
              <a:t>hiburan </a:t>
            </a:r>
            <a:r>
              <a:rPr lang="en-US" sz="2200" smtClean="0"/>
              <a:t>berbelanja</a:t>
            </a:r>
          </a:p>
          <a:p>
            <a:pPr lvl="1"/>
            <a:r>
              <a:rPr lang="en-US" sz="2200" smtClean="0"/>
              <a:t>Terjadi pergeseran ke </a:t>
            </a:r>
            <a:r>
              <a:rPr lang="en-US" sz="2200"/>
              <a:t>arah membuat mal menjadi "tempat untuk </a:t>
            </a:r>
            <a:r>
              <a:rPr lang="en-US" sz="2200" smtClean="0"/>
              <a:t>menjadi yang seharusnya," ibukan </a:t>
            </a:r>
            <a:r>
              <a:rPr lang="en-US" sz="2200"/>
              <a:t>hanya "tempat </a:t>
            </a:r>
            <a:r>
              <a:rPr lang="en-US" sz="2200" smtClean="0"/>
              <a:t>untuk belanja”</a:t>
            </a:r>
          </a:p>
          <a:p>
            <a:r>
              <a:rPr lang="en-US" sz="2400"/>
              <a:t>Direct Marketing atau Pemasaran langsung mengacu pada strategi yang digunakan untuk menjangkau konsumen di suatu tempat selain </a:t>
            </a:r>
            <a:r>
              <a:rPr lang="en-US" sz="2400" smtClean="0"/>
              <a:t>toko</a:t>
            </a:r>
          </a:p>
          <a:p>
            <a:pPr lvl="1"/>
            <a:r>
              <a:rPr lang="en-US" sz="2200"/>
              <a:t>Konsumen lebih </a:t>
            </a:r>
            <a:r>
              <a:rPr lang="en-US" sz="2200" smtClean="0"/>
              <a:t>banyak berbelanja </a:t>
            </a:r>
            <a:r>
              <a:rPr lang="en-US" sz="2200"/>
              <a:t>dan membeli kegiatan yang terjadi di tempat </a:t>
            </a:r>
            <a:r>
              <a:rPr lang="en-US" sz="2200" smtClean="0"/>
              <a:t>selain toko</a:t>
            </a:r>
          </a:p>
          <a:p>
            <a:pPr lvl="1"/>
            <a:r>
              <a:rPr lang="en-US" sz="2200" smtClean="0"/>
              <a:t>Sebagian besar in-home shoppers adalah </a:t>
            </a:r>
            <a:r>
              <a:rPr lang="en-US" sz="2200"/>
              <a:t>pembeli eceran aktif yang berbelanja di rumah untuk alasan lain selain sengaja menghindari toko atau shopping </a:t>
            </a:r>
            <a:r>
              <a:rPr lang="en-US" sz="2200" smtClean="0"/>
              <a:t>mall</a:t>
            </a:r>
            <a:endParaRPr lang="en-US" sz="2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1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75348"/>
            <a:ext cx="9965741" cy="4973052"/>
          </a:xfrm>
        </p:spPr>
        <p:txBody>
          <a:bodyPr>
            <a:normAutofit fontScale="92500" lnSpcReduction="10000"/>
          </a:bodyPr>
          <a:lstStyle/>
          <a:p>
            <a:r>
              <a:rPr lang="en-US" sz="2400" smtClean="0"/>
              <a:t>Direct Selling atau </a:t>
            </a:r>
            <a:r>
              <a:rPr lang="sv-SE" sz="2400"/>
              <a:t>Penjualan langsung: segala bentuk kontak temu muka antara penjual dan pelanggan dari lokasi ritel </a:t>
            </a:r>
            <a:r>
              <a:rPr lang="sv-SE" sz="2400" smtClean="0"/>
              <a:t>yang tetap</a:t>
            </a:r>
          </a:p>
          <a:p>
            <a:pPr lvl="1"/>
            <a:r>
              <a:rPr lang="sv-SE" sz="2200" smtClean="0"/>
              <a:t>Penjualan door to door</a:t>
            </a:r>
          </a:p>
          <a:p>
            <a:pPr lvl="1"/>
            <a:r>
              <a:rPr lang="sv-SE" sz="2200" smtClean="0"/>
              <a:t>In-home parties</a:t>
            </a:r>
          </a:p>
          <a:p>
            <a:r>
              <a:rPr lang="en-US" sz="2400" smtClean="0"/>
              <a:t>Direct Mail Ads</a:t>
            </a:r>
          </a:p>
          <a:p>
            <a:r>
              <a:rPr lang="en-US" sz="2400" smtClean="0"/>
              <a:t>Direct Mail Catalogs</a:t>
            </a:r>
          </a:p>
          <a:p>
            <a:r>
              <a:rPr lang="en-US" sz="2400" smtClean="0"/>
              <a:t>Telemarketing</a:t>
            </a:r>
          </a:p>
          <a:p>
            <a:pPr lvl="1"/>
            <a:r>
              <a:rPr lang="en-US" sz="2200"/>
              <a:t>Outbound </a:t>
            </a:r>
            <a:r>
              <a:rPr lang="en-US" sz="2200" smtClean="0"/>
              <a:t>telemarketing</a:t>
            </a:r>
          </a:p>
          <a:p>
            <a:pPr lvl="1"/>
            <a:r>
              <a:rPr lang="en-US" sz="2200"/>
              <a:t>inbound telemarketing: menggunakan nomor bebas pulsa untuk menempatkan pesanan </a:t>
            </a:r>
            <a:r>
              <a:rPr lang="en-US" sz="2200" smtClean="0"/>
              <a:t>langsung</a:t>
            </a:r>
          </a:p>
          <a:p>
            <a:r>
              <a:rPr lang="en-US" sz="2400" smtClean="0"/>
              <a:t>Direct response ads atau iklan </a:t>
            </a:r>
            <a:r>
              <a:rPr lang="en-US" sz="2400"/>
              <a:t>respon langsung: iklan yang memerlukan respon langsung dari konsumen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39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2629"/>
          </a:xfrm>
        </p:spPr>
        <p:txBody>
          <a:bodyPr/>
          <a:lstStyle/>
          <a:p>
            <a:pPr marL="0" indent="0"/>
            <a:r>
              <a:rPr lang="en-US" sz="4400" b="1" smtClean="0"/>
              <a:t>Perubahan Lanscape Ritel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75481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0756"/>
          </a:xfrm>
        </p:spPr>
        <p:txBody>
          <a:bodyPr/>
          <a:lstStyle/>
          <a:p>
            <a:r>
              <a:rPr lang="en-US" smtClean="0"/>
              <a:t>Pencarian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191126"/>
            <a:ext cx="10082958" cy="5057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Akuisisi </a:t>
            </a:r>
            <a:r>
              <a:rPr lang="en-US" sz="2400" smtClean="0"/>
              <a:t>yang termotivasi oleh pengetahuan </a:t>
            </a:r>
            <a:r>
              <a:rPr lang="en-US" sz="2400"/>
              <a:t>yang disimpan dalam memori atau perolehan informasi dari </a:t>
            </a:r>
            <a:r>
              <a:rPr lang="en-US" sz="2400" smtClean="0"/>
              <a:t>lingkungan</a:t>
            </a:r>
          </a:p>
          <a:p>
            <a:r>
              <a:rPr lang="en-US" sz="2400">
                <a:solidFill>
                  <a:srgbClr val="FF0000"/>
                </a:solidFill>
              </a:rPr>
              <a:t>Internal Search </a:t>
            </a:r>
            <a:r>
              <a:rPr lang="en-US" sz="2400"/>
              <a:t>melibatkan pemindaian dan pengambilan keputusan-relevan pengetahuan yang disimpan dalam </a:t>
            </a:r>
            <a:r>
              <a:rPr lang="en-US" sz="2400" smtClean="0"/>
              <a:t>memori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 descr="F:\Blackwell--Consumer Behavior PPT\PAGINATION FILES-PPT\Blackwell Ch04\Fig 4.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19" y="178550"/>
            <a:ext cx="9995144" cy="656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87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239254"/>
            <a:ext cx="9977772" cy="5009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smtClean="0"/>
              <a:t>Perilaku Pembelian dan E Commerce</a:t>
            </a:r>
          </a:p>
          <a:p>
            <a:r>
              <a:rPr lang="en-US" sz="2400"/>
              <a:t>Teknologi website menentukan apa yang dapat ditawarkan kepada konsumen, tapi hanya konsumen menentukan teknologi yang </a:t>
            </a:r>
            <a:r>
              <a:rPr lang="en-US" sz="2400" smtClean="0"/>
              <a:t>diterimanya</a:t>
            </a:r>
          </a:p>
          <a:p>
            <a:r>
              <a:rPr lang="en-US" sz="2400" smtClean="0"/>
              <a:t>Saat ini</a:t>
            </a:r>
            <a:r>
              <a:rPr lang="en-US" sz="2400"/>
              <a:t>, lebih banyak orang menggunakan Internet untuk pencarian dan evaluasi pra pembelian </a:t>
            </a:r>
            <a:r>
              <a:rPr lang="en-US" sz="2400" smtClean="0"/>
              <a:t>daripada </a:t>
            </a:r>
            <a:r>
              <a:rPr lang="en-US" sz="2400"/>
              <a:t>pembelian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40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6535"/>
          </a:xfrm>
        </p:spPr>
        <p:txBody>
          <a:bodyPr/>
          <a:lstStyle/>
          <a:p>
            <a:pPr marL="0" indent="0"/>
            <a:r>
              <a:rPr lang="en-US" sz="4400" b="1" smtClean="0"/>
              <a:t>Perubahan Lanscape Ritel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83500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Sumberdaya Konsumen :   Apa yang dibelanjakan orang ketika membeli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9893551" cy="4395151"/>
          </a:xfrm>
        </p:spPr>
        <p:txBody>
          <a:bodyPr>
            <a:normAutofit/>
          </a:bodyPr>
          <a:lstStyle/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41</a:t>
            </a:fld>
            <a:endParaRPr lang="en-US" dirty="0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582354"/>
              </p:ext>
            </p:extLst>
          </p:nvPr>
        </p:nvGraphicFramePr>
        <p:xfrm>
          <a:off x="2286000" y="3416973"/>
          <a:ext cx="1800225" cy="159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Clip" r:id="rId3" imgW="1800360" imgH="1596240" progId="MS_ClipArt_Gallery.5">
                  <p:embed/>
                </p:oleObj>
              </mc:Choice>
              <mc:Fallback>
                <p:oleObj name="Clip" r:id="rId3" imgW="1800360" imgH="159624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416973"/>
                        <a:ext cx="1800225" cy="159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327525" y="3432848"/>
            <a:ext cx="12089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smtClean="0">
                <a:latin typeface="Arial" panose="020B0604020202020204" pitchFamily="34" charset="0"/>
              </a:rPr>
              <a:t>Uang</a:t>
            </a:r>
            <a:endParaRPr lang="en-US" altLang="en-US" sz="3200" b="1">
              <a:latin typeface="Arial" panose="020B0604020202020204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070725" y="5033048"/>
            <a:ext cx="13989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smtClean="0">
                <a:latin typeface="Arial" panose="020B0604020202020204" pitchFamily="34" charset="0"/>
              </a:rPr>
              <a:t>Waktu</a:t>
            </a:r>
            <a:endParaRPr lang="en-US" altLang="en-US" sz="3200" b="1">
              <a:latin typeface="Arial" panose="020B0604020202020204" pitchFamily="34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209800" y="5017173"/>
            <a:ext cx="20521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smtClean="0">
                <a:latin typeface="Arial" panose="020B0604020202020204" pitchFamily="34" charset="0"/>
              </a:rPr>
              <a:t>Perhatian</a:t>
            </a:r>
            <a:endParaRPr lang="en-US" altLang="en-US" sz="3200" b="1">
              <a:latin typeface="Arial" panose="020B0604020202020204" pitchFamily="34" charset="0"/>
            </a:endParaRPr>
          </a:p>
        </p:txBody>
      </p:sp>
      <p:pic>
        <p:nvPicPr>
          <p:cNvPr id="10" name="Picture 13" descr="MCj0307727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45373"/>
            <a:ext cx="1828800" cy="13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MCj029797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645573"/>
            <a:ext cx="16097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04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2629"/>
          </a:xfrm>
        </p:spPr>
        <p:txBody>
          <a:bodyPr/>
          <a:lstStyle/>
          <a:p>
            <a:r>
              <a:rPr lang="en-US" sz="3600" smtClean="0"/>
              <a:t>Konsep Anggaran Waktu (Time Budget)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275348"/>
            <a:ext cx="9869488" cy="4973052"/>
          </a:xfrm>
        </p:spPr>
        <p:txBody>
          <a:bodyPr>
            <a:normAutofit/>
          </a:bodyPr>
          <a:lstStyle/>
          <a:p>
            <a:r>
              <a:rPr lang="en-US" sz="2400" smtClean="0"/>
              <a:t>Orang </a:t>
            </a:r>
            <a:r>
              <a:rPr lang="en-US" sz="2400"/>
              <a:t>memiliki </a:t>
            </a:r>
            <a:r>
              <a:rPr lang="en-US" sz="2400" smtClean="0"/>
              <a:t>anggaran keuangan yang "tak </a:t>
            </a:r>
            <a:r>
              <a:rPr lang="en-US" sz="2400"/>
              <a:t>terbatas" </a:t>
            </a:r>
            <a:r>
              <a:rPr lang="en-US" sz="2400" smtClean="0"/>
              <a:t>karena memiliki </a:t>
            </a:r>
            <a:r>
              <a:rPr lang="en-US" sz="2400"/>
              <a:t>potensi untuk mendapatkan uang sebanyak yang mereka </a:t>
            </a:r>
            <a:r>
              <a:rPr lang="en-US" sz="2400" smtClean="0"/>
              <a:t>inginkan</a:t>
            </a:r>
          </a:p>
          <a:p>
            <a:r>
              <a:rPr lang="en-US" sz="2400"/>
              <a:t>Orang memiliki </a:t>
            </a:r>
            <a:r>
              <a:rPr lang="en-US" sz="2400" smtClean="0"/>
              <a:t>anggaran </a:t>
            </a:r>
            <a:r>
              <a:rPr lang="en-US" sz="2400"/>
              <a:t>waktu </a:t>
            </a:r>
            <a:r>
              <a:rPr lang="en-US" sz="2400" smtClean="0"/>
              <a:t>terbatas yaitu </a:t>
            </a:r>
            <a:r>
              <a:rPr lang="en-US" sz="2400"/>
              <a:t>maksimal 24 jam per </a:t>
            </a:r>
            <a:r>
              <a:rPr lang="en-US" sz="2400" smtClean="0"/>
              <a:t>hari</a:t>
            </a:r>
          </a:p>
          <a:p>
            <a:r>
              <a:rPr lang="en-US" sz="2400"/>
              <a:t>Bagaimana konsumen mengalokasikan waktu mereka tergantung pada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timestyles</a:t>
            </a: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/>
              <a:t>mereka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42</a:t>
            </a:fld>
            <a:endParaRPr lang="en-US" dirty="0"/>
          </a:p>
        </p:txBody>
      </p:sp>
      <p:pic>
        <p:nvPicPr>
          <p:cNvPr id="6" name="Picture 11" descr="F:\Blackwell--Consumer Behavior PPT\PAGINATION FILES-PPT\Blackwell Ch05\Fig 5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57" y="1179095"/>
            <a:ext cx="9807177" cy="495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29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6693"/>
          </a:xfrm>
        </p:spPr>
        <p:txBody>
          <a:bodyPr/>
          <a:lstStyle/>
          <a:p>
            <a:r>
              <a:rPr lang="en-US" smtClean="0"/>
              <a:t>Anggaran Waktu dan Keuangan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99412"/>
            <a:ext cx="9953710" cy="4997114"/>
          </a:xfrm>
        </p:spPr>
        <p:txBody>
          <a:bodyPr>
            <a:normAutofit/>
          </a:bodyPr>
          <a:lstStyle/>
          <a:p>
            <a:r>
              <a:rPr lang="en-US" sz="2400"/>
              <a:t>Timestyles: menentukan bagaimana konsumen mengalokasikan waktu </a:t>
            </a:r>
            <a:r>
              <a:rPr lang="en-US" sz="2400" smtClean="0"/>
              <a:t>mereka</a:t>
            </a:r>
          </a:p>
          <a:p>
            <a:r>
              <a:rPr lang="en-US" sz="2400" smtClean="0"/>
              <a:t>Karena orang bekerja </a:t>
            </a:r>
            <a:r>
              <a:rPr lang="en-US" sz="2400"/>
              <a:t>dan </a:t>
            </a:r>
            <a:r>
              <a:rPr lang="en-US" sz="2400" smtClean="0"/>
              <a:t>mengumpulkan lebih </a:t>
            </a:r>
            <a:r>
              <a:rPr lang="en-US" sz="2400"/>
              <a:t>banyak uang, waktu </a:t>
            </a:r>
            <a:r>
              <a:rPr lang="en-US" sz="2400" smtClean="0"/>
              <a:t>rekreasi berkurang</a:t>
            </a:r>
            <a:r>
              <a:rPr lang="en-US" sz="2400" smtClean="0">
                <a:sym typeface="Wingdings" panose="05000000000000000000" pitchFamily="2" charset="2"/>
              </a:rPr>
              <a:t> </a:t>
            </a:r>
            <a:r>
              <a:rPr lang="en-US" sz="2400" smtClean="0"/>
              <a:t>mengarah </a:t>
            </a:r>
            <a:r>
              <a:rPr lang="en-US" sz="2400"/>
              <a:t>ke peningkatan nilai </a:t>
            </a:r>
            <a:r>
              <a:rPr lang="en-US" sz="2400" smtClean="0"/>
              <a:t>waktu</a:t>
            </a:r>
          </a:p>
          <a:p>
            <a:r>
              <a:rPr lang="en-US" sz="2400"/>
              <a:t>Discretionary </a:t>
            </a:r>
            <a:r>
              <a:rPr lang="en-US" sz="2400" smtClean="0"/>
              <a:t>time : </a:t>
            </a:r>
            <a:r>
              <a:rPr lang="en-US" sz="2400"/>
              <a:t>waktu luang ketika individu merasa tidak ada rasa paksaan ekonomi, hukum, moral, sosial atau fisik atau </a:t>
            </a:r>
            <a:r>
              <a:rPr lang="en-US" sz="2400" smtClean="0"/>
              <a:t>kewajiban lainnya</a:t>
            </a:r>
          </a:p>
          <a:p>
            <a:r>
              <a:rPr lang="en-US" sz="2400" smtClean="0"/>
              <a:t>Nondiscretionary </a:t>
            </a:r>
            <a:r>
              <a:rPr lang="en-US" sz="2400"/>
              <a:t>time </a:t>
            </a:r>
            <a:r>
              <a:rPr lang="en-US" sz="2400" smtClean="0"/>
              <a:t>atau waktu </a:t>
            </a:r>
            <a:r>
              <a:rPr lang="en-US" sz="2400"/>
              <a:t>tindakan rutin: termasuk </a:t>
            </a:r>
            <a:r>
              <a:rPr lang="en-US" sz="2400" smtClean="0"/>
              <a:t>kewajiban</a:t>
            </a:r>
            <a:r>
              <a:rPr lang="en-US" sz="2400"/>
              <a:t> fisik</a:t>
            </a:r>
            <a:r>
              <a:rPr lang="en-US" sz="2400" smtClean="0"/>
              <a:t>, </a:t>
            </a:r>
            <a:r>
              <a:rPr lang="en-US" sz="2400"/>
              <a:t>kewajiban sosial dan kewajiban moral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1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15190"/>
            <a:ext cx="9965741" cy="50332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smtClean="0"/>
              <a:t>Time – Using Goods</a:t>
            </a:r>
          </a:p>
          <a:p>
            <a:r>
              <a:rPr lang="en-US" sz="2400" smtClean="0"/>
              <a:t>Penggunaan barang akan memerlukan waktu, </a:t>
            </a:r>
            <a:r>
              <a:rPr lang="en-US" sz="2400"/>
              <a:t>seperti televisi, Ski, Memancing, Golf, dan bermain </a:t>
            </a:r>
            <a:r>
              <a:rPr lang="en-US" sz="2400" smtClean="0"/>
              <a:t>tenis</a:t>
            </a:r>
          </a:p>
          <a:p>
            <a:r>
              <a:rPr lang="en-US" sz="2400" smtClean="0"/>
              <a:t>Karena konsumen </a:t>
            </a:r>
            <a:r>
              <a:rPr lang="en-US" sz="2400"/>
              <a:t>memiliki waktu luang kurang, mereka bersedia sering menghabiskan lebih banyak uang pada waktu berharga yang mereka punya (perjalanan, olahraga ekstrim dan makan di luar</a:t>
            </a:r>
            <a:r>
              <a:rPr lang="en-US" sz="2400" smtClean="0"/>
              <a:t>)</a:t>
            </a:r>
          </a:p>
          <a:p>
            <a:pPr marL="0" indent="0">
              <a:buNone/>
            </a:pPr>
            <a:r>
              <a:rPr lang="en-US" sz="2400" smtClean="0"/>
              <a:t>Time – Saving Goods</a:t>
            </a:r>
            <a:endParaRPr lang="en-US" sz="2400"/>
          </a:p>
          <a:p>
            <a:r>
              <a:rPr lang="en-US" sz="2400"/>
              <a:t>Barang dan jasa yang </a:t>
            </a:r>
            <a:r>
              <a:rPr lang="en-US" sz="2400" smtClean="0"/>
              <a:t>menghasilkan waktu </a:t>
            </a:r>
            <a:r>
              <a:rPr lang="en-US" sz="2400"/>
              <a:t>luang dengan mengurangi pengeluaran waktu </a:t>
            </a:r>
            <a:r>
              <a:rPr lang="en-US" sz="2400" smtClean="0"/>
              <a:t>rutinitas</a:t>
            </a:r>
          </a:p>
          <a:p>
            <a:r>
              <a:rPr lang="en-US" sz="2400"/>
              <a:t>Layanan membersihkan rumah atau mesin pencuci piring dan microwave oven membebaskan waktu untuk menghabiskan liburan atau kegiatan </a:t>
            </a:r>
            <a:r>
              <a:rPr lang="en-US" sz="2400" smtClean="0"/>
              <a:t>lainnya</a:t>
            </a:r>
          </a:p>
          <a:p>
            <a:r>
              <a:rPr lang="en-US" sz="2400"/>
              <a:t>Beberapa perusahaan </a:t>
            </a:r>
            <a:r>
              <a:rPr lang="en-US" sz="2400" smtClean="0"/>
              <a:t>memposisikan  produk mereka pada manfaat </a:t>
            </a:r>
            <a:r>
              <a:rPr lang="en-US" sz="2400"/>
              <a:t>hemat waktu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2471"/>
          </a:xfrm>
        </p:spPr>
        <p:txBody>
          <a:bodyPr/>
          <a:lstStyle/>
          <a:p>
            <a:r>
              <a:rPr lang="en-US" smtClean="0"/>
              <a:t>Anggaran Waktu dan Keuangan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0789" y="903203"/>
            <a:ext cx="10733082" cy="5858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200" smtClean="0"/>
              <a:t>Polychronic time use : waktu polychronic melibatkan menggabungkan kegiatan secara bersamaan </a:t>
            </a:r>
          </a:p>
          <a:p>
            <a:r>
              <a:rPr lang="en-US" sz="2200" smtClean="0"/>
              <a:t>Trend ini meningkat terutama untuk produk – produk berikut :</a:t>
            </a:r>
          </a:p>
          <a:p>
            <a:pPr lvl="1"/>
            <a:r>
              <a:rPr lang="en-US" sz="2200" smtClean="0"/>
              <a:t>Telepon seluler (berbicara sambal berjalan atau mengemudi)</a:t>
            </a:r>
          </a:p>
          <a:p>
            <a:pPr lvl="1"/>
            <a:r>
              <a:rPr lang="en-US" sz="2200" smtClean="0"/>
              <a:t>Layanan radio online (mendengarkan music sambal bekerja pada komputer)</a:t>
            </a:r>
          </a:p>
          <a:p>
            <a:pPr lvl="1"/>
            <a:r>
              <a:rPr lang="en-US" sz="2200" smtClean="0"/>
              <a:t>Dan sebagainya…</a:t>
            </a:r>
          </a:p>
          <a:p>
            <a:pPr marL="0" indent="0">
              <a:buNone/>
            </a:pPr>
            <a:r>
              <a:rPr lang="en-US" sz="2200" smtClean="0"/>
              <a:t>Time Prices</a:t>
            </a:r>
            <a:endParaRPr lang="en-US" sz="2200"/>
          </a:p>
          <a:p>
            <a:r>
              <a:rPr lang="en-US" sz="2200"/>
              <a:t>Produk memiliki harga yang ekonomis serta waktu </a:t>
            </a:r>
            <a:r>
              <a:rPr lang="en-US" sz="2200" smtClean="0"/>
              <a:t>yang bernilai</a:t>
            </a:r>
          </a:p>
          <a:p>
            <a:r>
              <a:rPr lang="en-US" sz="2200"/>
              <a:t>Berapa banyak waktu yang dibutuhkan untuk berbelanja, menginstal atau menggunakan </a:t>
            </a:r>
            <a:r>
              <a:rPr lang="en-US" sz="2200" smtClean="0"/>
              <a:t>produk</a:t>
            </a:r>
          </a:p>
          <a:p>
            <a:r>
              <a:rPr lang="en-US" sz="2200"/>
              <a:t>Perusahaan kadang-kadang menggunakan </a:t>
            </a:r>
            <a:r>
              <a:rPr lang="en-US" sz="2200" smtClean="0"/>
              <a:t>nilai waktu dalam </a:t>
            </a:r>
            <a:r>
              <a:rPr lang="en-US" sz="2200"/>
              <a:t>iklan mereka (hanya membutuhkan waktu 2 jam untuk menginstal atau 10 detik untuk </a:t>
            </a:r>
            <a:r>
              <a:rPr lang="en-US" sz="2200" smtClean="0"/>
              <a:t>cat cepat-kering)</a:t>
            </a:r>
            <a:endParaRPr lang="en-US" sz="2200"/>
          </a:p>
          <a:p>
            <a:pPr lvl="1"/>
            <a:endParaRPr lang="en-US" sz="22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9700" y="252818"/>
            <a:ext cx="9404723" cy="810598"/>
          </a:xfrm>
        </p:spPr>
        <p:txBody>
          <a:bodyPr/>
          <a:lstStyle/>
          <a:p>
            <a:r>
              <a:rPr lang="en-US" smtClean="0"/>
              <a:t>Anggaran Waktu dan Keuangan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1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2471"/>
          </a:xfrm>
        </p:spPr>
        <p:txBody>
          <a:bodyPr/>
          <a:lstStyle/>
          <a:p>
            <a:r>
              <a:rPr lang="en-US" smtClean="0"/>
              <a:t>Sumberdaya Kognitif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90" y="1215190"/>
            <a:ext cx="10199680" cy="5033210"/>
          </a:xfrm>
        </p:spPr>
        <p:txBody>
          <a:bodyPr>
            <a:normAutofit lnSpcReduction="10000"/>
          </a:bodyPr>
          <a:lstStyle/>
          <a:p>
            <a:r>
              <a:rPr lang="en-US" sz="2400" smtClean="0"/>
              <a:t>Sumberdaya </a:t>
            </a:r>
            <a:r>
              <a:rPr lang="en-US" sz="2400"/>
              <a:t>kognitif: kapasitas mental yang tersedia untuk melakukan berbagai kegiatan pengolahan </a:t>
            </a:r>
            <a:r>
              <a:rPr lang="en-US" sz="2400" smtClean="0"/>
              <a:t>informasi</a:t>
            </a:r>
          </a:p>
          <a:p>
            <a:r>
              <a:rPr lang="en-US" sz="2400"/>
              <a:t>Kapasitas: sumber </a:t>
            </a:r>
            <a:r>
              <a:rPr lang="en-US" sz="2400" smtClean="0"/>
              <a:t>kognitif individu </a:t>
            </a:r>
            <a:r>
              <a:rPr lang="en-US" sz="2400"/>
              <a:t>yang tersedia pada waktu tertentu untuk memproses </a:t>
            </a:r>
            <a:r>
              <a:rPr lang="en-US" sz="2400" smtClean="0"/>
              <a:t>informasi</a:t>
            </a:r>
          </a:p>
          <a:p>
            <a:r>
              <a:rPr lang="en-US" sz="2400"/>
              <a:t>Berapa banyak </a:t>
            </a:r>
            <a:r>
              <a:rPr lang="en-US" sz="2400" smtClean="0"/>
              <a:t>sumberdaya </a:t>
            </a:r>
            <a:r>
              <a:rPr lang="en-US" sz="2400"/>
              <a:t>ini </a:t>
            </a:r>
            <a:r>
              <a:rPr lang="en-US" sz="2400" smtClean="0"/>
              <a:t>dihabiskan konsumen ketika berbelanja </a:t>
            </a:r>
            <a:r>
              <a:rPr lang="en-US" sz="2400"/>
              <a:t>atau melakukan pembelian</a:t>
            </a:r>
            <a:r>
              <a:rPr lang="en-US" sz="2400" smtClean="0"/>
              <a:t>?</a:t>
            </a:r>
          </a:p>
          <a:p>
            <a:r>
              <a:rPr lang="fi-FI" sz="2400" smtClean="0"/>
              <a:t>Perhatian (attention): </a:t>
            </a:r>
            <a:r>
              <a:rPr lang="fi-FI" sz="2400"/>
              <a:t>alokasi sumber daya </a:t>
            </a:r>
            <a:r>
              <a:rPr lang="fi-FI" sz="2400" smtClean="0"/>
              <a:t>kognitif, memilik dua dimensi yaitu :</a:t>
            </a:r>
          </a:p>
          <a:p>
            <a:pPr lvl="1"/>
            <a:r>
              <a:rPr lang="en-US" sz="2200" smtClean="0"/>
              <a:t>Arah (direction): </a:t>
            </a:r>
            <a:r>
              <a:rPr lang="en-US" sz="2200"/>
              <a:t>fokus </a:t>
            </a:r>
            <a:r>
              <a:rPr lang="en-US" sz="2200" smtClean="0"/>
              <a:t>perhatian </a:t>
            </a:r>
          </a:p>
          <a:p>
            <a:pPr lvl="1"/>
            <a:r>
              <a:rPr lang="pt-BR" sz="2200"/>
              <a:t>Intensitas: jumlah kapasitas terfokus dalam arah </a:t>
            </a:r>
            <a:r>
              <a:rPr lang="pt-BR" sz="2200" smtClean="0"/>
              <a:t>tertentu</a:t>
            </a:r>
          </a:p>
          <a:p>
            <a:r>
              <a:rPr lang="en-US" sz="2400"/>
              <a:t>Memperoleh perhatian merupakan salah satu </a:t>
            </a:r>
            <a:r>
              <a:rPr lang="en-US" sz="2400" smtClean="0"/>
              <a:t>tantangan </a:t>
            </a:r>
            <a:r>
              <a:rPr lang="en-US" sz="2400"/>
              <a:t>paling </a:t>
            </a:r>
            <a:r>
              <a:rPr lang="en-US" sz="2400" smtClean="0"/>
              <a:t>besar yang </a:t>
            </a:r>
            <a:r>
              <a:rPr lang="en-US" sz="2400"/>
              <a:t>mungkin </a:t>
            </a:r>
            <a:r>
              <a:rPr lang="en-US" sz="2400" smtClean="0"/>
              <a:t>dihadapi pemasar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3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47800"/>
            <a:ext cx="10082959" cy="5013158"/>
          </a:xfrm>
        </p:spPr>
        <p:txBody>
          <a:bodyPr>
            <a:normAutofit fontScale="92500" lnSpcReduction="10000"/>
          </a:bodyPr>
          <a:lstStyle/>
          <a:p>
            <a:r>
              <a:rPr lang="en-US" sz="2400"/>
              <a:t>Shallow </a:t>
            </a:r>
            <a:r>
              <a:rPr lang="en-US" sz="2400" smtClean="0"/>
              <a:t>Attention </a:t>
            </a:r>
            <a:r>
              <a:rPr lang="en-US" sz="2400"/>
              <a:t>: Banyak produk tidak cukup penting untuk menjamin konsumen investasi sejumlah besar </a:t>
            </a:r>
            <a:r>
              <a:rPr lang="en-US" sz="2400" smtClean="0"/>
              <a:t>sumberdaya kognitif yang dimiliki</a:t>
            </a:r>
          </a:p>
          <a:p>
            <a:r>
              <a:rPr lang="en-US" sz="2400"/>
              <a:t>Konsumen mencoba menemukan </a:t>
            </a:r>
            <a:r>
              <a:rPr lang="en-US" sz="2400" smtClean="0"/>
              <a:t>apa yang bias diterima </a:t>
            </a:r>
            <a:r>
              <a:rPr lang="en-US" sz="2400"/>
              <a:t>daripada solusi optimal untuk kebutuhan konsumsi </a:t>
            </a:r>
            <a:r>
              <a:rPr lang="en-US" sz="2400" smtClean="0"/>
              <a:t>mereka</a:t>
            </a:r>
          </a:p>
          <a:p>
            <a:r>
              <a:rPr lang="en-US" sz="2400"/>
              <a:t>Melebihi kapasitas kognitif: Karena kapasitas terbatas, dimungkinkan untuk memberikan terlalu banyak informasi dan melebihi kapasitas (informasi yang berlebihan</a:t>
            </a:r>
            <a:r>
              <a:rPr lang="en-US" sz="2400" smtClean="0"/>
              <a:t>)</a:t>
            </a:r>
          </a:p>
          <a:p>
            <a:r>
              <a:rPr lang="en-US" sz="2400"/>
              <a:t>Konsumen dapat menjadi bingung dan membuat pilihan yang </a:t>
            </a:r>
            <a:r>
              <a:rPr lang="en-US" sz="2400" smtClean="0"/>
              <a:t>buruk atau </a:t>
            </a:r>
            <a:r>
              <a:rPr lang="en-US" sz="2400"/>
              <a:t>mereka dapat menghentikan proses informasi sebelum mereka kelebihan beban</a:t>
            </a:r>
          </a:p>
          <a:p>
            <a:r>
              <a:rPr lang="sv-SE" sz="2400"/>
              <a:t>Jumlah perhatian yang diberikan kepada produk atau pilihan pembelian tertentu tergantung pada faktor-faktor seperti keterlibatan, situasi, kepribadian, dan variabel lain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47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703262"/>
          </a:xfrm>
        </p:spPr>
        <p:txBody>
          <a:bodyPr/>
          <a:lstStyle/>
          <a:p>
            <a:r>
              <a:rPr lang="en-US" smtClean="0"/>
              <a:t>Sumberdaya Kognitif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9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5400" smtClean="0"/>
              <a:t>Pasca-pembelian:</a:t>
            </a:r>
            <a:br>
              <a:rPr lang="en-US" sz="5400" smtClean="0"/>
            </a:br>
            <a:r>
              <a:rPr lang="en-US" sz="5400"/>
              <a:t/>
            </a:r>
            <a:br>
              <a:rPr lang="en-US" sz="5400"/>
            </a:br>
            <a:endParaRPr lang="en-US" sz="540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/>
              <a:t>Konsumsi dan evaluasi pasca konsumsi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3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4503"/>
          </a:xfrm>
        </p:spPr>
        <p:txBody>
          <a:bodyPr/>
          <a:lstStyle/>
          <a:p>
            <a:r>
              <a:rPr lang="en-US" smtClean="0"/>
              <a:t>Perilaku Konsumsi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227222"/>
            <a:ext cx="10082958" cy="5021178"/>
          </a:xfrm>
        </p:spPr>
        <p:txBody>
          <a:bodyPr>
            <a:normAutofit/>
          </a:bodyPr>
          <a:lstStyle/>
          <a:p>
            <a:r>
              <a:rPr lang="en-US" sz="2400"/>
              <a:t>Konsumsi merupakan </a:t>
            </a:r>
            <a:r>
              <a:rPr lang="en-US" sz="2400" smtClean="0"/>
              <a:t>penggunaan </a:t>
            </a:r>
            <a:r>
              <a:rPr lang="en-US" sz="2400"/>
              <a:t>produk </a:t>
            </a:r>
            <a:r>
              <a:rPr lang="en-US" sz="2400" smtClean="0"/>
              <a:t>diperoleh</a:t>
            </a:r>
          </a:p>
          <a:p>
            <a:r>
              <a:rPr lang="en-US" sz="2400" smtClean="0"/>
              <a:t>Perilaku konsumsi bisa </a:t>
            </a:r>
            <a:r>
              <a:rPr lang="sv-SE" sz="2400" smtClean="0"/>
              <a:t>mengetahui </a:t>
            </a:r>
            <a:r>
              <a:rPr lang="sv-SE" sz="2400"/>
              <a:t>berapa banyak dan </a:t>
            </a:r>
            <a:r>
              <a:rPr lang="sv-SE" sz="2400" smtClean="0"/>
              <a:t>konsumen yang mana yang termasuk ke </a:t>
            </a:r>
            <a:r>
              <a:rPr lang="sv-SE" sz="2400"/>
              <a:t>dalam kategori pengguna dan </a:t>
            </a:r>
            <a:r>
              <a:rPr lang="sv-SE" sz="2400" smtClean="0"/>
              <a:t>bukan pengguna</a:t>
            </a:r>
          </a:p>
          <a:p>
            <a:r>
              <a:rPr lang="sv-SE" sz="2400"/>
              <a:t>Ukuran pasar pengguna merupakan salah satu indikator dari daya tarik </a:t>
            </a:r>
            <a:r>
              <a:rPr lang="sv-SE" sz="2400" smtClean="0"/>
              <a:t>pasar</a:t>
            </a:r>
          </a:p>
          <a:p>
            <a:r>
              <a:rPr lang="pt-BR" sz="2400"/>
              <a:t>Ukuran kelompok </a:t>
            </a:r>
            <a:r>
              <a:rPr lang="pt-BR" sz="2400" smtClean="0"/>
              <a:t>bukan pengguna mengatakan peluang </a:t>
            </a:r>
            <a:r>
              <a:rPr lang="pt-BR" sz="2400"/>
              <a:t>pertumbuhan masa </a:t>
            </a:r>
            <a:r>
              <a:rPr lang="pt-BR" sz="2400" smtClean="0"/>
              <a:t>depan</a:t>
            </a:r>
          </a:p>
          <a:p>
            <a:r>
              <a:rPr lang="sv-SE" sz="2400"/>
              <a:t>Ditandai sepanjang </a:t>
            </a:r>
            <a:r>
              <a:rPr lang="sv-SE" sz="2400" smtClean="0"/>
              <a:t>dimensi yang beraneka</a:t>
            </a:r>
            <a:endParaRPr lang="sv-SE" sz="2400"/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49</a:t>
            </a:fld>
            <a:endParaRPr lang="en-US" dirty="0"/>
          </a:p>
        </p:txBody>
      </p:sp>
      <p:pic>
        <p:nvPicPr>
          <p:cNvPr id="6" name="Picture 10" descr="F:\Blackwell--Consumer Behavior PPT\PAGINATION FILES-PPT\Blackwell Ch06\Fig 6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0" y="1164645"/>
            <a:ext cx="9929648" cy="553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27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789" y="679572"/>
            <a:ext cx="10428281" cy="56829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>
                <a:solidFill>
                  <a:srgbClr val="FF0000"/>
                </a:solidFill>
              </a:rPr>
              <a:t>External Search </a:t>
            </a:r>
            <a:r>
              <a:rPr lang="en-US" sz="2400"/>
              <a:t>mencakup </a:t>
            </a:r>
            <a:r>
              <a:rPr lang="en-US" sz="2400" smtClean="0"/>
              <a:t>pengumpulk</a:t>
            </a:r>
            <a:r>
              <a:rPr lang="id-ID" sz="2400" smtClean="0"/>
              <a:t>a</a:t>
            </a:r>
            <a:r>
              <a:rPr lang="en-US" sz="2400" smtClean="0"/>
              <a:t>n </a:t>
            </a:r>
            <a:r>
              <a:rPr lang="en-US" sz="2400"/>
              <a:t>informasi dari lingkungan</a:t>
            </a:r>
          </a:p>
          <a:p>
            <a:r>
              <a:rPr lang="en-US" sz="2400"/>
              <a:t>Pada pencarian eksternal, pelanggan </a:t>
            </a:r>
            <a:r>
              <a:rPr lang="en-US" sz="2400" smtClean="0"/>
              <a:t>bis</a:t>
            </a:r>
            <a:r>
              <a:rPr lang="id-ID" sz="2400" smtClean="0"/>
              <a:t>a</a:t>
            </a:r>
            <a:r>
              <a:rPr lang="en-US" sz="2400" smtClean="0"/>
              <a:t> </a:t>
            </a:r>
            <a:r>
              <a:rPr lang="en-US" sz="2400"/>
              <a:t>mengumpulkan informasi dari periklanan, majalah, intrnet, teman dan anggota keluarga</a:t>
            </a:r>
          </a:p>
          <a:p>
            <a:r>
              <a:rPr lang="en-US" sz="2400"/>
              <a:t>Bila didorong oleh keputusan pembelian yang akan dilakukan, pencarian eksternal dikenal sebagai pencarian pra pembelian</a:t>
            </a:r>
          </a:p>
          <a:p>
            <a:r>
              <a:rPr lang="sv-SE" sz="2400"/>
              <a:t>Ketika informasi akuisisi berlangsung secara relatif teratur, terlepas dari kebutuhan sporadis pembelian, hal ini dikenal sebagai pencarian </a:t>
            </a:r>
            <a:r>
              <a:rPr lang="sv-SE" sz="2400" smtClean="0"/>
              <a:t>berkelanjutan</a:t>
            </a:r>
          </a:p>
          <a:p>
            <a:r>
              <a:rPr lang="sv-SE" sz="2400" smtClean="0"/>
              <a:t>Pencarian eksternal dilakukan untuk :</a:t>
            </a:r>
          </a:p>
          <a:p>
            <a:pPr lvl="1"/>
            <a:r>
              <a:rPr lang="en-US" sz="2200" smtClean="0"/>
              <a:t>Membuat pilihan konsumsi yang lebih baik;</a:t>
            </a:r>
          </a:p>
          <a:p>
            <a:pPr lvl="1"/>
            <a:r>
              <a:rPr lang="en-US" sz="2200" smtClean="0"/>
              <a:t>Menciptakan landasan pengetahuan guna keputusan masa dat</a:t>
            </a:r>
            <a:r>
              <a:rPr lang="id-ID" sz="2200" smtClean="0"/>
              <a:t>a</a:t>
            </a:r>
            <a:r>
              <a:rPr lang="en-US" sz="2200" smtClean="0"/>
              <a:t>ng</a:t>
            </a:r>
            <a:endParaRPr lang="en-US" sz="2400" smtClean="0"/>
          </a:p>
          <a:p>
            <a:pPr lvl="1"/>
            <a:r>
              <a:rPr lang="en-US" sz="2200" smtClean="0"/>
              <a:t>Untuk kesenangan saja</a:t>
            </a:r>
            <a:endParaRPr lang="en-US" sz="2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0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422" y="1227222"/>
            <a:ext cx="10082462" cy="5021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smtClean="0"/>
              <a:t>Kapan konsumsi muncul?</a:t>
            </a:r>
          </a:p>
          <a:p>
            <a:r>
              <a:rPr lang="sv-SE" sz="2400"/>
              <a:t>Berapa banyak waktu yang lewat di antara pembelian dan konsumsi</a:t>
            </a:r>
            <a:r>
              <a:rPr lang="sv-SE" sz="2400" smtClean="0"/>
              <a:t>?</a:t>
            </a:r>
          </a:p>
          <a:p>
            <a:r>
              <a:rPr lang="en-US" sz="2400" smtClean="0"/>
              <a:t>Berapa kali produk digunakan dalam sehari?</a:t>
            </a:r>
          </a:p>
          <a:p>
            <a:r>
              <a:rPr lang="en-US" sz="2400" smtClean="0"/>
              <a:t>Kapan produk dikonsumsi (sepanjang tahun ataukah pada musim – musim tertentu)?</a:t>
            </a:r>
          </a:p>
          <a:p>
            <a:pPr marL="0" indent="0">
              <a:buNone/>
            </a:pPr>
            <a:r>
              <a:rPr lang="en-US" sz="2400" smtClean="0"/>
              <a:t>Dimana konsumsi muncul</a:t>
            </a:r>
          </a:p>
          <a:p>
            <a:r>
              <a:rPr lang="en-US" sz="2400"/>
              <a:t>Situasi di mana konsumsi terjadi dapat mempengaruhi pilihan produk — misalnya, </a:t>
            </a:r>
            <a:r>
              <a:rPr lang="en-US" sz="2400" smtClean="0"/>
              <a:t>jamu penjualan </a:t>
            </a:r>
            <a:r>
              <a:rPr lang="en-US" sz="2400"/>
              <a:t>rumah versus konsumsi </a:t>
            </a:r>
            <a:r>
              <a:rPr lang="en-US" sz="2400" smtClean="0"/>
              <a:t>lokal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50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4503"/>
          </a:xfrm>
        </p:spPr>
        <p:txBody>
          <a:bodyPr/>
          <a:lstStyle/>
          <a:p>
            <a:r>
              <a:rPr lang="en-US" smtClean="0"/>
              <a:t>Perilaku Konsumsi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2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454" y="1203158"/>
            <a:ext cx="10175616" cy="504524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smtClean="0"/>
              <a:t>Bagaimana produk dikonsumsi</a:t>
            </a:r>
          </a:p>
          <a:p>
            <a:r>
              <a:rPr lang="en-US" sz="2400" smtClean="0"/>
              <a:t>Bagaimana prouduk dipersiapkan?</a:t>
            </a:r>
          </a:p>
          <a:p>
            <a:r>
              <a:rPr lang="en-US" sz="2400" smtClean="0"/>
              <a:t>Apakah dikonsumsi tunggal ataukah bersama dengan produk lain?</a:t>
            </a:r>
          </a:p>
          <a:p>
            <a:r>
              <a:rPr lang="en-US" sz="2400"/>
              <a:t>Itu digunakan sebagaimana dimaksud atau konsumen telah </a:t>
            </a:r>
            <a:r>
              <a:rPr lang="en-US" sz="2400" smtClean="0"/>
              <a:t>menciptakan cara </a:t>
            </a:r>
            <a:r>
              <a:rPr lang="en-US" sz="2400"/>
              <a:t>penggunaan </a:t>
            </a:r>
            <a:r>
              <a:rPr lang="en-US" sz="2400" smtClean="0"/>
              <a:t>yang baru?</a:t>
            </a:r>
          </a:p>
          <a:p>
            <a:pPr marL="0" indent="0">
              <a:buNone/>
            </a:pPr>
            <a:r>
              <a:rPr lang="en-US" sz="2400" smtClean="0"/>
              <a:t>Berapa banyak dikonsumsi?</a:t>
            </a:r>
            <a:endParaRPr lang="en-US" sz="2400"/>
          </a:p>
          <a:p>
            <a:r>
              <a:rPr lang="en-US" sz="2400"/>
              <a:t>Konsumen mungkin mirip dengan apa yang mereka konsumsi, tapi berbeda dalam berapa banyak mereka </a:t>
            </a:r>
            <a:r>
              <a:rPr lang="en-US" sz="2400" smtClean="0"/>
              <a:t>konsumsi</a:t>
            </a:r>
          </a:p>
          <a:p>
            <a:r>
              <a:rPr lang="en-US" sz="2400"/>
              <a:t>Usage Volume Segmentation : membagi konsumen menjadi segmen berdasarkan jumlah konsumsi </a:t>
            </a:r>
            <a:r>
              <a:rPr lang="en-US" sz="2400" smtClean="0"/>
              <a:t>(</a:t>
            </a:r>
            <a:r>
              <a:rPr lang="en-US" sz="2400"/>
              <a:t>pengguna </a:t>
            </a:r>
            <a:r>
              <a:rPr lang="en-US" sz="2400" smtClean="0"/>
              <a:t>ringan, </a:t>
            </a:r>
            <a:r>
              <a:rPr lang="en-US" sz="2400"/>
              <a:t>moderat dan </a:t>
            </a:r>
            <a:r>
              <a:rPr lang="en-US" sz="2400" smtClean="0"/>
              <a:t>berat)</a:t>
            </a:r>
          </a:p>
          <a:p>
            <a:r>
              <a:rPr lang="en-US" sz="2400"/>
              <a:t>Perusahaan dapat mendorong konsumsi atau mengubah jumlah </a:t>
            </a:r>
            <a:r>
              <a:rPr lang="en-US" sz="2400" smtClean="0"/>
              <a:t>yang dikonsumsi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51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0440"/>
          </a:xfrm>
        </p:spPr>
        <p:txBody>
          <a:bodyPr/>
          <a:lstStyle/>
          <a:p>
            <a:r>
              <a:rPr lang="en-US" smtClean="0"/>
              <a:t>Perilaku Konsumsi</a:t>
            </a:r>
            <a:endParaRPr lang="en-US"/>
          </a:p>
        </p:txBody>
      </p:sp>
      <p:pic>
        <p:nvPicPr>
          <p:cNvPr id="7" name="Picture 6" descr="F:\Blackwell--Consumer Behavior PPT\PAGINATION FILES-PPT\Blackwell Ch06\Fig 6.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54" y="1203158"/>
            <a:ext cx="10070430" cy="543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12383" y="1076435"/>
            <a:ext cx="92041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FF00"/>
                </a:solidFill>
              </a:rPr>
              <a:t>Apakah Konsumen akan menuang dengan jumlah yang sama pada masing – masing gelas</a:t>
            </a:r>
            <a:endParaRPr lang="en-US" sz="36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1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167064"/>
            <a:ext cx="9403742" cy="50813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Pengalaman mengonsumsi</a:t>
            </a:r>
          </a:p>
          <a:p>
            <a:pPr marL="0" indent="0">
              <a:buNone/>
            </a:pPr>
            <a:r>
              <a:rPr lang="en-US" sz="2400" smtClean="0"/>
              <a:t>Bagaimana rasanya ?</a:t>
            </a:r>
          </a:p>
          <a:p>
            <a:r>
              <a:rPr lang="en-US" sz="2400"/>
              <a:t>Hal-hal yang positif atau negatif </a:t>
            </a:r>
            <a:r>
              <a:rPr lang="en-US" sz="2400" smtClean="0"/>
              <a:t>yang dirasakan ketika </a:t>
            </a:r>
            <a:r>
              <a:rPr lang="en-US" sz="2400"/>
              <a:t>menggunakan </a:t>
            </a:r>
            <a:r>
              <a:rPr lang="en-US" sz="2400" smtClean="0"/>
              <a:t>produk</a:t>
            </a:r>
          </a:p>
          <a:p>
            <a:r>
              <a:rPr lang="en-US" sz="2400" smtClean="0"/>
              <a:t>Perusahaan dapat memposisikan produk berdasarkan :</a:t>
            </a:r>
          </a:p>
          <a:p>
            <a:pPr lvl="1"/>
            <a:r>
              <a:rPr lang="sv-SE" sz="2200"/>
              <a:t>Perasaan positif yang dihasilkan dari </a:t>
            </a:r>
            <a:r>
              <a:rPr lang="sv-SE" sz="2200" smtClean="0"/>
              <a:t>konsumsi;</a:t>
            </a:r>
          </a:p>
          <a:p>
            <a:pPr lvl="1"/>
            <a:r>
              <a:rPr lang="en-US" sz="2200"/>
              <a:t>Penghapusan perasaan negatif yang dihasilkan dari </a:t>
            </a:r>
            <a:r>
              <a:rPr lang="en-US" sz="2200" smtClean="0"/>
              <a:t>konsumsi</a:t>
            </a:r>
          </a:p>
          <a:p>
            <a:pPr marL="0" indent="0">
              <a:buNone/>
            </a:pPr>
            <a:r>
              <a:rPr lang="en-US" sz="2400" smtClean="0"/>
              <a:t>Apakah pengalaman konsumsi memberi manfaat atau malah menyakitkan? </a:t>
            </a:r>
          </a:p>
          <a:p>
            <a:r>
              <a:rPr lang="en-US" sz="2400"/>
              <a:t>Positive Reinforcement : ketika konsumen menerima hasil positif dari penggunaan </a:t>
            </a:r>
            <a:r>
              <a:rPr lang="en-US" sz="2400" smtClean="0"/>
              <a:t>produk</a:t>
            </a:r>
          </a:p>
          <a:p>
            <a:r>
              <a:rPr lang="en-US" sz="2400"/>
              <a:t>Negative Reinforcement : Ketika konsumsi membantu orang menghindari hasil </a:t>
            </a:r>
            <a:r>
              <a:rPr lang="en-US" sz="2400" smtClean="0"/>
              <a:t>negative</a:t>
            </a:r>
          </a:p>
          <a:p>
            <a:r>
              <a:rPr lang="en-US" sz="2400"/>
              <a:t>Punishment : Bila </a:t>
            </a:r>
            <a:r>
              <a:rPr lang="en-US" sz="2400" smtClean="0"/>
              <a:t>konsumsi </a:t>
            </a:r>
            <a:r>
              <a:rPr lang="en-US" sz="2400"/>
              <a:t>mengarah ke hasil negatif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52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4345"/>
          </a:xfrm>
        </p:spPr>
        <p:txBody>
          <a:bodyPr/>
          <a:lstStyle/>
          <a:p>
            <a:r>
              <a:rPr lang="en-US" smtClean="0"/>
              <a:t>Perilaku Konsumsi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171074" y="1167063"/>
            <a:ext cx="8409024" cy="2631213"/>
            <a:chOff x="1447800" y="152400"/>
            <a:chExt cx="7483475" cy="1744663"/>
          </a:xfrm>
        </p:grpSpPr>
        <p:sp>
          <p:nvSpPr>
            <p:cNvPr id="8" name="Text Box 1054"/>
            <p:cNvSpPr txBox="1">
              <a:spLocks noChangeArrowheads="1"/>
            </p:cNvSpPr>
            <p:nvPr/>
          </p:nvSpPr>
          <p:spPr bwMode="auto">
            <a:xfrm>
              <a:off x="1447800" y="152400"/>
              <a:ext cx="1235075" cy="650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00" b="1">
                  <a:latin typeface="Arial" panose="020B0604020202020204" pitchFamily="34" charset="0"/>
                </a:rPr>
                <a:t>Purchase Need</a:t>
              </a:r>
            </a:p>
          </p:txBody>
        </p:sp>
        <p:sp>
          <p:nvSpPr>
            <p:cNvPr id="9" name="Text Box 1055"/>
            <p:cNvSpPr txBox="1">
              <a:spLocks noChangeArrowheads="1"/>
            </p:cNvSpPr>
            <p:nvPr/>
          </p:nvSpPr>
          <p:spPr bwMode="auto">
            <a:xfrm>
              <a:off x="3352800" y="228600"/>
              <a:ext cx="1295400" cy="650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00" b="1">
                  <a:latin typeface="Arial" panose="020B0604020202020204" pitchFamily="34" charset="0"/>
                </a:rPr>
                <a:t>Product Purchase</a:t>
              </a:r>
            </a:p>
          </p:txBody>
        </p:sp>
        <p:sp>
          <p:nvSpPr>
            <p:cNvPr id="10" name="Text Box 1056"/>
            <p:cNvSpPr txBox="1">
              <a:spLocks noChangeArrowheads="1"/>
            </p:cNvSpPr>
            <p:nvPr/>
          </p:nvSpPr>
          <p:spPr bwMode="auto">
            <a:xfrm>
              <a:off x="5181600" y="228600"/>
              <a:ext cx="1828800" cy="650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00" b="1">
                  <a:latin typeface="Arial" panose="020B0604020202020204" pitchFamily="34" charset="0"/>
                </a:rPr>
                <a:t>Product Consumption</a:t>
              </a:r>
            </a:p>
          </p:txBody>
        </p:sp>
        <p:sp>
          <p:nvSpPr>
            <p:cNvPr id="11" name="Text Box 1057"/>
            <p:cNvSpPr txBox="1">
              <a:spLocks noChangeArrowheads="1"/>
            </p:cNvSpPr>
            <p:nvPr/>
          </p:nvSpPr>
          <p:spPr bwMode="auto">
            <a:xfrm>
              <a:off x="7467600" y="228600"/>
              <a:ext cx="1463675" cy="925513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00" b="1">
                  <a:latin typeface="Arial" panose="020B0604020202020204" pitchFamily="34" charset="0"/>
                </a:rPr>
                <a:t>Receiving Positive Outcomes</a:t>
              </a:r>
            </a:p>
          </p:txBody>
        </p:sp>
        <p:sp>
          <p:nvSpPr>
            <p:cNvPr id="12" name="Text Box 1058"/>
            <p:cNvSpPr txBox="1">
              <a:spLocks noChangeArrowheads="1"/>
            </p:cNvSpPr>
            <p:nvPr/>
          </p:nvSpPr>
          <p:spPr bwMode="auto">
            <a:xfrm>
              <a:off x="2895600" y="1520825"/>
              <a:ext cx="2733675" cy="37623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>
                  <a:latin typeface="Arial" panose="020B0604020202020204" pitchFamily="34" charset="0"/>
                </a:rPr>
                <a:t>Positive Reinforcement</a:t>
              </a:r>
            </a:p>
          </p:txBody>
        </p:sp>
        <p:sp>
          <p:nvSpPr>
            <p:cNvPr id="13" name="Line 1059"/>
            <p:cNvSpPr>
              <a:spLocks noChangeShapeType="1"/>
            </p:cNvSpPr>
            <p:nvPr/>
          </p:nvSpPr>
          <p:spPr bwMode="auto">
            <a:xfrm>
              <a:off x="2667000" y="609600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060"/>
            <p:cNvSpPr>
              <a:spLocks noChangeShapeType="1"/>
            </p:cNvSpPr>
            <p:nvPr/>
          </p:nvSpPr>
          <p:spPr bwMode="auto">
            <a:xfrm>
              <a:off x="4648200" y="609600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061"/>
            <p:cNvSpPr>
              <a:spLocks noChangeShapeType="1"/>
            </p:cNvSpPr>
            <p:nvPr/>
          </p:nvSpPr>
          <p:spPr bwMode="auto">
            <a:xfrm>
              <a:off x="7010400" y="609600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062"/>
            <p:cNvSpPr>
              <a:spLocks noChangeShapeType="1"/>
            </p:cNvSpPr>
            <p:nvPr/>
          </p:nvSpPr>
          <p:spPr bwMode="auto">
            <a:xfrm>
              <a:off x="8001000" y="1219200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063"/>
            <p:cNvSpPr>
              <a:spLocks noChangeShapeType="1"/>
            </p:cNvSpPr>
            <p:nvPr/>
          </p:nvSpPr>
          <p:spPr bwMode="auto">
            <a:xfrm flipH="1">
              <a:off x="5638800" y="1676400"/>
              <a:ext cx="2362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064"/>
            <p:cNvSpPr>
              <a:spLocks noChangeShapeType="1"/>
            </p:cNvSpPr>
            <p:nvPr/>
          </p:nvSpPr>
          <p:spPr bwMode="auto">
            <a:xfrm flipH="1">
              <a:off x="1981200" y="1676400"/>
              <a:ext cx="914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065"/>
            <p:cNvSpPr>
              <a:spLocks noChangeShapeType="1"/>
            </p:cNvSpPr>
            <p:nvPr/>
          </p:nvSpPr>
          <p:spPr bwMode="auto">
            <a:xfrm flipV="1">
              <a:off x="1981200" y="838200"/>
              <a:ext cx="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64236" y="4286689"/>
            <a:ext cx="8995330" cy="2354787"/>
            <a:chOff x="1439863" y="2286000"/>
            <a:chExt cx="7491412" cy="1668463"/>
          </a:xfrm>
        </p:grpSpPr>
        <p:sp>
          <p:nvSpPr>
            <p:cNvPr id="34" name="Text Box 1030"/>
            <p:cNvSpPr txBox="1">
              <a:spLocks noChangeArrowheads="1"/>
            </p:cNvSpPr>
            <p:nvPr/>
          </p:nvSpPr>
          <p:spPr bwMode="auto">
            <a:xfrm>
              <a:off x="1439863" y="2445962"/>
              <a:ext cx="1311275" cy="457952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Purchase Need</a:t>
              </a: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35" name="Text Box 1031"/>
            <p:cNvSpPr txBox="1">
              <a:spLocks noChangeArrowheads="1"/>
            </p:cNvSpPr>
            <p:nvPr/>
          </p:nvSpPr>
          <p:spPr bwMode="auto">
            <a:xfrm>
              <a:off x="3200400" y="2286000"/>
              <a:ext cx="1311275" cy="650875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00" b="1">
                  <a:latin typeface="Arial" panose="020B0604020202020204" pitchFamily="34" charset="0"/>
                </a:rPr>
                <a:t>Product Purchase</a:t>
              </a:r>
            </a:p>
          </p:txBody>
        </p:sp>
        <p:sp>
          <p:nvSpPr>
            <p:cNvPr id="36" name="Text Box 1032"/>
            <p:cNvSpPr txBox="1">
              <a:spLocks noChangeArrowheads="1"/>
            </p:cNvSpPr>
            <p:nvPr/>
          </p:nvSpPr>
          <p:spPr bwMode="auto">
            <a:xfrm>
              <a:off x="5257800" y="2286000"/>
              <a:ext cx="1676400" cy="650875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00" b="1">
                  <a:latin typeface="Arial" panose="020B0604020202020204" pitchFamily="34" charset="0"/>
                </a:rPr>
                <a:t>Product Consumption</a:t>
              </a:r>
            </a:p>
          </p:txBody>
        </p:sp>
        <p:sp>
          <p:nvSpPr>
            <p:cNvPr id="37" name="Text Box 1033"/>
            <p:cNvSpPr txBox="1">
              <a:spLocks noChangeArrowheads="1"/>
            </p:cNvSpPr>
            <p:nvPr/>
          </p:nvSpPr>
          <p:spPr bwMode="auto">
            <a:xfrm>
              <a:off x="7467600" y="2286000"/>
              <a:ext cx="1463675" cy="925513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00" b="1">
                  <a:latin typeface="Arial" panose="020B0604020202020204" pitchFamily="34" charset="0"/>
                </a:rPr>
                <a:t>Avoiding Negative Outcomes</a:t>
              </a:r>
            </a:p>
          </p:txBody>
        </p:sp>
        <p:sp>
          <p:nvSpPr>
            <p:cNvPr id="38" name="Text Box 1034"/>
            <p:cNvSpPr txBox="1">
              <a:spLocks noChangeArrowheads="1"/>
            </p:cNvSpPr>
            <p:nvPr/>
          </p:nvSpPr>
          <p:spPr bwMode="auto">
            <a:xfrm>
              <a:off x="2895600" y="3578225"/>
              <a:ext cx="2809875" cy="376238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>
                  <a:latin typeface="Arial" panose="020B0604020202020204" pitchFamily="34" charset="0"/>
                </a:rPr>
                <a:t>Negative Reinforcement</a:t>
              </a:r>
            </a:p>
          </p:txBody>
        </p:sp>
        <p:sp>
          <p:nvSpPr>
            <p:cNvPr id="39" name="Line 1035"/>
            <p:cNvSpPr>
              <a:spLocks noChangeShapeType="1"/>
            </p:cNvSpPr>
            <p:nvPr/>
          </p:nvSpPr>
          <p:spPr bwMode="auto">
            <a:xfrm>
              <a:off x="2743200" y="2743200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1036"/>
            <p:cNvSpPr>
              <a:spLocks noChangeShapeType="1"/>
            </p:cNvSpPr>
            <p:nvPr/>
          </p:nvSpPr>
          <p:spPr bwMode="auto">
            <a:xfrm>
              <a:off x="4495800" y="27432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1037"/>
            <p:cNvSpPr>
              <a:spLocks noChangeShapeType="1"/>
            </p:cNvSpPr>
            <p:nvPr/>
          </p:nvSpPr>
          <p:spPr bwMode="auto">
            <a:xfrm>
              <a:off x="6934200" y="2743200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1038"/>
            <p:cNvSpPr>
              <a:spLocks noChangeShapeType="1"/>
            </p:cNvSpPr>
            <p:nvPr/>
          </p:nvSpPr>
          <p:spPr bwMode="auto">
            <a:xfrm>
              <a:off x="8001000" y="3200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1039"/>
            <p:cNvSpPr>
              <a:spLocks noChangeShapeType="1"/>
            </p:cNvSpPr>
            <p:nvPr/>
          </p:nvSpPr>
          <p:spPr bwMode="auto">
            <a:xfrm flipH="1">
              <a:off x="5715000" y="3733800"/>
              <a:ext cx="2286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1040"/>
            <p:cNvSpPr>
              <a:spLocks noChangeShapeType="1"/>
            </p:cNvSpPr>
            <p:nvPr/>
          </p:nvSpPr>
          <p:spPr bwMode="auto">
            <a:xfrm flipH="1">
              <a:off x="2133600" y="37338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041"/>
            <p:cNvSpPr>
              <a:spLocks noChangeShapeType="1"/>
            </p:cNvSpPr>
            <p:nvPr/>
          </p:nvSpPr>
          <p:spPr bwMode="auto">
            <a:xfrm flipV="1">
              <a:off x="2133600" y="2895600"/>
              <a:ext cx="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344405" y="1063416"/>
            <a:ext cx="9705449" cy="55780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534572" y="1063416"/>
            <a:ext cx="9515282" cy="5027822"/>
            <a:chOff x="1447800" y="4495800"/>
            <a:chExt cx="7407275" cy="1595438"/>
          </a:xfrm>
          <a:solidFill>
            <a:srgbClr val="002060"/>
          </a:solidFill>
        </p:grpSpPr>
        <p:sp>
          <p:nvSpPr>
            <p:cNvPr id="47" name="Text Box 19"/>
            <p:cNvSpPr txBox="1">
              <a:spLocks noChangeArrowheads="1"/>
            </p:cNvSpPr>
            <p:nvPr/>
          </p:nvSpPr>
          <p:spPr bwMode="auto">
            <a:xfrm>
              <a:off x="1447800" y="4495800"/>
              <a:ext cx="1235075" cy="644584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 altLang="en-US" sz="1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  <a:p>
              <a:pPr algn="ctr"/>
              <a:endParaRPr lang="en-US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  <a:p>
              <a:pPr algn="ctr"/>
              <a:r>
                <a:rPr lang="en-US" altLang="en-US" sz="1800" b="1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Purchase Need</a:t>
              </a:r>
            </a:p>
            <a:p>
              <a:pPr algn="ctr"/>
              <a:endParaRPr lang="en-US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  <a:p>
              <a:pPr algn="ctr"/>
              <a:endParaRPr lang="en-US" altLang="en-US" sz="1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  <a:p>
              <a:pPr algn="ctr"/>
              <a:endParaRPr lang="en-US" altLang="en-US" sz="1800" b="1">
                <a:latin typeface="Arial" panose="020B0604020202020204" pitchFamily="34" charset="0"/>
              </a:endParaRPr>
            </a:p>
          </p:txBody>
        </p:sp>
        <p:sp useBgFill="1">
          <p:nvSpPr>
            <p:cNvPr id="48" name="Text Box 20"/>
            <p:cNvSpPr txBox="1">
              <a:spLocks noChangeArrowheads="1"/>
            </p:cNvSpPr>
            <p:nvPr/>
          </p:nvSpPr>
          <p:spPr bwMode="auto">
            <a:xfrm>
              <a:off x="3124200" y="4495800"/>
              <a:ext cx="1311275" cy="650875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00" b="1">
                  <a:latin typeface="Arial" panose="020B0604020202020204" pitchFamily="34" charset="0"/>
                </a:rPr>
                <a:t>Product Purchase</a:t>
              </a:r>
            </a:p>
          </p:txBody>
        </p:sp>
        <p:sp useBgFill="1">
          <p:nvSpPr>
            <p:cNvPr id="49" name="Text Box 21"/>
            <p:cNvSpPr txBox="1">
              <a:spLocks noChangeArrowheads="1"/>
            </p:cNvSpPr>
            <p:nvPr/>
          </p:nvSpPr>
          <p:spPr bwMode="auto">
            <a:xfrm>
              <a:off x="5257800" y="4495800"/>
              <a:ext cx="1676400" cy="650875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00" b="1">
                  <a:latin typeface="Arial" panose="020B0604020202020204" pitchFamily="34" charset="0"/>
                </a:rPr>
                <a:t>Product Consumption</a:t>
              </a:r>
            </a:p>
          </p:txBody>
        </p:sp>
        <p:sp useBgFill="1">
          <p:nvSpPr>
            <p:cNvPr id="50" name="Text Box 22"/>
            <p:cNvSpPr txBox="1">
              <a:spLocks noChangeArrowheads="1"/>
            </p:cNvSpPr>
            <p:nvPr/>
          </p:nvSpPr>
          <p:spPr bwMode="auto">
            <a:xfrm>
              <a:off x="7391400" y="4495800"/>
              <a:ext cx="1463675" cy="925513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00" b="1">
                  <a:latin typeface="Arial" panose="020B0604020202020204" pitchFamily="34" charset="0"/>
                </a:rPr>
                <a:t>Receiving Negative Outcomes</a:t>
              </a:r>
            </a:p>
          </p:txBody>
        </p:sp>
        <p:sp>
          <p:nvSpPr>
            <p:cNvPr id="51" name="Text Box 23"/>
            <p:cNvSpPr txBox="1">
              <a:spLocks noChangeArrowheads="1"/>
            </p:cNvSpPr>
            <p:nvPr/>
          </p:nvSpPr>
          <p:spPr bwMode="auto">
            <a:xfrm>
              <a:off x="3657600" y="5715000"/>
              <a:ext cx="2133600" cy="376238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00" b="1">
                  <a:latin typeface="Arial" panose="020B0604020202020204" pitchFamily="34" charset="0"/>
                </a:rPr>
                <a:t>Punishment</a:t>
              </a:r>
            </a:p>
          </p:txBody>
        </p:sp>
        <p:sp>
          <p:nvSpPr>
            <p:cNvPr id="52" name="Line 24"/>
            <p:cNvSpPr>
              <a:spLocks noChangeShapeType="1"/>
            </p:cNvSpPr>
            <p:nvPr/>
          </p:nvSpPr>
          <p:spPr bwMode="auto">
            <a:xfrm>
              <a:off x="2667000" y="4876800"/>
              <a:ext cx="457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25"/>
            <p:cNvSpPr>
              <a:spLocks noChangeShapeType="1"/>
            </p:cNvSpPr>
            <p:nvPr/>
          </p:nvSpPr>
          <p:spPr bwMode="auto">
            <a:xfrm>
              <a:off x="4419600" y="4953000"/>
              <a:ext cx="838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26"/>
            <p:cNvSpPr>
              <a:spLocks noChangeShapeType="1"/>
            </p:cNvSpPr>
            <p:nvPr/>
          </p:nvSpPr>
          <p:spPr bwMode="auto">
            <a:xfrm>
              <a:off x="6934200" y="4953000"/>
              <a:ext cx="457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27"/>
            <p:cNvSpPr>
              <a:spLocks noChangeShapeType="1"/>
            </p:cNvSpPr>
            <p:nvPr/>
          </p:nvSpPr>
          <p:spPr bwMode="auto">
            <a:xfrm>
              <a:off x="7924800" y="5410200"/>
              <a:ext cx="0" cy="5334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 flipH="1">
              <a:off x="5791200" y="5943600"/>
              <a:ext cx="21336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29"/>
            <p:cNvSpPr>
              <a:spLocks noChangeShapeType="1"/>
            </p:cNvSpPr>
            <p:nvPr/>
          </p:nvSpPr>
          <p:spPr bwMode="auto">
            <a:xfrm flipH="1">
              <a:off x="2057400" y="5943600"/>
              <a:ext cx="1600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30"/>
            <p:cNvSpPr>
              <a:spLocks noChangeShapeType="1"/>
            </p:cNvSpPr>
            <p:nvPr/>
          </p:nvSpPr>
          <p:spPr bwMode="auto">
            <a:xfrm flipV="1">
              <a:off x="2057400" y="5105400"/>
              <a:ext cx="0" cy="8382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665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5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195754"/>
            <a:ext cx="9918725" cy="5052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/>
              <a:t>Membentuk interpretasi dari pengalaman </a:t>
            </a:r>
            <a:r>
              <a:rPr lang="it-IT" sz="2400" smtClean="0"/>
              <a:t>konsumsi</a:t>
            </a:r>
          </a:p>
          <a:p>
            <a:r>
              <a:rPr lang="it-IT" sz="2400"/>
              <a:t>Konsumsi dapat bertemu, melebihi, atau jatuh jauh dari harapan</a:t>
            </a:r>
          </a:p>
          <a:p>
            <a:r>
              <a:rPr lang="en-US" sz="2400"/>
              <a:t>Melampaui pengalaman konsumsi, interpretasi konsumen dapat dipengaruhi oleh harapan </a:t>
            </a:r>
            <a:r>
              <a:rPr lang="en-US" sz="2400" smtClean="0"/>
              <a:t>(</a:t>
            </a:r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expectation</a:t>
            </a:r>
            <a:r>
              <a:rPr lang="en-US" sz="2400" smtClean="0"/>
              <a:t>) mereka pada pengalaman tersebut dan </a:t>
            </a:r>
            <a:r>
              <a:rPr lang="en-US" sz="2400"/>
              <a:t>suasana hati </a:t>
            </a:r>
            <a:r>
              <a:rPr lang="en-US" sz="2400" smtClean="0"/>
              <a:t>(</a:t>
            </a:r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mood</a:t>
            </a:r>
            <a:r>
              <a:rPr lang="en-US" sz="2400" smtClean="0"/>
              <a:t>) mereka </a:t>
            </a:r>
            <a:r>
              <a:rPr lang="en-US" sz="2400"/>
              <a:t>pada saat </a:t>
            </a:r>
            <a:r>
              <a:rPr lang="en-US" sz="2400" smtClean="0"/>
              <a:t>konsumsi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53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43036"/>
          </a:xfrm>
        </p:spPr>
        <p:txBody>
          <a:bodyPr/>
          <a:lstStyle/>
          <a:p>
            <a:r>
              <a:rPr lang="en-US" smtClean="0"/>
              <a:t>Perilaku Konsumsi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2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5239"/>
          </a:xfrm>
        </p:spPr>
        <p:txBody>
          <a:bodyPr/>
          <a:lstStyle/>
          <a:p>
            <a:r>
              <a:rPr lang="en-US" smtClean="0"/>
              <a:t>Norma dan Ritual Konsumsi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237958"/>
            <a:ext cx="9960928" cy="5010442"/>
          </a:xfrm>
        </p:spPr>
        <p:txBody>
          <a:bodyPr>
            <a:normAutofit/>
          </a:bodyPr>
          <a:lstStyle/>
          <a:p>
            <a:r>
              <a:rPr lang="en-US" sz="2400" smtClean="0"/>
              <a:t>Norma </a:t>
            </a:r>
            <a:r>
              <a:rPr lang="en-US" sz="2400"/>
              <a:t>Konsumsi : </a:t>
            </a:r>
            <a:r>
              <a:rPr lang="en-US" sz="2400" smtClean="0"/>
              <a:t>Tata aturan informal yang </a:t>
            </a:r>
            <a:r>
              <a:rPr lang="en-US" sz="2400"/>
              <a:t>mengatur perilaku konsumsi </a:t>
            </a:r>
            <a:r>
              <a:rPr lang="en-US" sz="2400" smtClean="0"/>
              <a:t>kita</a:t>
            </a:r>
          </a:p>
          <a:p>
            <a:r>
              <a:rPr lang="en-US" sz="2400"/>
              <a:t>Ritual Konsumsi : jenis aktivitas ekspresif, simbolis yang dibangun dari beberapa perilaku yang terjadi dalam urutan yang tetap, episodik, dan </a:t>
            </a:r>
            <a:r>
              <a:rPr lang="en-US" sz="2400" smtClean="0"/>
              <a:t>cenderung </a:t>
            </a:r>
            <a:r>
              <a:rPr lang="en-US" sz="2400"/>
              <a:t>menjadi berulang </a:t>
            </a:r>
            <a:r>
              <a:rPr lang="en-US" sz="2400" smtClean="0"/>
              <a:t>kali</a:t>
            </a:r>
          </a:p>
          <a:p>
            <a:endParaRPr lang="en-US" sz="2400"/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7964" y="1063416"/>
            <a:ext cx="11408898" cy="507009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 3" charset="2"/>
              <a:buAutoNum type="arabicPeriod"/>
            </a:pPr>
            <a:r>
              <a:rPr lang="en-US" smtClean="0"/>
              <a:t>aku menarik rambutku kebelakang dengan ikat kepala. </a:t>
            </a:r>
          </a:p>
          <a:p>
            <a:pPr>
              <a:buFont typeface="Wingdings 3" charset="2"/>
              <a:buAutoNum type="arabicPeriod"/>
            </a:pPr>
            <a:r>
              <a:rPr lang="en-US" smtClean="0"/>
              <a:t>Kubersihkan semua makeup dengan </a:t>
            </a:r>
            <a:r>
              <a:rPr lang="en-US" smtClean="0">
                <a:solidFill>
                  <a:srgbClr val="C00000"/>
                </a:solidFill>
              </a:rPr>
              <a:t>L'Oreal eye makeup remover</a:t>
            </a:r>
            <a:r>
              <a:rPr lang="en-US" smtClean="0"/>
              <a:t>. </a:t>
            </a:r>
          </a:p>
          <a:p>
            <a:pPr>
              <a:buFont typeface="Wingdings 3" charset="2"/>
              <a:buAutoNum type="arabicPeriod"/>
            </a:pPr>
            <a:r>
              <a:rPr lang="en-US" smtClean="0"/>
              <a:t>berikutnya, kugunakan </a:t>
            </a:r>
            <a:r>
              <a:rPr lang="en-US" smtClean="0">
                <a:solidFill>
                  <a:srgbClr val="C00000"/>
                </a:solidFill>
              </a:rPr>
              <a:t>Q-tip</a:t>
            </a:r>
            <a:r>
              <a:rPr lang="en-US" smtClean="0"/>
              <a:t> dengan beberapa pelembab di sekitar mata untuk memastikan semua riasan mata akan dihapus. </a:t>
            </a:r>
          </a:p>
          <a:p>
            <a:pPr>
              <a:buFont typeface="Wingdings 3" charset="2"/>
              <a:buAutoNum type="arabicPeriod"/>
            </a:pPr>
            <a:r>
              <a:rPr lang="en-US" smtClean="0"/>
              <a:t>kubasuh wajahku dengan mencuci wajah </a:t>
            </a:r>
            <a:r>
              <a:rPr lang="en-US" smtClean="0">
                <a:solidFill>
                  <a:srgbClr val="C00000"/>
                </a:solidFill>
              </a:rPr>
              <a:t>Noxzema</a:t>
            </a:r>
            <a:r>
              <a:rPr lang="en-US" smtClean="0"/>
              <a:t>. </a:t>
            </a:r>
          </a:p>
          <a:p>
            <a:pPr>
              <a:buFont typeface="Wingdings 3" charset="2"/>
              <a:buAutoNum type="arabicPeriod"/>
            </a:pPr>
            <a:r>
              <a:rPr lang="en-US" smtClean="0"/>
              <a:t>Saya menerapkan perawatan dengan Lotion berbeda untuk wajah, leher, dan tenggorokan. Jika memiliki noda, saya kupakai </a:t>
            </a:r>
            <a:r>
              <a:rPr lang="en-US" smtClean="0">
                <a:solidFill>
                  <a:srgbClr val="C00000"/>
                </a:solidFill>
              </a:rPr>
              <a:t>Clearasil</a:t>
            </a:r>
            <a:r>
              <a:rPr lang="en-US" smtClean="0"/>
              <a:t> untuk mengeringkan. </a:t>
            </a:r>
          </a:p>
          <a:p>
            <a:pPr>
              <a:buFont typeface="Wingdings 3" charset="2"/>
              <a:buAutoNum type="arabicPeriod"/>
            </a:pPr>
            <a:r>
              <a:rPr lang="en-US" smtClean="0"/>
              <a:t>dua kali seminggu (atau sebagai diperlukan) kugunakan Scrub wajah </a:t>
            </a:r>
            <a:r>
              <a:rPr lang="en-US" smtClean="0">
                <a:solidFill>
                  <a:srgbClr val="C00000"/>
                </a:solidFill>
              </a:rPr>
              <a:t>Aapri</a:t>
            </a:r>
            <a:r>
              <a:rPr lang="en-US" smtClean="0"/>
              <a:t> untuk menghilangkan kulit kering dan mati. </a:t>
            </a:r>
          </a:p>
          <a:p>
            <a:pPr>
              <a:buFont typeface="Wingdings 3" charset="2"/>
              <a:buAutoNum type="arabicPeriod"/>
            </a:pPr>
            <a:r>
              <a:rPr lang="en-US" smtClean="0"/>
              <a:t>sekali seminggu, kuterapkan </a:t>
            </a:r>
            <a:r>
              <a:rPr lang="en-US" b="1" smtClean="0">
                <a:solidFill>
                  <a:srgbClr val="C00000"/>
                </a:solidFill>
                <a:latin typeface="Times New Roman" pitchFamily="18" charset="0"/>
              </a:rPr>
              <a:t>Clinique Clarifying Lotion 2 </a:t>
            </a:r>
            <a:r>
              <a:rPr lang="en-US" smtClean="0"/>
              <a:t>dengan bola kapas untuk wajah dan tenggorokan untuk menghilangkan kotoran dan minyak. </a:t>
            </a:r>
          </a:p>
          <a:p>
            <a:pPr>
              <a:buFont typeface="Wingdings 3" charset="2"/>
              <a:buAutoNum type="arabicPeriod"/>
            </a:pPr>
            <a:r>
              <a:rPr lang="en-US" smtClean="0"/>
              <a:t>setiap tiga bulan, pergi kesebuah </a:t>
            </a:r>
            <a:r>
              <a:rPr lang="en-US" smtClean="0">
                <a:solidFill>
                  <a:srgbClr val="C00000"/>
                </a:solidFill>
              </a:rPr>
              <a:t>salon profesional wajah</a:t>
            </a:r>
            <a:r>
              <a:rPr lang="en-US" smtClean="0"/>
              <a:t> untuk membersihkan pori-pori.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4082" y="502497"/>
            <a:ext cx="982845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C000"/>
                </a:solidFill>
              </a:rPr>
              <a:t>Iklan TV Ritual kecantikan wajah oleh Seorang </a:t>
            </a:r>
            <a:r>
              <a:rPr lang="en-US" sz="2800" smtClean="0">
                <a:solidFill>
                  <a:srgbClr val="FFC000"/>
                </a:solidFill>
              </a:rPr>
              <a:t>Pesohor</a:t>
            </a:r>
            <a:endParaRPr lang="en-US" sz="280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1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209822"/>
            <a:ext cx="10082958" cy="5038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Konsumsi Kompulsif : Respon </a:t>
            </a:r>
            <a:r>
              <a:rPr lang="en-US" sz="2400" smtClean="0"/>
              <a:t>tak </a:t>
            </a:r>
            <a:r>
              <a:rPr lang="en-US" sz="2400"/>
              <a:t>terkendali terhadap </a:t>
            </a:r>
            <a:r>
              <a:rPr lang="en-US" sz="2400" smtClean="0"/>
              <a:t>drive </a:t>
            </a:r>
            <a:r>
              <a:rPr lang="en-US" sz="2400"/>
              <a:t>atau keinginan untuk mendapatkan, menggunakan, atau mengalami perasaan, zat, atau aktivitas yang mengarah individu untuk berulang-ulang terlibat dalam perilaku yang pada akhirnya akan menyebabkan kerugian kepada individu dan mungkin orang </a:t>
            </a:r>
            <a:r>
              <a:rPr lang="en-US" sz="2400" smtClean="0"/>
              <a:t>lain, misalnya :</a:t>
            </a:r>
          </a:p>
          <a:p>
            <a:r>
              <a:rPr lang="en-US" sz="2400" smtClean="0"/>
              <a:t>Judi</a:t>
            </a:r>
          </a:p>
          <a:p>
            <a:r>
              <a:rPr lang="en-US" sz="2400" smtClean="0"/>
              <a:t>Ketergantungan (addiction) pada belanja, miras, narkoba, makanan, dsb</a:t>
            </a:r>
          </a:p>
          <a:p>
            <a:r>
              <a:rPr lang="en-US" sz="2400" smtClean="0"/>
              <a:t>Internet (web dependency)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55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7104"/>
          </a:xfrm>
        </p:spPr>
        <p:txBody>
          <a:bodyPr/>
          <a:lstStyle/>
          <a:p>
            <a:r>
              <a:rPr lang="en-US" smtClean="0"/>
              <a:t>Perilaku Konsumsi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4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9307"/>
          </a:xfrm>
        </p:spPr>
        <p:txBody>
          <a:bodyPr/>
          <a:lstStyle/>
          <a:p>
            <a:r>
              <a:rPr lang="en-US" smtClean="0"/>
              <a:t>Evaluasi Pasca Konsumsi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252026"/>
            <a:ext cx="10082958" cy="4996374"/>
          </a:xfrm>
        </p:spPr>
        <p:txBody>
          <a:bodyPr>
            <a:normAutofit/>
          </a:bodyPr>
          <a:lstStyle/>
          <a:p>
            <a:r>
              <a:rPr lang="en-US" sz="2400"/>
              <a:t>Evaluasi juga terjadi setelah </a:t>
            </a:r>
            <a:r>
              <a:rPr lang="en-US" sz="2400" smtClean="0"/>
              <a:t>konsumsi</a:t>
            </a:r>
          </a:p>
          <a:p>
            <a:r>
              <a:rPr lang="fi-FI" sz="2400" smtClean="0"/>
              <a:t>Konsumen memperoleh pengalaman baik kepuasan ataupun ketidakpuasan</a:t>
            </a:r>
          </a:p>
          <a:p>
            <a:r>
              <a:rPr lang="fi-FI" sz="2400" smtClean="0"/>
              <a:t>Tingkat kepuasan bisa dideteksi melalui berbagai cara, misalnya melalui penyusunan skor kepuasan 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56</a:t>
            </a:fld>
            <a:endParaRPr lang="en-US" dirty="0"/>
          </a:p>
        </p:txBody>
      </p:sp>
      <p:pic>
        <p:nvPicPr>
          <p:cNvPr id="6" name="Picture 6" descr="F:\Blackwell--Consumer Behavior PPT\PAGINATION FILES-PPT\Blackwell Ch06\Table 6.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4" b="1593"/>
          <a:stretch>
            <a:fillRect/>
          </a:stretch>
        </p:blipFill>
        <p:spPr bwMode="auto">
          <a:xfrm>
            <a:off x="759655" y="1063416"/>
            <a:ext cx="9791114" cy="579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21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572" y="1223890"/>
            <a:ext cx="10072468" cy="5024510"/>
          </a:xfrm>
        </p:spPr>
        <p:txBody>
          <a:bodyPr>
            <a:normAutofit/>
          </a:bodyPr>
          <a:lstStyle/>
          <a:p>
            <a:r>
              <a:rPr lang="en-US" sz="2400"/>
              <a:t> </a:t>
            </a:r>
            <a:r>
              <a:rPr lang="en-US" sz="2400" smtClean="0"/>
              <a:t>Mempengaruhi </a:t>
            </a:r>
            <a:r>
              <a:rPr lang="en-US" sz="2400"/>
              <a:t>pembelian </a:t>
            </a:r>
            <a:r>
              <a:rPr lang="en-US" sz="2400" smtClean="0"/>
              <a:t>berulang</a:t>
            </a:r>
          </a:p>
          <a:p>
            <a:r>
              <a:rPr lang="en-US" sz="2400" smtClean="0"/>
              <a:t>Evaluasi </a:t>
            </a:r>
            <a:r>
              <a:rPr lang="en-US" sz="2400"/>
              <a:t>pasca konsumsi </a:t>
            </a:r>
            <a:r>
              <a:rPr lang="en-US" sz="2400" smtClean="0"/>
              <a:t>yang positif sangat </a:t>
            </a:r>
            <a:r>
              <a:rPr lang="en-US" sz="2400"/>
              <a:t>penting untuk mempertahankan </a:t>
            </a:r>
            <a:r>
              <a:rPr lang="en-US" sz="2400" smtClean="0"/>
              <a:t>pelanggan</a:t>
            </a:r>
          </a:p>
          <a:p>
            <a:r>
              <a:rPr lang="en-US" sz="2400"/>
              <a:t>Kemungkinan bahwa pelanggan akan tetap setia tergantung pada tingkat </a:t>
            </a:r>
            <a:r>
              <a:rPr lang="en-US" sz="2400" smtClean="0"/>
              <a:t>kepuasan</a:t>
            </a:r>
          </a:p>
          <a:p>
            <a:r>
              <a:rPr lang="en-US" sz="2400" smtClean="0"/>
              <a:t>Namun demikian, kepuasan pelanggan bukan jaminan untuk loyalitas</a:t>
            </a:r>
          </a:p>
          <a:p>
            <a:r>
              <a:rPr lang="en-US" sz="2400"/>
              <a:t>Membentuk komunikasi Word of Mouth atau Word of Mouse karena </a:t>
            </a:r>
            <a:r>
              <a:rPr lang="en-US" sz="2400" smtClean="0"/>
              <a:t>konsumen </a:t>
            </a:r>
            <a:r>
              <a:rPr lang="en-US" sz="2400"/>
              <a:t>sering berkomunikasi dengan orang lain tentang pengalaman konsumsi </a:t>
            </a:r>
            <a:r>
              <a:rPr lang="en-US" sz="2400" smtClean="0"/>
              <a:t>mereka</a:t>
            </a:r>
          </a:p>
          <a:p>
            <a:endParaRPr lang="en-US" sz="2400"/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57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1171"/>
          </a:xfrm>
        </p:spPr>
        <p:txBody>
          <a:bodyPr/>
          <a:lstStyle/>
          <a:p>
            <a:r>
              <a:rPr lang="en-US" smtClean="0"/>
              <a:t>Evaluasi Pasca Konsumsi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73723" y="115268"/>
            <a:ext cx="9399141" cy="6524858"/>
            <a:chOff x="2286000" y="914400"/>
            <a:chExt cx="4343400" cy="5410200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286000" y="914400"/>
              <a:ext cx="4343400" cy="5410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hlink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 descr="F:\Blackwell--Consumer Behavior PPT\PAGINATION FILES-PPT\Blackwell Ch06\Fig 6.1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613" y="1066800"/>
              <a:ext cx="4092575" cy="51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 rot="20488850">
            <a:off x="1505242" y="2104051"/>
            <a:ext cx="6668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 Word of Mouth</a:t>
            </a:r>
            <a:endParaRPr 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46111" y="109509"/>
            <a:ext cx="9597031" cy="6742732"/>
            <a:chOff x="1676400" y="990600"/>
            <a:chExt cx="6629400" cy="5334000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676400" y="990600"/>
              <a:ext cx="6629400" cy="5334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hlink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6" descr="F:\Blackwell--Consumer Behavior PPT\PAGINATION FILES-PPT\Blackwell Ch06\Fig 6.1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113" y="1074738"/>
              <a:ext cx="6440487" cy="516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 rot="20304658">
            <a:off x="3169502" y="4810256"/>
            <a:ext cx="53816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 of Mouse</a:t>
            </a:r>
            <a:endParaRPr lang="en-US" sz="5400" b="1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127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0" grpId="0"/>
      <p:bldP spid="1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223890"/>
            <a:ext cx="9862454" cy="5024510"/>
          </a:xfrm>
        </p:spPr>
        <p:txBody>
          <a:bodyPr>
            <a:normAutofit/>
          </a:bodyPr>
          <a:lstStyle/>
          <a:p>
            <a:r>
              <a:rPr lang="en-US" sz="2400"/>
              <a:t>Ketidakpuasan dapat menyebabkan keluhan dan tuntutan </a:t>
            </a:r>
            <a:r>
              <a:rPr lang="en-US" sz="2400" smtClean="0"/>
              <a:t>hukum</a:t>
            </a:r>
          </a:p>
          <a:p>
            <a:r>
              <a:rPr lang="sv-SE" sz="2400"/>
              <a:t>Kepuasan mempengaruhi </a:t>
            </a:r>
            <a:r>
              <a:rPr lang="sv-SE" sz="2400" smtClean="0"/>
              <a:t>sensitivitas harga </a:t>
            </a:r>
            <a:r>
              <a:rPr lang="sv-SE" sz="2400"/>
              <a:t>konsumen </a:t>
            </a:r>
            <a:endParaRPr lang="sv-SE" sz="2400" smtClean="0"/>
          </a:p>
          <a:p>
            <a:r>
              <a:rPr lang="en-US" sz="2400"/>
              <a:t>Implikasi untuk </a:t>
            </a:r>
            <a:r>
              <a:rPr lang="en-US" sz="2400" smtClean="0"/>
              <a:t>perekrutan</a:t>
            </a:r>
            <a:r>
              <a:rPr lang="en-US" sz="2400"/>
              <a:t> pelanggan </a:t>
            </a:r>
            <a:endParaRPr lang="en-US" sz="2400" smtClean="0"/>
          </a:p>
          <a:p>
            <a:r>
              <a:rPr lang="en-US" sz="2400"/>
              <a:t>Memantau tingkat kepuasan pelanggan </a:t>
            </a:r>
            <a:r>
              <a:rPr lang="en-US" sz="2400" smtClean="0"/>
              <a:t>tergadap perusahaan pesaing</a:t>
            </a:r>
          </a:p>
          <a:p>
            <a:r>
              <a:rPr lang="en-US" sz="2400"/>
              <a:t>Merumuskan strategi untuk menarik pelanggan yang </a:t>
            </a:r>
            <a:r>
              <a:rPr lang="en-US" sz="2400" smtClean="0"/>
              <a:t>tidak puas terhadap perusahaan pesaing</a:t>
            </a:r>
          </a:p>
          <a:p>
            <a:r>
              <a:rPr lang="en-US" sz="2400"/>
              <a:t>Pada akhirnya mempengaruhi nilai </a:t>
            </a:r>
            <a:r>
              <a:rPr lang="en-US" sz="2400" smtClean="0"/>
              <a:t>saham perusahaan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58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1171"/>
          </a:xfrm>
        </p:spPr>
        <p:txBody>
          <a:bodyPr/>
          <a:lstStyle/>
          <a:p>
            <a:r>
              <a:rPr lang="en-US" smtClean="0"/>
              <a:t>Evaluasi Pasca Konsumsi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1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Apa yang dicari?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75348"/>
            <a:ext cx="9941677" cy="4973052"/>
          </a:xfrm>
        </p:spPr>
        <p:txBody>
          <a:bodyPr>
            <a:normAutofit/>
          </a:bodyPr>
          <a:lstStyle/>
          <a:p>
            <a:r>
              <a:rPr lang="en-US" sz="2400"/>
              <a:t>Alternatif pilihan </a:t>
            </a:r>
            <a:r>
              <a:rPr lang="en-US" sz="2400" smtClean="0"/>
              <a:t>mana </a:t>
            </a:r>
            <a:r>
              <a:rPr lang="en-US" sz="2400"/>
              <a:t>yang </a:t>
            </a:r>
            <a:r>
              <a:rPr lang="en-US" sz="2400" smtClean="0"/>
              <a:t>harus dicari</a:t>
            </a:r>
            <a:r>
              <a:rPr lang="en-US" sz="2400"/>
              <a:t> konsumen</a:t>
            </a:r>
            <a:r>
              <a:rPr lang="en-US" sz="2400" smtClean="0"/>
              <a:t>?</a:t>
            </a:r>
          </a:p>
          <a:p>
            <a:r>
              <a:rPr lang="en-US" sz="2400" smtClean="0"/>
              <a:t>Melalui alternatif </a:t>
            </a:r>
            <a:r>
              <a:rPr lang="en-US" sz="2400"/>
              <a:t>pilihan tersebut </a:t>
            </a:r>
            <a:r>
              <a:rPr lang="en-US" sz="2400" smtClean="0"/>
              <a:t>konsumen </a:t>
            </a:r>
            <a:r>
              <a:rPr lang="en-US" sz="2400"/>
              <a:t>mengumpulkan informasi </a:t>
            </a:r>
            <a:r>
              <a:rPr lang="en-US" sz="2400" smtClean="0"/>
              <a:t>selama </a:t>
            </a:r>
            <a:r>
              <a:rPr lang="en-US" sz="2400"/>
              <a:t>pencarian pra pembelian </a:t>
            </a:r>
            <a:r>
              <a:rPr lang="en-US" sz="2400" smtClean="0"/>
              <a:t>dan ini dirujuk sebagai </a:t>
            </a:r>
            <a:r>
              <a:rPr lang="en-US" sz="2400" smtClean="0">
                <a:solidFill>
                  <a:srgbClr val="FF0000"/>
                </a:solidFill>
              </a:rPr>
              <a:t>seperangkat pencarian eksternal</a:t>
            </a:r>
          </a:p>
          <a:p>
            <a:r>
              <a:rPr lang="sv-SE" sz="2400" smtClean="0"/>
              <a:t>Jumlah identifikasi tergantung </a:t>
            </a:r>
            <a:r>
              <a:rPr lang="sv-SE" sz="2400"/>
              <a:t>pada pengalaman konsumen dan pentingnya </a:t>
            </a:r>
            <a:r>
              <a:rPr lang="sv-SE" sz="2400" smtClean="0"/>
              <a:t>keputusan</a:t>
            </a:r>
            <a:endParaRPr lang="sv-SE" sz="2400"/>
          </a:p>
          <a:p>
            <a:r>
              <a:rPr lang="en-US" sz="2400"/>
              <a:t>Konsumen juga harus memutuskan apa yang mereka ingin </a:t>
            </a:r>
            <a:r>
              <a:rPr lang="en-US" sz="2400" smtClean="0"/>
              <a:t>pelajari dari masing-masing perangkat alternative‘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Dimana m</a:t>
            </a:r>
            <a:r>
              <a:rPr lang="id-ID" smtClean="0"/>
              <a:t>e</a:t>
            </a:r>
            <a:r>
              <a:rPr lang="en-US" smtClean="0"/>
              <a:t>ncari Informasi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9232" y="1215190"/>
            <a:ext cx="10259838" cy="5033210"/>
          </a:xfrm>
        </p:spPr>
        <p:txBody>
          <a:bodyPr>
            <a:normAutofit/>
          </a:bodyPr>
          <a:lstStyle/>
          <a:p>
            <a:r>
              <a:rPr lang="nb-NO" sz="2400"/>
              <a:t>Berbagai sumber informasi yang berbeda tersedia untuk </a:t>
            </a:r>
            <a:r>
              <a:rPr lang="nb-NO" sz="2400" smtClean="0"/>
              <a:t>konsumen</a:t>
            </a:r>
          </a:p>
          <a:p>
            <a:r>
              <a:rPr lang="en-US" sz="2400"/>
              <a:t>Konsumen cenderung mengandalkan pendapat orang lain daripada sumber-sumber informasi dengan kepentingan pribadi dalam keputusan </a:t>
            </a:r>
            <a:r>
              <a:rPr lang="en-US" sz="2400" smtClean="0"/>
              <a:t>mereka</a:t>
            </a:r>
          </a:p>
          <a:p>
            <a:r>
              <a:rPr lang="en-US" sz="2400"/>
              <a:t>Konsumen lain dihormati untuk keahlian mereka dalam kategori produk tertentu yang disebut sebagai pemimpin opini atau </a:t>
            </a:r>
            <a:r>
              <a:rPr lang="en-US" sz="2400" smtClean="0"/>
              <a:t>influential</a:t>
            </a:r>
          </a:p>
          <a:p>
            <a:endParaRPr lang="en-US" sz="2400"/>
          </a:p>
        </p:txBody>
      </p:sp>
      <p:pic>
        <p:nvPicPr>
          <p:cNvPr id="8" name="Picture 12" descr="F:\Blackwell--Consumer Behavior PPT\PAGINATION FILES-PPT\Blackwell Ch04\Table 4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7"/>
          <a:stretch>
            <a:fillRect/>
          </a:stretch>
        </p:blipFill>
        <p:spPr bwMode="auto">
          <a:xfrm>
            <a:off x="420614" y="536260"/>
            <a:ext cx="10770125" cy="603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36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Pencarian Lewat Internet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39254"/>
            <a:ext cx="9965741" cy="5009146"/>
          </a:xfrm>
        </p:spPr>
        <p:txBody>
          <a:bodyPr>
            <a:normAutofit/>
          </a:bodyPr>
          <a:lstStyle/>
          <a:p>
            <a:r>
              <a:rPr lang="en-US" sz="2400"/>
              <a:t>Konsumen semakin beralih ke Internet untuk kebutuhan </a:t>
            </a:r>
            <a:r>
              <a:rPr lang="en-US" sz="2400" smtClean="0"/>
              <a:t>pencarian informasi</a:t>
            </a:r>
          </a:p>
          <a:p>
            <a:r>
              <a:rPr lang="en-US" sz="2400"/>
              <a:t>Kata-kata pencarian tertentu atau frase yang digunakan oleh konsumen terbagi dalam tiga </a:t>
            </a:r>
            <a:r>
              <a:rPr lang="en-US" sz="2400" smtClean="0"/>
              <a:t>kategori yaitu :</a:t>
            </a:r>
          </a:p>
          <a:p>
            <a:pPr lvl="1"/>
            <a:r>
              <a:rPr lang="en-US" sz="2200"/>
              <a:t>Istilah generik 70%; mewakili kategori </a:t>
            </a:r>
            <a:r>
              <a:rPr lang="en-US" sz="2200" smtClean="0"/>
              <a:t>produk</a:t>
            </a:r>
          </a:p>
          <a:p>
            <a:pPr lvl="1"/>
            <a:r>
              <a:rPr lang="en-US" sz="2200"/>
              <a:t>20% khusus pengecer; Misalnya, Best Buy, </a:t>
            </a:r>
            <a:r>
              <a:rPr lang="en-US" sz="2200" smtClean="0"/>
              <a:t>Gateway.com</a:t>
            </a:r>
          </a:p>
          <a:p>
            <a:pPr lvl="1"/>
            <a:r>
              <a:rPr lang="en-US" sz="2200"/>
              <a:t>10% produk tertentu; Misalnya, Canon camcorder digital, HP notebook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11" descr="F:\Blackwell--Consumer Behavior PPT\PAGINATION FILES-PPT\Blackwell Ch04\Table 4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86" y="0"/>
            <a:ext cx="10359189" cy="686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80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4503"/>
          </a:xfrm>
        </p:spPr>
        <p:txBody>
          <a:bodyPr/>
          <a:lstStyle/>
          <a:p>
            <a:r>
              <a:rPr lang="en-US" sz="3600"/>
              <a:t>Berapa banyak konsumen mencari?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916" y="1227221"/>
            <a:ext cx="10214810" cy="5021178"/>
          </a:xfrm>
        </p:spPr>
        <p:txBody>
          <a:bodyPr>
            <a:normAutofit fontScale="92500"/>
          </a:bodyPr>
          <a:lstStyle/>
          <a:p>
            <a:r>
              <a:rPr lang="en-US" sz="2400"/>
              <a:t>Biaya versus perspektif manfaat: orang-orang mencari informasi relevan </a:t>
            </a:r>
            <a:r>
              <a:rPr lang="en-US" sz="2400" smtClean="0"/>
              <a:t>degan keputusan </a:t>
            </a:r>
            <a:r>
              <a:rPr lang="en-US" sz="2400"/>
              <a:t>ketika manfaat yang dirasakan informasi baru </a:t>
            </a:r>
            <a:r>
              <a:rPr lang="en-US" sz="2400" smtClean="0"/>
              <a:t>lebih </a:t>
            </a:r>
            <a:r>
              <a:rPr lang="en-US" sz="2400"/>
              <a:t>besar daripada biaya yang dirasakan untuk memperoleh </a:t>
            </a:r>
            <a:r>
              <a:rPr lang="en-US" sz="2400" smtClean="0"/>
              <a:t>informasi</a:t>
            </a:r>
          </a:p>
          <a:p>
            <a:r>
              <a:rPr lang="de-DE" sz="2400"/>
              <a:t>Manfaat: membuat keputusan yang lebih </a:t>
            </a:r>
            <a:r>
              <a:rPr lang="de-DE" sz="2400" smtClean="0"/>
              <a:t>baik</a:t>
            </a:r>
          </a:p>
          <a:p>
            <a:r>
              <a:rPr lang="en-US" sz="2400"/>
              <a:t>Biaya: waktu/upaya dihabiskan untuk </a:t>
            </a:r>
            <a:r>
              <a:rPr lang="en-US" sz="2400" smtClean="0"/>
              <a:t>mencari</a:t>
            </a:r>
          </a:p>
          <a:p>
            <a:r>
              <a:rPr lang="en-US" sz="2400" smtClean="0"/>
              <a:t>Membuat </a:t>
            </a:r>
            <a:r>
              <a:rPr lang="en-US" sz="2400"/>
              <a:t>keputusan-keputusan pembelian yang lebih baik adalah manfaat utama dari </a:t>
            </a:r>
            <a:r>
              <a:rPr lang="en-US" sz="2400" smtClean="0"/>
              <a:t>pencarian pra pembelian, </a:t>
            </a:r>
            <a:r>
              <a:rPr lang="en-US" sz="2400"/>
              <a:t>manfaat ini tergantung pada risiko yang dirasakan </a:t>
            </a:r>
            <a:r>
              <a:rPr lang="en-US" sz="2400" smtClean="0"/>
              <a:t>akan timbul</a:t>
            </a:r>
          </a:p>
          <a:p>
            <a:r>
              <a:rPr lang="en-US" sz="2400"/>
              <a:t>Risiko dianggap mewakili </a:t>
            </a:r>
            <a:r>
              <a:rPr lang="en-US" sz="2400" smtClean="0"/>
              <a:t>ketidakpastian</a:t>
            </a:r>
            <a:r>
              <a:rPr lang="en-US" sz="2400"/>
              <a:t> konsumen</a:t>
            </a:r>
            <a:r>
              <a:rPr lang="en-US" sz="2400" smtClean="0"/>
              <a:t> </a:t>
            </a:r>
            <a:r>
              <a:rPr lang="en-US" sz="2400"/>
              <a:t>tentang konsekuensi potensial positif dan negatif dari keputusan </a:t>
            </a:r>
            <a:r>
              <a:rPr lang="en-US" sz="2400" smtClean="0"/>
              <a:t>pembelian</a:t>
            </a:r>
          </a:p>
          <a:p>
            <a:r>
              <a:rPr lang="en-US" sz="2400" smtClean="0"/>
              <a:t>Jumlah pencarian yang dilakukan konsumen adalah sebagai berikut :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11" descr="F:\Blackwell--Consumer Behavior PPT\PAGINATION FILES-PPT\Blackwell Ch04\Fig 4.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13" y="240831"/>
            <a:ext cx="9917615" cy="627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58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991</TotalTime>
  <Words>4016</Words>
  <Application>Microsoft Office PowerPoint</Application>
  <PresentationFormat>Widescreen</PresentationFormat>
  <Paragraphs>530</Paragraphs>
  <Slides>58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宋体</vt:lpstr>
      <vt:lpstr>Arial</vt:lpstr>
      <vt:lpstr>Calibri</vt:lpstr>
      <vt:lpstr>Century Gothic</vt:lpstr>
      <vt:lpstr>Times New Roman</vt:lpstr>
      <vt:lpstr>Wingdings</vt:lpstr>
      <vt:lpstr>Wingdings 3</vt:lpstr>
      <vt:lpstr>Ion</vt:lpstr>
      <vt:lpstr>Clip</vt:lpstr>
      <vt:lpstr>Pokok Bahasan 4 Pra Pembelian – Pembelian – Pasca Pembelian </vt:lpstr>
      <vt:lpstr>Pengakuan Kebutuhan</vt:lpstr>
      <vt:lpstr>Bagaimana mengaktipkan Pengakuan Kebutuhan</vt:lpstr>
      <vt:lpstr>Pencarian</vt:lpstr>
      <vt:lpstr>PowerPoint Presentation</vt:lpstr>
      <vt:lpstr>Apa yang dicari?</vt:lpstr>
      <vt:lpstr>Dimana mencari Informasi</vt:lpstr>
      <vt:lpstr>Pencarian Lewat Internet</vt:lpstr>
      <vt:lpstr>Berapa banyak konsumen mencari?</vt:lpstr>
      <vt:lpstr>Manfaat Mengetahui Pencarian</vt:lpstr>
      <vt:lpstr>Evaluasi Pra Pembelian</vt:lpstr>
      <vt:lpstr>Membangun pertimbangan bedasarkan memori</vt:lpstr>
      <vt:lpstr>Membangun pertimbangan tanpa pengetahuan sebelumnya</vt:lpstr>
      <vt:lpstr>Evaluasi Alternatif</vt:lpstr>
      <vt:lpstr>Membangun baru cara Evaluasi</vt:lpstr>
      <vt:lpstr>Membangun baru cara Evaluasi</vt:lpstr>
      <vt:lpstr>Strategi Evaluasi</vt:lpstr>
      <vt:lpstr>Strategi Evaluasi</vt:lpstr>
      <vt:lpstr>Pembelian</vt:lpstr>
      <vt:lpstr>Proses Pembelian</vt:lpstr>
      <vt:lpstr>Proses Pembelian</vt:lpstr>
      <vt:lpstr>Faktor Pembelian</vt:lpstr>
      <vt:lpstr>Alasan orang berbelanja</vt:lpstr>
      <vt:lpstr>Proses Keputusan Pembelian</vt:lpstr>
      <vt:lpstr>Citra Ritel</vt:lpstr>
      <vt:lpstr>Determinan Keberhasilan Ritel</vt:lpstr>
      <vt:lpstr>Lokasi</vt:lpstr>
      <vt:lpstr>Sifat dan kualitas barang yang dijajakan </vt:lpstr>
      <vt:lpstr>Harga</vt:lpstr>
      <vt:lpstr>Iklan dan Promosi</vt:lpstr>
      <vt:lpstr>Personel Penjualan</vt:lpstr>
      <vt:lpstr>Pelayanan yang ditawarkan</vt:lpstr>
      <vt:lpstr>Atribut fisik toko</vt:lpstr>
      <vt:lpstr>Klien Toko</vt:lpstr>
      <vt:lpstr>Material Point of Purchace (POP)</vt:lpstr>
      <vt:lpstr>Logistik Konsumen</vt:lpstr>
      <vt:lpstr>Perubahan Landscape Ritel</vt:lpstr>
      <vt:lpstr>Perubahan Lanscape Ritel</vt:lpstr>
      <vt:lpstr>Perubahan Lanscape Ritel</vt:lpstr>
      <vt:lpstr>Perubahan Lanscape Ritel</vt:lpstr>
      <vt:lpstr>Sumberdaya Konsumen :   Apa yang dibelanjakan orang ketika membeli</vt:lpstr>
      <vt:lpstr>Konsep Anggaran Waktu (Time Budget)</vt:lpstr>
      <vt:lpstr>Anggaran Waktu dan Keuangan</vt:lpstr>
      <vt:lpstr>Anggaran Waktu dan Keuangan</vt:lpstr>
      <vt:lpstr>Anggaran Waktu dan Keuangan</vt:lpstr>
      <vt:lpstr>Sumberdaya Kognitif</vt:lpstr>
      <vt:lpstr>Sumberdaya Kognitif</vt:lpstr>
      <vt:lpstr>Pasca-pembelian:  </vt:lpstr>
      <vt:lpstr>Perilaku Konsumsi</vt:lpstr>
      <vt:lpstr>Perilaku Konsumsi</vt:lpstr>
      <vt:lpstr>Perilaku Konsumsi</vt:lpstr>
      <vt:lpstr>Perilaku Konsumsi</vt:lpstr>
      <vt:lpstr>Perilaku Konsumsi</vt:lpstr>
      <vt:lpstr>Norma dan Ritual Konsumsi</vt:lpstr>
      <vt:lpstr>Perilaku Konsumsi</vt:lpstr>
      <vt:lpstr>Evaluasi Pasca Konsumsi</vt:lpstr>
      <vt:lpstr>Evaluasi Pasca Konsumsi</vt:lpstr>
      <vt:lpstr>Evaluasi Pasca Konsumsi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Pokok Bahasan 4  Pra Pembelian</dc:title>
  <dc:creator>WIN7</dc:creator>
  <cp:lastModifiedBy>Djoko Santoso</cp:lastModifiedBy>
  <cp:revision>91</cp:revision>
  <dcterms:created xsi:type="dcterms:W3CDTF">2017-09-05T09:23:44Z</dcterms:created>
  <dcterms:modified xsi:type="dcterms:W3CDTF">2018-07-24T23:39:10Z</dcterms:modified>
</cp:coreProperties>
</file>