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1" r:id="rId2"/>
    <p:sldId id="283" r:id="rId3"/>
    <p:sldId id="284" r:id="rId4"/>
    <p:sldId id="285" r:id="rId5"/>
    <p:sldId id="288" r:id="rId6"/>
    <p:sldId id="289" r:id="rId7"/>
    <p:sldId id="290" r:id="rId8"/>
    <p:sldId id="291" r:id="rId9"/>
    <p:sldId id="292" r:id="rId10"/>
    <p:sldId id="317" r:id="rId11"/>
    <p:sldId id="293" r:id="rId12"/>
    <p:sldId id="294" r:id="rId13"/>
    <p:sldId id="295" r:id="rId14"/>
    <p:sldId id="296" r:id="rId15"/>
    <p:sldId id="297" r:id="rId16"/>
    <p:sldId id="299" r:id="rId17"/>
    <p:sldId id="320" r:id="rId18"/>
    <p:sldId id="301" r:id="rId19"/>
    <p:sldId id="303" r:id="rId20"/>
    <p:sldId id="319" r:id="rId21"/>
    <p:sldId id="318" r:id="rId22"/>
    <p:sldId id="321" r:id="rId23"/>
    <p:sldId id="31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9AC5679-D03C-407E-8180-A1F13AEBFCC7}">
          <p14:sldIdLst>
            <p14:sldId id="261"/>
            <p14:sldId id="283"/>
            <p14:sldId id="284"/>
            <p14:sldId id="285"/>
            <p14:sldId id="288"/>
            <p14:sldId id="289"/>
            <p14:sldId id="290"/>
            <p14:sldId id="291"/>
            <p14:sldId id="292"/>
            <p14:sldId id="317"/>
            <p14:sldId id="293"/>
            <p14:sldId id="294"/>
            <p14:sldId id="295"/>
            <p14:sldId id="296"/>
          </p14:sldIdLst>
        </p14:section>
        <p14:section name="Untitled Section" id="{29F3BF70-7691-4B51-8DB6-A1708C5D512D}">
          <p14:sldIdLst/>
        </p14:section>
        <p14:section name="Untitled Section" id="{072A91A7-371D-4ED7-8A15-79F0FB709702}">
          <p14:sldIdLst>
            <p14:sldId id="297"/>
            <p14:sldId id="299"/>
            <p14:sldId id="320"/>
            <p14:sldId id="301"/>
            <p14:sldId id="303"/>
            <p14:sldId id="319"/>
            <p14:sldId id="318"/>
            <p14:sldId id="321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8A465-9ACE-4C6F-A7C9-8CEE34E2FC45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707B3-0A7C-4FEC-9F1F-981EE7682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2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79A13D-183F-44CA-AF8D-241EBCE48399}" type="slidenum">
              <a:rPr kumimoji="1" lang="id-ID" altLang="en-US" smtClean="0">
                <a:solidFill>
                  <a:schemeClr val="tx2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kumimoji="1" lang="id-ID" altLang="en-US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6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6952" y="1124744"/>
            <a:ext cx="5542384" cy="1037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9832" y="3573016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 dirty="0"/>
              <a:t>SESI PERKULIHAN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2987824" y="5132412"/>
            <a:ext cx="5360640" cy="4568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969888" y="4916388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35896" y="2204864"/>
            <a:ext cx="4176713" cy="7207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d-ID" dirty="0"/>
              <a:t>MATA KULIAH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575" y="4149725"/>
            <a:ext cx="5127625" cy="1198563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d-ID" dirty="0"/>
              <a:t>Topik Perkuliahan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3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2697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916832"/>
            <a:ext cx="7992888" cy="4176464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Courier New" panose="02070309020205020404" pitchFamily="49" charset="0"/>
              <a:buChar char="o"/>
              <a:defRPr sz="2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97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Lilywi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81D4F-6065-428E-821F-89550892F2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646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C085544-50B5-41EE-BD2A-03E7FE5145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C3AAD61-343B-4599-AE76-DF26B11835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Lilywi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0E683A5B-8F79-488B-B827-BB0BAC42FC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AF57C-067D-491A-852E-03792B3793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55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140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868144" y="6495420"/>
            <a:ext cx="3097213" cy="3333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www.esaunggul.ac.id</a:t>
            </a:r>
          </a:p>
        </p:txBody>
      </p:sp>
    </p:spTree>
    <p:extLst>
      <p:ext uri="{BB962C8B-B14F-4D97-AF65-F5344CB8AC3E}">
        <p14:creationId xmlns:p14="http://schemas.microsoft.com/office/powerpoint/2010/main" val="180738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8313" y="1773238"/>
            <a:ext cx="3959671" cy="41767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43438" y="1773238"/>
            <a:ext cx="3960812" cy="4176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4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21576B-E1C5-45F0-93D0-4652DD84499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864BF1-00C7-481D-B429-40D01BB6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8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93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293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008313" cy="129614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76672"/>
            <a:ext cx="5111750" cy="564949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51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60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esaunggul.ac.id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6" y="6489371"/>
            <a:ext cx="217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15"/>
              </a:rPr>
              <a:t>www.esaunggul.ac.id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2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60" r:id="rId10"/>
    <p:sldLayoutId id="2147483661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806" y="2179887"/>
            <a:ext cx="6145657" cy="648072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Lily Widjaja, SKM., MM.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3573016"/>
            <a:ext cx="5688632" cy="432048"/>
          </a:xfrm>
        </p:spPr>
        <p:txBody>
          <a:bodyPr/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Pertemuan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27784" y="858766"/>
            <a:ext cx="6151123" cy="1130074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AUDIT DOKUMENTASI RM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87824" y="4005064"/>
            <a:ext cx="5616624" cy="1511523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PENERAPAN ANALISIS KUANTITATIF PADA RINGKASAN PULANG</a:t>
            </a:r>
          </a:p>
        </p:txBody>
      </p:sp>
    </p:spTree>
    <p:extLst>
      <p:ext uri="{BB962C8B-B14F-4D97-AF65-F5344CB8AC3E}">
        <p14:creationId xmlns:p14="http://schemas.microsoft.com/office/powerpoint/2010/main" val="3688085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cs typeface="Times New Roman" panose="02020603050405020304" pitchFamily="18" charset="0"/>
              </a:rPr>
              <a:t>JADWAL ANALISIS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1"/>
            <a:ext cx="8229600" cy="1828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institusi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R.Inap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Acute Care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rutin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sesudah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RM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kembali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RM/ periodic per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minggu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27BE2-8730-4C21-A1EB-4BBB3C4BD58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Lilywi</a:t>
            </a:r>
          </a:p>
        </p:txBody>
      </p:sp>
      <p:sp>
        <p:nvSpPr>
          <p:cNvPr id="29702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fld id="{0FF23A82-C2CE-4721-8A3F-3FC065A9436D}" type="slidenum">
              <a:rPr lang="en-US" altLang="en-US" sz="1400">
                <a:solidFill>
                  <a:schemeClr val="tx2"/>
                </a:solidFill>
                <a:latin typeface="Arial Black" panose="020B0A04020102020204" pitchFamily="34" charset="0"/>
              </a:rPr>
              <a:pPr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en-US" altLang="en-US" sz="14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29703" name="Picture 7" descr="WB00928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529"/>
            <a:ext cx="9144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14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cs typeface="Times New Roman" panose="02020603050405020304" pitchFamily="18" charset="0"/>
              </a:rPr>
              <a:t>D. ANALISIS KUANTITATIF RM</a:t>
            </a:r>
            <a:r>
              <a:rPr lang="en-GB" altLang="en-US" sz="3200"/>
              <a:t> </a:t>
            </a:r>
            <a:endParaRPr lang="en-US" altLang="en-US" sz="320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buFont typeface="Monotype Sorts" pitchFamily="2" charset="2"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Tenaga RM yang “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tahu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Isi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Ringkasan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Pulang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Isi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formulir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just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Orang yang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berhak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mengisi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RM</a:t>
            </a:r>
          </a:p>
          <a:p>
            <a:pPr lvl="1" algn="just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Orang yang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melegalisasi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penulisan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lvl="1">
              <a:buFont typeface="Monotype Sorts" pitchFamily="2" charset="2"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“TAHU” :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mengidentifikasi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mengenal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menemukan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lengkap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ataupun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tepat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pengisiannya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F6B1D-D399-4499-9015-F8E2451D9B3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Lilywi</a:t>
            </a:r>
          </a:p>
        </p:txBody>
      </p:sp>
      <p:sp>
        <p:nvSpPr>
          <p:cNvPr id="17414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fld id="{4674B5F5-C015-414E-B8CD-2B06A4E351A7}" type="slidenum">
              <a:rPr lang="en-US" altLang="en-US" sz="1400">
                <a:solidFill>
                  <a:schemeClr val="tx2"/>
                </a:solidFill>
                <a:latin typeface="Arial Black" panose="020B0A04020102020204" pitchFamily="34" charset="0"/>
              </a:rPr>
              <a:pPr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en-US" altLang="en-US" sz="14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01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cs typeface="Times New Roman" panose="02020603050405020304" pitchFamily="18" charset="0"/>
              </a:rPr>
              <a:t>TUJUAN A. KUANTITATIF</a:t>
            </a:r>
            <a:endParaRPr lang="en-US" altLang="en-US" sz="320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Monotype Sorts" pitchFamily="2" charset="2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sekiranya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kekurangan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agar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dikoreksi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segera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menjamin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efektifitas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kegunaan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isi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RM di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kemudian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Yang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dimaksud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koreksi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ialah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perbaikan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keadaan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sebenarnya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mengidentifikasi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lengkap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mudah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dikoreksi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dibuat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prosedur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47C9E-E4DF-42BD-9498-C6C18A193BC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Lilywi</a:t>
            </a:r>
          </a:p>
        </p:txBody>
      </p:sp>
      <p:sp>
        <p:nvSpPr>
          <p:cNvPr id="18438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fld id="{E528B475-AD2A-412B-AF8F-49BEDAC14C71}" type="slidenum">
              <a:rPr lang="en-US" altLang="en-US" sz="1400">
                <a:solidFill>
                  <a:schemeClr val="tx2"/>
                </a:solidFill>
                <a:latin typeface="Arial Black" panose="020B0A04020102020204" pitchFamily="34" charset="0"/>
              </a:rPr>
              <a:pPr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US" altLang="en-US" sz="14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72708" name="Picture 4" descr="WB0143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80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cs typeface="Times New Roman" panose="02020603050405020304" pitchFamily="18" charset="0"/>
              </a:rPr>
              <a:t>HASIL A. KUANTITATIF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Monotype Sorts" pitchFamily="2" charset="2"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Identifikasi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kekurangan-kekurangan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pencatatan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ringkasan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pulang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dilengkapi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o/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dokter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segera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Kelengkapan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ringkasan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pulang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ditetapkan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jangka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waktunya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(1x24jam), 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lengkap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dikembalikan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dilengkapi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2x24 jam.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Mengetahui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hal-hal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berpotensi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membayar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ganti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rugi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ex.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diagnose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tindakan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ringkasan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pulang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juga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Monotype Sorts" pitchFamily="2" charset="2"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D2717-790C-48F2-A696-CC3B7475270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Lilywi</a:t>
            </a:r>
          </a:p>
        </p:txBody>
      </p:sp>
      <p:sp>
        <p:nvSpPr>
          <p:cNvPr id="19462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fld id="{71843D86-4F63-4D27-A095-F399E145713D}" type="slidenum">
              <a:rPr lang="en-US" altLang="en-US" sz="1400">
                <a:solidFill>
                  <a:schemeClr val="tx2"/>
                </a:solidFill>
                <a:latin typeface="Arial Black" panose="020B0A04020102020204" pitchFamily="34" charset="0"/>
              </a:rPr>
              <a:pPr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en-US" altLang="en-US" sz="14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73732" name="Picture 4" descr="AG00060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23050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26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cs typeface="Times New Roman" panose="02020603050405020304" pitchFamily="18" charset="0"/>
              </a:rPr>
              <a:t>KOMPONEN ANALISIS KUANTITATIF RINGKASAN PULANG</a:t>
            </a:r>
            <a:br>
              <a:rPr lang="en-US" altLang="en-US" sz="3200" dirty="0">
                <a:cs typeface="Times New Roman" panose="02020603050405020304" pitchFamily="18" charset="0"/>
              </a:rPr>
            </a:br>
            <a:endParaRPr lang="en-US" altLang="en-US" sz="3200" dirty="0">
              <a:cs typeface="Times New Roman" panose="02020603050405020304" pitchFamily="18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Monotype Sorts" pitchFamily="2" charset="2"/>
              <a:buNone/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Komponen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meliputi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review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Rekam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Medis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1. 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Memeriksa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identitas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pasien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Monotype Sorts" pitchFamily="2" charset="2"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2.  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Catatan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penting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3.  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autentikasi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dokter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pihak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pasien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Monotype Sorts" pitchFamily="2" charset="2"/>
              <a:buNone/>
            </a:pPr>
            <a:r>
              <a:rPr lang="en-A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4. </a:t>
            </a:r>
            <a:r>
              <a:rPr lang="en-AU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Terciptanya</a:t>
            </a:r>
            <a:r>
              <a:rPr lang="en-A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A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rekaman</a:t>
            </a:r>
            <a:r>
              <a:rPr lang="en-A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AU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pencatatan</a:t>
            </a:r>
            <a:r>
              <a:rPr lang="en-A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AU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A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Monotype Sorts" pitchFamily="2" charset="2"/>
              <a:buNone/>
            </a:pPr>
            <a:endParaRPr lang="en-AU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Monotype Sorts" pitchFamily="2" charset="2"/>
              <a:buNone/>
            </a:pPr>
            <a:r>
              <a:rPr lang="en-A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!! </a:t>
            </a:r>
            <a:r>
              <a:rPr lang="en-AU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A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Asembling</a:t>
            </a:r>
            <a:r>
              <a:rPr lang="en-A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A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endParaRPr lang="en-AU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10227506-403A-4C9F-B297-32F17EB15E7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Lilywi</a:t>
            </a:r>
          </a:p>
        </p:txBody>
      </p:sp>
      <p:sp>
        <p:nvSpPr>
          <p:cNvPr id="20486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fld id="{DC64CFF0-B6B5-4682-9444-0289AEB249B5}" type="slidenum">
              <a:rPr lang="en-US" altLang="en-US" sz="1400">
                <a:solidFill>
                  <a:schemeClr val="tx2"/>
                </a:solidFill>
                <a:latin typeface="Arial Black" panose="020B0A04020102020204" pitchFamily="34" charset="0"/>
              </a:rPr>
              <a:pPr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en-US" altLang="en-US" sz="14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91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cs typeface="Times New Roman" panose="02020603050405020304" pitchFamily="18" charset="0"/>
              </a:rPr>
              <a:t>KOMPONEN 1. </a:t>
            </a:r>
            <a:br>
              <a:rPr lang="en-US" altLang="en-US" sz="3200" dirty="0">
                <a:cs typeface="Times New Roman" panose="02020603050405020304" pitchFamily="18" charset="0"/>
              </a:rPr>
            </a:b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Identitas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Pasien</a:t>
            </a:r>
            <a:endParaRPr lang="en-US" altLang="en-US" sz="3200" dirty="0">
              <a:cs typeface="Times New Roman" panose="02020603050405020304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B8D4A-7E8C-4D55-A55E-AABDAD1E9DA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Lilywi</a:t>
            </a:r>
          </a:p>
        </p:txBody>
      </p:sp>
      <p:sp>
        <p:nvSpPr>
          <p:cNvPr id="21510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fld id="{D434FC89-567F-4C8C-BF6F-CF4DCFB1ABA2}" type="slidenum">
              <a:rPr lang="en-US" altLang="en-US" sz="1400">
                <a:solidFill>
                  <a:schemeClr val="tx2"/>
                </a:solidFill>
                <a:latin typeface="Arial Black" panose="020B0A04020102020204" pitchFamily="34" charset="0"/>
              </a:rPr>
              <a:pPr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en-US" altLang="en-US" sz="14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1981200"/>
            <a:ext cx="46038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sz="2800" dirty="0" err="1"/>
              <a:t>Kelengkapan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identitas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pasien</a:t>
            </a:r>
            <a:r>
              <a:rPr lang="en-US" altLang="en-US" sz="2800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/>
              <a:t>Nama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err="1"/>
              <a:t>Nomr</a:t>
            </a:r>
            <a:r>
              <a:rPr lang="en-US" altLang="en-US" sz="2800" dirty="0"/>
              <a:t> RM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err="1"/>
              <a:t>Tgl.lahir</a:t>
            </a:r>
            <a:r>
              <a:rPr lang="en-US" altLang="en-US" sz="2800" dirty="0"/>
              <a:t>/ </a:t>
            </a:r>
            <a:r>
              <a:rPr lang="en-US" altLang="en-US" sz="2800" dirty="0" err="1"/>
              <a:t>umur</a:t>
            </a:r>
            <a:endParaRPr lang="en-US" alt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err="1"/>
              <a:t>Jenis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Kelamin</a:t>
            </a:r>
            <a:endParaRPr lang="en-US" altLang="en-US" sz="2800" dirty="0"/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76200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dirty="0">
                <a:cs typeface="Times New Roman" panose="02020603050405020304" pitchFamily="18" charset="0"/>
              </a:rPr>
              <a:t>KOMPONEN 2. </a:t>
            </a:r>
            <a:br>
              <a:rPr lang="en-US" altLang="en-US" sz="3200" dirty="0">
                <a:cs typeface="Times New Roman" panose="02020603050405020304" pitchFamily="18" charset="0"/>
              </a:rPr>
            </a:br>
            <a:r>
              <a:rPr lang="en-US" altLang="en-US" sz="3200" dirty="0" err="1">
                <a:cs typeface="Times New Roman" panose="02020603050405020304" pitchFamily="18" charset="0"/>
              </a:rPr>
              <a:t>Adanya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semua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Catatan</a:t>
            </a:r>
            <a:r>
              <a:rPr lang="en-US" altLang="en-US" sz="3200" dirty="0">
                <a:cs typeface="Times New Roman" panose="02020603050405020304" pitchFamily="18" charset="0"/>
              </a:rPr>
              <a:t>  yang </a:t>
            </a:r>
            <a:r>
              <a:rPr lang="en-US" altLang="en-US" sz="3200" dirty="0" err="1">
                <a:cs typeface="Times New Roman" panose="02020603050405020304" pitchFamily="18" charset="0"/>
              </a:rPr>
              <a:t>penting</a:t>
            </a:r>
            <a:endParaRPr lang="en-US" altLang="en-US" sz="3200" dirty="0">
              <a:cs typeface="Times New Roman" panose="02020603050405020304" pitchFamily="18" charset="0"/>
            </a:endParaRP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CBEEF98-C9AA-4B8C-9D0B-9605328253A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Lilywi</a:t>
            </a:r>
          </a:p>
        </p:txBody>
      </p:sp>
      <p:sp>
        <p:nvSpPr>
          <p:cNvPr id="23558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fld id="{989CDC7E-8ABC-4046-87F3-388A19ACB28A}" type="slidenum">
              <a:rPr lang="en-US" altLang="en-US" sz="1400">
                <a:solidFill>
                  <a:schemeClr val="tx2"/>
                </a:solidFill>
                <a:latin typeface="Arial Black" panose="020B0A04020102020204" pitchFamily="34" charset="0"/>
              </a:rPr>
              <a:pPr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en-US" altLang="en-US" sz="14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69512"/>
              </p:ext>
            </p:extLst>
          </p:nvPr>
        </p:nvGraphicFramePr>
        <p:xfrm>
          <a:off x="1295401" y="1828794"/>
          <a:ext cx="5867400" cy="37860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7400">
                  <a:extLst>
                    <a:ext uri="{9D8B030D-6E8A-4147-A177-3AD203B41FA5}">
                      <a16:colId xmlns:a16="http://schemas.microsoft.com/office/drawing/2014/main" val="4006454149"/>
                    </a:ext>
                  </a:extLst>
                </a:gridCol>
              </a:tblGrid>
              <a:tr h="257702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Tanggal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masuk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117368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Tanggal keluar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373863"/>
                  </a:ext>
                </a:extLst>
              </a:tr>
              <a:tr h="218949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Keadaan pasien saat keluar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177121"/>
                  </a:ext>
                </a:extLst>
              </a:tr>
              <a:tr h="230941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Cara keluar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381217"/>
                  </a:ext>
                </a:extLst>
              </a:tr>
              <a:tr h="257702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Anamnesa &amp; Riw.Singkat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368965"/>
                  </a:ext>
                </a:extLst>
              </a:tr>
              <a:tr h="218949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Pemeriksaan fisik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056157"/>
                  </a:ext>
                </a:extLst>
              </a:tr>
              <a:tr h="22202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Pemeriksaan lainnya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732147"/>
                  </a:ext>
                </a:extLst>
              </a:tr>
              <a:tr h="218949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Diagnosa awal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092638"/>
                  </a:ext>
                </a:extLst>
              </a:tr>
              <a:tr h="22202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Diagnosa akhir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391418"/>
                  </a:ext>
                </a:extLst>
              </a:tr>
              <a:tr h="327083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Pengobatan yang diberikan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134899"/>
                  </a:ext>
                </a:extLst>
              </a:tr>
              <a:tr h="327083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Operasi / Tindakan yang dilakukan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95839"/>
                  </a:ext>
                </a:extLst>
              </a:tr>
              <a:tr h="327083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Pengobatan saat pulang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317452"/>
                  </a:ext>
                </a:extLst>
              </a:tr>
              <a:tr h="275543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Saran yang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diberikan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282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806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dirty="0">
                <a:cs typeface="Times New Roman" panose="02020603050405020304" pitchFamily="18" charset="0"/>
              </a:rPr>
              <a:t>KOMPONEN 2. </a:t>
            </a:r>
            <a:br>
              <a:rPr lang="en-US" altLang="en-US" sz="3200" dirty="0">
                <a:cs typeface="Times New Roman" panose="02020603050405020304" pitchFamily="18" charset="0"/>
              </a:rPr>
            </a:br>
            <a:r>
              <a:rPr lang="en-US" altLang="en-US" sz="3200" dirty="0" err="1">
                <a:cs typeface="Times New Roman" panose="02020603050405020304" pitchFamily="18" charset="0"/>
              </a:rPr>
              <a:t>Adanya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semua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catatan</a:t>
            </a:r>
            <a:r>
              <a:rPr lang="en-US" altLang="en-US" sz="3200" dirty="0">
                <a:cs typeface="Times New Roman" panose="02020603050405020304" pitchFamily="18" charset="0"/>
              </a:rPr>
              <a:t>  yang </a:t>
            </a:r>
            <a:r>
              <a:rPr lang="en-US" altLang="en-US" sz="3200" dirty="0" err="1">
                <a:cs typeface="Times New Roman" panose="02020603050405020304" pitchFamily="18" charset="0"/>
              </a:rPr>
              <a:t>penting</a:t>
            </a:r>
            <a:endParaRPr lang="en-US" altLang="en-US" sz="3200" dirty="0">
              <a:cs typeface="Times New Roman" panose="02020603050405020304" pitchFamily="18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1"/>
            <a:ext cx="8244038" cy="3200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Pulang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lvl="1" indent="-514350" algn="just">
              <a:buFont typeface="+mj-lt"/>
              <a:buAutoNum type="arabicPeriod"/>
            </a:pPr>
            <a:r>
              <a:rPr lang="en-US" altLang="en-US" sz="2400" dirty="0" err="1">
                <a:cs typeface="Arial" panose="020B0604020202020204" pitchFamily="34" charset="0"/>
              </a:rPr>
              <a:t>Hasil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Laboratorium</a:t>
            </a:r>
            <a:r>
              <a:rPr lang="en-US" altLang="en-US" sz="2400" dirty="0">
                <a:cs typeface="Arial" panose="020B0604020202020204" pitchFamily="34" charset="0"/>
              </a:rPr>
              <a:t> yang </a:t>
            </a:r>
            <a:r>
              <a:rPr lang="en-US" altLang="en-US" sz="2400" dirty="0" err="1">
                <a:cs typeface="Arial" panose="020B0604020202020204" pitchFamily="34" charset="0"/>
              </a:rPr>
              <a:t>belum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selesai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marL="287338" lvl="1" indent="-514350" algn="just">
              <a:buFont typeface="+mj-lt"/>
              <a:buAutoNum type="arabicPeriod"/>
            </a:pPr>
            <a:r>
              <a:rPr lang="en-US" altLang="en-US" sz="2400" dirty="0" err="1">
                <a:cs typeface="Arial" panose="020B0604020202020204" pitchFamily="34" charset="0"/>
              </a:rPr>
              <a:t>Instruksi</a:t>
            </a:r>
            <a:r>
              <a:rPr lang="en-US" altLang="en-US" sz="2400" dirty="0">
                <a:cs typeface="Arial" panose="020B0604020202020204" pitchFamily="34" charset="0"/>
              </a:rPr>
              <a:t>/ </a:t>
            </a:r>
            <a:r>
              <a:rPr lang="en-US" altLang="en-US" sz="2400" dirty="0" err="1">
                <a:cs typeface="Arial" panose="020B0604020202020204" pitchFamily="34" charset="0"/>
              </a:rPr>
              <a:t>Anjuran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dan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Edukasi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</a:p>
          <a:p>
            <a:pPr marL="287338" lvl="1" indent="-514350" algn="just">
              <a:buFont typeface="+mj-lt"/>
              <a:buAutoNum type="arabicPeriod"/>
            </a:pPr>
            <a:r>
              <a:rPr lang="en-US" altLang="en-US" sz="2400" dirty="0" err="1">
                <a:cs typeface="Arial" panose="020B0604020202020204" pitchFamily="34" charset="0"/>
              </a:rPr>
              <a:t>Kondisi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waktu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keluar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</a:p>
          <a:p>
            <a:pPr marL="287338" lvl="1" indent="-514350" algn="just">
              <a:buFont typeface="+mj-lt"/>
              <a:buAutoNum type="arabicPeriod"/>
            </a:pPr>
            <a:r>
              <a:rPr lang="en-US" altLang="en-US" sz="2400" dirty="0" err="1">
                <a:cs typeface="Arial" panose="020B0604020202020204" pitchFamily="34" charset="0"/>
              </a:rPr>
              <a:t>Pengobatan</a:t>
            </a:r>
            <a:r>
              <a:rPr lang="en-US" altLang="en-US" sz="2400" dirty="0">
                <a:cs typeface="Arial" panose="020B0604020202020204" pitchFamily="34" charset="0"/>
              </a:rPr>
              <a:t> yang </a:t>
            </a:r>
            <a:r>
              <a:rPr lang="en-US" altLang="en-US" sz="2400" dirty="0" err="1">
                <a:cs typeface="Arial" panose="020B0604020202020204" pitchFamily="34" charset="0"/>
              </a:rPr>
              <a:t>dianjurkan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</a:p>
          <a:p>
            <a:pPr marL="287338" lvl="1" indent="-514350" algn="just">
              <a:buFont typeface="+mj-lt"/>
              <a:buAutoNum type="arabicPeriod"/>
            </a:pPr>
            <a:r>
              <a:rPr lang="en-US" altLang="en-US" sz="2400" dirty="0" err="1">
                <a:cs typeface="Arial" panose="020B0604020202020204" pitchFamily="34" charset="0"/>
              </a:rPr>
              <a:t>Tanggal</a:t>
            </a:r>
            <a:r>
              <a:rPr lang="en-US" altLang="en-US" sz="2400" dirty="0">
                <a:cs typeface="Arial" panose="020B0604020202020204" pitchFamily="34" charset="0"/>
              </a:rPr>
              <a:t>/ </a:t>
            </a:r>
            <a:r>
              <a:rPr lang="en-US" altLang="en-US" sz="2400" dirty="0" err="1">
                <a:cs typeface="Arial" panose="020B0604020202020204" pitchFamily="34" charset="0"/>
              </a:rPr>
              <a:t>Waktu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Kontrol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ke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Poliklinik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</a:p>
          <a:p>
            <a:pPr marL="287338" lvl="1" indent="-514350" algn="just">
              <a:buFont typeface="+mj-lt"/>
              <a:buAutoNum type="arabicPeriod"/>
            </a:pPr>
            <a:r>
              <a:rPr lang="en-US" altLang="en-US" sz="2400" dirty="0" err="1">
                <a:cs typeface="Arial" panose="020B0604020202020204" pitchFamily="34" charset="0"/>
              </a:rPr>
              <a:t>Terapi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Pulang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algn="just"/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CBEEF98-C9AA-4B8C-9D0B-9605328253A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Lilywi</a:t>
            </a:r>
          </a:p>
        </p:txBody>
      </p:sp>
      <p:sp>
        <p:nvSpPr>
          <p:cNvPr id="23558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fld id="{989CDC7E-8ABC-4046-87F3-388A19ACB28A}" type="slidenum">
              <a:rPr lang="en-US" altLang="en-US" sz="1400">
                <a:solidFill>
                  <a:schemeClr val="tx2"/>
                </a:solidFill>
                <a:latin typeface="Arial Black" panose="020B0A04020102020204" pitchFamily="34" charset="0"/>
              </a:rPr>
              <a:pPr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en-US" altLang="en-US" sz="14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4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cs typeface="Times New Roman" panose="02020603050405020304" pitchFamily="18" charset="0"/>
              </a:rPr>
              <a:t>KOMPONEN 3. </a:t>
            </a:r>
            <a:br>
              <a:rPr lang="en-US" altLang="en-US" sz="3200">
                <a:cs typeface="Times New Roman" panose="02020603050405020304" pitchFamily="18" charset="0"/>
              </a:rPr>
            </a:br>
            <a:r>
              <a:rPr lang="en-US" altLang="en-US" sz="3200">
                <a:cs typeface="Times New Roman" panose="02020603050405020304" pitchFamily="18" charset="0"/>
              </a:rPr>
              <a:t> Review Autentikasi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A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TT/Cap/ </a:t>
            </a:r>
            <a:r>
              <a:rPr lang="en-AU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stempel</a:t>
            </a:r>
            <a:r>
              <a:rPr lang="en-A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AU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inisial</a:t>
            </a:r>
            <a:r>
              <a:rPr lang="en-A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AU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diidentifikasi</a:t>
            </a:r>
            <a:r>
              <a:rPr lang="en-A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dl.RM </a:t>
            </a:r>
            <a:r>
              <a:rPr lang="en-AU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A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kode</a:t>
            </a:r>
            <a:r>
              <a:rPr lang="en-A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seseorang</a:t>
            </a:r>
            <a:r>
              <a:rPr lang="en-A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A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komputerisasi</a:t>
            </a:r>
            <a:r>
              <a:rPr lang="en-A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gelar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profesional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Dokter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Perawat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algn="just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ditulis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dokter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jaga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!!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tanda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tangan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sipenulis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tambah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countersign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supervisor 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direview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dilaksanakan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instruksi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………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diperiksa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……………..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5826AE4-CCB3-4FDA-BE7E-AD24B284494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Lilywi</a:t>
            </a:r>
          </a:p>
        </p:txBody>
      </p:sp>
      <p:sp>
        <p:nvSpPr>
          <p:cNvPr id="25606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fld id="{DCE30991-4980-438A-89ED-BA217AABBCA7}" type="slidenum">
              <a:rPr lang="en-US" altLang="en-US" sz="1400">
                <a:solidFill>
                  <a:schemeClr val="tx2"/>
                </a:solidFill>
                <a:latin typeface="Arial Black" panose="020B0A04020102020204" pitchFamily="34" charset="0"/>
              </a:rPr>
              <a:pPr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en-US" altLang="en-US" sz="14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80900" name="Picture 4" descr="WB0150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562600"/>
            <a:ext cx="792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5"/>
          <p:cNvSpPr txBox="1">
            <a:spLocks noChangeArrowheads="1"/>
          </p:cNvSpPr>
          <p:nvPr/>
        </p:nvSpPr>
        <p:spPr bwMode="auto">
          <a:xfrm>
            <a:off x="533400" y="4287818"/>
            <a:ext cx="50928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en-US" sz="2800" dirty="0">
                <a:latin typeface="Arial Black" panose="020B0A04020102020204" pitchFamily="34" charset="0"/>
              </a:rPr>
              <a:t>AUTENTIKASI PENULIS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en-US" sz="2800" dirty="0">
                <a:latin typeface="Arial Black" panose="020B0A04020102020204" pitchFamily="34" charset="0"/>
              </a:rPr>
              <a:t>Nama, </a:t>
            </a:r>
            <a:r>
              <a:rPr kumimoji="1" lang="en-US" altLang="en-US" sz="2800" dirty="0" err="1">
                <a:latin typeface="Arial Black" panose="020B0A04020102020204" pitchFamily="34" charset="0"/>
              </a:rPr>
              <a:t>tt</a:t>
            </a:r>
            <a:r>
              <a:rPr kumimoji="1" lang="en-US" altLang="en-US" sz="2800" dirty="0">
                <a:latin typeface="Arial Black" panose="020B0A04020102020204" pitchFamily="34" charset="0"/>
              </a:rPr>
              <a:t>/ </a:t>
            </a:r>
            <a:r>
              <a:rPr kumimoji="1" lang="en-US" altLang="en-US" sz="2800" dirty="0" err="1">
                <a:latin typeface="Arial Black" panose="020B0A04020102020204" pitchFamily="34" charset="0"/>
              </a:rPr>
              <a:t>paraf</a:t>
            </a:r>
            <a:r>
              <a:rPr kumimoji="1" lang="en-US" altLang="en-US" sz="2800" dirty="0">
                <a:latin typeface="Arial Black" panose="020B0A04020102020204" pitchFamily="34" charset="0"/>
              </a:rPr>
              <a:t> </a:t>
            </a:r>
            <a:r>
              <a:rPr kumimoji="1" lang="en-US" altLang="en-US" sz="2800" dirty="0" err="1">
                <a:latin typeface="Arial Black" panose="020B0A04020102020204" pitchFamily="34" charset="0"/>
              </a:rPr>
              <a:t>dan</a:t>
            </a:r>
            <a:r>
              <a:rPr kumimoji="1" lang="en-US" altLang="en-US" sz="2800" dirty="0">
                <a:latin typeface="Arial Black" panose="020B0A04020102020204" pitchFamily="34" charset="0"/>
              </a:rPr>
              <a:t> </a:t>
            </a:r>
            <a:r>
              <a:rPr kumimoji="1" lang="en-US" altLang="en-US" sz="2800" dirty="0" err="1">
                <a:latin typeface="Arial Black" panose="020B0A04020102020204" pitchFamily="34" charset="0"/>
              </a:rPr>
              <a:t>gelar</a:t>
            </a:r>
            <a:endParaRPr kumimoji="1" lang="en-GB" altLang="en-US" sz="2800" dirty="0">
              <a:latin typeface="Arial Black" panose="020B0A040201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314999" y="4038600"/>
            <a:ext cx="2203502" cy="1069848"/>
          </a:xfrm>
          <a:prstGeom prst="wedgeRoundRectCallout">
            <a:avLst>
              <a:gd name="adj1" fmla="val -71016"/>
              <a:gd name="adj2" fmla="val 223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+ TT </a:t>
            </a:r>
            <a:r>
              <a:rPr lang="en-US" sz="2400" dirty="0" err="1">
                <a:solidFill>
                  <a:schemeClr val="tx1"/>
                </a:solidFill>
              </a:rPr>
              <a:t>Pasien</a:t>
            </a:r>
            <a:r>
              <a:rPr lang="en-US" sz="2400" dirty="0">
                <a:solidFill>
                  <a:schemeClr val="tx1"/>
                </a:solidFill>
              </a:rPr>
              <a:t>/ </a:t>
            </a:r>
            <a:r>
              <a:rPr lang="en-US" sz="2400" dirty="0" err="1">
                <a:solidFill>
                  <a:schemeClr val="tx1"/>
                </a:solidFill>
              </a:rPr>
              <a:t>Kel</a:t>
            </a:r>
            <a:r>
              <a:rPr lang="en-US" sz="2400" dirty="0">
                <a:solidFill>
                  <a:schemeClr val="tx1"/>
                </a:solidFill>
              </a:rPr>
              <a:t>/</a:t>
            </a:r>
            <a:r>
              <a:rPr lang="en-US" sz="2400" dirty="0" err="1">
                <a:solidFill>
                  <a:schemeClr val="tx1"/>
                </a:solidFill>
              </a:rPr>
              <a:t>Pasien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6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utoUpdateAnimBg="0"/>
      <p:bldP spid="8089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>
                <a:cs typeface="Times New Roman" panose="02020603050405020304" pitchFamily="18" charset="0"/>
              </a:rPr>
              <a:t>KOMPONEN 4. </a:t>
            </a:r>
            <a:br>
              <a:rPr lang="en-US" altLang="en-US" sz="3200">
                <a:cs typeface="Times New Roman" panose="02020603050405020304" pitchFamily="18" charset="0"/>
              </a:rPr>
            </a:br>
            <a:r>
              <a:rPr lang="en-US" altLang="en-US" sz="3200">
                <a:cs typeface="Times New Roman" panose="02020603050405020304" pitchFamily="18" charset="0"/>
              </a:rPr>
              <a:t>Review Pencatatan.</a:t>
            </a:r>
            <a:br>
              <a:rPr lang="en-US" altLang="en-US" sz="3200">
                <a:cs typeface="Times New Roman" panose="02020603050405020304" pitchFamily="18" charset="0"/>
              </a:rPr>
            </a:br>
            <a:endParaRPr lang="en-US" altLang="en-US" sz="3200">
              <a:cs typeface="Times New Roman" panose="02020603050405020304" pitchFamily="18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124200" cy="3047999"/>
          </a:xfr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buClr>
                <a:schemeClr val="tx1"/>
              </a:buClr>
              <a:defRPr/>
            </a:pPr>
            <a:endParaRPr kumimoji="1"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fontAlgn="auto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1" lang="en-US" altLang="en-US" sz="2400" dirty="0" err="1">
                <a:latin typeface="Arial Black" panose="020B0A04020102020204" pitchFamily="34" charset="0"/>
              </a:rPr>
              <a:t>Coretan</a:t>
            </a:r>
            <a:r>
              <a:rPr kumimoji="1" lang="en-US" altLang="en-US" sz="2400" dirty="0">
                <a:latin typeface="Arial Black" panose="020B0A04020102020204" pitchFamily="34" charset="0"/>
              </a:rPr>
              <a:t> </a:t>
            </a:r>
            <a:r>
              <a:rPr kumimoji="1" lang="en-US" altLang="en-US" sz="2400" dirty="0" err="1">
                <a:latin typeface="Arial Black" panose="020B0A04020102020204" pitchFamily="34" charset="0"/>
              </a:rPr>
              <a:t>Sesuai</a:t>
            </a:r>
            <a:r>
              <a:rPr kumimoji="1" lang="en-US" altLang="en-US" sz="2400" dirty="0">
                <a:latin typeface="Arial Black" panose="020B0A04020102020204" pitchFamily="34" charset="0"/>
              </a:rPr>
              <a:t> </a:t>
            </a:r>
            <a:r>
              <a:rPr kumimoji="1" lang="en-US" altLang="en-US" sz="2400" dirty="0" err="1">
                <a:latin typeface="Arial Black" panose="020B0A04020102020204" pitchFamily="34" charset="0"/>
              </a:rPr>
              <a:t>aturan</a:t>
            </a:r>
            <a:r>
              <a:rPr kumimoji="1" lang="en-US" altLang="en-US" sz="2400" dirty="0">
                <a:latin typeface="Arial Black" panose="020B0A04020102020204" pitchFamily="34" charset="0"/>
              </a:rPr>
              <a:t> , </a:t>
            </a:r>
          </a:p>
          <a:p>
            <a:pPr marL="342900" indent="-342900" algn="just" fontAlgn="auto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1" lang="en-US" altLang="en-US" sz="2400" dirty="0">
                <a:latin typeface="Arial Black" panose="020B0A04020102020204" pitchFamily="34" charset="0"/>
              </a:rPr>
              <a:t>tip-ex, </a:t>
            </a:r>
          </a:p>
          <a:p>
            <a:pPr marL="342900" indent="-342900" algn="just" fontAlgn="auto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1" lang="en-US" altLang="en-US" sz="2400" dirty="0" err="1">
                <a:latin typeface="Arial Black" panose="020B0A04020102020204" pitchFamily="34" charset="0"/>
              </a:rPr>
              <a:t>baris</a:t>
            </a:r>
            <a:r>
              <a:rPr kumimoji="1" lang="en-US" altLang="en-US" sz="2400" dirty="0">
                <a:latin typeface="Arial Black" panose="020B0A04020102020204" pitchFamily="34" charset="0"/>
              </a:rPr>
              <a:t> yang </a:t>
            </a:r>
            <a:r>
              <a:rPr kumimoji="1" lang="en-US" altLang="en-US" sz="2400" dirty="0" err="1">
                <a:latin typeface="Arial Black" panose="020B0A04020102020204" pitchFamily="34" charset="0"/>
              </a:rPr>
              <a:t>kosong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A6CC15E-F1D8-4A51-AE6E-7488FD39E98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Lilywi</a:t>
            </a:r>
          </a:p>
        </p:txBody>
      </p:sp>
      <p:sp>
        <p:nvSpPr>
          <p:cNvPr id="27654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fld id="{C4698CCB-383E-43FA-A17B-543A6A7BFB0A}" type="slidenum">
              <a:rPr lang="en-US" altLang="en-US" sz="1400">
                <a:solidFill>
                  <a:schemeClr val="tx2"/>
                </a:solidFill>
                <a:latin typeface="Arial Black" panose="020B0A04020102020204" pitchFamily="34" charset="0"/>
              </a:rPr>
              <a:pPr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19</a:t>
            </a:fld>
            <a:endParaRPr lang="en-US" altLang="en-US" sz="14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5181600" y="2515394"/>
            <a:ext cx="3124200" cy="1371600"/>
          </a:xfrm>
          <a:prstGeom prst="cloudCallout">
            <a:avLst>
              <a:gd name="adj1" fmla="val -140316"/>
              <a:gd name="adj2" fmla="val -2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TIDAK BOLEH </a:t>
            </a:r>
          </a:p>
        </p:txBody>
      </p:sp>
    </p:spTree>
    <p:extLst>
      <p:ext uri="{BB962C8B-B14F-4D97-AF65-F5344CB8AC3E}">
        <p14:creationId xmlns:p14="http://schemas.microsoft.com/office/powerpoint/2010/main" val="330710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</a:p>
        </p:txBody>
      </p:sp>
      <p:sp>
        <p:nvSpPr>
          <p:cNvPr id="3076" name="Content Placeholder 5">
            <a:extLst>
              <a:ext uri="{FF2B5EF4-FFF2-40B4-BE49-F238E27FC236}">
                <a16:creationId xmlns:a16="http://schemas.microsoft.com/office/drawing/2014/main" id="{D768E26C-CEEA-46F2-86C4-E977D0708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menguraikan</a:t>
            </a:r>
            <a:r>
              <a:rPr lang="en-US" sz="2400" dirty="0"/>
              <a:t> :</a:t>
            </a:r>
          </a:p>
          <a:p>
            <a:pPr fontAlgn="auto">
              <a:spcAft>
                <a:spcPts val="0"/>
              </a:spcAft>
              <a:defRPr/>
            </a:pPr>
            <a:r>
              <a:rPr lang="id-ID" sz="2400" dirty="0"/>
              <a:t>Pengertian</a:t>
            </a:r>
            <a:r>
              <a:rPr lang="en-US" sz="2400" dirty="0"/>
              <a:t> </a:t>
            </a:r>
            <a:r>
              <a:rPr lang="en-US" sz="2400" dirty="0" err="1"/>
              <a:t>Analisis</a:t>
            </a:r>
            <a:r>
              <a:rPr lang="en-US" sz="2400" dirty="0"/>
              <a:t> </a:t>
            </a:r>
            <a:r>
              <a:rPr lang="en-US" sz="2400" dirty="0" err="1"/>
              <a:t>Kuantitatif</a:t>
            </a:r>
            <a:endParaRPr lang="en-US" sz="2400" dirty="0"/>
          </a:p>
          <a:p>
            <a:pPr fontAlgn="auto">
              <a:spcAft>
                <a:spcPts val="0"/>
              </a:spcAft>
              <a:defRPr/>
            </a:pPr>
            <a:r>
              <a:rPr lang="id-ID" sz="2400" dirty="0"/>
              <a:t>T</a:t>
            </a:r>
            <a:r>
              <a:rPr lang="en-US" sz="2400" dirty="0" err="1"/>
              <a:t>ujuan</a:t>
            </a:r>
            <a:r>
              <a:rPr lang="en-US" sz="2400" dirty="0"/>
              <a:t> </a:t>
            </a:r>
            <a:r>
              <a:rPr lang="en-US" sz="2400" dirty="0" err="1"/>
              <a:t>Analisis</a:t>
            </a:r>
            <a:r>
              <a:rPr lang="en-US" sz="2400" dirty="0"/>
              <a:t> </a:t>
            </a:r>
            <a:r>
              <a:rPr lang="en-US" sz="2400" dirty="0" err="1"/>
              <a:t>Kuantitatif</a:t>
            </a:r>
            <a:r>
              <a:rPr lang="en-US" sz="2400" dirty="0"/>
              <a:t> </a:t>
            </a:r>
            <a:r>
              <a:rPr lang="id-ID" sz="2400" dirty="0"/>
              <a:t>.</a:t>
            </a:r>
            <a:endParaRPr lang="en-US" sz="2400" dirty="0"/>
          </a:p>
          <a:p>
            <a:pPr fontAlgn="auto">
              <a:spcAft>
                <a:spcPts val="0"/>
              </a:spcAft>
              <a:defRPr/>
            </a:pPr>
            <a:r>
              <a:rPr lang="en-US" sz="2400" dirty="0" err="1"/>
              <a:t>Pelaksanaan</a:t>
            </a:r>
            <a:r>
              <a:rPr lang="en-US" sz="2400" dirty="0"/>
              <a:t> </a:t>
            </a:r>
            <a:r>
              <a:rPr lang="en-US" sz="2400" dirty="0" err="1"/>
              <a:t>Komponen-komponen</a:t>
            </a:r>
            <a:r>
              <a:rPr lang="en-US" sz="2400" dirty="0"/>
              <a:t> </a:t>
            </a:r>
            <a:r>
              <a:rPr lang="en-US" sz="2400" dirty="0" err="1"/>
              <a:t>analisis</a:t>
            </a:r>
            <a:r>
              <a:rPr lang="en-US" sz="2400" dirty="0"/>
              <a:t> </a:t>
            </a:r>
            <a:r>
              <a:rPr lang="en-US" sz="2400" dirty="0" err="1"/>
              <a:t>Kuantitatif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i="1" dirty="0"/>
              <a:t>Discharge Summary </a:t>
            </a:r>
            <a:r>
              <a:rPr lang="en-US" sz="2400" dirty="0"/>
              <a:t>(</a:t>
            </a:r>
            <a:r>
              <a:rPr lang="en-US" sz="2400" dirty="0" err="1"/>
              <a:t>Ringkasan</a:t>
            </a:r>
            <a:r>
              <a:rPr lang="en-US" sz="2400" dirty="0"/>
              <a:t> </a:t>
            </a:r>
            <a:r>
              <a:rPr lang="en-US" sz="2400" dirty="0" err="1"/>
              <a:t>Pulang</a:t>
            </a:r>
            <a:r>
              <a:rPr lang="en-US" sz="2400" dirty="0"/>
              <a:t>)</a:t>
            </a:r>
            <a:endParaRPr lang="id-ID" sz="2200" dirty="0">
              <a:latin typeface="Arial" charset="0"/>
              <a:cs typeface="Arial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91516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dirty="0">
                <a:cs typeface="Times New Roman" panose="02020603050405020304" pitchFamily="18" charset="0"/>
              </a:rPr>
              <a:t>RINGKASAN PULANG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CBEEF98-C9AA-4B8C-9D0B-9605328253A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Lilywi</a:t>
            </a:r>
          </a:p>
        </p:txBody>
      </p:sp>
      <p:sp>
        <p:nvSpPr>
          <p:cNvPr id="23558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fld id="{989CDC7E-8ABC-4046-87F3-388A19ACB28A}" type="slidenum">
              <a:rPr lang="en-US" altLang="en-US" sz="1400">
                <a:solidFill>
                  <a:schemeClr val="tx2"/>
                </a:solidFill>
                <a:latin typeface="Arial Black" panose="020B0A04020102020204" pitchFamily="34" charset="0"/>
              </a:rPr>
              <a:pPr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en-US" altLang="en-US" sz="14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25.jpeg"/>
          <p:cNvPicPr>
            <a:picLocks noGrp="1"/>
          </p:cNvPicPr>
          <p:nvPr>
            <p:ph type="pic" sz="quarter" idx="10"/>
          </p:nvPr>
        </p:nvPicPr>
        <p:blipFill>
          <a:blip r:embed="rId2" cstate="print"/>
          <a:srcRect t="11570" b="11570"/>
          <a:stretch>
            <a:fillRect/>
          </a:stretch>
        </p:blipFill>
        <p:spPr>
          <a:xfrm>
            <a:off x="468313" y="1143000"/>
            <a:ext cx="3951287" cy="5029200"/>
          </a:xfrm>
          <a:prstGeom prst="rect">
            <a:avLst/>
          </a:prstGeom>
        </p:spPr>
      </p:pic>
      <p:pic>
        <p:nvPicPr>
          <p:cNvPr id="10" name="image26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0526" y="913662"/>
            <a:ext cx="4053706" cy="50292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5943600" y="4724399"/>
            <a:ext cx="999460" cy="666307"/>
          </a:xfrm>
          <a:prstGeom prst="wedgeEllipseCallout">
            <a:avLst>
              <a:gd name="adj1" fmla="val -70833"/>
              <a:gd name="adj2" fmla="val -728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Tt. P/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kel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4146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ANALISIS KUANTITATIF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457200" indent="-457200" algn="just">
              <a:buFont typeface="+mj-lt"/>
              <a:buAutoNum type="alphaUcPeriod"/>
            </a:pPr>
            <a:r>
              <a:rPr lang="en-US" sz="2400" dirty="0" err="1"/>
              <a:t>Instrumen</a:t>
            </a:r>
            <a:r>
              <a:rPr lang="en-US" sz="2400" dirty="0"/>
              <a:t> Audit </a:t>
            </a:r>
            <a:r>
              <a:rPr lang="en-US" sz="2400" dirty="0" err="1"/>
              <a:t>pendokumentasian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Kuantitatif</a:t>
            </a:r>
            <a:endParaRPr lang="en-US" sz="2400" dirty="0"/>
          </a:p>
          <a:p>
            <a:pPr marL="1257300" lvl="1" indent="-514350" algn="just">
              <a:buFont typeface="+mj-lt"/>
              <a:buAutoNum type="arabicPeriod"/>
            </a:pPr>
            <a:r>
              <a:rPr lang="en-US" sz="2400" dirty="0" err="1"/>
              <a:t>Daftar</a:t>
            </a:r>
            <a:r>
              <a:rPr lang="en-US" sz="2400" dirty="0"/>
              <a:t> </a:t>
            </a:r>
            <a:r>
              <a:rPr lang="en-US" sz="2400" dirty="0" err="1"/>
              <a:t>Tilik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A.Kuantitatif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:</a:t>
            </a:r>
          </a:p>
          <a:p>
            <a:pPr marL="1828800" lvl="2" indent="-514350" algn="just">
              <a:buFont typeface="+mj-lt"/>
              <a:buAutoNum type="alphaLcPeriod"/>
            </a:pPr>
            <a:r>
              <a:rPr lang="en-US" sz="2000" dirty="0" err="1"/>
              <a:t>Lembaran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Pengumpulan</a:t>
            </a:r>
            <a:r>
              <a:rPr lang="en-US" sz="2000" dirty="0"/>
              <a:t> Data </a:t>
            </a:r>
            <a:r>
              <a:rPr lang="en-US" sz="2000" dirty="0" err="1"/>
              <a:t>Komponen</a:t>
            </a:r>
            <a:r>
              <a:rPr lang="en-US" sz="2000" dirty="0"/>
              <a:t> 1</a:t>
            </a:r>
          </a:p>
          <a:p>
            <a:pPr marL="1828800" lvl="2" indent="-514350" algn="just">
              <a:buFont typeface="+mj-lt"/>
              <a:buAutoNum type="alphaLcPeriod"/>
            </a:pPr>
            <a:r>
              <a:rPr lang="en-US" sz="2000" dirty="0" err="1"/>
              <a:t>Lembaran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Pengumpulan</a:t>
            </a:r>
            <a:r>
              <a:rPr lang="en-US" sz="2000" dirty="0"/>
              <a:t> Data </a:t>
            </a:r>
            <a:r>
              <a:rPr lang="en-US" sz="2000" dirty="0" err="1"/>
              <a:t>Komponen</a:t>
            </a:r>
            <a:r>
              <a:rPr lang="en-US" sz="2000" dirty="0"/>
              <a:t> 2</a:t>
            </a:r>
          </a:p>
          <a:p>
            <a:pPr marL="1828800" lvl="2" indent="-514350" algn="just">
              <a:buFont typeface="+mj-lt"/>
              <a:buAutoNum type="alphaLcPeriod"/>
            </a:pPr>
            <a:r>
              <a:rPr lang="en-US" sz="2000" dirty="0" err="1"/>
              <a:t>Lembaran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Pengumpulan</a:t>
            </a:r>
            <a:r>
              <a:rPr lang="en-US" sz="2000" dirty="0"/>
              <a:t> Data </a:t>
            </a:r>
            <a:r>
              <a:rPr lang="en-US" sz="2000" dirty="0" err="1"/>
              <a:t>Komponen</a:t>
            </a:r>
            <a:r>
              <a:rPr lang="en-US" sz="2000" dirty="0"/>
              <a:t> 3</a:t>
            </a:r>
          </a:p>
          <a:p>
            <a:pPr marL="1828800" lvl="2" indent="-514350" algn="just">
              <a:buFont typeface="+mj-lt"/>
              <a:buAutoNum type="alphaLcPeriod"/>
            </a:pPr>
            <a:r>
              <a:rPr lang="en-US" sz="2000" dirty="0" err="1"/>
              <a:t>Lembaran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Pengumpulan</a:t>
            </a:r>
            <a:r>
              <a:rPr lang="en-US" sz="2000" dirty="0"/>
              <a:t> Data </a:t>
            </a:r>
            <a:r>
              <a:rPr lang="en-US" sz="2000" dirty="0" err="1"/>
              <a:t>Komponen</a:t>
            </a:r>
            <a:r>
              <a:rPr lang="en-US" sz="2000" dirty="0"/>
              <a:t> 4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7763" lvl="2" indent="-342900" algn="just">
              <a:buAutoNum type="arabicPeriod" startAt="2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Lembaran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Pengolahan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Rekapitulasi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Analisis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Kuantitatif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marL="804863" lvl="2" indent="0" algn="just">
              <a:buNone/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en-US" dirty="0" err="1"/>
              <a:t>Ringkasan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Pulang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(Resume)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Pasien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Rawat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Inap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262063" lvl="2" indent="-457200" algn="just">
              <a:buAutoNum type="arabicPeriod" startAt="3"/>
            </a:pPr>
            <a:r>
              <a:rPr lang="en-US" dirty="0" err="1"/>
              <a:t>Kesan</a:t>
            </a:r>
            <a:r>
              <a:rPr lang="en-US" dirty="0"/>
              <a:t>/ </a:t>
            </a:r>
            <a:r>
              <a:rPr lang="en-US" dirty="0" err="1"/>
              <a:t>Hasil</a:t>
            </a:r>
            <a:r>
              <a:rPr lang="en-US" dirty="0"/>
              <a:t> </a:t>
            </a:r>
          </a:p>
          <a:p>
            <a:pPr marL="1262063" lvl="2" indent="-457200" algn="just">
              <a:buAutoNum type="arabicPeriod" startAt="3"/>
            </a:pPr>
            <a:r>
              <a:rPr lang="en-US" dirty="0"/>
              <a:t>Saran/ </a:t>
            </a:r>
            <a:r>
              <a:rPr lang="en-US" dirty="0" err="1"/>
              <a:t>Rekomendasi</a:t>
            </a:r>
            <a:endParaRPr lang="en-US" dirty="0"/>
          </a:p>
          <a:p>
            <a:pPr algn="just"/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57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ANALISIS KUANTITATIF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048000"/>
          </a:xfrm>
        </p:spPr>
        <p:txBody>
          <a:bodyPr/>
          <a:lstStyle/>
          <a:p>
            <a:pPr algn="just">
              <a:tabLst>
                <a:tab pos="966788" algn="l"/>
              </a:tabLst>
            </a:pPr>
            <a:r>
              <a:rPr lang="en-US" sz="2400" dirty="0"/>
              <a:t>B. Cara </a:t>
            </a:r>
            <a:r>
              <a:rPr lang="en-US" sz="2400" dirty="0" err="1"/>
              <a:t>menghitung</a:t>
            </a:r>
            <a:endParaRPr lang="en-US" sz="2400" dirty="0"/>
          </a:p>
          <a:p>
            <a:pPr marL="1257300" lvl="1" indent="-514350" algn="just">
              <a:buFont typeface="+mj-lt"/>
              <a:buAutoNum type="arabicPeriod"/>
            </a:pPr>
            <a:r>
              <a:rPr lang="en-US" sz="2400" dirty="0" err="1"/>
              <a:t>Menilai</a:t>
            </a:r>
            <a:r>
              <a:rPr lang="en-US" sz="2400" dirty="0"/>
              <a:t>: </a:t>
            </a:r>
          </a:p>
          <a:p>
            <a:pPr marL="1657350" lvl="2" indent="-514350" algn="just">
              <a:buFont typeface="+mj-lt"/>
              <a:buAutoNum type="alphaLcPeriod"/>
            </a:pP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kelengkapan</a:t>
            </a:r>
            <a:r>
              <a:rPr lang="en-US" dirty="0"/>
              <a:t>/ </a:t>
            </a:r>
            <a:r>
              <a:rPr lang="en-US" dirty="0" err="1"/>
              <a:t>pencatatan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= 1</a:t>
            </a:r>
          </a:p>
          <a:p>
            <a:pPr marL="1657350" lvl="2" indent="-514350" algn="just">
              <a:buFont typeface="+mj-lt"/>
              <a:buAutoNum type="alphaLcPeriod"/>
            </a:pP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ketidaklengkapan</a:t>
            </a:r>
            <a:r>
              <a:rPr lang="en-US" dirty="0"/>
              <a:t>/ </a:t>
            </a:r>
            <a:r>
              <a:rPr lang="en-US" dirty="0" err="1"/>
              <a:t>pencatatan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=0</a:t>
            </a:r>
          </a:p>
          <a:p>
            <a:pPr marL="1657350" lvl="2" indent="-514350" algn="just">
              <a:buFont typeface="+mj-lt"/>
              <a:buAutoNum type="alphaLcPeriod"/>
            </a:pPr>
            <a:r>
              <a:rPr lang="en-US" dirty="0" err="1"/>
              <a:t>Jumlahkan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komponen</a:t>
            </a:r>
            <a:endParaRPr lang="en-US" dirty="0"/>
          </a:p>
          <a:p>
            <a:pPr marL="1657350" lvl="2" indent="-514350" algn="just">
              <a:buFont typeface="+mj-lt"/>
              <a:buAutoNum type="alphaLcPeriod"/>
            </a:pPr>
            <a:r>
              <a:rPr lang="en-US" dirty="0" err="1"/>
              <a:t>Rekapitulasi</a:t>
            </a:r>
            <a:r>
              <a:rPr lang="en-US" dirty="0"/>
              <a:t> </a:t>
            </a:r>
            <a:r>
              <a:rPr lang="en-US" dirty="0" err="1"/>
              <a:t>hasil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06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TERIMA KASIH</a:t>
            </a:r>
            <a:endParaRPr lang="en-GB" altLang="en-US" sz="3200"/>
          </a:p>
        </p:txBody>
      </p:sp>
      <p:pic>
        <p:nvPicPr>
          <p:cNvPr id="40965" name="Picture 8" descr="so01871_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0571" y="2127415"/>
            <a:ext cx="4582857" cy="3471533"/>
          </a:xfrm>
        </p:spPr>
      </p:pic>
      <p:sp>
        <p:nvSpPr>
          <p:cNvPr id="62467" name="Rectangle 3"/>
          <p:cNvSpPr>
            <a:spLocks noGrp="1" noChangeArrowheads="1"/>
          </p:cNvSpPr>
          <p:nvPr>
            <p:ph type="body" sz="quarter" idx="10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Monotype Sorts" pitchFamily="2" charset="2"/>
              <a:buNone/>
            </a:pPr>
            <a:r>
              <a:rPr lang="en-US" altLang="en-US" sz="2800"/>
              <a:t>   </a:t>
            </a:r>
            <a:endParaRPr lang="en-GB" altLang="en-US" sz="280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529ACCE-329E-4962-91F0-F92DF1295B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Lilywi</a:t>
            </a:r>
          </a:p>
        </p:txBody>
      </p:sp>
      <p:sp>
        <p:nvSpPr>
          <p:cNvPr id="40967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fld id="{CBECF6A1-DAE6-421F-B98B-6EE8F26BDD4F}" type="slidenum">
              <a:rPr lang="en-US" altLang="en-US" sz="1400" smtClean="0">
                <a:solidFill>
                  <a:schemeClr val="tx2"/>
                </a:solidFill>
                <a:latin typeface="Arial Black" panose="020B0A04020102020204" pitchFamily="34" charset="0"/>
              </a:rPr>
              <a:pPr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23</a:t>
            </a:fld>
            <a:endParaRPr lang="en-US" altLang="en-US" sz="14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3186113" y="2843213"/>
            <a:ext cx="2605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GB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69" name="Picture 11" descr="AG00101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0"/>
            <a:ext cx="3352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6" name="Picture 12" descr="AG00037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4200"/>
            <a:ext cx="14192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40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AUDIT PENDOKUMENTASIAN REKAM MEDIS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0DD292E-A245-461C-8E6A-E8FD45D07A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PEMBAHASAN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A. 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Pengertian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Komponen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A.Kuantitatif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Lembaran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/>
              <a:t>Ringkasan</a:t>
            </a:r>
            <a:r>
              <a:rPr lang="en-US" sz="2400" dirty="0"/>
              <a:t> </a:t>
            </a:r>
            <a:r>
              <a:rPr lang="en-US" sz="2400" dirty="0" err="1"/>
              <a:t>Pulang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Penerapan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A.Kuantitatif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Lembaran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/>
              <a:t>Ringkasan</a:t>
            </a:r>
            <a:r>
              <a:rPr lang="en-US" sz="2400" dirty="0"/>
              <a:t> </a:t>
            </a:r>
            <a:r>
              <a:rPr lang="en-US" sz="2400" dirty="0" err="1"/>
              <a:t>Pulang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Monotype Sorts" pitchFamily="2" charset="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5A506-998D-47FA-9AC3-5025F0A7458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Lilywi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fld id="{B3AB3843-973B-4EF8-BAFE-50388DD12382}" type="slidenum">
              <a:rPr lang="en-US" altLang="en-US" sz="1400">
                <a:solidFill>
                  <a:schemeClr val="tx2"/>
                </a:solidFill>
                <a:latin typeface="Arial Black" panose="020B0A04020102020204" pitchFamily="34" charset="0"/>
              </a:rPr>
              <a:pPr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en-US" altLang="en-US" sz="14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25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cs typeface="Times New Roman" panose="02020603050405020304" pitchFamily="18" charset="0"/>
              </a:rPr>
              <a:t>A. PENDAHULUAN</a:t>
            </a:r>
            <a:r>
              <a:rPr lang="en-GB" altLang="en-US"/>
              <a:t> </a:t>
            </a:r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1"/>
            <a:ext cx="8229600" cy="1219199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Rekam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Medis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rekaman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permanen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legal yang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mengandung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isian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cukup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identitas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pasien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kepastian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diagnosa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terapi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merekam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1F91A-3CD0-4203-8156-12F0C67C941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Lilywi</a:t>
            </a:r>
          </a:p>
        </p:txBody>
      </p:sp>
      <p:sp>
        <p:nvSpPr>
          <p:cNvPr id="9222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fld id="{66DE64D0-1102-4CBF-A512-5DA55C278F12}" type="slidenum">
              <a:rPr lang="en-US" altLang="en-US" sz="1400">
                <a:solidFill>
                  <a:schemeClr val="tx2"/>
                </a:solidFill>
                <a:latin typeface="Arial Black" panose="020B0A04020102020204" pitchFamily="34" charset="0"/>
              </a:rPr>
              <a:pPr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en-US" altLang="en-US" sz="14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609600" y="3375340"/>
            <a:ext cx="7696200" cy="150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altLang="en-US" sz="2400" b="1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“An </a:t>
            </a:r>
            <a:r>
              <a:rPr kumimoji="1" lang="en-US" altLang="en-US" sz="2400" b="1" i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Adequated</a:t>
            </a:r>
            <a:r>
              <a:rPr kumimoji="1" lang="en-US" altLang="en-US" sz="2400" b="1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MR Indicates Adequate Care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altLang="en-US" sz="2400" b="1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and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altLang="en-US" sz="2400" b="1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“A Poor MR Indicates Poor Care”</a:t>
            </a:r>
            <a:endParaRPr kumimoji="1" lang="en-US" altLang="en-US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</a:pPr>
            <a:endParaRPr kumimoji="1" lang="en-US" alt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87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USES OF THE MEDICAL RECORD</a:t>
            </a:r>
            <a:endParaRPr lang="en-US" altLang="en-US"/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Monotype Sorts" pitchFamily="2" charset="2"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u="sng">
                <a:latin typeface="Arial" panose="020B0604020202020204" pitchFamily="34" charset="0"/>
                <a:cs typeface="Arial" panose="020B0604020202020204" pitchFamily="34" charset="0"/>
              </a:rPr>
              <a:t>Patient Care Management</a:t>
            </a:r>
          </a:p>
          <a:p>
            <a:pPr lvl="1" algn="just"/>
            <a:r>
              <a:rPr lang="en-US" altLang="en-US" sz="2400" u="sng">
                <a:latin typeface="Arial" panose="020B0604020202020204" pitchFamily="34" charset="0"/>
                <a:cs typeface="Arial" panose="020B0604020202020204" pitchFamily="34" charset="0"/>
              </a:rPr>
              <a:t>To document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the course of the patient’s illness and treatment during each episode of care</a:t>
            </a:r>
          </a:p>
          <a:p>
            <a:pPr lvl="1" algn="just"/>
            <a:r>
              <a:rPr lang="en-US" altLang="en-US" sz="2400" u="sng">
                <a:latin typeface="Arial" panose="020B0604020202020204" pitchFamily="34" charset="0"/>
                <a:cs typeface="Arial" panose="020B0604020202020204" pitchFamily="34" charset="0"/>
              </a:rPr>
              <a:t>To communicate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between the physician and other health professionals providing care to the patient; </a:t>
            </a:r>
          </a:p>
          <a:p>
            <a:pPr lvl="1" algn="just"/>
            <a:r>
              <a:rPr lang="en-US" altLang="en-US" sz="2400" u="sng">
                <a:latin typeface="Arial" panose="020B0604020202020204" pitchFamily="34" charset="0"/>
                <a:cs typeface="Arial" panose="020B0604020202020204" pitchFamily="34" charset="0"/>
              </a:rPr>
              <a:t>To informed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health professionals providing subsequent care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2400" u="sng">
                <a:latin typeface="Arial" panose="020B0604020202020204" pitchFamily="34" charset="0"/>
                <a:cs typeface="Arial" panose="020B0604020202020204" pitchFamily="34" charset="0"/>
              </a:rPr>
              <a:t>Quality Review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: to evaluate the adequacy and appropriateness of care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en-US" sz="2400" u="sng">
                <a:latin typeface="Arial" panose="020B0604020202020204" pitchFamily="34" charset="0"/>
                <a:cs typeface="Arial" panose="020B0604020202020204" pitchFamily="34" charset="0"/>
              </a:rPr>
              <a:t>Financial Reimbursement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: to substantiate insurance claims of the health care facility and patient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4875C-3774-4722-B7EC-81308C6F6D1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Lilywi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fld id="{68050C82-7624-4E19-879F-D8E02B654A95}" type="slidenum">
              <a:rPr lang="en-US" altLang="en-US" sz="1400">
                <a:solidFill>
                  <a:schemeClr val="tx2"/>
                </a:solidFill>
                <a:latin typeface="Arial Black" panose="020B0A04020102020204" pitchFamily="34" charset="0"/>
              </a:rPr>
              <a:pPr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en-US" altLang="en-US" sz="14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49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USES OF THE MEDICAL RECORD</a:t>
            </a:r>
          </a:p>
        </p:txBody>
      </p:sp>
      <p:sp>
        <p:nvSpPr>
          <p:cNvPr id="13318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en-US" sz="2400" u="sng">
                <a:latin typeface="Arial" panose="020B0604020202020204" pitchFamily="34" charset="0"/>
                <a:cs typeface="Arial" panose="020B0604020202020204" pitchFamily="34" charset="0"/>
              </a:rPr>
              <a:t>Legal Affairs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: to provide data to assist in protecting the legal interests of the patient, the physician, and the health care facility</a:t>
            </a:r>
          </a:p>
          <a:p>
            <a:pPr algn="just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altLang="en-US" sz="2400" u="sng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: to provide actual case studies for the education of health professionals</a:t>
            </a:r>
          </a:p>
          <a:p>
            <a:pPr algn="just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altLang="en-US" sz="2400" u="sng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: to provide data to expand the body of medical knowledge</a:t>
            </a:r>
          </a:p>
          <a:p>
            <a:pPr algn="just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altLang="en-US" sz="2400" u="sng">
                <a:latin typeface="Arial" panose="020B0604020202020204" pitchFamily="34" charset="0"/>
                <a:cs typeface="Arial" panose="020B0604020202020204" pitchFamily="34" charset="0"/>
              </a:rPr>
              <a:t>Public Health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: to identify disease incidence so plans can be formulated to improve the overall health of the nation and world.</a:t>
            </a:r>
          </a:p>
          <a:p>
            <a:pPr algn="just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altLang="en-US" sz="2400" u="sng">
                <a:latin typeface="Arial" panose="020B0604020202020204" pitchFamily="34" charset="0"/>
                <a:cs typeface="Arial" panose="020B0604020202020204" pitchFamily="34" charset="0"/>
              </a:rPr>
              <a:t>Planning and Marketing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: to identify data necessary for selecting and promoting facility services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3B141-BDC1-43C9-A271-657D485AFB3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Lilywi</a:t>
            </a: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fld id="{347D5A6B-F272-4AAD-A9A0-00EE4F029ECB}" type="slidenum">
              <a:rPr lang="en-US" altLang="en-US" sz="1400">
                <a:solidFill>
                  <a:schemeClr val="tx2"/>
                </a:solidFill>
                <a:latin typeface="Arial Black" panose="020B0A04020102020204" pitchFamily="34" charset="0"/>
              </a:rPr>
              <a:pPr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en-US" altLang="en-US" sz="14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227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cs typeface="Times New Roman" panose="02020603050405020304" pitchFamily="18" charset="0"/>
              </a:rPr>
              <a:t>B. PERATURAN DAN KEBIJAKAN</a:t>
            </a:r>
            <a:r>
              <a:rPr lang="en-GB" altLang="en-US"/>
              <a:t> </a:t>
            </a:r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Permenkes 269/MENKES/PER/III/2008 –RM</a:t>
            </a:r>
          </a:p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Pedoman Penyelenggaraan&amp; Prosedur RM RS rev.2 th.2006</a:t>
            </a:r>
          </a:p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Surat Edaran No.HK.00.06.1.5.01160 tahun 1995 ( Pengadaan formulir dasar RM dan Pemusnahan)</a:t>
            </a:r>
          </a:p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Peraturan RS tentang penataan &amp; analisis Rekam Medis, SOP dan WI</a:t>
            </a:r>
            <a:r>
              <a:rPr lang="en-GB" alt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65E66F23-AD79-4019-B9CF-076381432E9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Lilywi</a:t>
            </a:r>
          </a:p>
        </p:txBody>
      </p:sp>
      <p:sp>
        <p:nvSpPr>
          <p:cNvPr id="14342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fld id="{6631FB21-9263-4AA8-A184-7E74508D50FC}" type="slidenum">
              <a:rPr lang="en-US" altLang="en-US" sz="1400">
                <a:solidFill>
                  <a:schemeClr val="tx2"/>
                </a:solidFill>
                <a:latin typeface="Arial Black" panose="020B0A04020102020204" pitchFamily="34" charset="0"/>
              </a:rPr>
              <a:pPr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en-US" altLang="en-US" sz="14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91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24854"/>
            <a:ext cx="8229600" cy="1143000"/>
          </a:xfrm>
        </p:spPr>
        <p:txBody>
          <a:bodyPr/>
          <a:lstStyle/>
          <a:p>
            <a:r>
              <a:rPr lang="en-US" altLang="en-US" sz="3200">
                <a:cs typeface="Times New Roman" panose="02020603050405020304" pitchFamily="18" charset="0"/>
              </a:rPr>
              <a:t>C. JENIS ANALISIS PENDOKUMENTASIAN RM</a:t>
            </a:r>
            <a:r>
              <a:rPr lang="en-GB" altLang="en-US" sz="3200"/>
              <a:t> </a:t>
            </a:r>
            <a:endParaRPr lang="en-US" altLang="en-US" sz="320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C8512-5879-47E8-AFB9-F10AF302FB9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Lilywi</a:t>
            </a:r>
          </a:p>
        </p:txBody>
      </p:sp>
      <p:sp>
        <p:nvSpPr>
          <p:cNvPr id="15366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fld id="{30B5301C-0A5F-49FE-8AF9-61D524A8AEA8}" type="slidenum">
              <a:rPr lang="en-US" altLang="en-US" sz="1400">
                <a:solidFill>
                  <a:schemeClr val="tx2"/>
                </a:solidFill>
                <a:latin typeface="Arial Black" panose="020B0A04020102020204" pitchFamily="34" charset="0"/>
              </a:rPr>
              <a:pPr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en-US" altLang="en-US" sz="14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5367" name="Rectangle 4"/>
          <p:cNvSpPr>
            <a:spLocks noChangeArrowheads="1"/>
          </p:cNvSpPr>
          <p:nvPr/>
        </p:nvSpPr>
        <p:spPr bwMode="auto">
          <a:xfrm>
            <a:off x="838200" y="1600200"/>
            <a:ext cx="7467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</a:pPr>
            <a:r>
              <a:rPr kumimoji="1"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A.Kuantitatif</a:t>
            </a:r>
            <a:r>
              <a:rPr kumimoji="1"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1"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kumimoji="1"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telaah</a:t>
            </a:r>
            <a:r>
              <a:rPr kumimoji="1"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/review </a:t>
            </a:r>
            <a:r>
              <a:rPr kumimoji="1"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kumimoji="1"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kumimoji="1"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kumimoji="1"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isi</a:t>
            </a:r>
            <a:r>
              <a:rPr kumimoji="1"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RM </a:t>
            </a:r>
            <a:r>
              <a:rPr kumimoji="1"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1"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maksud</a:t>
            </a:r>
            <a:r>
              <a:rPr kumimoji="1"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menemukan</a:t>
            </a:r>
            <a:r>
              <a:rPr kumimoji="1"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kekurangan</a:t>
            </a:r>
            <a:r>
              <a:rPr kumimoji="1"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khusus</a:t>
            </a:r>
            <a:r>
              <a:rPr kumimoji="1"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1"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berkaitan</a:t>
            </a:r>
            <a:r>
              <a:rPr kumimoji="1"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1"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pencatatan</a:t>
            </a:r>
            <a:r>
              <a:rPr kumimoji="1"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RM.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</a:pPr>
            <a:r>
              <a:rPr kumimoji="1"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A.Kuantitatif</a:t>
            </a:r>
            <a:r>
              <a:rPr kumimoji="1"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lembaran</a:t>
            </a:r>
            <a:r>
              <a:rPr kumimoji="1"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Ringkasan</a:t>
            </a:r>
            <a:r>
              <a:rPr kumimoji="1"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Pulang</a:t>
            </a:r>
            <a:r>
              <a:rPr kumimoji="1"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kumimoji="1"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1"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telaah</a:t>
            </a:r>
            <a:r>
              <a:rPr kumimoji="1"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pendokumentasian</a:t>
            </a:r>
            <a:r>
              <a:rPr kumimoji="1"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1"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maksud</a:t>
            </a:r>
            <a:r>
              <a:rPr kumimoji="1"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menemukan</a:t>
            </a:r>
            <a:r>
              <a:rPr kumimoji="1"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kekurangan</a:t>
            </a:r>
            <a:r>
              <a:rPr kumimoji="1"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khusus</a:t>
            </a:r>
            <a:r>
              <a:rPr kumimoji="1"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1"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berkaitan</a:t>
            </a:r>
            <a:r>
              <a:rPr kumimoji="1"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1"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kelengkapan</a:t>
            </a:r>
            <a:r>
              <a:rPr kumimoji="1"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pencatatan</a:t>
            </a:r>
            <a:r>
              <a:rPr kumimoji="1"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ringkasan</a:t>
            </a:r>
            <a:r>
              <a:rPr kumimoji="1"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pulang</a:t>
            </a:r>
            <a:endParaRPr kumimoji="1"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</a:pPr>
            <a:endParaRPr kumimoji="1"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76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cs typeface="Times New Roman" panose="02020603050405020304" pitchFamily="18" charset="0"/>
              </a:rPr>
              <a:t>WAKTU MENGANALISIS RINGKASAN PULANG</a:t>
            </a:r>
          </a:p>
        </p:txBody>
      </p:sp>
      <p:sp>
        <p:nvSpPr>
          <p:cNvPr id="70659" name="Rectangle 1027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1"/>
            <a:ext cx="8229600" cy="1905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altLang="en-US" sz="2800" b="1" dirty="0">
                <a:cs typeface="Arial" panose="020B0604020202020204" pitchFamily="34" charset="0"/>
              </a:rPr>
              <a:t>Retrospective Analysis</a:t>
            </a:r>
            <a:r>
              <a:rPr lang="en-US" altLang="en-US" sz="2800" dirty="0"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cs typeface="Arial" panose="020B0604020202020204" pitchFamily="34" charset="0"/>
              </a:rPr>
              <a:t>Sesudah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pasien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pulang</a:t>
            </a:r>
            <a:r>
              <a:rPr lang="en-US" altLang="en-US" sz="2800" dirty="0">
                <a:cs typeface="Arial" panose="020B0604020202020204" pitchFamily="34" charset="0"/>
              </a:rPr>
              <a:t>. Hal </a:t>
            </a:r>
            <a:r>
              <a:rPr lang="en-US" altLang="en-US" sz="2800" dirty="0" err="1">
                <a:cs typeface="Arial" panose="020B0604020202020204" pitchFamily="34" charset="0"/>
              </a:rPr>
              <a:t>ini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telah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lazim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dilakukan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karena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dapat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dianalisis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secara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keseluruhan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walaupun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hal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ini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memperlambat</a:t>
            </a:r>
            <a:r>
              <a:rPr lang="en-US" altLang="en-US" sz="2800" dirty="0">
                <a:cs typeface="Arial" panose="020B0604020202020204" pitchFamily="34" charset="0"/>
              </a:rPr>
              <a:t> proses </a:t>
            </a:r>
            <a:r>
              <a:rPr lang="en-US" altLang="en-US" sz="2800" dirty="0" err="1">
                <a:cs typeface="Arial" panose="020B0604020202020204" pitchFamily="34" charset="0"/>
              </a:rPr>
              <a:t>melengkapi</a:t>
            </a:r>
            <a:r>
              <a:rPr lang="en-US" altLang="en-US" sz="2800" dirty="0">
                <a:cs typeface="Arial" panose="020B0604020202020204" pitchFamily="34" charset="0"/>
              </a:rPr>
              <a:t> yang </a:t>
            </a:r>
            <a:r>
              <a:rPr lang="en-US" altLang="en-US" sz="2800" dirty="0" err="1">
                <a:cs typeface="Arial" panose="020B0604020202020204" pitchFamily="34" charset="0"/>
              </a:rPr>
              <a:t>kurang</a:t>
            </a:r>
            <a:r>
              <a:rPr lang="en-US" altLang="en-US" sz="2800" dirty="0">
                <a:cs typeface="Arial" panose="020B0604020202020204" pitchFamily="34" charset="0"/>
              </a:rPr>
              <a:t>. </a:t>
            </a:r>
          </a:p>
          <a:p>
            <a:pPr algn="just">
              <a:buFont typeface="Monotype Sorts" pitchFamily="2" charset="2"/>
              <a:buNone/>
            </a:pPr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CCD492B-A9E8-4DA8-8930-BA4F994B82C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Lilywi</a:t>
            </a:r>
          </a:p>
        </p:txBody>
      </p:sp>
      <p:sp>
        <p:nvSpPr>
          <p:cNvPr id="16390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fld id="{4B17EF77-1144-4699-B91A-9B225AA94AC7}" type="slidenum">
              <a:rPr lang="en-US" altLang="en-US" sz="1400">
                <a:solidFill>
                  <a:schemeClr val="tx2"/>
                </a:solidFill>
                <a:latin typeface="Arial Black" panose="020B0A04020102020204" pitchFamily="34" charset="0"/>
              </a:rPr>
              <a:pPr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en-US" altLang="en-US" sz="14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67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 autoUpdateAnimBg="0"/>
      <p:bldP spid="70659" grpId="0" build="p" autoUpdateAnimBg="0"/>
    </p:bldLst>
  </p:timing>
</p:sld>
</file>

<file path=ppt/theme/theme1.xml><?xml version="1.0" encoding="utf-8"?>
<a:theme xmlns:a="http://schemas.openxmlformats.org/drawingml/2006/main" name="0-Blanko-PPT-sesi-2-14 baru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0-Blanko-PPT-sesi-2-14 baru (1)</Template>
  <TotalTime>226</TotalTime>
  <Words>905</Words>
  <Application>Microsoft Office PowerPoint</Application>
  <PresentationFormat>On-screen Show (4:3)</PresentationFormat>
  <Paragraphs>172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Calibri</vt:lpstr>
      <vt:lpstr>Comic Sans MS</vt:lpstr>
      <vt:lpstr>Courier New</vt:lpstr>
      <vt:lpstr>Monotype Sorts</vt:lpstr>
      <vt:lpstr>Times New Roman</vt:lpstr>
      <vt:lpstr>Wingdings</vt:lpstr>
      <vt:lpstr>0-Blanko-PPT-sesi-2-14 baru (1)</vt:lpstr>
      <vt:lpstr>Lily Widjaja, SKM., MM.</vt:lpstr>
      <vt:lpstr>KEMAMPUAN AKHIR YANG DIHARAPKAN</vt:lpstr>
      <vt:lpstr>AUDIT PENDOKUMENTASIAN REKAM MEDIS</vt:lpstr>
      <vt:lpstr>A. PENDAHULUAN </vt:lpstr>
      <vt:lpstr>USES OF THE MEDICAL RECORD</vt:lpstr>
      <vt:lpstr>USES OF THE MEDICAL RECORD</vt:lpstr>
      <vt:lpstr>B. PERATURAN DAN KEBIJAKAN </vt:lpstr>
      <vt:lpstr>C. JENIS ANALISIS PENDOKUMENTASIAN RM </vt:lpstr>
      <vt:lpstr>WAKTU MENGANALISIS RINGKASAN PULANG</vt:lpstr>
      <vt:lpstr>JADWAL ANALISIS</vt:lpstr>
      <vt:lpstr>D. ANALISIS KUANTITATIF RM </vt:lpstr>
      <vt:lpstr>TUJUAN A. KUANTITATIF</vt:lpstr>
      <vt:lpstr>HASIL A. KUANTITATIF</vt:lpstr>
      <vt:lpstr>KOMPONEN ANALISIS KUANTITATIF RINGKASAN PULANG </vt:lpstr>
      <vt:lpstr>KOMPONEN 1.   Identitas Pasien</vt:lpstr>
      <vt:lpstr>KOMPONEN 2.  Adanya semua Catatan  yang penting</vt:lpstr>
      <vt:lpstr>KOMPONEN 2.  Adanya semua catatan  yang penting</vt:lpstr>
      <vt:lpstr>KOMPONEN 3.   Review Autentikasi</vt:lpstr>
      <vt:lpstr>KOMPONEN 4.  Review Pencatatan. </vt:lpstr>
      <vt:lpstr>RINGKASAN PULANG</vt:lpstr>
      <vt:lpstr>ANALISIS KUANTITATIF</vt:lpstr>
      <vt:lpstr>ANALISIS KUANTITATIF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Mulyo.W</dc:creator>
  <cp:lastModifiedBy>Lily Widjaja</cp:lastModifiedBy>
  <cp:revision>25</cp:revision>
  <dcterms:created xsi:type="dcterms:W3CDTF">2019-09-17T08:28:18Z</dcterms:created>
  <dcterms:modified xsi:type="dcterms:W3CDTF">2020-09-26T15:58:40Z</dcterms:modified>
</cp:coreProperties>
</file>