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p:scale>
          <a:sx n="65" d="100"/>
          <a:sy n="65" d="100"/>
        </p:scale>
        <p:origin x="-144" y="-30"/>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E9CC2C76-4DCF-40EF-8D64-102F35D8F282}" type="datetimeFigureOut">
              <a:rPr lang="en-US" smtClean="0"/>
              <a:t>7/19/2024</a:t>
            </a:fld>
            <a:endParaRPr lang="en-US"/>
          </a:p>
        </p:txBody>
      </p:sp>
      <p:sp>
        <p:nvSpPr>
          <p:cNvPr id="4" name="Slide Image Placeholder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B8A8D3EE-A844-42C5-BB8B-B2AB40F3E103}" type="slidenum">
              <a:rPr lang="en-US" smtClean="0"/>
              <a:t>‹#›</a:t>
            </a:fld>
            <a:endParaRPr lang="en-US"/>
          </a:p>
        </p:txBody>
      </p:sp>
    </p:spTree>
    <p:extLst>
      <p:ext uri="{BB962C8B-B14F-4D97-AF65-F5344CB8AC3E}">
        <p14:creationId xmlns:p14="http://schemas.microsoft.com/office/powerpoint/2010/main" val="709813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371886" y="1599486"/>
            <a:ext cx="5030629" cy="5030629"/>
          </a:xfrm>
          <a:prstGeom prst="rect">
            <a:avLst/>
          </a:prstGeom>
        </p:spPr>
      </p:pic>
      <p:sp>
        <p:nvSpPr>
          <p:cNvPr id="6" name="Text 1"/>
          <p:cNvSpPr/>
          <p:nvPr/>
        </p:nvSpPr>
        <p:spPr>
          <a:xfrm>
            <a:off x="638294" y="1062633"/>
            <a:ext cx="7867412" cy="4139208"/>
          </a:xfrm>
          <a:prstGeom prst="rect">
            <a:avLst/>
          </a:prstGeom>
          <a:noFill/>
          <a:ln/>
        </p:spPr>
        <p:txBody>
          <a:bodyPr wrap="square" rtlCol="0" anchor="t"/>
          <a:lstStyle/>
          <a:p>
            <a:pPr marL="0" indent="0">
              <a:lnSpc>
                <a:spcPts val="6519"/>
              </a:lnSpc>
              <a:buNone/>
            </a:pPr>
            <a:r>
              <a:rPr lang="en-US" sz="5215" dirty="0">
                <a:solidFill>
                  <a:srgbClr val="FAEBEB"/>
                </a:solidFill>
                <a:latin typeface="Dela Gothic One" pitchFamily="34" charset="0"/>
                <a:ea typeface="Dela Gothic One" pitchFamily="34" charset="-122"/>
                <a:cs typeface="Dela Gothic One" pitchFamily="34" charset="-120"/>
              </a:rPr>
              <a:t>Keberlanjutan dan Tanggung Jawab Sosial BUMN/BUMD/BUMDes</a:t>
            </a:r>
            <a:endParaRPr lang="en-US" sz="5215" dirty="0"/>
          </a:p>
        </p:txBody>
      </p:sp>
      <p:sp>
        <p:nvSpPr>
          <p:cNvPr id="7" name="Text 2"/>
          <p:cNvSpPr/>
          <p:nvPr/>
        </p:nvSpPr>
        <p:spPr>
          <a:xfrm>
            <a:off x="638294" y="4618196"/>
            <a:ext cx="7867412" cy="1167289"/>
          </a:xfrm>
          <a:prstGeom prst="rect">
            <a:avLst/>
          </a:prstGeom>
          <a:noFill/>
          <a:ln/>
        </p:spPr>
        <p:txBody>
          <a:bodyPr wrap="square" rtlCol="0" anchor="t"/>
          <a:lstStyle/>
          <a:p>
            <a:pPr marL="0" indent="0">
              <a:lnSpc>
                <a:spcPts val="2298"/>
              </a:lnSpc>
              <a:buNone/>
            </a:pPr>
            <a:r>
              <a:rPr lang="en-US" sz="1436" dirty="0">
                <a:solidFill>
                  <a:srgbClr val="FFE5E5"/>
                </a:solidFill>
                <a:latin typeface="DM Sans" pitchFamily="34" charset="0"/>
                <a:ea typeface="DM Sans" pitchFamily="34" charset="-122"/>
                <a:cs typeface="DM Sans" pitchFamily="34" charset="-120"/>
              </a:rPr>
              <a:t>Sebagai lembaga publik, BUMN, BUMD, dan BUMDes memiliki tanggung jawab untuk menerapkan prinsip keberlanjutan dan tanggung jawab sosial dalam operasional mereka. Hal ini penting untuk menciptakan dampak positif bagi masyarakat, lingkungan, dan pemangku kepentingan lainnya.</a:t>
            </a:r>
            <a:endParaRPr lang="en-US" sz="1436" dirty="0"/>
          </a:p>
        </p:txBody>
      </p:sp>
      <p:sp>
        <p:nvSpPr>
          <p:cNvPr id="8" name="Shape 3"/>
          <p:cNvSpPr/>
          <p:nvPr/>
        </p:nvSpPr>
        <p:spPr>
          <a:xfrm>
            <a:off x="638294" y="6861453"/>
            <a:ext cx="291703" cy="291703"/>
          </a:xfrm>
          <a:prstGeom prst="roundRect">
            <a:avLst>
              <a:gd name="adj" fmla="val 31343818"/>
            </a:avLst>
          </a:prstGeom>
          <a:noFill/>
          <a:ln w="7620">
            <a:solidFill>
              <a:srgbClr val="FFFFFF"/>
            </a:solidFill>
            <a:prstDash val="solid"/>
          </a:ln>
        </p:spPr>
      </p:sp>
      <p:pic>
        <p:nvPicPr>
          <p:cNvPr id="9" name="Image 3" descr="preencoded.png"/>
          <p:cNvPicPr>
            <a:picLocks noChangeAspect="1"/>
          </p:cNvPicPr>
          <p:nvPr/>
        </p:nvPicPr>
        <p:blipFill>
          <a:blip r:embed="rId6"/>
          <a:stretch>
            <a:fillRect/>
          </a:stretch>
        </p:blipFill>
        <p:spPr>
          <a:xfrm>
            <a:off x="645914" y="6869073"/>
            <a:ext cx="276463" cy="276463"/>
          </a:xfrm>
          <a:prstGeom prst="rect">
            <a:avLst/>
          </a:prstGeom>
        </p:spPr>
      </p:pic>
      <p:sp>
        <p:nvSpPr>
          <p:cNvPr id="10" name="Text 4"/>
          <p:cNvSpPr/>
          <p:nvPr/>
        </p:nvSpPr>
        <p:spPr>
          <a:xfrm>
            <a:off x="1021080" y="6847761"/>
            <a:ext cx="2252901" cy="319207"/>
          </a:xfrm>
          <a:prstGeom prst="rect">
            <a:avLst/>
          </a:prstGeom>
          <a:noFill/>
          <a:ln/>
        </p:spPr>
        <p:txBody>
          <a:bodyPr wrap="none" rtlCol="0" anchor="t"/>
          <a:lstStyle/>
          <a:p>
            <a:pPr marL="0" indent="0" algn="l">
              <a:lnSpc>
                <a:spcPts val="2513"/>
              </a:lnSpc>
              <a:buNone/>
            </a:pPr>
            <a:r>
              <a:rPr lang="en-US" sz="1795" b="1" dirty="0" err="1" smtClean="0">
                <a:solidFill>
                  <a:srgbClr val="FFE5E5"/>
                </a:solidFill>
                <a:latin typeface="DM Sans" pitchFamily="34" charset="0"/>
                <a:ea typeface="DM Sans" pitchFamily="34" charset="-122"/>
                <a:cs typeface="DM Sans" pitchFamily="34" charset="-120"/>
              </a:rPr>
              <a:t>Titi</a:t>
            </a:r>
            <a:r>
              <a:rPr lang="en-US" sz="1795" b="1" dirty="0" smtClean="0">
                <a:solidFill>
                  <a:srgbClr val="FFE5E5"/>
                </a:solidFill>
                <a:latin typeface="DM Sans" pitchFamily="34" charset="0"/>
                <a:ea typeface="DM Sans" pitchFamily="34" charset="-122"/>
                <a:cs typeface="DM Sans" pitchFamily="34" charset="-120"/>
              </a:rPr>
              <a:t> </a:t>
            </a:r>
            <a:r>
              <a:rPr lang="en-US" sz="1795" b="1" dirty="0" err="1" smtClean="0">
                <a:solidFill>
                  <a:srgbClr val="FFE5E5"/>
                </a:solidFill>
                <a:latin typeface="DM Sans" pitchFamily="34" charset="0"/>
                <a:ea typeface="DM Sans" pitchFamily="34" charset="-122"/>
                <a:cs typeface="DM Sans" pitchFamily="34" charset="-120"/>
              </a:rPr>
              <a:t>Darmi</a:t>
            </a:r>
            <a:endParaRPr lang="en-US" sz="179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75000"/>
            </a:srgbClr>
          </a:solidFill>
          <a:ln/>
        </p:spPr>
      </p:sp>
      <p:pic>
        <p:nvPicPr>
          <p:cNvPr id="4" name="Image 1" descr="preencoded.png"/>
          <p:cNvPicPr>
            <a:picLocks noChangeAspect="1"/>
          </p:cNvPicPr>
          <p:nvPr/>
        </p:nvPicPr>
        <p:blipFill>
          <a:blip r:embed="rId4"/>
          <a:stretch>
            <a:fillRect/>
          </a:stretch>
        </p:blipFill>
        <p:spPr>
          <a:xfrm>
            <a:off x="0" y="0"/>
            <a:ext cx="14630400" cy="2791420"/>
          </a:xfrm>
          <a:prstGeom prst="rect">
            <a:avLst/>
          </a:prstGeom>
        </p:spPr>
      </p:pic>
      <p:sp>
        <p:nvSpPr>
          <p:cNvPr id="5" name="Text 1"/>
          <p:cNvSpPr/>
          <p:nvPr/>
        </p:nvSpPr>
        <p:spPr>
          <a:xfrm>
            <a:off x="894874" y="3412331"/>
            <a:ext cx="12840652" cy="1469231"/>
          </a:xfrm>
          <a:prstGeom prst="rect">
            <a:avLst/>
          </a:prstGeom>
          <a:noFill/>
          <a:ln/>
        </p:spPr>
        <p:txBody>
          <a:bodyPr wrap="square" rtlCol="0" anchor="t"/>
          <a:lstStyle/>
          <a:p>
            <a:pPr marL="0" indent="0">
              <a:lnSpc>
                <a:spcPts val="5784"/>
              </a:lnSpc>
              <a:buNone/>
            </a:pPr>
            <a:r>
              <a:rPr lang="en-US" sz="4627" dirty="0">
                <a:solidFill>
                  <a:srgbClr val="FAEBEB"/>
                </a:solidFill>
                <a:latin typeface="Dela Gothic One" pitchFamily="34" charset="0"/>
                <a:ea typeface="Dela Gothic One" pitchFamily="34" charset="-122"/>
                <a:cs typeface="Dela Gothic One" pitchFamily="34" charset="-120"/>
              </a:rPr>
              <a:t>Definisi Keberlanjutan dan Tanggung Jawab Sosial</a:t>
            </a:r>
            <a:endParaRPr lang="en-US" sz="4627" dirty="0"/>
          </a:p>
        </p:txBody>
      </p:sp>
      <p:sp>
        <p:nvSpPr>
          <p:cNvPr id="6" name="Shape 2"/>
          <p:cNvSpPr/>
          <p:nvPr/>
        </p:nvSpPr>
        <p:spPr>
          <a:xfrm>
            <a:off x="894874" y="5216485"/>
            <a:ext cx="6308765" cy="2392204"/>
          </a:xfrm>
          <a:prstGeom prst="roundRect">
            <a:avLst>
              <a:gd name="adj" fmla="val 3921"/>
            </a:avLst>
          </a:prstGeom>
          <a:solidFill>
            <a:srgbClr val="740B0B"/>
          </a:solidFill>
          <a:ln w="7620">
            <a:solidFill>
              <a:srgbClr val="8D2424"/>
            </a:solidFill>
            <a:prstDash val="solid"/>
          </a:ln>
        </p:spPr>
      </p:sp>
      <p:sp>
        <p:nvSpPr>
          <p:cNvPr id="7" name="Text 3"/>
          <p:cNvSpPr/>
          <p:nvPr/>
        </p:nvSpPr>
        <p:spPr>
          <a:xfrm>
            <a:off x="1125736" y="5447348"/>
            <a:ext cx="2938343" cy="367308"/>
          </a:xfrm>
          <a:prstGeom prst="rect">
            <a:avLst/>
          </a:prstGeom>
          <a:noFill/>
          <a:ln/>
        </p:spPr>
        <p:txBody>
          <a:bodyPr wrap="none" rtlCol="0" anchor="t"/>
          <a:lstStyle/>
          <a:p>
            <a:pPr marL="0" indent="0">
              <a:lnSpc>
                <a:spcPts val="2892"/>
              </a:lnSpc>
              <a:buNone/>
            </a:pPr>
            <a:r>
              <a:rPr lang="en-US" sz="2314" dirty="0">
                <a:solidFill>
                  <a:srgbClr val="FFE5E5"/>
                </a:solidFill>
                <a:latin typeface="Dela Gothic One" pitchFamily="34" charset="0"/>
                <a:ea typeface="Dela Gothic One" pitchFamily="34" charset="-122"/>
                <a:cs typeface="Dela Gothic One" pitchFamily="34" charset="-120"/>
              </a:rPr>
              <a:t>Keberlanjutan</a:t>
            </a:r>
            <a:endParaRPr lang="en-US" sz="2314" dirty="0"/>
          </a:p>
        </p:txBody>
      </p:sp>
      <p:sp>
        <p:nvSpPr>
          <p:cNvPr id="8" name="Text 4"/>
          <p:cNvSpPr/>
          <p:nvPr/>
        </p:nvSpPr>
        <p:spPr>
          <a:xfrm>
            <a:off x="1125736" y="5948601"/>
            <a:ext cx="5847040" cy="1071920"/>
          </a:xfrm>
          <a:prstGeom prst="rect">
            <a:avLst/>
          </a:prstGeom>
          <a:noFill/>
          <a:ln/>
        </p:spPr>
        <p:txBody>
          <a:bodyPr wrap="square" rtlCol="0" anchor="t"/>
          <a:lstStyle/>
          <a:p>
            <a:pPr marL="0" indent="0">
              <a:lnSpc>
                <a:spcPts val="2813"/>
              </a:lnSpc>
              <a:buNone/>
            </a:pPr>
            <a:r>
              <a:rPr lang="en-US" sz="1758" dirty="0">
                <a:solidFill>
                  <a:srgbClr val="FFE5E5"/>
                </a:solidFill>
                <a:latin typeface="DM Sans" pitchFamily="34" charset="0"/>
                <a:ea typeface="DM Sans" pitchFamily="34" charset="-122"/>
                <a:cs typeface="DM Sans" pitchFamily="34" charset="-120"/>
              </a:rPr>
              <a:t>Kemampuan memenuhi kebutuhan saat ini tanpa mengurangi kemampuan generasi mendatang untuk memenuhi kebutuhannya.</a:t>
            </a:r>
            <a:endParaRPr lang="en-US" sz="1758" dirty="0"/>
          </a:p>
        </p:txBody>
      </p:sp>
      <p:sp>
        <p:nvSpPr>
          <p:cNvPr id="9" name="Shape 5"/>
          <p:cNvSpPr/>
          <p:nvPr/>
        </p:nvSpPr>
        <p:spPr>
          <a:xfrm>
            <a:off x="7426881" y="5216485"/>
            <a:ext cx="6308765" cy="2392204"/>
          </a:xfrm>
          <a:prstGeom prst="roundRect">
            <a:avLst>
              <a:gd name="adj" fmla="val 3921"/>
            </a:avLst>
          </a:prstGeom>
          <a:solidFill>
            <a:srgbClr val="740B0B"/>
          </a:solidFill>
          <a:ln w="7620">
            <a:solidFill>
              <a:srgbClr val="8D2424"/>
            </a:solidFill>
            <a:prstDash val="solid"/>
          </a:ln>
        </p:spPr>
      </p:sp>
      <p:sp>
        <p:nvSpPr>
          <p:cNvPr id="10" name="Text 6"/>
          <p:cNvSpPr/>
          <p:nvPr/>
        </p:nvSpPr>
        <p:spPr>
          <a:xfrm>
            <a:off x="7657743" y="5447348"/>
            <a:ext cx="4124206" cy="367308"/>
          </a:xfrm>
          <a:prstGeom prst="rect">
            <a:avLst/>
          </a:prstGeom>
          <a:noFill/>
          <a:ln/>
        </p:spPr>
        <p:txBody>
          <a:bodyPr wrap="none" rtlCol="0" anchor="t"/>
          <a:lstStyle/>
          <a:p>
            <a:pPr marL="0" indent="0">
              <a:lnSpc>
                <a:spcPts val="2892"/>
              </a:lnSpc>
              <a:buNone/>
            </a:pPr>
            <a:r>
              <a:rPr lang="en-US" sz="2314" dirty="0">
                <a:solidFill>
                  <a:srgbClr val="FFE5E5"/>
                </a:solidFill>
                <a:latin typeface="Dela Gothic One" pitchFamily="34" charset="0"/>
                <a:ea typeface="Dela Gothic One" pitchFamily="34" charset="-122"/>
                <a:cs typeface="Dela Gothic One" pitchFamily="34" charset="-120"/>
              </a:rPr>
              <a:t>Tanggung Jawab Sosial</a:t>
            </a:r>
            <a:endParaRPr lang="en-US" sz="2314" dirty="0"/>
          </a:p>
        </p:txBody>
      </p:sp>
      <p:sp>
        <p:nvSpPr>
          <p:cNvPr id="11" name="Text 7"/>
          <p:cNvSpPr/>
          <p:nvPr/>
        </p:nvSpPr>
        <p:spPr>
          <a:xfrm>
            <a:off x="7657743" y="5948601"/>
            <a:ext cx="5847040" cy="1429226"/>
          </a:xfrm>
          <a:prstGeom prst="rect">
            <a:avLst/>
          </a:prstGeom>
          <a:noFill/>
          <a:ln/>
        </p:spPr>
        <p:txBody>
          <a:bodyPr wrap="square" rtlCol="0" anchor="t"/>
          <a:lstStyle/>
          <a:p>
            <a:pPr marL="0" indent="0">
              <a:lnSpc>
                <a:spcPts val="2813"/>
              </a:lnSpc>
              <a:buNone/>
            </a:pPr>
            <a:r>
              <a:rPr lang="en-US" sz="1758" dirty="0">
                <a:solidFill>
                  <a:srgbClr val="FFE5E5"/>
                </a:solidFill>
                <a:latin typeface="DM Sans" pitchFamily="34" charset="0"/>
                <a:ea typeface="DM Sans" pitchFamily="34" charset="-122"/>
                <a:cs typeface="DM Sans" pitchFamily="34" charset="-120"/>
              </a:rPr>
              <a:t>Komitmen perusahaan untuk berperan serta dalam pembangunan ekonomi berkelanjutan guna meningkatkan kualitas hidup dan lingkungan yang bermanfaat.</a:t>
            </a:r>
            <a:endParaRPr lang="en-US" sz="1758"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75000"/>
            </a:srgbClr>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216098" y="2741652"/>
            <a:ext cx="5054203" cy="2746177"/>
          </a:xfrm>
          <a:prstGeom prst="rect">
            <a:avLst/>
          </a:prstGeom>
        </p:spPr>
      </p:pic>
      <p:sp>
        <p:nvSpPr>
          <p:cNvPr id="6" name="Text 1"/>
          <p:cNvSpPr/>
          <p:nvPr/>
        </p:nvSpPr>
        <p:spPr>
          <a:xfrm>
            <a:off x="6091238" y="1256705"/>
            <a:ext cx="7934325" cy="1705570"/>
          </a:xfrm>
          <a:prstGeom prst="rect">
            <a:avLst/>
          </a:prstGeom>
          <a:noFill/>
          <a:ln/>
        </p:spPr>
        <p:txBody>
          <a:bodyPr wrap="square" rtlCol="0" anchor="t"/>
          <a:lstStyle/>
          <a:p>
            <a:pPr marL="0" indent="0">
              <a:lnSpc>
                <a:spcPts val="4476"/>
              </a:lnSpc>
              <a:buNone/>
            </a:pPr>
            <a:r>
              <a:rPr lang="en-US" sz="3581" dirty="0">
                <a:solidFill>
                  <a:srgbClr val="FAEBEB"/>
                </a:solidFill>
                <a:latin typeface="Dela Gothic One" pitchFamily="34" charset="0"/>
                <a:ea typeface="Dela Gothic One" pitchFamily="34" charset="-122"/>
                <a:cs typeface="Dela Gothic One" pitchFamily="34" charset="-120"/>
              </a:rPr>
              <a:t>Manfaat Penerapan Keberlanjutan dan Tanggung Jawab Sosial</a:t>
            </a:r>
            <a:endParaRPr lang="en-US" sz="3581" dirty="0"/>
          </a:p>
        </p:txBody>
      </p:sp>
      <p:sp>
        <p:nvSpPr>
          <p:cNvPr id="7" name="Shape 2"/>
          <p:cNvSpPr/>
          <p:nvPr/>
        </p:nvSpPr>
        <p:spPr>
          <a:xfrm>
            <a:off x="6091238" y="3415784"/>
            <a:ext cx="388739" cy="388739"/>
          </a:xfrm>
          <a:prstGeom prst="roundRect">
            <a:avLst>
              <a:gd name="adj" fmla="val 18672"/>
            </a:avLst>
          </a:prstGeom>
          <a:solidFill>
            <a:srgbClr val="740B0B"/>
          </a:solidFill>
          <a:ln w="7620">
            <a:solidFill>
              <a:srgbClr val="8D2424"/>
            </a:solidFill>
            <a:prstDash val="solid"/>
          </a:ln>
        </p:spPr>
      </p:sp>
      <p:sp>
        <p:nvSpPr>
          <p:cNvPr id="8" name="Text 3"/>
          <p:cNvSpPr/>
          <p:nvPr/>
        </p:nvSpPr>
        <p:spPr>
          <a:xfrm>
            <a:off x="6205299" y="3473648"/>
            <a:ext cx="160496" cy="272891"/>
          </a:xfrm>
          <a:prstGeom prst="rect">
            <a:avLst/>
          </a:prstGeom>
          <a:noFill/>
          <a:ln/>
        </p:spPr>
        <p:txBody>
          <a:bodyPr wrap="none" rtlCol="0" anchor="t"/>
          <a:lstStyle/>
          <a:p>
            <a:pPr marL="0" indent="0" algn="ctr">
              <a:lnSpc>
                <a:spcPts val="2149"/>
              </a:lnSpc>
              <a:buNone/>
            </a:pPr>
            <a:r>
              <a:rPr lang="en-US" sz="2149" dirty="0">
                <a:solidFill>
                  <a:srgbClr val="FFE5E5"/>
                </a:solidFill>
                <a:latin typeface="Dela Gothic One" pitchFamily="34" charset="0"/>
                <a:ea typeface="Dela Gothic One" pitchFamily="34" charset="-122"/>
                <a:cs typeface="Dela Gothic One" pitchFamily="34" charset="-120"/>
              </a:rPr>
              <a:t>1</a:t>
            </a:r>
            <a:endParaRPr lang="en-US" sz="2149" dirty="0"/>
          </a:p>
        </p:txBody>
      </p:sp>
      <p:sp>
        <p:nvSpPr>
          <p:cNvPr id="9" name="Text 4"/>
          <p:cNvSpPr/>
          <p:nvPr/>
        </p:nvSpPr>
        <p:spPr>
          <a:xfrm>
            <a:off x="6652736" y="3415784"/>
            <a:ext cx="2999184" cy="284202"/>
          </a:xfrm>
          <a:prstGeom prst="rect">
            <a:avLst/>
          </a:prstGeom>
          <a:noFill/>
          <a:ln/>
        </p:spPr>
        <p:txBody>
          <a:bodyPr wrap="none" rtlCol="0" anchor="t"/>
          <a:lstStyle/>
          <a:p>
            <a:pPr marL="0" indent="0">
              <a:lnSpc>
                <a:spcPts val="2238"/>
              </a:lnSpc>
              <a:buNone/>
            </a:pPr>
            <a:r>
              <a:rPr lang="en-US" sz="1791" dirty="0">
                <a:solidFill>
                  <a:srgbClr val="FFE5E5"/>
                </a:solidFill>
                <a:latin typeface="Dela Gothic One" pitchFamily="34" charset="0"/>
                <a:ea typeface="Dela Gothic One" pitchFamily="34" charset="-122"/>
                <a:cs typeface="Dela Gothic One" pitchFamily="34" charset="-120"/>
              </a:rPr>
              <a:t>Daya Saing Meningkat</a:t>
            </a:r>
            <a:endParaRPr lang="en-US" sz="1791" dirty="0"/>
          </a:p>
        </p:txBody>
      </p:sp>
      <p:sp>
        <p:nvSpPr>
          <p:cNvPr id="10" name="Text 5"/>
          <p:cNvSpPr/>
          <p:nvPr/>
        </p:nvSpPr>
        <p:spPr>
          <a:xfrm>
            <a:off x="6652736" y="3803571"/>
            <a:ext cx="7372826" cy="553164"/>
          </a:xfrm>
          <a:prstGeom prst="rect">
            <a:avLst/>
          </a:prstGeom>
          <a:noFill/>
          <a:ln/>
        </p:spPr>
        <p:txBody>
          <a:bodyPr wrap="square" rtlCol="0" anchor="t"/>
          <a:lstStyle/>
          <a:p>
            <a:pPr marL="0" indent="0">
              <a:lnSpc>
                <a:spcPts val="2177"/>
              </a:lnSpc>
              <a:buNone/>
            </a:pPr>
            <a:r>
              <a:rPr lang="en-US" sz="1361" dirty="0">
                <a:solidFill>
                  <a:srgbClr val="FFE5E5"/>
                </a:solidFill>
                <a:latin typeface="DM Sans" pitchFamily="34" charset="0"/>
                <a:ea typeface="DM Sans" pitchFamily="34" charset="-122"/>
                <a:cs typeface="DM Sans" pitchFamily="34" charset="-120"/>
              </a:rPr>
              <a:t>Menerapkan praktik keberlanjutan dan tanggung jawab sosial dapat meningkatkan reputasi dan daya saing perusahaan.</a:t>
            </a:r>
            <a:endParaRPr lang="en-US" sz="1361" dirty="0"/>
          </a:p>
        </p:txBody>
      </p:sp>
      <p:sp>
        <p:nvSpPr>
          <p:cNvPr id="11" name="Shape 6"/>
          <p:cNvSpPr/>
          <p:nvPr/>
        </p:nvSpPr>
        <p:spPr>
          <a:xfrm>
            <a:off x="6091238" y="4723805"/>
            <a:ext cx="388739" cy="388739"/>
          </a:xfrm>
          <a:prstGeom prst="roundRect">
            <a:avLst>
              <a:gd name="adj" fmla="val 18672"/>
            </a:avLst>
          </a:prstGeom>
          <a:solidFill>
            <a:srgbClr val="740B0B"/>
          </a:solidFill>
          <a:ln w="7620">
            <a:solidFill>
              <a:srgbClr val="8D2424"/>
            </a:solidFill>
            <a:prstDash val="solid"/>
          </a:ln>
        </p:spPr>
      </p:sp>
      <p:sp>
        <p:nvSpPr>
          <p:cNvPr id="12" name="Text 7"/>
          <p:cNvSpPr/>
          <p:nvPr/>
        </p:nvSpPr>
        <p:spPr>
          <a:xfrm>
            <a:off x="6171724" y="4781669"/>
            <a:ext cx="227767" cy="272891"/>
          </a:xfrm>
          <a:prstGeom prst="rect">
            <a:avLst/>
          </a:prstGeom>
          <a:noFill/>
          <a:ln/>
        </p:spPr>
        <p:txBody>
          <a:bodyPr wrap="none" rtlCol="0" anchor="t"/>
          <a:lstStyle/>
          <a:p>
            <a:pPr marL="0" indent="0" algn="ctr">
              <a:lnSpc>
                <a:spcPts val="2149"/>
              </a:lnSpc>
              <a:buNone/>
            </a:pPr>
            <a:r>
              <a:rPr lang="en-US" sz="2149" dirty="0">
                <a:solidFill>
                  <a:srgbClr val="FFE5E5"/>
                </a:solidFill>
                <a:latin typeface="Dela Gothic One" pitchFamily="34" charset="0"/>
                <a:ea typeface="Dela Gothic One" pitchFamily="34" charset="-122"/>
                <a:cs typeface="Dela Gothic One" pitchFamily="34" charset="-120"/>
              </a:rPr>
              <a:t>2</a:t>
            </a:r>
            <a:endParaRPr lang="en-US" sz="2149" dirty="0"/>
          </a:p>
        </p:txBody>
      </p:sp>
      <p:sp>
        <p:nvSpPr>
          <p:cNvPr id="13" name="Text 8"/>
          <p:cNvSpPr/>
          <p:nvPr/>
        </p:nvSpPr>
        <p:spPr>
          <a:xfrm>
            <a:off x="6652736" y="4723805"/>
            <a:ext cx="6893719" cy="284202"/>
          </a:xfrm>
          <a:prstGeom prst="rect">
            <a:avLst/>
          </a:prstGeom>
          <a:noFill/>
          <a:ln/>
        </p:spPr>
        <p:txBody>
          <a:bodyPr wrap="none" rtlCol="0" anchor="t"/>
          <a:lstStyle/>
          <a:p>
            <a:pPr marL="0" indent="0">
              <a:lnSpc>
                <a:spcPts val="2238"/>
              </a:lnSpc>
              <a:buNone/>
            </a:pPr>
            <a:r>
              <a:rPr lang="en-US" sz="1791" dirty="0">
                <a:solidFill>
                  <a:srgbClr val="FFE5E5"/>
                </a:solidFill>
                <a:latin typeface="Dela Gothic One" pitchFamily="34" charset="0"/>
                <a:ea typeface="Dela Gothic One" pitchFamily="34" charset="-122"/>
                <a:cs typeface="Dela Gothic One" pitchFamily="34" charset="-120"/>
              </a:rPr>
              <a:t>Hubungan dengan Pemangku Kepentingan Membaik</a:t>
            </a:r>
            <a:endParaRPr lang="en-US" sz="1791" dirty="0"/>
          </a:p>
        </p:txBody>
      </p:sp>
      <p:sp>
        <p:nvSpPr>
          <p:cNvPr id="14" name="Text 9"/>
          <p:cNvSpPr/>
          <p:nvPr/>
        </p:nvSpPr>
        <p:spPr>
          <a:xfrm>
            <a:off x="6652736" y="5111591"/>
            <a:ext cx="7372826" cy="553164"/>
          </a:xfrm>
          <a:prstGeom prst="rect">
            <a:avLst/>
          </a:prstGeom>
          <a:noFill/>
          <a:ln/>
        </p:spPr>
        <p:txBody>
          <a:bodyPr wrap="square" rtlCol="0" anchor="t"/>
          <a:lstStyle/>
          <a:p>
            <a:pPr marL="0" indent="0">
              <a:lnSpc>
                <a:spcPts val="2177"/>
              </a:lnSpc>
              <a:buNone/>
            </a:pPr>
            <a:r>
              <a:rPr lang="en-US" sz="1361" dirty="0">
                <a:solidFill>
                  <a:srgbClr val="FFE5E5"/>
                </a:solidFill>
                <a:latin typeface="DM Sans" pitchFamily="34" charset="0"/>
                <a:ea typeface="DM Sans" pitchFamily="34" charset="-122"/>
                <a:cs typeface="DM Sans" pitchFamily="34" charset="-120"/>
              </a:rPr>
              <a:t>Membangun kepercayaan dan hubungan yang baik dengan karyawan, masyarakat, dan pemerintah.</a:t>
            </a:r>
            <a:endParaRPr lang="en-US" sz="1361" dirty="0"/>
          </a:p>
        </p:txBody>
      </p:sp>
      <p:sp>
        <p:nvSpPr>
          <p:cNvPr id="15" name="Shape 10"/>
          <p:cNvSpPr/>
          <p:nvPr/>
        </p:nvSpPr>
        <p:spPr>
          <a:xfrm>
            <a:off x="6091238" y="6031825"/>
            <a:ext cx="388739" cy="388739"/>
          </a:xfrm>
          <a:prstGeom prst="roundRect">
            <a:avLst>
              <a:gd name="adj" fmla="val 18672"/>
            </a:avLst>
          </a:prstGeom>
          <a:solidFill>
            <a:srgbClr val="740B0B"/>
          </a:solidFill>
          <a:ln w="7620">
            <a:solidFill>
              <a:srgbClr val="8D2424"/>
            </a:solidFill>
            <a:prstDash val="solid"/>
          </a:ln>
        </p:spPr>
      </p:sp>
      <p:sp>
        <p:nvSpPr>
          <p:cNvPr id="16" name="Text 11"/>
          <p:cNvSpPr/>
          <p:nvPr/>
        </p:nvSpPr>
        <p:spPr>
          <a:xfrm>
            <a:off x="6165413" y="6089690"/>
            <a:ext cx="240387" cy="272891"/>
          </a:xfrm>
          <a:prstGeom prst="rect">
            <a:avLst/>
          </a:prstGeom>
          <a:noFill/>
          <a:ln/>
        </p:spPr>
        <p:txBody>
          <a:bodyPr wrap="none" rtlCol="0" anchor="t"/>
          <a:lstStyle/>
          <a:p>
            <a:pPr marL="0" indent="0" algn="ctr">
              <a:lnSpc>
                <a:spcPts val="2149"/>
              </a:lnSpc>
              <a:buNone/>
            </a:pPr>
            <a:r>
              <a:rPr lang="en-US" sz="2149" dirty="0">
                <a:solidFill>
                  <a:srgbClr val="FFE5E5"/>
                </a:solidFill>
                <a:latin typeface="Dela Gothic One" pitchFamily="34" charset="0"/>
                <a:ea typeface="Dela Gothic One" pitchFamily="34" charset="-122"/>
                <a:cs typeface="Dela Gothic One" pitchFamily="34" charset="-120"/>
              </a:rPr>
              <a:t>3</a:t>
            </a:r>
            <a:endParaRPr lang="en-US" sz="2149" dirty="0"/>
          </a:p>
        </p:txBody>
      </p:sp>
      <p:sp>
        <p:nvSpPr>
          <p:cNvPr id="17" name="Text 12"/>
          <p:cNvSpPr/>
          <p:nvPr/>
        </p:nvSpPr>
        <p:spPr>
          <a:xfrm>
            <a:off x="6652736" y="6031825"/>
            <a:ext cx="2875717" cy="284202"/>
          </a:xfrm>
          <a:prstGeom prst="rect">
            <a:avLst/>
          </a:prstGeom>
          <a:noFill/>
          <a:ln/>
        </p:spPr>
        <p:txBody>
          <a:bodyPr wrap="none" rtlCol="0" anchor="t"/>
          <a:lstStyle/>
          <a:p>
            <a:pPr marL="0" indent="0">
              <a:lnSpc>
                <a:spcPts val="2238"/>
              </a:lnSpc>
              <a:buNone/>
            </a:pPr>
            <a:r>
              <a:rPr lang="en-US" sz="1791" dirty="0">
                <a:solidFill>
                  <a:srgbClr val="FFE5E5"/>
                </a:solidFill>
                <a:latin typeface="Dela Gothic One" pitchFamily="34" charset="0"/>
                <a:ea typeface="Dela Gothic One" pitchFamily="34" charset="-122"/>
                <a:cs typeface="Dela Gothic One" pitchFamily="34" charset="-120"/>
              </a:rPr>
              <a:t>Efisiensi Operasional</a:t>
            </a:r>
            <a:endParaRPr lang="en-US" sz="1791" dirty="0"/>
          </a:p>
        </p:txBody>
      </p:sp>
      <p:sp>
        <p:nvSpPr>
          <p:cNvPr id="18" name="Text 13"/>
          <p:cNvSpPr/>
          <p:nvPr/>
        </p:nvSpPr>
        <p:spPr>
          <a:xfrm>
            <a:off x="6652736" y="6419612"/>
            <a:ext cx="7372826" cy="553164"/>
          </a:xfrm>
          <a:prstGeom prst="rect">
            <a:avLst/>
          </a:prstGeom>
          <a:noFill/>
          <a:ln/>
        </p:spPr>
        <p:txBody>
          <a:bodyPr wrap="square" rtlCol="0" anchor="t"/>
          <a:lstStyle/>
          <a:p>
            <a:pPr marL="0" indent="0">
              <a:lnSpc>
                <a:spcPts val="2177"/>
              </a:lnSpc>
              <a:buNone/>
            </a:pPr>
            <a:r>
              <a:rPr lang="en-US" sz="1361" dirty="0">
                <a:solidFill>
                  <a:srgbClr val="FFE5E5"/>
                </a:solidFill>
                <a:latin typeface="DM Sans" pitchFamily="34" charset="0"/>
                <a:ea typeface="DM Sans" pitchFamily="34" charset="-122"/>
                <a:cs typeface="DM Sans" pitchFamily="34" charset="-120"/>
              </a:rPr>
              <a:t>Pengelolaan sumber daya yang lebih baik dapat mengurangi biaya dan meningkatkan efisiensi.</a:t>
            </a:r>
            <a:endParaRPr lang="en-US" sz="136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75000"/>
            </a:srgbClr>
          </a:solidFill>
          <a:ln/>
        </p:spPr>
      </p:sp>
      <p:sp>
        <p:nvSpPr>
          <p:cNvPr id="4" name="Text 1"/>
          <p:cNvSpPr/>
          <p:nvPr/>
        </p:nvSpPr>
        <p:spPr>
          <a:xfrm>
            <a:off x="864037" y="954405"/>
            <a:ext cx="12902327" cy="2436376"/>
          </a:xfrm>
          <a:prstGeom prst="rect">
            <a:avLst/>
          </a:prstGeom>
          <a:noFill/>
          <a:ln/>
        </p:spPr>
        <p:txBody>
          <a:bodyPr wrap="square" rtlCol="0" anchor="t"/>
          <a:lstStyle/>
          <a:p>
            <a:pPr marL="0" indent="0">
              <a:lnSpc>
                <a:spcPts val="6395"/>
              </a:lnSpc>
              <a:buNone/>
            </a:pPr>
            <a:r>
              <a:rPr lang="en-US" sz="5116" dirty="0">
                <a:solidFill>
                  <a:srgbClr val="FAEBEB"/>
                </a:solidFill>
                <a:latin typeface="Dela Gothic One" pitchFamily="34" charset="0"/>
                <a:ea typeface="Dela Gothic One" pitchFamily="34" charset="-122"/>
                <a:cs typeface="Dela Gothic One" pitchFamily="34" charset="-120"/>
              </a:rPr>
              <a:t>Strategi Implementasi Keberlanjutan dan Tanggung Jawab Sosial</a:t>
            </a:r>
            <a:endParaRPr lang="en-US" sz="5116" dirty="0"/>
          </a:p>
        </p:txBody>
      </p:sp>
      <p:sp>
        <p:nvSpPr>
          <p:cNvPr id="5" name="Text 2"/>
          <p:cNvSpPr/>
          <p:nvPr/>
        </p:nvSpPr>
        <p:spPr>
          <a:xfrm>
            <a:off x="864037" y="4007882"/>
            <a:ext cx="3898821" cy="812006"/>
          </a:xfrm>
          <a:prstGeom prst="rect">
            <a:avLst/>
          </a:prstGeom>
          <a:noFill/>
          <a:ln/>
        </p:spPr>
        <p:txBody>
          <a:bodyPr wrap="square" rtlCol="0" anchor="t"/>
          <a:lstStyle/>
          <a:p>
            <a:pPr marL="0" indent="0">
              <a:lnSpc>
                <a:spcPts val="3197"/>
              </a:lnSpc>
              <a:buNone/>
            </a:pPr>
            <a:r>
              <a:rPr lang="en-US" sz="2558" dirty="0">
                <a:solidFill>
                  <a:srgbClr val="FAEBEB"/>
                </a:solidFill>
                <a:latin typeface="Dela Gothic One" pitchFamily="34" charset="0"/>
                <a:ea typeface="Dela Gothic One" pitchFamily="34" charset="-122"/>
                <a:cs typeface="Dela Gothic One" pitchFamily="34" charset="-120"/>
              </a:rPr>
              <a:t>Integrasi ke Dalam Bisnis</a:t>
            </a:r>
            <a:endParaRPr lang="en-US" sz="2558" dirty="0"/>
          </a:p>
        </p:txBody>
      </p:sp>
      <p:sp>
        <p:nvSpPr>
          <p:cNvPr id="6" name="Text 3"/>
          <p:cNvSpPr/>
          <p:nvPr/>
        </p:nvSpPr>
        <p:spPr>
          <a:xfrm>
            <a:off x="864037" y="5066705"/>
            <a:ext cx="3898821" cy="1580198"/>
          </a:xfrm>
          <a:prstGeom prst="rect">
            <a:avLst/>
          </a:prstGeom>
          <a:noFill/>
          <a:ln/>
        </p:spPr>
        <p:txBody>
          <a:bodyPr wrap="square" rtlCol="0" anchor="t"/>
          <a:lstStyle/>
          <a:p>
            <a:pPr marL="0" indent="0">
              <a:lnSpc>
                <a:spcPts val="3110"/>
              </a:lnSpc>
              <a:buNone/>
            </a:pPr>
            <a:r>
              <a:rPr lang="en-US" sz="1944" dirty="0">
                <a:solidFill>
                  <a:srgbClr val="FFE5E5"/>
                </a:solidFill>
                <a:latin typeface="DM Sans" pitchFamily="34" charset="0"/>
                <a:ea typeface="DM Sans" pitchFamily="34" charset="-122"/>
                <a:cs typeface="DM Sans" pitchFamily="34" charset="-120"/>
              </a:rPr>
              <a:t>Menjadikan keberlanjutan dan tanggung jawab sosial sebagai bagian integral dari strategi, tata kelola, dan operasi perusahaan.</a:t>
            </a:r>
            <a:endParaRPr lang="en-US" sz="1944" dirty="0"/>
          </a:p>
        </p:txBody>
      </p:sp>
      <p:sp>
        <p:nvSpPr>
          <p:cNvPr id="7" name="Text 4"/>
          <p:cNvSpPr/>
          <p:nvPr/>
        </p:nvSpPr>
        <p:spPr>
          <a:xfrm>
            <a:off x="5372695" y="4007882"/>
            <a:ext cx="3898821" cy="1218009"/>
          </a:xfrm>
          <a:prstGeom prst="rect">
            <a:avLst/>
          </a:prstGeom>
          <a:noFill/>
          <a:ln/>
        </p:spPr>
        <p:txBody>
          <a:bodyPr wrap="square" rtlCol="0" anchor="t"/>
          <a:lstStyle/>
          <a:p>
            <a:pPr marL="0" indent="0">
              <a:lnSpc>
                <a:spcPts val="3197"/>
              </a:lnSpc>
              <a:buNone/>
            </a:pPr>
            <a:r>
              <a:rPr lang="en-US" sz="2558" dirty="0">
                <a:solidFill>
                  <a:srgbClr val="FAEBEB"/>
                </a:solidFill>
                <a:latin typeface="Dela Gothic One" pitchFamily="34" charset="0"/>
                <a:ea typeface="Dela Gothic One" pitchFamily="34" charset="-122"/>
                <a:cs typeface="Dela Gothic One" pitchFamily="34" charset="-120"/>
              </a:rPr>
              <a:t>Fokus pada Pemangku Kepentingan</a:t>
            </a:r>
            <a:endParaRPr lang="en-US" sz="2558" dirty="0"/>
          </a:p>
        </p:txBody>
      </p:sp>
      <p:sp>
        <p:nvSpPr>
          <p:cNvPr id="8" name="Text 5"/>
          <p:cNvSpPr/>
          <p:nvPr/>
        </p:nvSpPr>
        <p:spPr>
          <a:xfrm>
            <a:off x="5372695" y="5472708"/>
            <a:ext cx="3898821" cy="1580198"/>
          </a:xfrm>
          <a:prstGeom prst="rect">
            <a:avLst/>
          </a:prstGeom>
          <a:noFill/>
          <a:ln/>
        </p:spPr>
        <p:txBody>
          <a:bodyPr wrap="square" rtlCol="0" anchor="t"/>
          <a:lstStyle/>
          <a:p>
            <a:pPr marL="0" indent="0">
              <a:lnSpc>
                <a:spcPts val="3110"/>
              </a:lnSpc>
              <a:buNone/>
            </a:pPr>
            <a:r>
              <a:rPr lang="en-US" sz="1944" dirty="0">
                <a:solidFill>
                  <a:srgbClr val="FFE5E5"/>
                </a:solidFill>
                <a:latin typeface="DM Sans" pitchFamily="34" charset="0"/>
                <a:ea typeface="DM Sans" pitchFamily="34" charset="-122"/>
                <a:cs typeface="DM Sans" pitchFamily="34" charset="-120"/>
              </a:rPr>
              <a:t>Melibatkan pemangku kepentingan dalam proses pengambilan keputusan dan implementasi program.</a:t>
            </a:r>
            <a:endParaRPr lang="en-US" sz="1944" dirty="0"/>
          </a:p>
        </p:txBody>
      </p:sp>
      <p:sp>
        <p:nvSpPr>
          <p:cNvPr id="9" name="Text 6"/>
          <p:cNvSpPr/>
          <p:nvPr/>
        </p:nvSpPr>
        <p:spPr>
          <a:xfrm>
            <a:off x="9881354" y="4007882"/>
            <a:ext cx="3898821" cy="812006"/>
          </a:xfrm>
          <a:prstGeom prst="rect">
            <a:avLst/>
          </a:prstGeom>
          <a:noFill/>
          <a:ln/>
        </p:spPr>
        <p:txBody>
          <a:bodyPr wrap="square" rtlCol="0" anchor="t"/>
          <a:lstStyle/>
          <a:p>
            <a:pPr marL="0" indent="0">
              <a:lnSpc>
                <a:spcPts val="3197"/>
              </a:lnSpc>
              <a:buNone/>
            </a:pPr>
            <a:r>
              <a:rPr lang="en-US" sz="2558" dirty="0">
                <a:solidFill>
                  <a:srgbClr val="FAEBEB"/>
                </a:solidFill>
                <a:latin typeface="Dela Gothic One" pitchFamily="34" charset="0"/>
                <a:ea typeface="Dela Gothic One" pitchFamily="34" charset="-122"/>
                <a:cs typeface="Dela Gothic One" pitchFamily="34" charset="-120"/>
              </a:rPr>
              <a:t>Pengukuran dan Pelaporan</a:t>
            </a:r>
            <a:endParaRPr lang="en-US" sz="2558" dirty="0"/>
          </a:p>
        </p:txBody>
      </p:sp>
      <p:sp>
        <p:nvSpPr>
          <p:cNvPr id="10" name="Text 7"/>
          <p:cNvSpPr/>
          <p:nvPr/>
        </p:nvSpPr>
        <p:spPr>
          <a:xfrm>
            <a:off x="9881354" y="5066705"/>
            <a:ext cx="3898821" cy="1185148"/>
          </a:xfrm>
          <a:prstGeom prst="rect">
            <a:avLst/>
          </a:prstGeom>
          <a:noFill/>
          <a:ln/>
        </p:spPr>
        <p:txBody>
          <a:bodyPr wrap="square" rtlCol="0" anchor="t"/>
          <a:lstStyle/>
          <a:p>
            <a:pPr marL="0" indent="0">
              <a:lnSpc>
                <a:spcPts val="3110"/>
              </a:lnSpc>
              <a:buNone/>
            </a:pPr>
            <a:r>
              <a:rPr lang="en-US" sz="1944" dirty="0">
                <a:solidFill>
                  <a:srgbClr val="FFE5E5"/>
                </a:solidFill>
                <a:latin typeface="DM Sans" pitchFamily="34" charset="0"/>
                <a:ea typeface="DM Sans" pitchFamily="34" charset="-122"/>
                <a:cs typeface="DM Sans" pitchFamily="34" charset="-120"/>
              </a:rPr>
              <a:t>Menerapkan sistem pengukuran dampak dan pelaporan yang transparan dan akuntabel.</a:t>
            </a:r>
            <a:endParaRPr lang="en-US" sz="1944"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9254728"/>
          </a:xfrm>
          <a:prstGeom prst="rect">
            <a:avLst/>
          </a:prstGeom>
          <a:solidFill>
            <a:srgbClr val="0A0A0A">
              <a:alpha val="75000"/>
            </a:srgbClr>
          </a:solidFill>
          <a:ln/>
        </p:spPr>
      </p:sp>
      <p:pic>
        <p:nvPicPr>
          <p:cNvPr id="4" name="Image 1" descr="preencoded.png"/>
          <p:cNvPicPr>
            <a:picLocks noChangeAspect="1"/>
          </p:cNvPicPr>
          <p:nvPr/>
        </p:nvPicPr>
        <p:blipFill>
          <a:blip r:embed="rId4"/>
          <a:stretch>
            <a:fillRect/>
          </a:stretch>
        </p:blipFill>
        <p:spPr>
          <a:xfrm>
            <a:off x="0" y="0"/>
            <a:ext cx="5486400" cy="9254728"/>
          </a:xfrm>
          <a:prstGeom prst="rect">
            <a:avLst/>
          </a:prstGeom>
        </p:spPr>
      </p:pic>
      <p:pic>
        <p:nvPicPr>
          <p:cNvPr id="5" name="Image 2" descr="preencoded.png"/>
          <p:cNvPicPr>
            <a:picLocks noChangeAspect="1"/>
          </p:cNvPicPr>
          <p:nvPr/>
        </p:nvPicPr>
        <p:blipFill>
          <a:blip r:embed="rId5"/>
          <a:stretch>
            <a:fillRect/>
          </a:stretch>
        </p:blipFill>
        <p:spPr>
          <a:xfrm>
            <a:off x="215979" y="3054191"/>
            <a:ext cx="5054322" cy="3146346"/>
          </a:xfrm>
          <a:prstGeom prst="rect">
            <a:avLst/>
          </a:prstGeom>
        </p:spPr>
      </p:pic>
      <p:sp>
        <p:nvSpPr>
          <p:cNvPr id="6" name="Text 1"/>
          <p:cNvSpPr/>
          <p:nvPr/>
        </p:nvSpPr>
        <p:spPr>
          <a:xfrm>
            <a:off x="6091238" y="475178"/>
            <a:ext cx="7934325" cy="1137047"/>
          </a:xfrm>
          <a:prstGeom prst="rect">
            <a:avLst/>
          </a:prstGeom>
          <a:noFill/>
          <a:ln/>
        </p:spPr>
        <p:txBody>
          <a:bodyPr wrap="square" rtlCol="0" anchor="t"/>
          <a:lstStyle/>
          <a:p>
            <a:pPr marL="0" indent="0">
              <a:lnSpc>
                <a:spcPts val="4476"/>
              </a:lnSpc>
              <a:buNone/>
            </a:pPr>
            <a:r>
              <a:rPr lang="en-US" sz="3581" dirty="0">
                <a:solidFill>
                  <a:srgbClr val="FAEBEB"/>
                </a:solidFill>
                <a:latin typeface="Dela Gothic One" pitchFamily="34" charset="0"/>
                <a:ea typeface="Dela Gothic One" pitchFamily="34" charset="-122"/>
                <a:cs typeface="Dela Gothic One" pitchFamily="34" charset="-120"/>
              </a:rPr>
              <a:t>Peran Pemangku Kepentingan</a:t>
            </a:r>
            <a:endParaRPr lang="en-US" sz="3581" dirty="0"/>
          </a:p>
        </p:txBody>
      </p:sp>
      <p:pic>
        <p:nvPicPr>
          <p:cNvPr id="7" name="Image 3" descr="preencoded.png"/>
          <p:cNvPicPr>
            <a:picLocks noChangeAspect="1"/>
          </p:cNvPicPr>
          <p:nvPr/>
        </p:nvPicPr>
        <p:blipFill>
          <a:blip r:embed="rId6"/>
          <a:stretch>
            <a:fillRect/>
          </a:stretch>
        </p:blipFill>
        <p:spPr>
          <a:xfrm>
            <a:off x="6091238" y="1871424"/>
            <a:ext cx="431959" cy="431959"/>
          </a:xfrm>
          <a:prstGeom prst="rect">
            <a:avLst/>
          </a:prstGeom>
        </p:spPr>
      </p:pic>
      <p:sp>
        <p:nvSpPr>
          <p:cNvPr id="8" name="Text 2"/>
          <p:cNvSpPr/>
          <p:nvPr/>
        </p:nvSpPr>
        <p:spPr>
          <a:xfrm>
            <a:off x="6091238" y="2476143"/>
            <a:ext cx="2273856" cy="284202"/>
          </a:xfrm>
          <a:prstGeom prst="rect">
            <a:avLst/>
          </a:prstGeom>
          <a:noFill/>
          <a:ln/>
        </p:spPr>
        <p:txBody>
          <a:bodyPr wrap="none" rtlCol="0" anchor="t"/>
          <a:lstStyle/>
          <a:p>
            <a:pPr marL="0" indent="0" algn="l">
              <a:lnSpc>
                <a:spcPts val="2238"/>
              </a:lnSpc>
              <a:buNone/>
            </a:pPr>
            <a:r>
              <a:rPr lang="en-US" sz="1791" dirty="0">
                <a:solidFill>
                  <a:srgbClr val="FFE5E5"/>
                </a:solidFill>
                <a:latin typeface="Dela Gothic One" pitchFamily="34" charset="0"/>
                <a:ea typeface="Dela Gothic One" pitchFamily="34" charset="-122"/>
                <a:cs typeface="Dela Gothic One" pitchFamily="34" charset="-120"/>
              </a:rPr>
              <a:t>Pemerintah</a:t>
            </a:r>
            <a:endParaRPr lang="en-US" sz="1791" dirty="0"/>
          </a:p>
        </p:txBody>
      </p:sp>
      <p:sp>
        <p:nvSpPr>
          <p:cNvPr id="9" name="Text 3"/>
          <p:cNvSpPr/>
          <p:nvPr/>
        </p:nvSpPr>
        <p:spPr>
          <a:xfrm>
            <a:off x="6091238" y="2863929"/>
            <a:ext cx="7934325" cy="553164"/>
          </a:xfrm>
          <a:prstGeom prst="rect">
            <a:avLst/>
          </a:prstGeom>
          <a:noFill/>
          <a:ln/>
        </p:spPr>
        <p:txBody>
          <a:bodyPr wrap="square" rtlCol="0" anchor="t"/>
          <a:lstStyle/>
          <a:p>
            <a:pPr marL="0" indent="0" algn="l">
              <a:lnSpc>
                <a:spcPts val="2177"/>
              </a:lnSpc>
              <a:buNone/>
            </a:pPr>
            <a:r>
              <a:rPr lang="en-US" sz="1361" dirty="0">
                <a:solidFill>
                  <a:srgbClr val="FFE5E5"/>
                </a:solidFill>
                <a:latin typeface="DM Sans" pitchFamily="34" charset="0"/>
                <a:ea typeface="DM Sans" pitchFamily="34" charset="-122"/>
                <a:cs typeface="DM Sans" pitchFamily="34" charset="-120"/>
              </a:rPr>
              <a:t>Membuat kebijakan dan peraturan yang mendukung praktik keberlanjutan dan tanggung jawab sosial.</a:t>
            </a:r>
            <a:endParaRPr lang="en-US" sz="1361" dirty="0"/>
          </a:p>
        </p:txBody>
      </p:sp>
      <p:pic>
        <p:nvPicPr>
          <p:cNvPr id="10" name="Image 4" descr="preencoded.png"/>
          <p:cNvPicPr>
            <a:picLocks noChangeAspect="1"/>
          </p:cNvPicPr>
          <p:nvPr/>
        </p:nvPicPr>
        <p:blipFill>
          <a:blip r:embed="rId7"/>
          <a:stretch>
            <a:fillRect/>
          </a:stretch>
        </p:blipFill>
        <p:spPr>
          <a:xfrm>
            <a:off x="6091238" y="3935492"/>
            <a:ext cx="431959" cy="431959"/>
          </a:xfrm>
          <a:prstGeom prst="rect">
            <a:avLst/>
          </a:prstGeom>
        </p:spPr>
      </p:pic>
      <p:sp>
        <p:nvSpPr>
          <p:cNvPr id="11" name="Text 4"/>
          <p:cNvSpPr/>
          <p:nvPr/>
        </p:nvSpPr>
        <p:spPr>
          <a:xfrm>
            <a:off x="6091238" y="4540210"/>
            <a:ext cx="2273856" cy="284202"/>
          </a:xfrm>
          <a:prstGeom prst="rect">
            <a:avLst/>
          </a:prstGeom>
          <a:noFill/>
          <a:ln/>
        </p:spPr>
        <p:txBody>
          <a:bodyPr wrap="none" rtlCol="0" anchor="t"/>
          <a:lstStyle/>
          <a:p>
            <a:pPr marL="0" indent="0" algn="l">
              <a:lnSpc>
                <a:spcPts val="2238"/>
              </a:lnSpc>
              <a:buNone/>
            </a:pPr>
            <a:r>
              <a:rPr lang="en-US" sz="1791" dirty="0">
                <a:solidFill>
                  <a:srgbClr val="FFE5E5"/>
                </a:solidFill>
                <a:latin typeface="Dela Gothic One" pitchFamily="34" charset="0"/>
                <a:ea typeface="Dela Gothic One" pitchFamily="34" charset="-122"/>
                <a:cs typeface="Dela Gothic One" pitchFamily="34" charset="-120"/>
              </a:rPr>
              <a:t>Masyarakat</a:t>
            </a:r>
            <a:endParaRPr lang="en-US" sz="1791" dirty="0"/>
          </a:p>
        </p:txBody>
      </p:sp>
      <p:sp>
        <p:nvSpPr>
          <p:cNvPr id="12" name="Text 5"/>
          <p:cNvSpPr/>
          <p:nvPr/>
        </p:nvSpPr>
        <p:spPr>
          <a:xfrm>
            <a:off x="6091238" y="4927997"/>
            <a:ext cx="7934325" cy="276582"/>
          </a:xfrm>
          <a:prstGeom prst="rect">
            <a:avLst/>
          </a:prstGeom>
          <a:noFill/>
          <a:ln/>
        </p:spPr>
        <p:txBody>
          <a:bodyPr wrap="none" rtlCol="0" anchor="t"/>
          <a:lstStyle/>
          <a:p>
            <a:pPr marL="0" indent="0" algn="l">
              <a:lnSpc>
                <a:spcPts val="2177"/>
              </a:lnSpc>
              <a:buNone/>
            </a:pPr>
            <a:r>
              <a:rPr lang="en-US" sz="1361" dirty="0">
                <a:solidFill>
                  <a:srgbClr val="FFE5E5"/>
                </a:solidFill>
                <a:latin typeface="DM Sans" pitchFamily="34" charset="0"/>
                <a:ea typeface="DM Sans" pitchFamily="34" charset="-122"/>
                <a:cs typeface="DM Sans" pitchFamily="34" charset="-120"/>
              </a:rPr>
              <a:t>Memantau dan memberikan umpan balik terhadap implementasi program-program perusahaan.</a:t>
            </a:r>
            <a:endParaRPr lang="en-US" sz="1361" dirty="0"/>
          </a:p>
        </p:txBody>
      </p:sp>
      <p:pic>
        <p:nvPicPr>
          <p:cNvPr id="13" name="Image 5" descr="preencoded.png"/>
          <p:cNvPicPr>
            <a:picLocks noChangeAspect="1"/>
          </p:cNvPicPr>
          <p:nvPr/>
        </p:nvPicPr>
        <p:blipFill>
          <a:blip r:embed="rId8"/>
          <a:stretch>
            <a:fillRect/>
          </a:stretch>
        </p:blipFill>
        <p:spPr>
          <a:xfrm>
            <a:off x="6091238" y="5722977"/>
            <a:ext cx="431959" cy="431959"/>
          </a:xfrm>
          <a:prstGeom prst="rect">
            <a:avLst/>
          </a:prstGeom>
        </p:spPr>
      </p:pic>
      <p:sp>
        <p:nvSpPr>
          <p:cNvPr id="14" name="Text 6"/>
          <p:cNvSpPr/>
          <p:nvPr/>
        </p:nvSpPr>
        <p:spPr>
          <a:xfrm>
            <a:off x="6091238" y="6327696"/>
            <a:ext cx="2273856" cy="284202"/>
          </a:xfrm>
          <a:prstGeom prst="rect">
            <a:avLst/>
          </a:prstGeom>
          <a:noFill/>
          <a:ln/>
        </p:spPr>
        <p:txBody>
          <a:bodyPr wrap="none" rtlCol="0" anchor="t"/>
          <a:lstStyle/>
          <a:p>
            <a:pPr marL="0" indent="0" algn="l">
              <a:lnSpc>
                <a:spcPts val="2238"/>
              </a:lnSpc>
              <a:buNone/>
            </a:pPr>
            <a:r>
              <a:rPr lang="en-US" sz="1791" dirty="0">
                <a:solidFill>
                  <a:srgbClr val="FFE5E5"/>
                </a:solidFill>
                <a:latin typeface="Dela Gothic One" pitchFamily="34" charset="0"/>
                <a:ea typeface="Dela Gothic One" pitchFamily="34" charset="-122"/>
                <a:cs typeface="Dela Gothic One" pitchFamily="34" charset="-120"/>
              </a:rPr>
              <a:t>Investor</a:t>
            </a:r>
            <a:endParaRPr lang="en-US" sz="1791" dirty="0"/>
          </a:p>
        </p:txBody>
      </p:sp>
      <p:sp>
        <p:nvSpPr>
          <p:cNvPr id="15" name="Text 7"/>
          <p:cNvSpPr/>
          <p:nvPr/>
        </p:nvSpPr>
        <p:spPr>
          <a:xfrm>
            <a:off x="6091238" y="6715482"/>
            <a:ext cx="7934325" cy="276582"/>
          </a:xfrm>
          <a:prstGeom prst="rect">
            <a:avLst/>
          </a:prstGeom>
          <a:noFill/>
          <a:ln/>
        </p:spPr>
        <p:txBody>
          <a:bodyPr wrap="none" rtlCol="0" anchor="t"/>
          <a:lstStyle/>
          <a:p>
            <a:pPr marL="0" indent="0" algn="l">
              <a:lnSpc>
                <a:spcPts val="2177"/>
              </a:lnSpc>
              <a:buNone/>
            </a:pPr>
            <a:r>
              <a:rPr lang="en-US" sz="1361" dirty="0">
                <a:solidFill>
                  <a:srgbClr val="FFE5E5"/>
                </a:solidFill>
                <a:latin typeface="DM Sans" pitchFamily="34" charset="0"/>
                <a:ea typeface="DM Sans" pitchFamily="34" charset="-122"/>
                <a:cs typeface="DM Sans" pitchFamily="34" charset="-120"/>
              </a:rPr>
              <a:t>Mendorong perusahaan untuk menerapkan praktik keberlanjutan dan tanggung jawab sosial.</a:t>
            </a:r>
            <a:endParaRPr lang="en-US" sz="1361" dirty="0"/>
          </a:p>
        </p:txBody>
      </p:sp>
      <p:pic>
        <p:nvPicPr>
          <p:cNvPr id="16" name="Image 6" descr="preencoded.png"/>
          <p:cNvPicPr>
            <a:picLocks noChangeAspect="1"/>
          </p:cNvPicPr>
          <p:nvPr/>
        </p:nvPicPr>
        <p:blipFill>
          <a:blip r:embed="rId9"/>
          <a:stretch>
            <a:fillRect/>
          </a:stretch>
        </p:blipFill>
        <p:spPr>
          <a:xfrm>
            <a:off x="6091238" y="7510463"/>
            <a:ext cx="431959" cy="431959"/>
          </a:xfrm>
          <a:prstGeom prst="rect">
            <a:avLst/>
          </a:prstGeom>
        </p:spPr>
      </p:pic>
      <p:sp>
        <p:nvSpPr>
          <p:cNvPr id="17" name="Text 8"/>
          <p:cNvSpPr/>
          <p:nvPr/>
        </p:nvSpPr>
        <p:spPr>
          <a:xfrm>
            <a:off x="6091238" y="8115181"/>
            <a:ext cx="2273856" cy="284202"/>
          </a:xfrm>
          <a:prstGeom prst="rect">
            <a:avLst/>
          </a:prstGeom>
          <a:noFill/>
          <a:ln/>
        </p:spPr>
        <p:txBody>
          <a:bodyPr wrap="none" rtlCol="0" anchor="t"/>
          <a:lstStyle/>
          <a:p>
            <a:pPr marL="0" indent="0" algn="l">
              <a:lnSpc>
                <a:spcPts val="2238"/>
              </a:lnSpc>
              <a:buNone/>
            </a:pPr>
            <a:r>
              <a:rPr lang="en-US" sz="1791" dirty="0">
                <a:solidFill>
                  <a:srgbClr val="FFE5E5"/>
                </a:solidFill>
                <a:latin typeface="Dela Gothic One" pitchFamily="34" charset="0"/>
                <a:ea typeface="Dela Gothic One" pitchFamily="34" charset="-122"/>
                <a:cs typeface="Dela Gothic One" pitchFamily="34" charset="-120"/>
              </a:rPr>
              <a:t>Karyawan</a:t>
            </a:r>
            <a:endParaRPr lang="en-US" sz="1791" dirty="0"/>
          </a:p>
        </p:txBody>
      </p:sp>
      <p:sp>
        <p:nvSpPr>
          <p:cNvPr id="18" name="Text 9"/>
          <p:cNvSpPr/>
          <p:nvPr/>
        </p:nvSpPr>
        <p:spPr>
          <a:xfrm>
            <a:off x="6091238" y="8502968"/>
            <a:ext cx="7934325" cy="276582"/>
          </a:xfrm>
          <a:prstGeom prst="rect">
            <a:avLst/>
          </a:prstGeom>
          <a:noFill/>
          <a:ln/>
        </p:spPr>
        <p:txBody>
          <a:bodyPr wrap="none" rtlCol="0" anchor="t"/>
          <a:lstStyle/>
          <a:p>
            <a:pPr marL="0" indent="0" algn="l">
              <a:lnSpc>
                <a:spcPts val="2177"/>
              </a:lnSpc>
              <a:buNone/>
            </a:pPr>
            <a:r>
              <a:rPr lang="en-US" sz="1361" dirty="0">
                <a:solidFill>
                  <a:srgbClr val="FFE5E5"/>
                </a:solidFill>
                <a:latin typeface="DM Sans" pitchFamily="34" charset="0"/>
                <a:ea typeface="DM Sans" pitchFamily="34" charset="-122"/>
                <a:cs typeface="DM Sans" pitchFamily="34" charset="-120"/>
              </a:rPr>
              <a:t>Terlibat aktif dalam implementasi dan menjadi duta program keberlanjutan perusahaan.</a:t>
            </a:r>
            <a:endParaRPr lang="en-US" sz="136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384744" y="2027277"/>
            <a:ext cx="5004792" cy="4174927"/>
          </a:xfrm>
          <a:prstGeom prst="rect">
            <a:avLst/>
          </a:prstGeom>
        </p:spPr>
      </p:pic>
      <p:sp>
        <p:nvSpPr>
          <p:cNvPr id="6" name="Text 1"/>
          <p:cNvSpPr/>
          <p:nvPr/>
        </p:nvSpPr>
        <p:spPr>
          <a:xfrm>
            <a:off x="674251" y="1310045"/>
            <a:ext cx="6960037" cy="633651"/>
          </a:xfrm>
          <a:prstGeom prst="rect">
            <a:avLst/>
          </a:prstGeom>
          <a:noFill/>
          <a:ln/>
        </p:spPr>
        <p:txBody>
          <a:bodyPr wrap="none" rtlCol="0" anchor="t"/>
          <a:lstStyle/>
          <a:p>
            <a:pPr marL="0" indent="0">
              <a:lnSpc>
                <a:spcPts val="4990"/>
              </a:lnSpc>
              <a:buNone/>
            </a:pPr>
            <a:r>
              <a:rPr lang="en-US" sz="3992" dirty="0">
                <a:solidFill>
                  <a:srgbClr val="FAEBEB"/>
                </a:solidFill>
                <a:latin typeface="Dela Gothic One" pitchFamily="34" charset="0"/>
                <a:ea typeface="Dela Gothic One" pitchFamily="34" charset="-122"/>
                <a:cs typeface="Dela Gothic One" pitchFamily="34" charset="-120"/>
              </a:rPr>
              <a:t>Tantangan dan Kendala</a:t>
            </a:r>
            <a:endParaRPr lang="en-US" sz="3992" dirty="0"/>
          </a:p>
        </p:txBody>
      </p:sp>
      <p:sp>
        <p:nvSpPr>
          <p:cNvPr id="7" name="Shape 2"/>
          <p:cNvSpPr/>
          <p:nvPr/>
        </p:nvSpPr>
        <p:spPr>
          <a:xfrm>
            <a:off x="951190" y="2232660"/>
            <a:ext cx="24051" cy="4686895"/>
          </a:xfrm>
          <a:prstGeom prst="roundRect">
            <a:avLst>
              <a:gd name="adj" fmla="val 336437"/>
            </a:avLst>
          </a:prstGeom>
          <a:solidFill>
            <a:srgbClr val="8D2424"/>
          </a:solidFill>
          <a:ln/>
        </p:spPr>
      </p:sp>
      <p:sp>
        <p:nvSpPr>
          <p:cNvPr id="8" name="Shape 3"/>
          <p:cNvSpPr/>
          <p:nvPr/>
        </p:nvSpPr>
        <p:spPr>
          <a:xfrm>
            <a:off x="1179909" y="2654022"/>
            <a:ext cx="674251" cy="24051"/>
          </a:xfrm>
          <a:prstGeom prst="roundRect">
            <a:avLst>
              <a:gd name="adj" fmla="val 336437"/>
            </a:avLst>
          </a:prstGeom>
          <a:solidFill>
            <a:srgbClr val="8D2424"/>
          </a:solidFill>
          <a:ln/>
        </p:spPr>
      </p:sp>
      <p:sp>
        <p:nvSpPr>
          <p:cNvPr id="9" name="Shape 4"/>
          <p:cNvSpPr/>
          <p:nvPr/>
        </p:nvSpPr>
        <p:spPr>
          <a:xfrm>
            <a:off x="746522" y="2449354"/>
            <a:ext cx="433388" cy="433388"/>
          </a:xfrm>
          <a:prstGeom prst="roundRect">
            <a:avLst>
              <a:gd name="adj" fmla="val 18671"/>
            </a:avLst>
          </a:prstGeom>
          <a:solidFill>
            <a:srgbClr val="740B0B"/>
          </a:solidFill>
          <a:ln w="7620">
            <a:solidFill>
              <a:srgbClr val="8D2424"/>
            </a:solidFill>
            <a:prstDash val="solid"/>
          </a:ln>
        </p:spPr>
      </p:sp>
      <p:sp>
        <p:nvSpPr>
          <p:cNvPr id="10" name="Text 5"/>
          <p:cNvSpPr/>
          <p:nvPr/>
        </p:nvSpPr>
        <p:spPr>
          <a:xfrm>
            <a:off x="873800" y="2513886"/>
            <a:ext cx="178832" cy="304205"/>
          </a:xfrm>
          <a:prstGeom prst="rect">
            <a:avLst/>
          </a:prstGeom>
          <a:noFill/>
          <a:ln/>
        </p:spPr>
        <p:txBody>
          <a:bodyPr wrap="none" rtlCol="0" anchor="t"/>
          <a:lstStyle/>
          <a:p>
            <a:pPr marL="0" indent="0" algn="ctr">
              <a:lnSpc>
                <a:spcPts val="2395"/>
              </a:lnSpc>
              <a:buNone/>
            </a:pPr>
            <a:r>
              <a:rPr lang="en-US" sz="2395" dirty="0">
                <a:solidFill>
                  <a:srgbClr val="FFE5E5"/>
                </a:solidFill>
                <a:latin typeface="Dela Gothic One" pitchFamily="34" charset="0"/>
                <a:ea typeface="Dela Gothic One" pitchFamily="34" charset="-122"/>
                <a:cs typeface="Dela Gothic One" pitchFamily="34" charset="-120"/>
              </a:rPr>
              <a:t>1</a:t>
            </a:r>
            <a:endParaRPr lang="en-US" sz="2395" dirty="0"/>
          </a:p>
        </p:txBody>
      </p:sp>
      <p:sp>
        <p:nvSpPr>
          <p:cNvPr id="11" name="Text 6"/>
          <p:cNvSpPr/>
          <p:nvPr/>
        </p:nvSpPr>
        <p:spPr>
          <a:xfrm>
            <a:off x="2022753" y="2425303"/>
            <a:ext cx="4177070" cy="316825"/>
          </a:xfrm>
          <a:prstGeom prst="rect">
            <a:avLst/>
          </a:prstGeom>
          <a:noFill/>
          <a:ln/>
        </p:spPr>
        <p:txBody>
          <a:bodyPr wrap="none" rtlCol="0" anchor="t"/>
          <a:lstStyle/>
          <a:p>
            <a:pPr marL="0" indent="0" algn="l">
              <a:lnSpc>
                <a:spcPts val="2495"/>
              </a:lnSpc>
              <a:buNone/>
            </a:pPr>
            <a:r>
              <a:rPr lang="en-US" sz="1996" dirty="0">
                <a:solidFill>
                  <a:srgbClr val="FFE5E5"/>
                </a:solidFill>
                <a:latin typeface="Dela Gothic One" pitchFamily="34" charset="0"/>
                <a:ea typeface="Dela Gothic One" pitchFamily="34" charset="-122"/>
                <a:cs typeface="Dela Gothic One" pitchFamily="34" charset="-120"/>
              </a:rPr>
              <a:t>Keterbatasan Sumber Daya</a:t>
            </a:r>
            <a:endParaRPr lang="en-US" sz="1996" dirty="0"/>
          </a:p>
        </p:txBody>
      </p:sp>
      <p:sp>
        <p:nvSpPr>
          <p:cNvPr id="12" name="Text 7"/>
          <p:cNvSpPr/>
          <p:nvPr/>
        </p:nvSpPr>
        <p:spPr>
          <a:xfrm>
            <a:off x="2022753" y="2857619"/>
            <a:ext cx="6446996" cy="616268"/>
          </a:xfrm>
          <a:prstGeom prst="rect">
            <a:avLst/>
          </a:prstGeom>
          <a:noFill/>
          <a:ln/>
        </p:spPr>
        <p:txBody>
          <a:bodyPr wrap="square" rtlCol="0" anchor="t"/>
          <a:lstStyle/>
          <a:p>
            <a:pPr marL="0" indent="0" algn="l">
              <a:lnSpc>
                <a:spcPts val="2427"/>
              </a:lnSpc>
              <a:buNone/>
            </a:pPr>
            <a:r>
              <a:rPr lang="en-US" sz="1517" dirty="0">
                <a:solidFill>
                  <a:srgbClr val="FFE5E5"/>
                </a:solidFill>
                <a:latin typeface="DM Sans" pitchFamily="34" charset="0"/>
                <a:ea typeface="DM Sans" pitchFamily="34" charset="-122"/>
                <a:cs typeface="DM Sans" pitchFamily="34" charset="-120"/>
              </a:rPr>
              <a:t>Tersedianya anggaran, tenaga ahli, dan infrastruktur yang terbatas untuk mendukung program keberlanjutan.</a:t>
            </a:r>
            <a:endParaRPr lang="en-US" sz="1517" dirty="0"/>
          </a:p>
        </p:txBody>
      </p:sp>
      <p:sp>
        <p:nvSpPr>
          <p:cNvPr id="13" name="Shape 8"/>
          <p:cNvSpPr/>
          <p:nvPr/>
        </p:nvSpPr>
        <p:spPr>
          <a:xfrm>
            <a:off x="1179909" y="4280535"/>
            <a:ext cx="674251" cy="24051"/>
          </a:xfrm>
          <a:prstGeom prst="roundRect">
            <a:avLst>
              <a:gd name="adj" fmla="val 336437"/>
            </a:avLst>
          </a:prstGeom>
          <a:solidFill>
            <a:srgbClr val="8D2424"/>
          </a:solidFill>
          <a:ln/>
        </p:spPr>
      </p:sp>
      <p:sp>
        <p:nvSpPr>
          <p:cNvPr id="14" name="Shape 9"/>
          <p:cNvSpPr/>
          <p:nvPr/>
        </p:nvSpPr>
        <p:spPr>
          <a:xfrm>
            <a:off x="746522" y="4075867"/>
            <a:ext cx="433388" cy="433388"/>
          </a:xfrm>
          <a:prstGeom prst="roundRect">
            <a:avLst>
              <a:gd name="adj" fmla="val 18671"/>
            </a:avLst>
          </a:prstGeom>
          <a:solidFill>
            <a:srgbClr val="740B0B"/>
          </a:solidFill>
          <a:ln w="7620">
            <a:solidFill>
              <a:srgbClr val="8D2424"/>
            </a:solidFill>
            <a:prstDash val="solid"/>
          </a:ln>
        </p:spPr>
      </p:sp>
      <p:sp>
        <p:nvSpPr>
          <p:cNvPr id="15" name="Text 10"/>
          <p:cNvSpPr/>
          <p:nvPr/>
        </p:nvSpPr>
        <p:spPr>
          <a:xfrm>
            <a:off x="836176" y="4140398"/>
            <a:ext cx="253960" cy="304205"/>
          </a:xfrm>
          <a:prstGeom prst="rect">
            <a:avLst/>
          </a:prstGeom>
          <a:noFill/>
          <a:ln/>
        </p:spPr>
        <p:txBody>
          <a:bodyPr wrap="none" rtlCol="0" anchor="t"/>
          <a:lstStyle/>
          <a:p>
            <a:pPr marL="0" indent="0" algn="ctr">
              <a:lnSpc>
                <a:spcPts val="2395"/>
              </a:lnSpc>
              <a:buNone/>
            </a:pPr>
            <a:r>
              <a:rPr lang="en-US" sz="2395" dirty="0">
                <a:solidFill>
                  <a:srgbClr val="FFE5E5"/>
                </a:solidFill>
                <a:latin typeface="Dela Gothic One" pitchFamily="34" charset="0"/>
                <a:ea typeface="Dela Gothic One" pitchFamily="34" charset="-122"/>
                <a:cs typeface="Dela Gothic One" pitchFamily="34" charset="-120"/>
              </a:rPr>
              <a:t>2</a:t>
            </a:r>
            <a:endParaRPr lang="en-US" sz="2395" dirty="0"/>
          </a:p>
        </p:txBody>
      </p:sp>
      <p:sp>
        <p:nvSpPr>
          <p:cNvPr id="16" name="Text 11"/>
          <p:cNvSpPr/>
          <p:nvPr/>
        </p:nvSpPr>
        <p:spPr>
          <a:xfrm>
            <a:off x="2022753" y="4051816"/>
            <a:ext cx="2786301" cy="316825"/>
          </a:xfrm>
          <a:prstGeom prst="rect">
            <a:avLst/>
          </a:prstGeom>
          <a:noFill/>
          <a:ln/>
        </p:spPr>
        <p:txBody>
          <a:bodyPr wrap="none" rtlCol="0" anchor="t"/>
          <a:lstStyle/>
          <a:p>
            <a:pPr marL="0" indent="0" algn="l">
              <a:lnSpc>
                <a:spcPts val="2495"/>
              </a:lnSpc>
              <a:buNone/>
            </a:pPr>
            <a:r>
              <a:rPr lang="en-US" sz="1996" dirty="0">
                <a:solidFill>
                  <a:srgbClr val="FFE5E5"/>
                </a:solidFill>
                <a:latin typeface="Dela Gothic One" pitchFamily="34" charset="0"/>
                <a:ea typeface="Dela Gothic One" pitchFamily="34" charset="-122"/>
                <a:cs typeface="Dela Gothic One" pitchFamily="34" charset="-120"/>
              </a:rPr>
              <a:t>Resistensi Budaya</a:t>
            </a:r>
            <a:endParaRPr lang="en-US" sz="1996" dirty="0"/>
          </a:p>
        </p:txBody>
      </p:sp>
      <p:sp>
        <p:nvSpPr>
          <p:cNvPr id="17" name="Text 12"/>
          <p:cNvSpPr/>
          <p:nvPr/>
        </p:nvSpPr>
        <p:spPr>
          <a:xfrm>
            <a:off x="2022753" y="4484132"/>
            <a:ext cx="6446996" cy="616268"/>
          </a:xfrm>
          <a:prstGeom prst="rect">
            <a:avLst/>
          </a:prstGeom>
          <a:noFill/>
          <a:ln/>
        </p:spPr>
        <p:txBody>
          <a:bodyPr wrap="square" rtlCol="0" anchor="t"/>
          <a:lstStyle/>
          <a:p>
            <a:pPr marL="0" indent="0" algn="l">
              <a:lnSpc>
                <a:spcPts val="2427"/>
              </a:lnSpc>
              <a:buNone/>
            </a:pPr>
            <a:r>
              <a:rPr lang="en-US" sz="1517" dirty="0">
                <a:solidFill>
                  <a:srgbClr val="FFE5E5"/>
                </a:solidFill>
                <a:latin typeface="DM Sans" pitchFamily="34" charset="0"/>
                <a:ea typeface="DM Sans" pitchFamily="34" charset="-122"/>
                <a:cs typeface="DM Sans" pitchFamily="34" charset="-120"/>
              </a:rPr>
              <a:t>Perubahan mindset dan budaya organisasi yang diperlukan untuk mengadopsi praktik keberlanjutan.</a:t>
            </a:r>
            <a:endParaRPr lang="en-US" sz="1517" dirty="0"/>
          </a:p>
        </p:txBody>
      </p:sp>
      <p:sp>
        <p:nvSpPr>
          <p:cNvPr id="18" name="Shape 13"/>
          <p:cNvSpPr/>
          <p:nvPr/>
        </p:nvSpPr>
        <p:spPr>
          <a:xfrm>
            <a:off x="1179909" y="5907048"/>
            <a:ext cx="674251" cy="24051"/>
          </a:xfrm>
          <a:prstGeom prst="roundRect">
            <a:avLst>
              <a:gd name="adj" fmla="val 336437"/>
            </a:avLst>
          </a:prstGeom>
          <a:solidFill>
            <a:srgbClr val="8D2424"/>
          </a:solidFill>
          <a:ln/>
        </p:spPr>
      </p:sp>
      <p:sp>
        <p:nvSpPr>
          <p:cNvPr id="19" name="Shape 14"/>
          <p:cNvSpPr/>
          <p:nvPr/>
        </p:nvSpPr>
        <p:spPr>
          <a:xfrm>
            <a:off x="746522" y="5702379"/>
            <a:ext cx="433388" cy="433388"/>
          </a:xfrm>
          <a:prstGeom prst="roundRect">
            <a:avLst>
              <a:gd name="adj" fmla="val 18671"/>
            </a:avLst>
          </a:prstGeom>
          <a:solidFill>
            <a:srgbClr val="740B0B"/>
          </a:solidFill>
          <a:ln w="7620">
            <a:solidFill>
              <a:srgbClr val="8D2424"/>
            </a:solidFill>
            <a:prstDash val="solid"/>
          </a:ln>
        </p:spPr>
      </p:sp>
      <p:sp>
        <p:nvSpPr>
          <p:cNvPr id="20" name="Text 15"/>
          <p:cNvSpPr/>
          <p:nvPr/>
        </p:nvSpPr>
        <p:spPr>
          <a:xfrm>
            <a:off x="829151" y="5766911"/>
            <a:ext cx="268010" cy="304205"/>
          </a:xfrm>
          <a:prstGeom prst="rect">
            <a:avLst/>
          </a:prstGeom>
          <a:noFill/>
          <a:ln/>
        </p:spPr>
        <p:txBody>
          <a:bodyPr wrap="none" rtlCol="0" anchor="t"/>
          <a:lstStyle/>
          <a:p>
            <a:pPr marL="0" indent="0" algn="ctr">
              <a:lnSpc>
                <a:spcPts val="2395"/>
              </a:lnSpc>
              <a:buNone/>
            </a:pPr>
            <a:r>
              <a:rPr lang="en-US" sz="2395" dirty="0">
                <a:solidFill>
                  <a:srgbClr val="FFE5E5"/>
                </a:solidFill>
                <a:latin typeface="Dela Gothic One" pitchFamily="34" charset="0"/>
                <a:ea typeface="Dela Gothic One" pitchFamily="34" charset="-122"/>
                <a:cs typeface="Dela Gothic One" pitchFamily="34" charset="-120"/>
              </a:rPr>
              <a:t>3</a:t>
            </a:r>
            <a:endParaRPr lang="en-US" sz="2395" dirty="0"/>
          </a:p>
        </p:txBody>
      </p:sp>
      <p:sp>
        <p:nvSpPr>
          <p:cNvPr id="21" name="Text 16"/>
          <p:cNvSpPr/>
          <p:nvPr/>
        </p:nvSpPr>
        <p:spPr>
          <a:xfrm>
            <a:off x="2022753" y="5678329"/>
            <a:ext cx="3938111" cy="316825"/>
          </a:xfrm>
          <a:prstGeom prst="rect">
            <a:avLst/>
          </a:prstGeom>
          <a:noFill/>
          <a:ln/>
        </p:spPr>
        <p:txBody>
          <a:bodyPr wrap="none" rtlCol="0" anchor="t"/>
          <a:lstStyle/>
          <a:p>
            <a:pPr marL="0" indent="0" algn="l">
              <a:lnSpc>
                <a:spcPts val="2495"/>
              </a:lnSpc>
              <a:buNone/>
            </a:pPr>
            <a:r>
              <a:rPr lang="en-US" sz="1996" dirty="0">
                <a:solidFill>
                  <a:srgbClr val="FFE5E5"/>
                </a:solidFill>
                <a:latin typeface="Dela Gothic One" pitchFamily="34" charset="0"/>
                <a:ea typeface="Dela Gothic One" pitchFamily="34" charset="-122"/>
                <a:cs typeface="Dela Gothic One" pitchFamily="34" charset="-120"/>
              </a:rPr>
              <a:t>Kompleksitas Pengukuran</a:t>
            </a:r>
            <a:endParaRPr lang="en-US" sz="1996" dirty="0"/>
          </a:p>
        </p:txBody>
      </p:sp>
      <p:sp>
        <p:nvSpPr>
          <p:cNvPr id="22" name="Text 17"/>
          <p:cNvSpPr/>
          <p:nvPr/>
        </p:nvSpPr>
        <p:spPr>
          <a:xfrm>
            <a:off x="2022753" y="6110645"/>
            <a:ext cx="6446996" cy="616268"/>
          </a:xfrm>
          <a:prstGeom prst="rect">
            <a:avLst/>
          </a:prstGeom>
          <a:noFill/>
          <a:ln/>
        </p:spPr>
        <p:txBody>
          <a:bodyPr wrap="square" rtlCol="0" anchor="t"/>
          <a:lstStyle/>
          <a:p>
            <a:pPr marL="0" indent="0" algn="l">
              <a:lnSpc>
                <a:spcPts val="2427"/>
              </a:lnSpc>
              <a:buNone/>
            </a:pPr>
            <a:r>
              <a:rPr lang="en-US" sz="1517" dirty="0">
                <a:solidFill>
                  <a:srgbClr val="FFE5E5"/>
                </a:solidFill>
                <a:latin typeface="DM Sans" pitchFamily="34" charset="0"/>
                <a:ea typeface="DM Sans" pitchFamily="34" charset="-122"/>
                <a:cs typeface="DM Sans" pitchFamily="34" charset="-120"/>
              </a:rPr>
              <a:t>Kesulitan dalam mengukur dan mengevaluasi dampak program keberlanjutan secara komprehensif.</a:t>
            </a:r>
            <a:endParaRPr lang="en-US" sz="1517"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394031" y="2712363"/>
            <a:ext cx="4986218" cy="2804755"/>
          </a:xfrm>
          <a:prstGeom prst="rect">
            <a:avLst/>
          </a:prstGeom>
        </p:spPr>
      </p:pic>
      <p:sp>
        <p:nvSpPr>
          <p:cNvPr id="6" name="Text 1"/>
          <p:cNvSpPr/>
          <p:nvPr/>
        </p:nvSpPr>
        <p:spPr>
          <a:xfrm>
            <a:off x="700088" y="1028462"/>
            <a:ext cx="7743825" cy="1315879"/>
          </a:xfrm>
          <a:prstGeom prst="rect">
            <a:avLst/>
          </a:prstGeom>
          <a:noFill/>
          <a:ln/>
        </p:spPr>
        <p:txBody>
          <a:bodyPr wrap="square" rtlCol="0" anchor="t"/>
          <a:lstStyle/>
          <a:p>
            <a:pPr marL="0" indent="0">
              <a:lnSpc>
                <a:spcPts val="5181"/>
              </a:lnSpc>
              <a:buNone/>
            </a:pPr>
            <a:r>
              <a:rPr lang="en-US" sz="4145" dirty="0">
                <a:solidFill>
                  <a:srgbClr val="FAEBEB"/>
                </a:solidFill>
                <a:latin typeface="Dela Gothic One" pitchFamily="34" charset="0"/>
                <a:ea typeface="Dela Gothic One" pitchFamily="34" charset="-122"/>
                <a:cs typeface="Dela Gothic One" pitchFamily="34" charset="-120"/>
              </a:rPr>
              <a:t>Peraturan CSR BUMN/BUMD</a:t>
            </a:r>
            <a:endParaRPr lang="en-US" sz="4145" dirty="0"/>
          </a:p>
        </p:txBody>
      </p:sp>
      <p:sp>
        <p:nvSpPr>
          <p:cNvPr id="7" name="Shape 2"/>
          <p:cNvSpPr/>
          <p:nvPr/>
        </p:nvSpPr>
        <p:spPr>
          <a:xfrm>
            <a:off x="700088" y="2644378"/>
            <a:ext cx="7743825" cy="4556760"/>
          </a:xfrm>
          <a:prstGeom prst="roundRect">
            <a:avLst>
              <a:gd name="adj" fmla="val 1844"/>
            </a:avLst>
          </a:prstGeom>
          <a:noFill/>
          <a:ln w="7620">
            <a:solidFill>
              <a:srgbClr val="FFFFFF">
                <a:alpha val="24000"/>
              </a:srgbClr>
            </a:solidFill>
            <a:prstDash val="solid"/>
          </a:ln>
        </p:spPr>
      </p:sp>
      <p:sp>
        <p:nvSpPr>
          <p:cNvPr id="8" name="Shape 3"/>
          <p:cNvSpPr/>
          <p:nvPr/>
        </p:nvSpPr>
        <p:spPr>
          <a:xfrm>
            <a:off x="707708" y="2651998"/>
            <a:ext cx="7728585" cy="575310"/>
          </a:xfrm>
          <a:prstGeom prst="rect">
            <a:avLst/>
          </a:prstGeom>
          <a:solidFill>
            <a:srgbClr val="FFFFFF">
              <a:alpha val="4000"/>
            </a:srgbClr>
          </a:solidFill>
          <a:ln/>
        </p:spPr>
      </p:sp>
      <p:sp>
        <p:nvSpPr>
          <p:cNvPr id="9" name="Text 4"/>
          <p:cNvSpPr/>
          <p:nvPr/>
        </p:nvSpPr>
        <p:spPr>
          <a:xfrm>
            <a:off x="907733" y="2779633"/>
            <a:ext cx="3460433" cy="320040"/>
          </a:xfrm>
          <a:prstGeom prst="rect">
            <a:avLst/>
          </a:prstGeom>
          <a:noFill/>
          <a:ln/>
        </p:spPr>
        <p:txBody>
          <a:bodyPr wrap="none" rtlCol="0" anchor="t"/>
          <a:lstStyle/>
          <a:p>
            <a:pPr marL="0" indent="0">
              <a:lnSpc>
                <a:spcPts val="2520"/>
              </a:lnSpc>
              <a:buNone/>
            </a:pPr>
            <a:r>
              <a:rPr lang="en-US" sz="1575" dirty="0">
                <a:solidFill>
                  <a:srgbClr val="FFE5E5"/>
                </a:solidFill>
                <a:latin typeface="DM Sans" pitchFamily="34" charset="0"/>
                <a:ea typeface="DM Sans" pitchFamily="34" charset="-122"/>
                <a:cs typeface="DM Sans" pitchFamily="34" charset="-120"/>
              </a:rPr>
              <a:t>Peraturan</a:t>
            </a:r>
            <a:endParaRPr lang="en-US" sz="1575" dirty="0"/>
          </a:p>
        </p:txBody>
      </p:sp>
      <p:sp>
        <p:nvSpPr>
          <p:cNvPr id="10" name="Text 5"/>
          <p:cNvSpPr/>
          <p:nvPr/>
        </p:nvSpPr>
        <p:spPr>
          <a:xfrm>
            <a:off x="4775835" y="2779633"/>
            <a:ext cx="3460433" cy="320040"/>
          </a:xfrm>
          <a:prstGeom prst="rect">
            <a:avLst/>
          </a:prstGeom>
          <a:noFill/>
          <a:ln/>
        </p:spPr>
        <p:txBody>
          <a:bodyPr wrap="none" rtlCol="0" anchor="t"/>
          <a:lstStyle/>
          <a:p>
            <a:pPr marL="0" indent="0">
              <a:lnSpc>
                <a:spcPts val="2520"/>
              </a:lnSpc>
              <a:buNone/>
            </a:pPr>
            <a:r>
              <a:rPr lang="en-US" sz="1575" dirty="0">
                <a:solidFill>
                  <a:srgbClr val="FFE5E5"/>
                </a:solidFill>
                <a:latin typeface="DM Sans" pitchFamily="34" charset="0"/>
                <a:ea typeface="DM Sans" pitchFamily="34" charset="-122"/>
                <a:cs typeface="DM Sans" pitchFamily="34" charset="-120"/>
              </a:rPr>
              <a:t>Deskripsi</a:t>
            </a:r>
            <a:endParaRPr lang="en-US" sz="1575" dirty="0"/>
          </a:p>
        </p:txBody>
      </p:sp>
      <p:sp>
        <p:nvSpPr>
          <p:cNvPr id="11" name="Shape 6"/>
          <p:cNvSpPr/>
          <p:nvPr/>
        </p:nvSpPr>
        <p:spPr>
          <a:xfrm>
            <a:off x="707708" y="3227308"/>
            <a:ext cx="7728585" cy="1215390"/>
          </a:xfrm>
          <a:prstGeom prst="rect">
            <a:avLst/>
          </a:prstGeom>
          <a:solidFill>
            <a:srgbClr val="000000">
              <a:alpha val="4000"/>
            </a:srgbClr>
          </a:solidFill>
          <a:ln/>
        </p:spPr>
      </p:sp>
      <p:sp>
        <p:nvSpPr>
          <p:cNvPr id="12" name="Text 7"/>
          <p:cNvSpPr/>
          <p:nvPr/>
        </p:nvSpPr>
        <p:spPr>
          <a:xfrm>
            <a:off x="907733" y="3354943"/>
            <a:ext cx="3460433" cy="320040"/>
          </a:xfrm>
          <a:prstGeom prst="rect">
            <a:avLst/>
          </a:prstGeom>
          <a:noFill/>
          <a:ln/>
        </p:spPr>
        <p:txBody>
          <a:bodyPr wrap="none" rtlCol="0" anchor="t"/>
          <a:lstStyle/>
          <a:p>
            <a:pPr marL="0" indent="0">
              <a:lnSpc>
                <a:spcPts val="2520"/>
              </a:lnSpc>
              <a:buNone/>
            </a:pPr>
            <a:r>
              <a:rPr lang="en-US" sz="1575" dirty="0">
                <a:solidFill>
                  <a:srgbClr val="FFE5E5"/>
                </a:solidFill>
                <a:latin typeface="DM Sans" pitchFamily="34" charset="0"/>
                <a:ea typeface="DM Sans" pitchFamily="34" charset="-122"/>
                <a:cs typeface="DM Sans" pitchFamily="34" charset="-120"/>
              </a:rPr>
              <a:t>UU No. 19 Tahun 2003 tentang BUMN</a:t>
            </a:r>
            <a:endParaRPr lang="en-US" sz="1575" dirty="0"/>
          </a:p>
        </p:txBody>
      </p:sp>
      <p:sp>
        <p:nvSpPr>
          <p:cNvPr id="13" name="Text 8"/>
          <p:cNvSpPr/>
          <p:nvPr/>
        </p:nvSpPr>
        <p:spPr>
          <a:xfrm>
            <a:off x="4775835" y="3354943"/>
            <a:ext cx="3460433" cy="960120"/>
          </a:xfrm>
          <a:prstGeom prst="rect">
            <a:avLst/>
          </a:prstGeom>
          <a:noFill/>
          <a:ln/>
        </p:spPr>
        <p:txBody>
          <a:bodyPr wrap="square" rtlCol="0" anchor="t"/>
          <a:lstStyle/>
          <a:p>
            <a:pPr marL="0" indent="0">
              <a:lnSpc>
                <a:spcPts val="2520"/>
              </a:lnSpc>
              <a:buNone/>
            </a:pPr>
            <a:r>
              <a:rPr lang="en-US" sz="1575" dirty="0">
                <a:solidFill>
                  <a:srgbClr val="FFE5E5"/>
                </a:solidFill>
                <a:latin typeface="DM Sans" pitchFamily="34" charset="0"/>
                <a:ea typeface="DM Sans" pitchFamily="34" charset="-122"/>
                <a:cs typeface="DM Sans" pitchFamily="34" charset="-120"/>
              </a:rPr>
              <a:t>Mewajibkan BUMN untuk melaksanakan tanggung jawab sosial dan lingkungan.</a:t>
            </a:r>
            <a:endParaRPr lang="en-US" sz="1575" dirty="0"/>
          </a:p>
        </p:txBody>
      </p:sp>
      <p:sp>
        <p:nvSpPr>
          <p:cNvPr id="14" name="Shape 9"/>
          <p:cNvSpPr/>
          <p:nvPr/>
        </p:nvSpPr>
        <p:spPr>
          <a:xfrm>
            <a:off x="707708" y="4442698"/>
            <a:ext cx="7728585" cy="1535430"/>
          </a:xfrm>
          <a:prstGeom prst="rect">
            <a:avLst/>
          </a:prstGeom>
          <a:solidFill>
            <a:srgbClr val="FFFFFF">
              <a:alpha val="4000"/>
            </a:srgbClr>
          </a:solidFill>
          <a:ln/>
        </p:spPr>
      </p:sp>
      <p:sp>
        <p:nvSpPr>
          <p:cNvPr id="15" name="Text 10"/>
          <p:cNvSpPr/>
          <p:nvPr/>
        </p:nvSpPr>
        <p:spPr>
          <a:xfrm>
            <a:off x="907733" y="4570333"/>
            <a:ext cx="3460433" cy="960120"/>
          </a:xfrm>
          <a:prstGeom prst="rect">
            <a:avLst/>
          </a:prstGeom>
          <a:noFill/>
          <a:ln/>
        </p:spPr>
        <p:txBody>
          <a:bodyPr wrap="square" rtlCol="0" anchor="t"/>
          <a:lstStyle/>
          <a:p>
            <a:pPr marL="0" indent="0">
              <a:lnSpc>
                <a:spcPts val="2520"/>
              </a:lnSpc>
              <a:buNone/>
            </a:pPr>
            <a:r>
              <a:rPr lang="en-US" sz="1575" dirty="0">
                <a:solidFill>
                  <a:srgbClr val="FFE5E5"/>
                </a:solidFill>
                <a:latin typeface="DM Sans" pitchFamily="34" charset="0"/>
                <a:ea typeface="DM Sans" pitchFamily="34" charset="-122"/>
                <a:cs typeface="DM Sans" pitchFamily="34" charset="-120"/>
              </a:rPr>
              <a:t>PP No. 47 Tahun 2012 tentang Tanggung Jawab Sosial dan Lingkungan Perseroan Terbatas</a:t>
            </a:r>
            <a:endParaRPr lang="en-US" sz="1575" dirty="0"/>
          </a:p>
        </p:txBody>
      </p:sp>
      <p:sp>
        <p:nvSpPr>
          <p:cNvPr id="16" name="Text 11"/>
          <p:cNvSpPr/>
          <p:nvPr/>
        </p:nvSpPr>
        <p:spPr>
          <a:xfrm>
            <a:off x="4775835" y="4570333"/>
            <a:ext cx="3460433" cy="1280160"/>
          </a:xfrm>
          <a:prstGeom prst="rect">
            <a:avLst/>
          </a:prstGeom>
          <a:noFill/>
          <a:ln/>
        </p:spPr>
        <p:txBody>
          <a:bodyPr wrap="square" rtlCol="0" anchor="t"/>
          <a:lstStyle/>
          <a:p>
            <a:pPr marL="0" indent="0">
              <a:lnSpc>
                <a:spcPts val="2520"/>
              </a:lnSpc>
              <a:buNone/>
            </a:pPr>
            <a:r>
              <a:rPr lang="en-US" sz="1575" dirty="0">
                <a:solidFill>
                  <a:srgbClr val="FFE5E5"/>
                </a:solidFill>
                <a:latin typeface="DM Sans" pitchFamily="34" charset="0"/>
                <a:ea typeface="DM Sans" pitchFamily="34" charset="-122"/>
                <a:cs typeface="DM Sans" pitchFamily="34" charset="-120"/>
              </a:rPr>
              <a:t>Mengatur pelaksanaan tanggung jawab sosial dan lingkungan untuk perusahaan, termasuk BUMN dan BUMD.</a:t>
            </a:r>
            <a:endParaRPr lang="en-US" sz="1575" dirty="0"/>
          </a:p>
        </p:txBody>
      </p:sp>
      <p:sp>
        <p:nvSpPr>
          <p:cNvPr id="17" name="Shape 12"/>
          <p:cNvSpPr/>
          <p:nvPr/>
        </p:nvSpPr>
        <p:spPr>
          <a:xfrm>
            <a:off x="707708" y="5978128"/>
            <a:ext cx="7728585" cy="1215390"/>
          </a:xfrm>
          <a:prstGeom prst="rect">
            <a:avLst/>
          </a:prstGeom>
          <a:solidFill>
            <a:srgbClr val="000000">
              <a:alpha val="4000"/>
            </a:srgbClr>
          </a:solidFill>
          <a:ln/>
        </p:spPr>
      </p:sp>
      <p:sp>
        <p:nvSpPr>
          <p:cNvPr id="18" name="Text 13"/>
          <p:cNvSpPr/>
          <p:nvPr/>
        </p:nvSpPr>
        <p:spPr>
          <a:xfrm>
            <a:off x="907733" y="6105763"/>
            <a:ext cx="3460433" cy="640080"/>
          </a:xfrm>
          <a:prstGeom prst="rect">
            <a:avLst/>
          </a:prstGeom>
          <a:noFill/>
          <a:ln/>
        </p:spPr>
        <p:txBody>
          <a:bodyPr wrap="square" rtlCol="0" anchor="t"/>
          <a:lstStyle/>
          <a:p>
            <a:pPr marL="0" indent="0">
              <a:lnSpc>
                <a:spcPts val="2520"/>
              </a:lnSpc>
              <a:buNone/>
            </a:pPr>
            <a:r>
              <a:rPr lang="en-US" sz="1575" dirty="0">
                <a:solidFill>
                  <a:srgbClr val="FFE5E5"/>
                </a:solidFill>
                <a:latin typeface="DM Sans" pitchFamily="34" charset="0"/>
                <a:ea typeface="DM Sans" pitchFamily="34" charset="-122"/>
                <a:cs typeface="DM Sans" pitchFamily="34" charset="-120"/>
              </a:rPr>
              <a:t>Peraturan Menteri BUMN No. PER-09/MBU/07/2015</a:t>
            </a:r>
            <a:endParaRPr lang="en-US" sz="1575" dirty="0"/>
          </a:p>
        </p:txBody>
      </p:sp>
      <p:sp>
        <p:nvSpPr>
          <p:cNvPr id="19" name="Text 14"/>
          <p:cNvSpPr/>
          <p:nvPr/>
        </p:nvSpPr>
        <p:spPr>
          <a:xfrm>
            <a:off x="4775835" y="6105763"/>
            <a:ext cx="3460433" cy="960120"/>
          </a:xfrm>
          <a:prstGeom prst="rect">
            <a:avLst/>
          </a:prstGeom>
          <a:noFill/>
          <a:ln/>
        </p:spPr>
        <p:txBody>
          <a:bodyPr wrap="square" rtlCol="0" anchor="t"/>
          <a:lstStyle/>
          <a:p>
            <a:pPr marL="0" indent="0">
              <a:lnSpc>
                <a:spcPts val="2520"/>
              </a:lnSpc>
              <a:buNone/>
            </a:pPr>
            <a:r>
              <a:rPr lang="en-US" sz="1575" dirty="0">
                <a:solidFill>
                  <a:srgbClr val="FFE5E5"/>
                </a:solidFill>
                <a:latin typeface="DM Sans" pitchFamily="34" charset="0"/>
                <a:ea typeface="DM Sans" pitchFamily="34" charset="-122"/>
                <a:cs typeface="DM Sans" pitchFamily="34" charset="-120"/>
              </a:rPr>
              <a:t>Pedoman Pelaksanaan Program Kemitraan dan Bina Lingkungan (PKBL) bagi BUMN.</a:t>
            </a:r>
            <a:endParaRPr lang="en-US" sz="157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396413" y="714851"/>
            <a:ext cx="4981456" cy="6799778"/>
          </a:xfrm>
          <a:prstGeom prst="rect">
            <a:avLst/>
          </a:prstGeom>
        </p:spPr>
      </p:pic>
      <p:sp>
        <p:nvSpPr>
          <p:cNvPr id="6" name="Text 1"/>
          <p:cNvSpPr/>
          <p:nvPr/>
        </p:nvSpPr>
        <p:spPr>
          <a:xfrm>
            <a:off x="706993" y="874990"/>
            <a:ext cx="7730014" cy="1328976"/>
          </a:xfrm>
          <a:prstGeom prst="rect">
            <a:avLst/>
          </a:prstGeom>
          <a:noFill/>
          <a:ln/>
        </p:spPr>
        <p:txBody>
          <a:bodyPr wrap="square" rtlCol="0" anchor="t"/>
          <a:lstStyle/>
          <a:p>
            <a:pPr marL="0" indent="0">
              <a:lnSpc>
                <a:spcPts val="5232"/>
              </a:lnSpc>
              <a:buNone/>
            </a:pPr>
            <a:r>
              <a:rPr lang="en-US" sz="4186" dirty="0">
                <a:solidFill>
                  <a:srgbClr val="FAEBEB"/>
                </a:solidFill>
                <a:latin typeface="Dela Gothic One" pitchFamily="34" charset="0"/>
                <a:ea typeface="Dela Gothic One" pitchFamily="34" charset="-122"/>
                <a:cs typeface="Dela Gothic One" pitchFamily="34" charset="-120"/>
              </a:rPr>
              <a:t>Praktik Terbaik dan Studi Kasus</a:t>
            </a:r>
            <a:endParaRPr lang="en-US" sz="4186" dirty="0"/>
          </a:p>
        </p:txBody>
      </p:sp>
      <p:pic>
        <p:nvPicPr>
          <p:cNvPr id="7" name="Image 3" descr="preencoded.png"/>
          <p:cNvPicPr>
            <a:picLocks noChangeAspect="1"/>
          </p:cNvPicPr>
          <p:nvPr/>
        </p:nvPicPr>
        <p:blipFill>
          <a:blip r:embed="rId6"/>
          <a:stretch>
            <a:fillRect/>
          </a:stretch>
        </p:blipFill>
        <p:spPr>
          <a:xfrm>
            <a:off x="706993" y="2506861"/>
            <a:ext cx="1009888" cy="1615916"/>
          </a:xfrm>
          <a:prstGeom prst="rect">
            <a:avLst/>
          </a:prstGeom>
        </p:spPr>
      </p:pic>
      <p:sp>
        <p:nvSpPr>
          <p:cNvPr id="8" name="Text 2"/>
          <p:cNvSpPr/>
          <p:nvPr/>
        </p:nvSpPr>
        <p:spPr>
          <a:xfrm>
            <a:off x="2019776" y="2708791"/>
            <a:ext cx="2657832" cy="332184"/>
          </a:xfrm>
          <a:prstGeom prst="rect">
            <a:avLst/>
          </a:prstGeom>
          <a:noFill/>
          <a:ln/>
        </p:spPr>
        <p:txBody>
          <a:bodyPr wrap="none" rtlCol="0" anchor="t"/>
          <a:lstStyle/>
          <a:p>
            <a:pPr marL="0" indent="0" algn="l">
              <a:lnSpc>
                <a:spcPts val="2616"/>
              </a:lnSpc>
              <a:buNone/>
            </a:pPr>
            <a:r>
              <a:rPr lang="en-US" sz="2093" dirty="0">
                <a:solidFill>
                  <a:srgbClr val="FFE5E5"/>
                </a:solidFill>
                <a:latin typeface="Dela Gothic One" pitchFamily="34" charset="0"/>
                <a:ea typeface="Dela Gothic One" pitchFamily="34" charset="-122"/>
                <a:cs typeface="Dela Gothic One" pitchFamily="34" charset="-120"/>
              </a:rPr>
              <a:t>PT Pegadaian</a:t>
            </a:r>
            <a:endParaRPr lang="en-US" sz="2093" dirty="0"/>
          </a:p>
        </p:txBody>
      </p:sp>
      <p:sp>
        <p:nvSpPr>
          <p:cNvPr id="9" name="Text 3"/>
          <p:cNvSpPr/>
          <p:nvPr/>
        </p:nvSpPr>
        <p:spPr>
          <a:xfrm>
            <a:off x="2019776" y="3162062"/>
            <a:ext cx="6417231" cy="646509"/>
          </a:xfrm>
          <a:prstGeom prst="rect">
            <a:avLst/>
          </a:prstGeom>
          <a:noFill/>
          <a:ln/>
        </p:spPr>
        <p:txBody>
          <a:bodyPr wrap="square" rtlCol="0" anchor="t"/>
          <a:lstStyle/>
          <a:p>
            <a:pPr marL="0" indent="0" algn="l">
              <a:lnSpc>
                <a:spcPts val="2545"/>
              </a:lnSpc>
              <a:buNone/>
            </a:pPr>
            <a:r>
              <a:rPr lang="en-US" sz="1591" dirty="0">
                <a:solidFill>
                  <a:srgbClr val="FFE5E5"/>
                </a:solidFill>
                <a:latin typeface="DM Sans" pitchFamily="34" charset="0"/>
                <a:ea typeface="DM Sans" pitchFamily="34" charset="-122"/>
                <a:cs typeface="DM Sans" pitchFamily="34" charset="-120"/>
              </a:rPr>
              <a:t>Menyediakan layanan keuangan inklusif dan mengembangkan program pemberdayaan ekonomi masyarakat.</a:t>
            </a:r>
            <a:endParaRPr lang="en-US" sz="1591" dirty="0"/>
          </a:p>
        </p:txBody>
      </p:sp>
      <p:pic>
        <p:nvPicPr>
          <p:cNvPr id="10" name="Image 4" descr="preencoded.png"/>
          <p:cNvPicPr>
            <a:picLocks noChangeAspect="1"/>
          </p:cNvPicPr>
          <p:nvPr/>
        </p:nvPicPr>
        <p:blipFill>
          <a:blip r:embed="rId7"/>
          <a:stretch>
            <a:fillRect/>
          </a:stretch>
        </p:blipFill>
        <p:spPr>
          <a:xfrm>
            <a:off x="706993" y="4122777"/>
            <a:ext cx="1009888" cy="1615916"/>
          </a:xfrm>
          <a:prstGeom prst="rect">
            <a:avLst/>
          </a:prstGeom>
        </p:spPr>
      </p:pic>
      <p:sp>
        <p:nvSpPr>
          <p:cNvPr id="11" name="Text 4"/>
          <p:cNvSpPr/>
          <p:nvPr/>
        </p:nvSpPr>
        <p:spPr>
          <a:xfrm>
            <a:off x="2019776" y="4324707"/>
            <a:ext cx="2657832" cy="332184"/>
          </a:xfrm>
          <a:prstGeom prst="rect">
            <a:avLst/>
          </a:prstGeom>
          <a:noFill/>
          <a:ln/>
        </p:spPr>
        <p:txBody>
          <a:bodyPr wrap="none" rtlCol="0" anchor="t"/>
          <a:lstStyle/>
          <a:p>
            <a:pPr marL="0" indent="0" algn="l">
              <a:lnSpc>
                <a:spcPts val="2616"/>
              </a:lnSpc>
              <a:buNone/>
            </a:pPr>
            <a:r>
              <a:rPr lang="en-US" sz="2093" dirty="0">
                <a:solidFill>
                  <a:srgbClr val="FFE5E5"/>
                </a:solidFill>
                <a:latin typeface="Dela Gothic One" pitchFamily="34" charset="0"/>
                <a:ea typeface="Dela Gothic One" pitchFamily="34" charset="-122"/>
                <a:cs typeface="Dela Gothic One" pitchFamily="34" charset="-120"/>
              </a:rPr>
              <a:t>PT PLN</a:t>
            </a:r>
            <a:endParaRPr lang="en-US" sz="2093" dirty="0"/>
          </a:p>
        </p:txBody>
      </p:sp>
      <p:sp>
        <p:nvSpPr>
          <p:cNvPr id="12" name="Text 5"/>
          <p:cNvSpPr/>
          <p:nvPr/>
        </p:nvSpPr>
        <p:spPr>
          <a:xfrm>
            <a:off x="2019776" y="4777978"/>
            <a:ext cx="6417231" cy="646509"/>
          </a:xfrm>
          <a:prstGeom prst="rect">
            <a:avLst/>
          </a:prstGeom>
          <a:noFill/>
          <a:ln/>
        </p:spPr>
        <p:txBody>
          <a:bodyPr wrap="square" rtlCol="0" anchor="t"/>
          <a:lstStyle/>
          <a:p>
            <a:pPr marL="0" indent="0" algn="l">
              <a:lnSpc>
                <a:spcPts val="2545"/>
              </a:lnSpc>
              <a:buNone/>
            </a:pPr>
            <a:r>
              <a:rPr lang="en-US" sz="1591" dirty="0">
                <a:solidFill>
                  <a:srgbClr val="FFE5E5"/>
                </a:solidFill>
                <a:latin typeface="DM Sans" pitchFamily="34" charset="0"/>
                <a:ea typeface="DM Sans" pitchFamily="34" charset="-122"/>
                <a:cs typeface="DM Sans" pitchFamily="34" charset="-120"/>
              </a:rPr>
              <a:t>Mendistribusikan lampu hemat energi dan mengembangkan pembangkit listrik tenaga surya di daerah terpencil.</a:t>
            </a:r>
            <a:endParaRPr lang="en-US" sz="1591" dirty="0"/>
          </a:p>
        </p:txBody>
      </p:sp>
      <p:pic>
        <p:nvPicPr>
          <p:cNvPr id="13" name="Image 5" descr="preencoded.png"/>
          <p:cNvPicPr>
            <a:picLocks noChangeAspect="1"/>
          </p:cNvPicPr>
          <p:nvPr/>
        </p:nvPicPr>
        <p:blipFill>
          <a:blip r:embed="rId8"/>
          <a:stretch>
            <a:fillRect/>
          </a:stretch>
        </p:blipFill>
        <p:spPr>
          <a:xfrm>
            <a:off x="706993" y="5738693"/>
            <a:ext cx="1009888" cy="1615916"/>
          </a:xfrm>
          <a:prstGeom prst="rect">
            <a:avLst/>
          </a:prstGeom>
        </p:spPr>
      </p:pic>
      <p:sp>
        <p:nvSpPr>
          <p:cNvPr id="14" name="Text 6"/>
          <p:cNvSpPr/>
          <p:nvPr/>
        </p:nvSpPr>
        <p:spPr>
          <a:xfrm>
            <a:off x="2019776" y="5940623"/>
            <a:ext cx="5995511" cy="332184"/>
          </a:xfrm>
          <a:prstGeom prst="rect">
            <a:avLst/>
          </a:prstGeom>
          <a:noFill/>
          <a:ln/>
        </p:spPr>
        <p:txBody>
          <a:bodyPr wrap="none" rtlCol="0" anchor="t"/>
          <a:lstStyle/>
          <a:p>
            <a:pPr marL="0" indent="0" algn="l">
              <a:lnSpc>
                <a:spcPts val="2616"/>
              </a:lnSpc>
              <a:buNone/>
            </a:pPr>
            <a:r>
              <a:rPr lang="en-US" sz="2093" dirty="0">
                <a:solidFill>
                  <a:srgbClr val="FFE5E5"/>
                </a:solidFill>
                <a:latin typeface="Dela Gothic One" pitchFamily="34" charset="0"/>
                <a:ea typeface="Dela Gothic One" pitchFamily="34" charset="-122"/>
                <a:cs typeface="Dela Gothic One" pitchFamily="34" charset="-120"/>
              </a:rPr>
              <a:t>Perusahaan Daerah Air Minum (PDAM)</a:t>
            </a:r>
            <a:endParaRPr lang="en-US" sz="2093" dirty="0"/>
          </a:p>
        </p:txBody>
      </p:sp>
      <p:sp>
        <p:nvSpPr>
          <p:cNvPr id="15" name="Text 7"/>
          <p:cNvSpPr/>
          <p:nvPr/>
        </p:nvSpPr>
        <p:spPr>
          <a:xfrm>
            <a:off x="2019776" y="6393894"/>
            <a:ext cx="6417231" cy="646509"/>
          </a:xfrm>
          <a:prstGeom prst="rect">
            <a:avLst/>
          </a:prstGeom>
          <a:noFill/>
          <a:ln/>
        </p:spPr>
        <p:txBody>
          <a:bodyPr wrap="square" rtlCol="0" anchor="t"/>
          <a:lstStyle/>
          <a:p>
            <a:pPr marL="0" indent="0" algn="l">
              <a:lnSpc>
                <a:spcPts val="2545"/>
              </a:lnSpc>
              <a:buNone/>
            </a:pPr>
            <a:r>
              <a:rPr lang="en-US" sz="1591" dirty="0">
                <a:solidFill>
                  <a:srgbClr val="FFE5E5"/>
                </a:solidFill>
                <a:latin typeface="DM Sans" pitchFamily="34" charset="0"/>
                <a:ea typeface="DM Sans" pitchFamily="34" charset="-122"/>
                <a:cs typeface="DM Sans" pitchFamily="34" charset="-120"/>
              </a:rPr>
              <a:t>Menyediakan akses air bersih dan sanitasi bagi masyarakat kurang mampu.</a:t>
            </a:r>
            <a:endParaRPr lang="en-US" sz="159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75000"/>
            </a:srgbClr>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308610" y="2745343"/>
            <a:ext cx="4869180" cy="2738914"/>
          </a:xfrm>
          <a:prstGeom prst="rect">
            <a:avLst/>
          </a:prstGeom>
        </p:spPr>
      </p:pic>
      <p:sp>
        <p:nvSpPr>
          <p:cNvPr id="6" name="Text 1"/>
          <p:cNvSpPr/>
          <p:nvPr/>
        </p:nvSpPr>
        <p:spPr>
          <a:xfrm>
            <a:off x="6350437" y="1734860"/>
            <a:ext cx="7415927" cy="1624251"/>
          </a:xfrm>
          <a:prstGeom prst="rect">
            <a:avLst/>
          </a:prstGeom>
          <a:noFill/>
          <a:ln/>
        </p:spPr>
        <p:txBody>
          <a:bodyPr wrap="square" rtlCol="0" anchor="t"/>
          <a:lstStyle/>
          <a:p>
            <a:pPr marL="0" indent="0">
              <a:lnSpc>
                <a:spcPts val="6395"/>
              </a:lnSpc>
              <a:buNone/>
            </a:pPr>
            <a:r>
              <a:rPr lang="en-US" sz="5116" dirty="0">
                <a:solidFill>
                  <a:srgbClr val="FAEBEB"/>
                </a:solidFill>
                <a:latin typeface="Dela Gothic One" pitchFamily="34" charset="0"/>
                <a:ea typeface="Dela Gothic One" pitchFamily="34" charset="-122"/>
                <a:cs typeface="Dela Gothic One" pitchFamily="34" charset="-120"/>
              </a:rPr>
              <a:t>Kesimpulan dan Rekomendasi</a:t>
            </a:r>
            <a:endParaRPr lang="en-US" sz="5116" dirty="0"/>
          </a:p>
        </p:txBody>
      </p:sp>
      <p:sp>
        <p:nvSpPr>
          <p:cNvPr id="7" name="Text 2"/>
          <p:cNvSpPr/>
          <p:nvPr/>
        </p:nvSpPr>
        <p:spPr>
          <a:xfrm>
            <a:off x="6350437" y="3729395"/>
            <a:ext cx="7415927" cy="2765346"/>
          </a:xfrm>
          <a:prstGeom prst="rect">
            <a:avLst/>
          </a:prstGeom>
          <a:noFill/>
          <a:ln/>
        </p:spPr>
        <p:txBody>
          <a:bodyPr wrap="square" rtlCol="0" anchor="t"/>
          <a:lstStyle/>
          <a:p>
            <a:pPr marL="0" indent="0">
              <a:lnSpc>
                <a:spcPts val="3110"/>
              </a:lnSpc>
              <a:buNone/>
            </a:pPr>
            <a:r>
              <a:rPr lang="en-US" sz="1944" dirty="0">
                <a:solidFill>
                  <a:srgbClr val="FFE5E5"/>
                </a:solidFill>
                <a:latin typeface="DM Sans" pitchFamily="34" charset="0"/>
                <a:ea typeface="DM Sans" pitchFamily="34" charset="-122"/>
                <a:cs typeface="DM Sans" pitchFamily="34" charset="-120"/>
              </a:rPr>
              <a:t>Penerapan keberlanjutan dan tanggung jawab sosial merupakan kewajiban bagi BUMN, BUMD, dan BUMDes dalam rangka menciptakan dampak positif bagi masyarakat, lingkungan, dan pemangku kepentingan lainnya. Diperlukan komitmen, sumber daya, dan kerjasama yang kuat dari seluruh pemangku kepentingan untuk mewujudkan praktik terbaik keberlanjutan dan tanggung jawab sosial.</a:t>
            </a:r>
            <a:endParaRPr lang="en-US" sz="1944"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505</Words>
  <Application>Microsoft Office PowerPoint</Application>
  <PresentationFormat>Custom</PresentationFormat>
  <Paragraphs>71</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USER</cp:lastModifiedBy>
  <cp:revision>2</cp:revision>
  <dcterms:created xsi:type="dcterms:W3CDTF">2024-07-19T06:24:48Z</dcterms:created>
  <dcterms:modified xsi:type="dcterms:W3CDTF">2024-07-19T06:33:40Z</dcterms:modified>
</cp:coreProperties>
</file>