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7" r:id="rId2"/>
    <p:sldId id="259" r:id="rId3"/>
    <p:sldId id="264" r:id="rId4"/>
    <p:sldId id="265" r:id="rId5"/>
    <p:sldId id="266" r:id="rId6"/>
    <p:sldId id="267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10231438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5448" y="0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9731E1E-E552-4771-98FA-02906257108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18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5448" y="6746118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C2E3AE3-C389-4C9E-9613-3DD21279E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1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479844-D74B-4963-B04A-168DA7558A1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E0B2E4-96A6-48AC-8BBE-C97AB265137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8326855" cy="2387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Garamond Bold" pitchFamily="18" charset="0"/>
              </a:rPr>
              <a:t>METODE 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Garamond Bold" pitchFamily="18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Garamond Bold" pitchFamily="18" charset="0"/>
              </a:rPr>
              <a:t>KARUSH KHUN TUCKER(KKT)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Garamond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0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228600"/>
                <a:ext cx="8686800" cy="4427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Kasus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800" dirty="0" err="1" smtClean="0">
                    <a:latin typeface="Times New Roman" pitchFamily="18" charset="0"/>
                    <a:cs typeface="Times New Roman" pitchFamily="18" charset="0"/>
                  </a:rPr>
                  <a:t>Maksimasi</a:t>
                </a:r>
                <a:endParaRPr lang="en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endParaRPr lang="en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Maksimumkan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𝑍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kendala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	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 ≤</m:t>
                    </m:r>
                    <m:r>
                      <a:rPr lang="en-ID" sz="2400" i="1">
                        <a:latin typeface="Cambria Math"/>
                      </a:rPr>
                      <m:t>0, </m:t>
                    </m:r>
                  </m:oMath>
                </a14:m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=1,2,3,…,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ID" sz="2400" i="1">
                        <a:latin typeface="Cambria Math"/>
                      </a:rPr>
                      <m:t> </m:t>
                    </m:r>
                    <m:r>
                      <a:rPr lang="en-ID" sz="2400">
                        <a:latin typeface="Cambria Math"/>
                      </a:rPr>
                      <m:t>;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r>
                        <a:rPr lang="en-ID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ID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≥0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jumlah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variabel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pada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kendala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lebih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kecil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variabel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pada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tujuan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4427109"/>
              </a:xfrm>
              <a:prstGeom prst="rect">
                <a:avLst/>
              </a:prstGeom>
              <a:blipFill rotWithShape="1">
                <a:blip r:embed="rId2"/>
                <a:stretch>
                  <a:fillRect l="-1123" t="-1377" r="-1333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24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15961" y="228600"/>
                <a:ext cx="8001000" cy="6372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8738" lvl="2" indent="-58738"/>
                <a:r>
                  <a:rPr lang="en-ID" sz="2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Syarat-syarat</a:t>
                </a:r>
                <a:r>
                  <a:rPr lang="en-ID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metode</a:t>
                </a:r>
                <a:r>
                  <a:rPr lang="en-ID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2400" b="1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Karush</a:t>
                </a:r>
                <a:r>
                  <a:rPr lang="en-US" sz="24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ID" sz="24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Kuhn-Tucker</a:t>
                </a:r>
                <a:r>
                  <a:rPr lang="en-ID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ID" sz="2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Kasus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Minimasi</a:t>
                </a:r>
                <a:r>
                  <a:rPr lang="en-ID" sz="24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2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Turunkan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terhadap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masing-masing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variabel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 + 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 =0   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Kendala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dikalikan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Pengali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Lagrange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=0,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Kendala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≤0,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≥0,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Pengali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Lagrange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≤0,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≥0,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61" y="228600"/>
                <a:ext cx="8001000" cy="6372194"/>
              </a:xfrm>
              <a:prstGeom prst="rect">
                <a:avLst/>
              </a:prstGeom>
              <a:blipFill rotWithShape="1">
                <a:blip r:embed="rId2"/>
                <a:stretch>
                  <a:fillRect l="-1142" t="-766" b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13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02890" y="533400"/>
                <a:ext cx="7162800" cy="5854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Contoh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soal</a:t>
                </a:r>
                <a:r>
                  <a:rPr lang="en-US" sz="2800" b="1" dirty="0"/>
                  <a:t> : </a:t>
                </a:r>
                <a:r>
                  <a:rPr lang="en-US" sz="2800" b="1" dirty="0" err="1" smtClean="0"/>
                  <a:t>Mnimasi</a:t>
                </a:r>
                <a:endParaRPr lang="en-US" sz="2800" b="1" dirty="0" smtClean="0"/>
              </a:p>
              <a:p>
                <a:endParaRPr lang="en-US" dirty="0"/>
              </a:p>
              <a:p>
                <a:pPr lvl="0"/>
                <a:r>
                  <a:rPr lang="en-US" dirty="0" err="1"/>
                  <a:t>Minimumkan</a:t>
                </a:r>
                <a:r>
                  <a:rPr lang="en-US" dirty="0"/>
                  <a:t> 	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D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=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−6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kendala</a:t>
                </a:r>
                <a:r>
                  <a:rPr lang="en-US" dirty="0"/>
                  <a:t> 	:  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≤3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 -2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≤2</m:t>
                    </m:r>
                  </m:oMath>
                </a14:m>
                <a:endParaRPr lang="en-US" dirty="0" smtClean="0"/>
              </a:p>
              <a:p>
                <a:pPr algn="ctr"/>
                <a:endParaRPr lang="en-US" dirty="0"/>
              </a:p>
              <a:p>
                <a:r>
                  <a:rPr lang="en-US" dirty="0" err="1" smtClean="0"/>
                  <a:t>Penyelesaian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ID" dirty="0" err="1"/>
                  <a:t>Syarat</a:t>
                </a:r>
                <a:r>
                  <a:rPr lang="en-ID" dirty="0"/>
                  <a:t> </a:t>
                </a:r>
                <a:r>
                  <a:rPr lang="en-ID" i="1" dirty="0" err="1"/>
                  <a:t>Karush</a:t>
                </a:r>
                <a:r>
                  <a:rPr lang="en-ID" i="1" dirty="0"/>
                  <a:t> Kuhn-Tucker</a:t>
                </a:r>
                <a:endParaRPr lang="en-US" dirty="0"/>
              </a:p>
              <a:p>
                <a:r>
                  <a:rPr lang="en-US" dirty="0" err="1"/>
                  <a:t>Pertama</a:t>
                </a:r>
                <a:r>
                  <a:rPr lang="en-US" dirty="0"/>
                  <a:t> </a:t>
                </a:r>
                <a:r>
                  <a:rPr lang="en-US" dirty="0" err="1"/>
                  <a:t>turunkan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masing</a:t>
                </a:r>
                <a:r>
                  <a:rPr lang="en-US" dirty="0"/>
                  <a:t> – </a:t>
                </a:r>
                <a:r>
                  <a:rPr lang="en-US" dirty="0" err="1"/>
                  <a:t>masing</a:t>
                </a:r>
                <a:r>
                  <a:rPr lang="en-US" dirty="0"/>
                  <a:t> </a:t>
                </a:r>
                <a:r>
                  <a:rPr lang="en-US" dirty="0" err="1"/>
                  <a:t>variabel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ID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         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=1,2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−4+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              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−6+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=0              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90" y="533400"/>
                <a:ext cx="7162800" cy="5854103"/>
              </a:xfrm>
              <a:prstGeom prst="rect">
                <a:avLst/>
              </a:prstGeom>
              <a:blipFill rotWithShape="1">
                <a:blip r:embed="rId2"/>
                <a:stretch>
                  <a:fillRect l="-1787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15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43897" y="533400"/>
                <a:ext cx="8229600" cy="4613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Kemudian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−3)=0                      (3)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(−2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−2)=0                (4)</m:t>
                    </m:r>
                  </m:oMath>
                </a14:m>
                <a:r>
                  <a:rPr lang="en-ID" sz="2400" i="1" dirty="0"/>
                  <a:t/>
                </a:r>
                <a:br>
                  <a:rPr lang="en-ID" sz="2400" i="1" dirty="0"/>
                </a:br>
                <a:r>
                  <a:rPr lang="en-ID" sz="2400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−3≤0                              (5)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-2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−2≤0                          (6)</m:t>
                    </m:r>
                  </m:oMath>
                </a14:m>
                <a:endParaRPr lang="en-US" sz="2400" dirty="0"/>
              </a:p>
              <a:p>
                <a:r>
                  <a:rPr lang="en-ID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≥0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≥0                                                (7)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≥0                                                (8)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err="1"/>
                  <a:t>Kasus</a:t>
                </a:r>
                <a:r>
                  <a:rPr lang="en-US" sz="2400" dirty="0"/>
                  <a:t> (I) :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≠0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persamaan</a:t>
                </a:r>
                <a:r>
                  <a:rPr lang="en-US" sz="2400" dirty="0"/>
                  <a:t>  (1)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(2) </a:t>
                </a:r>
                <a:r>
                  <a:rPr lang="en-US" sz="2400" dirty="0" err="1"/>
                  <a:t>memberikan</a:t>
                </a:r>
                <a:endParaRPr lang="en-US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7" y="533400"/>
                <a:ext cx="8229600" cy="4613571"/>
              </a:xfrm>
              <a:prstGeom prst="rect">
                <a:avLst/>
              </a:prstGeom>
              <a:blipFill rotWithShape="1">
                <a:blip r:embed="rId2"/>
                <a:stretch>
                  <a:fillRect l="-1185" t="-1058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00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182631"/>
                <a:ext cx="8763000" cy="6588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ym typeface="Wingdings"/>
                  </a:rPr>
                  <a:t>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=2−0,5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                                  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9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−6+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 =0               </m:t>
                    </m:r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  </a:t>
                </a:r>
                <a:r>
                  <a:rPr lang="en-US" sz="2000" dirty="0">
                    <a:sym typeface="Wingdings"/>
                  </a:rPr>
                  <a:t>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−6+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  </a:t>
                </a:r>
                <a:r>
                  <a:rPr lang="en-US" sz="2000" dirty="0">
                    <a:sym typeface="Wingdings"/>
                  </a:rPr>
                  <a:t>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=3−0,5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                                  (10)</m:t>
                    </m:r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err="1"/>
                  <a:t>Substitusi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persamaan</a:t>
                </a:r>
                <a:r>
                  <a:rPr lang="en-US" sz="2000" dirty="0"/>
                  <a:t> (9)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(10) </a:t>
                </a:r>
                <a:r>
                  <a:rPr lang="en-US" sz="2000" dirty="0" err="1"/>
                  <a:t>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dalam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persamaan</a:t>
                </a:r>
                <a:r>
                  <a:rPr lang="en-US" sz="2000" dirty="0"/>
                  <a:t> (3), </a:t>
                </a:r>
                <a:r>
                  <a:rPr lang="en-US" sz="2000" dirty="0" err="1" smtClean="0"/>
                  <a:t>didapat</a:t>
                </a:r>
                <a:endParaRPr lang="en-US" sz="2000" dirty="0" smtClean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−3)=0</m:t>
                    </m:r>
                  </m:oMath>
                </a14:m>
                <a:r>
                  <a:rPr lang="en-US" sz="2000" dirty="0" smtClean="0"/>
                  <a:t>   karena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≠0</m:t>
                    </m:r>
                  </m:oMath>
                </a14:m>
                <a:r>
                  <a:rPr lang="en-US" sz="2000" b="1" dirty="0"/>
                  <a:t>  </a:t>
                </a:r>
                <a:r>
                  <a:rPr lang="en-US" sz="2000" dirty="0" err="1"/>
                  <a:t>maka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−3=0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−3=0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>
                    <a:sym typeface="Wingdings"/>
                  </a:rPr>
                  <a:t>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2−0,5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+ 3−0,5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−3=0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ym typeface="Wingdings"/>
                  </a:rPr>
                  <a:t>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Wingdings"/>
                  <a:buChar char="ó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=2</m:t>
                    </m:r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err="1"/>
                  <a:t>Setelah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memperoleh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nilai</a:t>
                </a:r>
                <a:r>
                  <a:rPr lang="en-US" sz="2000" dirty="0"/>
                  <a:t> lambda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substitusikan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nilai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dalam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persamaan</a:t>
                </a:r>
                <a:r>
                  <a:rPr lang="en-US" sz="2000" dirty="0"/>
                  <a:t> (9)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(10), </a:t>
                </a:r>
                <a:r>
                  <a:rPr lang="en-US" sz="2000" dirty="0" err="1"/>
                  <a:t>didapat</a:t>
                </a:r>
                <a:endParaRPr lang="en-US" sz="2000" dirty="0"/>
              </a:p>
              <a:p>
                <a:r>
                  <a:rPr lang="en-US" sz="20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=2−0,5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b="1" dirty="0"/>
                  <a:t>	     =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  </m:t>
                    </m:r>
                    <m:r>
                      <a:rPr lang="en-US" sz="2000" i="1">
                        <a:latin typeface="Cambria Math"/>
                      </a:rPr>
                      <m:t>2−0,5(2)</m:t>
                    </m:r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b="1" dirty="0"/>
                  <a:t>	     =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2−1</m:t>
                    </m:r>
                  </m:oMath>
                </a14:m>
                <a:endParaRPr lang="en-US" sz="2000" dirty="0"/>
              </a:p>
              <a:p>
                <a:r>
                  <a:rPr lang="en-US" sz="2000" b="1" dirty="0"/>
                  <a:t>	     =  </a:t>
                </a:r>
                <a:r>
                  <a:rPr lang="en-US" sz="2000" dirty="0"/>
                  <a:t>1</a:t>
                </a:r>
              </a:p>
              <a:p>
                <a:r>
                  <a:rPr lang="en-US" sz="20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=3−0,5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b="1" dirty="0"/>
                  <a:t>	     =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3−0,5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b="1" dirty="0"/>
                  <a:t>	     =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3−1 </m:t>
                    </m:r>
                  </m:oMath>
                </a14:m>
                <a:endParaRPr lang="en-US" sz="2000" dirty="0"/>
              </a:p>
              <a:p>
                <a:r>
                  <a:rPr lang="en-US" sz="2000" b="1" dirty="0"/>
                  <a:t>	     =  </a:t>
                </a:r>
                <a:r>
                  <a:rPr lang="en-US" sz="2000" dirty="0"/>
                  <a:t>2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631"/>
                <a:ext cx="8763000" cy="6588214"/>
              </a:xfrm>
              <a:prstGeom prst="rect">
                <a:avLst/>
              </a:prstGeom>
              <a:blipFill rotWithShape="1">
                <a:blip r:embed="rId2"/>
                <a:stretch>
                  <a:fillRect l="-765" t="-555" b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06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90600" y="762000"/>
                <a:ext cx="7543800" cy="4956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Selanjutnya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lakukan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uji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kendala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persamaan</a:t>
                </a:r>
                <a:r>
                  <a:rPr lang="en-US" sz="2400" dirty="0"/>
                  <a:t> (5)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(6), </a:t>
                </a:r>
                <a:r>
                  <a:rPr lang="en-US" sz="2400" dirty="0" err="1" smtClean="0"/>
                  <a:t>didapat</a:t>
                </a:r>
                <a:endParaRPr lang="en-US" sz="2400" dirty="0" smtClean="0"/>
              </a:p>
              <a:p>
                <a:pPr algn="ctr"/>
                <a:r>
                  <a:rPr lang="en-US" sz="2400" dirty="0"/>
                  <a:t/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</m:e>
                      <m:sup>
                        <m:r>
                          <a:rPr lang="en-ID" sz="2400" i="1">
                            <a:latin typeface="Cambria Math"/>
                          </a:rPr>
                          <m:t>?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0       </m:t>
                    </m:r>
                  </m:oMath>
                </a14:m>
                <a:r>
                  <a:rPr lang="en-US" sz="2400" dirty="0"/>
                  <a:t>   </a:t>
                </a:r>
                <a:endParaRPr lang="en-US" sz="2400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1+2−3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≤</m:t>
                          </m:r>
                        </m:e>
                        <m:sup>
                          <m:r>
                            <a:rPr lang="en-ID" sz="2400" i="1">
                              <a:latin typeface="Cambria Math"/>
                            </a:rPr>
                            <m:t>?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0      </m:t>
                      </m:r>
                    </m:oMath>
                  </m:oMathPara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 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          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ID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0                 </m:t>
                    </m:r>
                  </m:oMath>
                </a14:m>
                <a:r>
                  <a:rPr lang="en-US" sz="2400" dirty="0"/>
                  <a:t>	                      (</a:t>
                </a:r>
                <a:r>
                  <a:rPr lang="en-US" sz="2400" dirty="0" err="1"/>
                  <a:t>benar</a:t>
                </a:r>
                <a:r>
                  <a:rPr lang="en-US" sz="2400" dirty="0"/>
                  <a:t>)</a:t>
                </a:r>
                <a:br>
                  <a:rPr lang="en-US" sz="2400" dirty="0"/>
                </a:br>
                <a:r>
                  <a:rPr lang="en-US" sz="2400" dirty="0"/>
                  <a:t>-2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</m:e>
                      <m:sup>
                        <m:r>
                          <a:rPr lang="en-ID" sz="2400" i="1">
                            <a:latin typeface="Cambria Math"/>
                          </a:rPr>
                          <m:t>?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+2−2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</m:e>
                      <m:sup>
                        <m:r>
                          <a:rPr lang="en-ID" sz="2400" i="1">
                            <a:latin typeface="Cambria Math"/>
                          </a:rPr>
                          <m:t>?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 	      </a:t>
                </a:r>
                <a:br>
                  <a:rPr lang="en-US" sz="2400" dirty="0"/>
                </a:br>
                <a:r>
                  <a:rPr lang="en-US" sz="2400" dirty="0"/>
                  <a:t>	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−2&lt;0</m:t>
                    </m:r>
                  </m:oMath>
                </a14:m>
                <a:r>
                  <a:rPr lang="en-US" sz="2400" dirty="0"/>
                  <a:t>		                        (</a:t>
                </a:r>
                <a:r>
                  <a:rPr lang="en-US" sz="2400" dirty="0" err="1"/>
                  <a:t>benar</a:t>
                </a:r>
                <a:r>
                  <a:rPr lang="en-US" sz="2400" dirty="0" smtClean="0"/>
                  <a:t>)</a:t>
                </a:r>
              </a:p>
              <a:p>
                <a:pPr algn="ctr"/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err="1"/>
                  <a:t>selanjutnya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lakukan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uji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lambda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≥0 )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=2 ≥0</m:t>
                    </m:r>
                  </m:oMath>
                </a14:m>
                <a:r>
                  <a:rPr lang="en-US" sz="2400" dirty="0"/>
                  <a:t> 	(</a:t>
                </a:r>
                <a:r>
                  <a:rPr lang="en-US" sz="2400" dirty="0" err="1"/>
                  <a:t>benar</a:t>
                </a:r>
                <a:r>
                  <a:rPr lang="en-US" sz="2400" dirty="0"/>
                  <a:t>)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 ≥0 </m:t>
                    </m:r>
                  </m:oMath>
                </a14:m>
                <a:r>
                  <a:rPr lang="en-US" sz="2400" dirty="0"/>
                  <a:t>	(</a:t>
                </a:r>
                <a:r>
                  <a:rPr lang="en-US" sz="2400" dirty="0" err="1"/>
                  <a:t>benar</a:t>
                </a:r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62000"/>
                <a:ext cx="7543800" cy="4956742"/>
              </a:xfrm>
              <a:prstGeom prst="rect">
                <a:avLst/>
              </a:prstGeom>
              <a:blipFill rotWithShape="1">
                <a:blip r:embed="rId2"/>
                <a:stretch>
                  <a:fillRect l="-1293" t="-984" r="-970" b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70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90600" y="762000"/>
                <a:ext cx="8001000" cy="3114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/>
                  <a:t>Karena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memenuhi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syarat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maka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optimum </a:t>
                </a:r>
                <a:r>
                  <a:rPr lang="en-US" sz="2800" dirty="0" err="1"/>
                  <a:t>pada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dengan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sebagai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berikut</a:t>
                </a:r>
                <a:endParaRPr lang="en-US" sz="2800" dirty="0"/>
              </a:p>
              <a:p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= 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 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−6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	          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−4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−6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	         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1−4+4−12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         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−11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62000"/>
                <a:ext cx="8001000" cy="3114314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957" b="-4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0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66800" y="44245"/>
                <a:ext cx="8153400" cy="6625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 smtClean="0"/>
                  <a:t>Contoh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soal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maksimasi</a:t>
                </a:r>
                <a:endParaRPr lang="en-US" sz="2400" b="1" dirty="0" smtClean="0"/>
              </a:p>
              <a:p>
                <a:pPr lvl="0"/>
                <a:endParaRPr lang="en-US" dirty="0"/>
              </a:p>
              <a:p>
                <a:pPr lvl="0"/>
                <a:r>
                  <a:rPr lang="en-US" sz="2400" dirty="0" err="1" smtClean="0"/>
                  <a:t>Maksimumkan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: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−2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+27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+45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−10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kendala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:  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≤0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≤17,25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Penyelesaian</a:t>
                </a:r>
                <a:r>
                  <a:rPr lang="en-US" sz="2400" dirty="0"/>
                  <a:t> 	:</a:t>
                </a:r>
              </a:p>
              <a:p>
                <a:r>
                  <a:rPr lang="en-ID" sz="2400" dirty="0" err="1"/>
                  <a:t>Syarat</a:t>
                </a:r>
                <a:r>
                  <a:rPr lang="en-ID" sz="2400" dirty="0"/>
                  <a:t> </a:t>
                </a:r>
                <a:r>
                  <a:rPr lang="en-ID" sz="2400" i="1" dirty="0" err="1"/>
                  <a:t>Karush</a:t>
                </a:r>
                <a:r>
                  <a:rPr lang="en-ID" sz="2400" i="1" dirty="0"/>
                  <a:t> Kuhn-Tucker</a:t>
                </a:r>
                <a:endParaRPr lang="en-US" sz="2400" dirty="0"/>
              </a:p>
              <a:p>
                <a:r>
                  <a:rPr lang="en-US" sz="2400" dirty="0" err="1"/>
                  <a:t>Pertama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turunkan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masing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masing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variabel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ID" sz="24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=0</m:t>
                      </m:r>
                      <m:r>
                        <a:rPr lang="en-ID" sz="2400" i="1">
                          <a:latin typeface="Cambria Math"/>
                        </a:rPr>
                        <m:t> ;</m:t>
                      </m:r>
                      <m:r>
                        <a:rPr lang="en-ID" sz="2400" i="1">
                          <a:latin typeface="Cambria Math"/>
                        </a:rPr>
                        <m:t>𝑖</m:t>
                      </m:r>
                      <m:r>
                        <a:rPr lang="en-ID" sz="2400" i="1">
                          <a:latin typeface="Cambria Math"/>
                        </a:rPr>
                        <m:t>=1,2,3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+27+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ID" sz="2400" i="1" dirty="0"/>
                  <a:t>		</a:t>
                </a:r>
                <a:r>
                  <a:rPr lang="en-ID" sz="2400" dirty="0"/>
                  <a:t>(1)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−4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+45+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		(2)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−10−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		(3)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245"/>
                <a:ext cx="8153400" cy="6625083"/>
              </a:xfrm>
              <a:prstGeom prst="rect">
                <a:avLst/>
              </a:prstGeom>
              <a:blipFill rotWithShape="1">
                <a:blip r:embed="rId2"/>
                <a:stretch>
                  <a:fillRect l="-1121" t="-736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86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19200" y="685800"/>
                <a:ext cx="6477000" cy="498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Kemudian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		(4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−17,25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ID" sz="2400" i="1" dirty="0"/>
                  <a:t>		</a:t>
                </a:r>
                <a:r>
                  <a:rPr lang="en-ID" sz="2400" dirty="0"/>
                  <a:t>(5</a:t>
                </a:r>
                <a:r>
                  <a:rPr lang="en-ID" sz="2400" dirty="0" smtClean="0"/>
                  <a:t>)</a:t>
                </a:r>
              </a:p>
              <a:p>
                <a:r>
                  <a:rPr lang="en-ID" sz="2400" i="1" dirty="0"/>
                  <a:t/>
                </a:r>
                <a:br>
                  <a:rPr lang="en-ID" sz="2400" i="1" dirty="0"/>
                </a:br>
                <a:r>
                  <a:rPr lang="en-ID" sz="2400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</m:t>
                    </m:r>
                  </m:oMath>
                </a14:m>
                <a:r>
                  <a:rPr lang="en-US" sz="2400" dirty="0"/>
                  <a:t>		(6)</a:t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−17,25≤0</m:t>
                    </m:r>
                  </m:oMath>
                </a14:m>
                <a:r>
                  <a:rPr lang="en-US" sz="2400" dirty="0"/>
                  <a:t>		(7)</a:t>
                </a:r>
              </a:p>
              <a:p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ID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</m:t>
                    </m:r>
                  </m:oMath>
                </a14:m>
                <a:r>
                  <a:rPr lang="en-US" sz="2400" dirty="0"/>
                  <a:t>				(8)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ID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</m:t>
                    </m:r>
                  </m:oMath>
                </a14:m>
                <a:r>
                  <a:rPr lang="en-US" sz="2400" dirty="0"/>
                  <a:t>				(9)</a:t>
                </a:r>
              </a:p>
              <a:p>
                <a:r>
                  <a:rPr lang="en-US" sz="2400" dirty="0" err="1"/>
                  <a:t>Kasus</a:t>
                </a:r>
                <a:r>
                  <a:rPr lang="en-US" sz="2400" dirty="0"/>
                  <a:t> (I) :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≠0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85800"/>
                <a:ext cx="6477000" cy="4982903"/>
              </a:xfrm>
              <a:prstGeom prst="rect">
                <a:avLst/>
              </a:prstGeom>
              <a:blipFill rotWithShape="1">
                <a:blip r:embed="rId2"/>
                <a:stretch>
                  <a:fillRect l="-1411" t="-979" b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74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66800" y="609600"/>
                <a:ext cx="7620000" cy="504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Substitusi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 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persamaan</a:t>
                </a:r>
                <a:r>
                  <a:rPr lang="en-US" sz="2400" dirty="0"/>
                  <a:t> (3), </a:t>
                </a:r>
                <a:r>
                  <a:rPr lang="en-US" sz="2400" dirty="0" err="1" smtClean="0"/>
                  <a:t>didapat</a:t>
                </a:r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−10−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−10−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+ 0 =0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    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=−10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err="1"/>
                  <a:t>Setelah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memperoleh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substitusikan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persamaan</a:t>
                </a:r>
                <a:r>
                  <a:rPr lang="en-US" sz="2400" dirty="0"/>
                  <a:t> (1), </a:t>
                </a:r>
                <a:r>
                  <a:rPr lang="en-US" sz="2400" dirty="0" err="1" smtClean="0"/>
                  <a:t>didapat</a:t>
                </a:r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+27+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+27−10=0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          −2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+17=0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2400" dirty="0"/>
                  <a:t>                       	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           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09600"/>
                <a:ext cx="7620000" cy="5045869"/>
              </a:xfrm>
              <a:prstGeom prst="rect">
                <a:avLst/>
              </a:prstGeom>
              <a:blipFill rotWithShape="1">
                <a:blip r:embed="rId2"/>
                <a:stretch>
                  <a:fillRect l="-120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02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03109" y="477071"/>
                <a:ext cx="776036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400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D" sz="40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KARUSH</m:t>
                      </m:r>
                      <m:r>
                        <a:rPr lang="en-US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KUHN</m:t>
                      </m:r>
                      <m:r>
                        <a:rPr lang="en-ID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D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TUCKER</m:t>
                      </m:r>
                    </m:oMath>
                  </m:oMathPara>
                </a14:m>
                <a:endParaRPr lang="en-US" sz="4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09" y="477071"/>
                <a:ext cx="7760367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34065" y="1524000"/>
                <a:ext cx="8001000" cy="4555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solidFill>
                      <a:srgbClr val="30373B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Metode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Karush</a:t>
                </a:r>
                <a:r>
                  <a:rPr lang="en-US" sz="2200" i="1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Kuhn-Tucker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diterapkan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menyelesaikan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permasalahan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maksimum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maupun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minimum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kendalanya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berupa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pertidaksamaan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penyelesaian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masalah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menggunakan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metode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Karush</a:t>
                </a:r>
                <a:r>
                  <a:rPr lang="en-US" sz="2200" i="1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Kuhn-Tucker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juga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diperlukan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faktor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pengali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Lagrange </a:t>
                </a:r>
                <a:r>
                  <a:rPr lang="en-US" sz="22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Karush-Kuhn-Tucker(KKT</a:t>
                </a:r>
                <a:r>
                  <a:rPr lang="en-US" sz="22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ini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bersifat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teknik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umum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dalam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pencarian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titik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optimum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setiap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menghadapi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masalah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optimasi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dalam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bentuk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maksimumkan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minimumkan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endPara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            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	             </a:t>
                </a:r>
              </a:p>
              <a:p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kendala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endPara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≤0 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𝑎𝑡𝑎𝑢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≥0 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=1,2,3,…,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jumlah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kendala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lebih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kecil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variabel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65" y="1524000"/>
                <a:ext cx="8001000" cy="4555606"/>
              </a:xfrm>
              <a:prstGeom prst="rect">
                <a:avLst/>
              </a:prstGeom>
              <a:blipFill rotWithShape="1">
                <a:blip r:embed="rId3"/>
                <a:stretch>
                  <a:fillRect l="-914" t="-803" r="-1828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31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31606" y="457200"/>
                <a:ext cx="8229600" cy="3304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/>
                  <a:t>Setelah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memperoleh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lalu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substitusikan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persamaan</a:t>
                </a:r>
                <a:r>
                  <a:rPr lang="en-US" sz="2800" dirty="0"/>
                  <a:t> (2), </a:t>
                </a:r>
                <a:r>
                  <a:rPr lang="en-US" sz="2800" dirty="0" err="1" smtClean="0"/>
                  <a:t>didapat</a:t>
                </a:r>
                <a:endParaRPr lang="en-US" sz="2800" dirty="0" smtClean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+45+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+45−10=0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  </m:t>
                      </m:r>
                      <m:r>
                        <a:rPr lang="en-ID" sz="2800" i="1">
                          <a:latin typeface="Cambria Math"/>
                        </a:rPr>
                        <m:t>     </m:t>
                      </m:r>
                      <m:r>
                        <a:rPr lang="en-US" sz="2800" i="1">
                          <a:latin typeface="Cambria Math"/>
                        </a:rPr>
                        <m:t>    −4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+35=0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		                     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6" y="457200"/>
                <a:ext cx="8229600" cy="3304303"/>
              </a:xfrm>
              <a:prstGeom prst="rect">
                <a:avLst/>
              </a:prstGeom>
              <a:blipFill rotWithShape="1">
                <a:blip r:embed="rId2"/>
                <a:stretch>
                  <a:fillRect l="-1556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52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66800" y="838200"/>
                <a:ext cx="7772400" cy="4324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/>
                  <a:t>Selanjutnya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substitusi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err="1"/>
                  <a:t>dan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persamaan</a:t>
                </a:r>
                <a:r>
                  <a:rPr lang="en-US" sz="2800" dirty="0"/>
                  <a:t> (4), </a:t>
                </a:r>
                <a:r>
                  <a:rPr lang="en-US" sz="2800" dirty="0" err="1" smtClean="0"/>
                  <a:t>didapat</a:t>
                </a:r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ID" sz="2800" i="1">
                        <a:latin typeface="Cambria Math"/>
                      </a:rPr>
                      <m:t>     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−10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17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35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D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−10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69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D" sz="2800" i="1">
                        <a:latin typeface="Cambria Math"/>
                      </a:rPr>
                      <m:t>           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69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ID" sz="2800" i="1">
                        <a:latin typeface="Cambria Math"/>
                      </a:rPr>
                      <m:t>            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ID" sz="2800" i="1">
                            <a:latin typeface="Cambria Math"/>
                          </a:rPr>
                          <m:t>             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69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38200"/>
                <a:ext cx="7772400" cy="4324132"/>
              </a:xfrm>
              <a:prstGeom prst="rect">
                <a:avLst/>
              </a:prstGeom>
              <a:blipFill rotWithShape="1">
                <a:blip r:embed="rId2"/>
                <a:stretch>
                  <a:fillRect l="-1569" t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73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90600" y="609600"/>
                <a:ext cx="7162800" cy="4911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Selanjutnya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menguji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≥0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</m:e>
                      <m:sup>
                        <m:r>
                          <a:rPr lang="en-ID" sz="2400" i="1">
                            <a:latin typeface="Cambria Math"/>
                          </a:rPr>
                          <m:t>?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ID" sz="2400" i="1" dirty="0"/>
                  <a:t>		</a:t>
                </a:r>
                <a:r>
                  <a:rPr lang="en-ID" sz="2400" dirty="0"/>
                  <a:t>(Pers. 6)</a:t>
                </a:r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69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</m:e>
                      <m:sup>
                        <m:r>
                          <a:rPr lang="en-ID" sz="2400" i="1">
                            <a:latin typeface="Cambria Math"/>
                          </a:rPr>
                          <m:t>?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0=0</m:t>
                    </m:r>
                  </m:oMath>
                </a14:m>
                <a:r>
                  <a:rPr lang="en-US" sz="2400" dirty="0"/>
                  <a:t>		(</a:t>
                </a:r>
                <a:r>
                  <a:rPr lang="en-US" sz="2400" dirty="0" err="1"/>
                  <a:t>benar</a:t>
                </a:r>
                <a:r>
                  <a:rPr lang="en-US" sz="2400" dirty="0" smtClean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−17,25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</m:e>
                      <m:sup>
                        <m:r>
                          <a:rPr lang="en-ID" sz="2400" i="1">
                            <a:latin typeface="Cambria Math"/>
                          </a:rPr>
                          <m:t>?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		(Pers.7)	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69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−17,25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</m:e>
                      <m:sup>
                        <m:r>
                          <a:rPr lang="en-ID" sz="2400" i="1">
                            <a:latin typeface="Cambria Math"/>
                          </a:rPr>
                          <m:t>?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ID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		 (</a:t>
                </a:r>
                <a:r>
                  <a:rPr lang="en-US" sz="2400" dirty="0" err="1"/>
                  <a:t>benar</a:t>
                </a:r>
                <a:r>
                  <a:rPr lang="en-US" sz="2400" dirty="0" smtClean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Selanjutnya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menguji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lamda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=−10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benar</a:t>
                </a:r>
                <a:r>
                  <a:rPr lang="en-US" sz="24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benar</a:t>
                </a:r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9600"/>
                <a:ext cx="7162800" cy="4911729"/>
              </a:xfrm>
              <a:prstGeom prst="rect">
                <a:avLst/>
              </a:prstGeom>
              <a:blipFill rotWithShape="1">
                <a:blip r:embed="rId2"/>
                <a:stretch>
                  <a:fillRect l="-1362" t="-993" b="-1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58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90600" y="685800"/>
                <a:ext cx="7848600" cy="4713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Karena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memenuhi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syarat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optimum </a:t>
                </a:r>
                <a:r>
                  <a:rPr lang="en-US" sz="2400" dirty="0" err="1"/>
                  <a:t>pada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69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 smtClean="0"/>
                  <a:t>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−2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+27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+45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−10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35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+27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17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+45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35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− </m:t>
                    </m:r>
                    <m:r>
                      <a:rPr lang="en-US" sz="2400" b="0" i="1" smtClean="0">
                        <a:latin typeface="Cambria Math"/>
                      </a:rPr>
                      <m:t>                                  </m:t>
                    </m:r>
                    <m:r>
                      <a:rPr lang="en-US" sz="2400" i="1">
                        <a:latin typeface="Cambria Math"/>
                      </a:rPr>
                      <m:t>10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69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=225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85800"/>
                <a:ext cx="7848600" cy="4713150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55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2065" y="685800"/>
                <a:ext cx="8839200" cy="5190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menggunakan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Mapple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contoh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soal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sebelumnya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perhitungan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dapat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dilakukan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menggunakan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perintah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sebagai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berikut</a:t>
                </a:r>
                <a:endParaRPr lang="en-US" sz="2000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𝑤𝑖𝑡h</m:t>
                    </m:r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a:rPr lang="en-US" i="1">
                        <a:latin typeface="Cambria Math"/>
                      </a:rPr>
                      <m:t>𝑂𝑝𝑡𝑖𝑚𝑖𝑧𝑎𝑡𝑖𝑜𝑛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𝐼𝑚𝑝𝑜𝑟𝑡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𝑀𝑃𝑆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𝐼𝑛𝑡𝑒𝑟𝑎𝑐𝑡𝑖𝑣𝑒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𝐿𝑃𝑆𝑜𝑙𝑣𝑒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𝑀𝑎𝑥𝑖𝑚𝑖𝑧𝑒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𝑀𝑖𝑛𝑖𝑚𝑖𝑧𝑒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𝑁𝐿𝑃𝑆𝑜𝑙𝑣𝑒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𝑄𝑃𝑆𝑜𝑙𝑣𝑒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𝑁𝑃𝐿𝑆𝑜𝑙𝑣𝑒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−4 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+6 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2,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2−3≤0, −2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2−2≤0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−10.9999999999999982,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1=0.9999999999999978,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2=1.9999999999999978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𝑤𝑖𝑡h</m:t>
                    </m:r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a:rPr lang="en-US" i="1">
                        <a:latin typeface="Cambria Math"/>
                      </a:rPr>
                      <m:t>𝑂𝑝𝑡𝑖𝑚𝑖𝑧𝑎𝑡𝑖𝑜𝑛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𝐼𝑚𝑝𝑜𝑟𝑡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𝑀𝑃𝑆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𝐼𝑛𝑡𝑒𝑟𝑎𝑐𝑡𝑖𝑣𝑒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𝐿𝑃𝑆𝑜𝑙𝑣𝑒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𝑀𝑎𝑥𝑖𝑚𝑖𝑧𝑒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𝑀𝑖𝑛𝑖𝑚𝑖𝑧𝑒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𝑁𝐿𝑃𝑆𝑜𝑙𝑣𝑒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𝑄𝑃𝑆𝑜𝑙𝑣𝑒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𝑁𝑃𝐿𝑆𝑜𝑙𝑣𝑒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+27 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−2 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+ 45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2−1010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3,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2−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3≤0,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3−17.25≤0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𝑚𝑎𝑥𝑖𝑚𝑖𝑧𝑒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225.375000000000000,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1=8.49999999999999822,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2=8.75000000000000000,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3=17.2500000000000000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65" y="685800"/>
                <a:ext cx="8839200" cy="5190139"/>
              </a:xfrm>
              <a:prstGeom prst="rect">
                <a:avLst/>
              </a:prstGeom>
              <a:blipFill rotWithShape="1">
                <a:blip r:embed="rId2"/>
                <a:stretch>
                  <a:fillRect l="-690" t="-588" r="-828" b="-11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98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143000"/>
            <a:ext cx="7406640" cy="1472184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Baskerville Old Face" pitchFamily="18" charset="0"/>
              </a:rPr>
              <a:t>Terima</a:t>
            </a:r>
            <a:r>
              <a:rPr lang="en-US" sz="7200" dirty="0" smtClean="0">
                <a:latin typeface="Baskerville Old Face" pitchFamily="18" charset="0"/>
              </a:rPr>
              <a:t> </a:t>
            </a:r>
            <a:r>
              <a:rPr lang="en-US" sz="7200" dirty="0" err="1" smtClean="0">
                <a:latin typeface="Baskerville Old Face" pitchFamily="18" charset="0"/>
              </a:rPr>
              <a:t>kasih</a:t>
            </a:r>
            <a:endParaRPr lang="en-US" sz="72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6640" cy="17526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Bradley Hand ITC" pitchFamily="66" charset="0"/>
              </a:rPr>
              <a:t>Selamat</a:t>
            </a:r>
            <a:r>
              <a:rPr lang="en-US" sz="6000" b="1" dirty="0" smtClean="0">
                <a:latin typeface="Bradley Hand ITC" pitchFamily="66" charset="0"/>
              </a:rPr>
              <a:t> </a:t>
            </a:r>
            <a:r>
              <a:rPr lang="en-US" sz="6000" b="1" dirty="0" err="1" smtClean="0">
                <a:latin typeface="Bradley Hand ITC" pitchFamily="66" charset="0"/>
              </a:rPr>
              <a:t>Belajar</a:t>
            </a:r>
            <a:endParaRPr lang="en-US" sz="6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2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90600" y="457200"/>
                <a:ext cx="7772400" cy="5943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Permasalahan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diatas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perlu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penanganan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cara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merubah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pertidak-persamaan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menjadi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persamaan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menambahkan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variabel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slack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Jadi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permasalahan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optimasi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diatas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dapat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ditulis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sebagai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berikut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200" dirty="0"/>
                  <a:t>Newton </a:t>
                </a:r>
                <a:r>
                  <a:rPr lang="en-US" sz="2200" dirty="0" err="1"/>
                  <a:t>Raphson</a:t>
                </a:r>
                <a:endParaRPr lang="en-US" sz="2200" dirty="0"/>
              </a:p>
              <a:p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minimumkan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𝑍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𝑋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kendala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𝑋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 </m:t>
                    </m:r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=0  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dimana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𝑗</m:t>
                    </m:r>
                    <m:r>
                      <a:rPr lang="en-US" sz="2200" i="1">
                        <a:latin typeface="Cambria Math"/>
                      </a:rPr>
                      <m:t>=1,2,3,…,</m:t>
                    </m:r>
                    <m:r>
                      <a:rPr lang="en-US" sz="2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Dan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𝑌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merupakan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variabel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slack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Kemudian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bentuk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Lagrange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𝐿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𝑋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𝑌</m:t>
                        </m:r>
                        <m:r>
                          <a:rPr lang="en-US" sz="2200" i="1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λ</m:t>
                        </m:r>
                      </m:e>
                    </m:d>
                    <m:r>
                      <a:rPr lang="en-US" sz="22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  <m:r>
                          <a:rPr lang="en-US" sz="2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sz="220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𝑋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 i="1">
                        <a:latin typeface="Cambria Math"/>
                      </a:rPr>
                      <m:t>𝑌</m:t>
                    </m:r>
                    <m:r>
                      <a:rPr lang="en-US" sz="2200" i="1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	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"/>
                <a:ext cx="7772400" cy="5943871"/>
              </a:xfrm>
              <a:prstGeom prst="rect">
                <a:avLst/>
              </a:prstGeom>
              <a:blipFill rotWithShape="1">
                <a:blip r:embed="rId2"/>
                <a:stretch>
                  <a:fillRect l="-1020" t="-615" b="-1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02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14632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Persyaratan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Karush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Kuhn Tucker (KKT)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maksimasi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minimasi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program linier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nonlinier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47916" y="1524000"/>
                <a:ext cx="6179711" cy="904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=0                          (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=1,2,….,2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16" y="1524000"/>
                <a:ext cx="6179711" cy="9040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47800" y="2728452"/>
                <a:ext cx="6324600" cy="774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/>
                      </a:rPr>
                      <m:t>=0                        (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=1,2,….,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28452"/>
                <a:ext cx="6324600" cy="7748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94096" y="4038600"/>
                <a:ext cx="66320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≥0                            (</m:t>
                      </m:r>
                      <m:r>
                        <a:rPr lang="en-US" sz="2800" i="1">
                          <a:latin typeface="Cambria Math"/>
                        </a:rPr>
                        <m:t>𝑖</m:t>
                      </m:r>
                      <m:r>
                        <a:rPr lang="en-US" sz="2800" i="1">
                          <a:latin typeface="Cambria Math"/>
                        </a:rPr>
                        <m:t>=1,2,….,2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𝑚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096" y="4038600"/>
                <a:ext cx="66320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56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66800" y="422787"/>
                <a:ext cx="7924800" cy="5603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syarat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Karush</a:t>
                </a:r>
                <a:r>
                  <a:rPr lang="en-US" sz="2400" i="1" dirty="0"/>
                  <a:t> Kuhn Tucker (KKT) </a:t>
                </a:r>
                <a:r>
                  <a:rPr lang="en-US" sz="2400" dirty="0" err="1"/>
                  <a:t>adalah</a:t>
                </a:r>
                <a:r>
                  <a:rPr lang="en-US" sz="2400" i="1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 err="1"/>
                  <a:t>minimumkan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				 </a:t>
                </a:r>
              </a:p>
              <a:p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kendala</a:t>
                </a:r>
                <a:r>
                  <a:rPr lang="en-US" sz="2400" dirty="0"/>
                  <a:t> :</a:t>
                </a:r>
              </a:p>
              <a:p>
                <a:r>
                  <a:rPr lang="en-US" sz="240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≤0 </m:t>
                    </m:r>
                  </m:oMath>
                </a14:m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=1,2,3,…,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	</a:t>
                </a:r>
                <a:endParaRPr lang="en-US" sz="2400" dirty="0" smtClean="0"/>
              </a:p>
              <a:p>
                <a:r>
                  <a:rPr lang="en-US" sz="2400" dirty="0"/>
                  <a:t>	    		             </a:t>
                </a:r>
              </a:p>
              <a:p>
                <a:r>
                  <a:rPr lang="en-US" sz="2400" dirty="0" err="1"/>
                  <a:t>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dinyatakan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</a:t>
                </a:r>
                <a:r>
                  <a:rPr lang="en-US" sz="2400" dirty="0"/>
                  <a:t> set </a:t>
                </a:r>
                <a:r>
                  <a:rPr lang="en-US" sz="2400" dirty="0" err="1"/>
                  <a:t>pernyataan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=0,    (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=1,2,…,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			             </a:t>
                </a:r>
                <a:endParaRPr lang="en-US" sz="2400" dirty="0" smtClean="0"/>
              </a:p>
              <a:p>
                <a:r>
                  <a:rPr lang="en-US" sz="2400" dirty="0" smtClean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 (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	 			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≤0, (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				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≥0, (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dirty="0"/>
                  <a:t>	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22787"/>
                <a:ext cx="7924800" cy="5603778"/>
              </a:xfrm>
              <a:prstGeom prst="rect">
                <a:avLst/>
              </a:prstGeom>
              <a:blipFill rotWithShape="1">
                <a:blip r:embed="rId2"/>
                <a:stretch>
                  <a:fillRect l="-1154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63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14400" y="685800"/>
                <a:ext cx="8433619" cy="4244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Ada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beberapa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keadaan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ahrus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diperhatikan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permasalahan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dihadap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berupa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maksimasi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atau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minimasi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kendala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nilai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/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yaitu;</a:t>
                </a:r>
              </a:p>
              <a:p>
                <a:pPr lvl="1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71550" lvl="1" indent="-514350">
                  <a:buAutoNum type="romanLcParenBoth"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permasalahannya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memaksimumkan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1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kendalanya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adalah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1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(ii)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permasalahannya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memaksimumkan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kendalanya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adalah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   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≥0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≥0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8433619" cy="4244239"/>
              </a:xfrm>
              <a:prstGeom prst="rect">
                <a:avLst/>
              </a:prstGeom>
              <a:blipFill rotWithShape="1">
                <a:blip r:embed="rId2"/>
                <a:stretch>
                  <a:fillRect t="-1149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71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261" y="1581379"/>
                <a:ext cx="4320339" cy="3262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𝐾𝐸𝐿𝐸𝐵𝐼𝐻𝐴𝑁</m:t>
                      </m:r>
                      <m:r>
                        <a:rPr lang="en-ID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𝐾𝐴𝑅𝑈𝑆𝐻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𝐾𝑈𝐻𝑁</m:t>
                      </m:r>
                      <m:r>
                        <a:rPr lang="en-I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𝑇𝑈𝐶𝐾𝐸𝑅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Metode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menyelesaikan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masalah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optimasi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kendala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pertidaksamaan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1" y="1581379"/>
                <a:ext cx="4320339" cy="3262432"/>
              </a:xfrm>
              <a:prstGeom prst="rect">
                <a:avLst/>
              </a:prstGeom>
              <a:blipFill rotWithShape="1">
                <a:blip r:embed="rId2"/>
                <a:stretch>
                  <a:fillRect l="-2821" t="-1493" b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07506" y="1563234"/>
                <a:ext cx="4425203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𝐾𝐸𝐿𝐸𝑀𝐴𝐻𝐴𝑁</m:t>
                      </m:r>
                      <m:r>
                        <a:rPr lang="en-ID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𝐾𝐴𝑅𝑈𝑆𝐻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𝐾𝑈𝐻𝑁</m:t>
                      </m:r>
                      <m:r>
                        <a:rPr lang="en-I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𝑇𝑈𝐶𝐾𝐸𝑅</m:t>
                      </m:r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Penyelesaian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masalah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metode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secara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analitis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memerlukan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waktu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relatif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lama </a:t>
                </a:r>
                <a:r>
                  <a:rPr lang="en-US" sz="2800" dirty="0" err="1" smtClean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karena</a:t>
                </a:r>
                <a:r>
                  <a:rPr lang="en-US" sz="2800" dirty="0" smtClean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harus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melakukan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iterasi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berkali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-kali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apabila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tidak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memenuhi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syarat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KarushKuhn</a:t>
                </a:r>
                <a:r>
                  <a:rPr lang="en-US" sz="2800" dirty="0">
                    <a:solidFill>
                      <a:srgbClr val="30373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-Tucker.</a:t>
                </a:r>
              </a:p>
              <a:p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06" y="1563234"/>
                <a:ext cx="4425203" cy="4555093"/>
              </a:xfrm>
              <a:prstGeom prst="rect">
                <a:avLst/>
              </a:prstGeom>
              <a:blipFill rotWithShape="1">
                <a:blip r:embed="rId3"/>
                <a:stretch>
                  <a:fillRect l="-2893" t="-1070" r="-4683"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9261" y="392901"/>
            <a:ext cx="8933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KELEBIHAN DAN KELEMAHAN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DARI METODE KARUSH KHUN TUCKER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43000" y="676090"/>
                <a:ext cx="8001000" cy="4661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30373B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Kasus</a:t>
                </a:r>
                <a:r>
                  <a:rPr lang="en-US" sz="2800" b="1" dirty="0" smtClean="0">
                    <a:solidFill>
                      <a:srgbClr val="30373B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Minimum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solidFill>
                    <a:srgbClr val="30373B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Minimumkan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: </a:t>
                </a:r>
                <a:endParaRPr lang="en-ID" sz="2400" i="1" dirty="0">
                  <a:solidFill>
                    <a:srgbClr val="30373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30373B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0373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30373B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30373B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30373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30373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30373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30373B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kendala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	: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D" sz="2400" i="1" dirty="0">
                  <a:solidFill>
                    <a:srgbClr val="30373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0373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0373B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rgbClr val="30373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30373B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0373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n-ID" sz="2400" b="0" i="1" smtClean="0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</m:oMath>
                </a14:m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dengan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=1,2,3,…,</m:t>
                    </m:r>
                    <m:r>
                      <a:rPr lang="en-US" sz="2400" b="0" i="1" smtClean="0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ID" sz="2400" b="0" i="0" smtClean="0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en-US" sz="2400" b="0" i="1" smtClean="0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30373B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30373B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30373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30373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3037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30373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i="1" dirty="0" smtClean="0">
                  <a:solidFill>
                    <a:srgbClr val="30373B"/>
                  </a:solidFill>
                  <a:latin typeface="Cambria Math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30373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variabel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pada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kendala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lebih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kecil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variabel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pada</a:t>
                </a:r>
                <a:r>
                  <a:rPr lang="en-US" sz="2400" dirty="0" smtClean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fungsi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tujuan</a:t>
                </a:r>
                <a:r>
                  <a:rPr lang="en-US" sz="2400" dirty="0">
                    <a:solidFill>
                      <a:srgbClr val="30373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30373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76090"/>
                <a:ext cx="8001000" cy="4661276"/>
              </a:xfrm>
              <a:prstGeom prst="rect">
                <a:avLst/>
              </a:prstGeom>
              <a:blipFill rotWithShape="1">
                <a:blip r:embed="rId2"/>
                <a:stretch>
                  <a:fillRect l="-1601" b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19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152400"/>
                <a:ext cx="8763000" cy="7022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n-ID" sz="2800" dirty="0" err="1">
                    <a:latin typeface="Times New Roman" pitchFamily="18" charset="0"/>
                    <a:cs typeface="Times New Roman" pitchFamily="18" charset="0"/>
                  </a:rPr>
                  <a:t>Syarat-syarat</a:t>
                </a:r>
                <a:r>
                  <a:rPr lang="en-ID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800" dirty="0" err="1">
                    <a:latin typeface="Times New Roman" pitchFamily="18" charset="0"/>
                    <a:cs typeface="Times New Roman" pitchFamily="18" charset="0"/>
                  </a:rPr>
                  <a:t>metode</a:t>
                </a:r>
                <a:r>
                  <a:rPr lang="en-ID" sz="28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Karush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ID" sz="2800" i="1" dirty="0">
                    <a:latin typeface="Times New Roman" pitchFamily="18" charset="0"/>
                    <a:cs typeface="Times New Roman" pitchFamily="18" charset="0"/>
                  </a:rPr>
                  <a:t>Kuhn-Tucker</a:t>
                </a:r>
                <a:r>
                  <a:rPr lang="en-ID" sz="28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ID" sz="28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Kasus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800" dirty="0" err="1">
                    <a:latin typeface="Times New Roman" pitchFamily="18" charset="0"/>
                    <a:cs typeface="Times New Roman" pitchFamily="18" charset="0"/>
                  </a:rPr>
                  <a:t>Minimasi</a:t>
                </a:r>
                <a:r>
                  <a:rPr lang="en-ID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2"/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Turunkan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terhadap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masing-masing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variabel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 + 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 =0   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Kendala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dikalikan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>
                    <a:latin typeface="Times New Roman" pitchFamily="18" charset="0"/>
                    <a:cs typeface="Times New Roman" pitchFamily="18" charset="0"/>
                  </a:rPr>
                  <a:t>Pengali</a:t>
                </a:r>
                <a:r>
                  <a:rPr lang="en-ID" sz="2400" dirty="0">
                    <a:latin typeface="Times New Roman" pitchFamily="18" charset="0"/>
                    <a:cs typeface="Times New Roman" pitchFamily="18" charset="0"/>
                  </a:rPr>
                  <a:t> Lagrange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=0,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Kendala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≤0,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≥0,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Pengali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Lagrange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≥0,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≤0,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/>
                  <a:t> 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763000" cy="7022500"/>
              </a:xfrm>
              <a:prstGeom prst="rect">
                <a:avLst/>
              </a:prstGeom>
              <a:blipFill rotWithShape="1">
                <a:blip r:embed="rId2"/>
                <a:stretch>
                  <a:fillRect l="-1043" t="-868" b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418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1097</Words>
  <Application>Microsoft Office PowerPoint</Application>
  <PresentationFormat>On-screen Show (4:3)</PresentationFormat>
  <Paragraphs>235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METODE  KARUSH KHUN TUCKER(KKT)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 KARUSH KHUN TUCKER(KKT)</dc:title>
  <dc:creator>ASIH ASUS</dc:creator>
  <cp:lastModifiedBy>acer</cp:lastModifiedBy>
  <cp:revision>14</cp:revision>
  <cp:lastPrinted>2018-10-15T16:50:48Z</cp:lastPrinted>
  <dcterms:created xsi:type="dcterms:W3CDTF">2018-10-13T14:19:09Z</dcterms:created>
  <dcterms:modified xsi:type="dcterms:W3CDTF">2018-11-21T16:22:30Z</dcterms:modified>
</cp:coreProperties>
</file>