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4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9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1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3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6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8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4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10B48-DBF6-4F2B-958F-C084E05048C4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2CC4A-FB96-48F2-8F12-881428493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3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SVM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05072"/>
            <a:ext cx="9144000" cy="1252728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27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 kernel linear </a:t>
            </a:r>
            <a:r>
              <a:rPr lang="en-US" dirty="0" err="1" smtClean="0"/>
              <a:t>dan</a:t>
            </a:r>
            <a:r>
              <a:rPr lang="en-US" dirty="0" smtClean="0"/>
              <a:t> RBF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79473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smtClean="0"/>
              <a:t>Amati </a:t>
            </a:r>
            <a:r>
              <a:rPr lang="en-US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modelA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modelB</a:t>
            </a:r>
            <a:endParaRPr lang="en-US" dirty="0" smtClean="0"/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akurasinya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3448" y="3026664"/>
            <a:ext cx="3483864" cy="27392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" dirty="0" smtClean="0"/>
              <a:t> # </a:t>
            </a:r>
            <a:r>
              <a:rPr lang="en-US" sz="400" dirty="0" err="1" smtClean="0"/>
              <a:t>memanfaatkan</a:t>
            </a:r>
            <a:r>
              <a:rPr lang="en-US" sz="400" dirty="0" smtClean="0"/>
              <a:t> SVM</a:t>
            </a:r>
          </a:p>
          <a:p>
            <a:endParaRPr lang="en-US" sz="400" dirty="0" smtClean="0"/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rm</a:t>
            </a:r>
            <a:r>
              <a:rPr lang="en-US" sz="400" dirty="0" smtClean="0"/>
              <a:t>(list=ls(all=TRUE))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irisku</a:t>
            </a:r>
            <a:r>
              <a:rPr lang="en-US" sz="400" dirty="0" smtClean="0"/>
              <a:t>&lt;-read.csv("iris-UCI-</a:t>
            </a:r>
            <a:r>
              <a:rPr lang="en-US" sz="400" dirty="0" err="1" smtClean="0"/>
              <a:t>header.csv",header</a:t>
            </a:r>
            <a:r>
              <a:rPr lang="en-US" sz="400" dirty="0" smtClean="0"/>
              <a:t>=TRUE)</a:t>
            </a:r>
          </a:p>
          <a:p>
            <a:endParaRPr lang="en-US" sz="400" dirty="0" smtClean="0"/>
          </a:p>
          <a:p>
            <a:r>
              <a:rPr lang="en-US" sz="400" dirty="0" smtClean="0"/>
              <a:t> # </a:t>
            </a:r>
            <a:r>
              <a:rPr lang="en-US" sz="400" dirty="0" err="1" smtClean="0"/>
              <a:t>Partisi</a:t>
            </a:r>
            <a:r>
              <a:rPr lang="en-US" sz="400" dirty="0" smtClean="0"/>
              <a:t> data set yang </a:t>
            </a:r>
            <a:r>
              <a:rPr lang="en-US" sz="400" dirty="0" err="1" smtClean="0"/>
              <a:t>digunakan</a:t>
            </a:r>
            <a:r>
              <a:rPr lang="en-US" sz="400" dirty="0" smtClean="0"/>
              <a:t> 30% training and 70% evaluation. </a:t>
            </a:r>
            <a:r>
              <a:rPr lang="en-US" sz="400" dirty="0" err="1" smtClean="0"/>
              <a:t>Sebaiknya</a:t>
            </a:r>
            <a:r>
              <a:rPr lang="en-US" sz="400" dirty="0" smtClean="0"/>
              <a:t> </a:t>
            </a:r>
            <a:r>
              <a:rPr lang="en-US" sz="400" dirty="0" err="1" smtClean="0"/>
              <a:t>gunakan</a:t>
            </a:r>
            <a:r>
              <a:rPr lang="en-US" sz="400" dirty="0" smtClean="0"/>
              <a:t> 80% </a:t>
            </a:r>
            <a:r>
              <a:rPr lang="en-US" sz="400" dirty="0" err="1" smtClean="0"/>
              <a:t>dan</a:t>
            </a:r>
            <a:r>
              <a:rPr lang="en-US" sz="400" dirty="0" smtClean="0"/>
              <a:t> 20%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set.seed</a:t>
            </a:r>
            <a:r>
              <a:rPr lang="en-US" sz="400" dirty="0" smtClean="0"/>
              <a:t>(2)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ind</a:t>
            </a:r>
            <a:r>
              <a:rPr lang="en-US" sz="400" dirty="0" smtClean="0"/>
              <a:t> &lt;- sample(2, </a:t>
            </a:r>
            <a:r>
              <a:rPr lang="en-US" sz="400" dirty="0" err="1" smtClean="0"/>
              <a:t>nrow</a:t>
            </a:r>
            <a:r>
              <a:rPr lang="en-US" sz="400" dirty="0" smtClean="0"/>
              <a:t>(</a:t>
            </a:r>
            <a:r>
              <a:rPr lang="en-US" sz="400" dirty="0" err="1" smtClean="0"/>
              <a:t>irisku</a:t>
            </a:r>
            <a:r>
              <a:rPr lang="en-US" sz="400" dirty="0" smtClean="0"/>
              <a:t>), replace = TRUE, </a:t>
            </a:r>
            <a:r>
              <a:rPr lang="en-US" sz="400" dirty="0" err="1" smtClean="0"/>
              <a:t>prob</a:t>
            </a:r>
            <a:r>
              <a:rPr lang="en-US" sz="400" dirty="0" smtClean="0"/>
              <a:t>=c(0.3, 0.7))</a:t>
            </a:r>
          </a:p>
          <a:p>
            <a:r>
              <a:rPr lang="en-US" sz="400" dirty="0" smtClean="0"/>
              <a:t> </a:t>
            </a:r>
          </a:p>
          <a:p>
            <a:r>
              <a:rPr lang="en-US" sz="400" dirty="0" smtClean="0"/>
              <a:t> require(e1071)</a:t>
            </a:r>
          </a:p>
          <a:p>
            <a:endParaRPr lang="en-US" sz="400" dirty="0" smtClean="0"/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dataTrain</a:t>
            </a:r>
            <a:r>
              <a:rPr lang="en-US" sz="400" dirty="0" smtClean="0"/>
              <a:t> &lt;- </a:t>
            </a:r>
            <a:r>
              <a:rPr lang="en-US" sz="400" dirty="0" err="1" smtClean="0"/>
              <a:t>irisku</a:t>
            </a:r>
            <a:r>
              <a:rPr lang="en-US" sz="400" dirty="0" smtClean="0"/>
              <a:t>[</a:t>
            </a:r>
            <a:r>
              <a:rPr lang="en-US" sz="400" dirty="0" err="1" smtClean="0"/>
              <a:t>ind</a:t>
            </a:r>
            <a:r>
              <a:rPr lang="en-US" sz="400" dirty="0" smtClean="0"/>
              <a:t> == 1,]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dataUji</a:t>
            </a:r>
            <a:r>
              <a:rPr lang="en-US" sz="400" dirty="0" smtClean="0"/>
              <a:t> &lt;- </a:t>
            </a:r>
            <a:r>
              <a:rPr lang="en-US" sz="400" dirty="0" err="1" smtClean="0"/>
              <a:t>irisku</a:t>
            </a:r>
            <a:r>
              <a:rPr lang="en-US" sz="400" dirty="0" smtClean="0"/>
              <a:t>[</a:t>
            </a:r>
            <a:r>
              <a:rPr lang="en-US" sz="400" dirty="0" err="1" smtClean="0"/>
              <a:t>ind</a:t>
            </a:r>
            <a:r>
              <a:rPr lang="en-US" sz="400" dirty="0" smtClean="0"/>
              <a:t> == 2,]</a:t>
            </a:r>
          </a:p>
          <a:p>
            <a:endParaRPr lang="en-US" sz="400" dirty="0" smtClean="0"/>
          </a:p>
          <a:p>
            <a:r>
              <a:rPr lang="en-US" sz="400" dirty="0" smtClean="0"/>
              <a:t># ====== </a:t>
            </a:r>
            <a:r>
              <a:rPr lang="en-US" sz="400" dirty="0" err="1" smtClean="0"/>
              <a:t>svm</a:t>
            </a:r>
            <a:r>
              <a:rPr lang="en-US" sz="400" dirty="0" smtClean="0"/>
              <a:t> A RBF =======================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modelA</a:t>
            </a:r>
            <a:r>
              <a:rPr lang="en-US" sz="400" dirty="0" smtClean="0"/>
              <a:t> &lt;- </a:t>
            </a:r>
            <a:r>
              <a:rPr lang="en-US" sz="400" dirty="0" err="1" smtClean="0"/>
              <a:t>svm</a:t>
            </a:r>
            <a:r>
              <a:rPr lang="en-US" sz="400" dirty="0" smtClean="0"/>
              <a:t>(Species~., </a:t>
            </a:r>
            <a:r>
              <a:rPr lang="en-US" sz="400" dirty="0" err="1" smtClean="0"/>
              <a:t>dataTrain</a:t>
            </a:r>
            <a:r>
              <a:rPr lang="en-US" sz="400" dirty="0" smtClean="0"/>
              <a:t>, cost=4, gamma=0.005)</a:t>
            </a:r>
          </a:p>
          <a:p>
            <a:endParaRPr lang="en-US" sz="400" dirty="0" smtClean="0"/>
          </a:p>
          <a:p>
            <a:r>
              <a:rPr lang="en-US" sz="400" dirty="0" smtClean="0"/>
              <a:t># ====== </a:t>
            </a:r>
            <a:r>
              <a:rPr lang="en-US" sz="400" dirty="0" err="1" smtClean="0"/>
              <a:t>svm</a:t>
            </a:r>
            <a:r>
              <a:rPr lang="en-US" sz="400" dirty="0" smtClean="0"/>
              <a:t> B linear =======================</a:t>
            </a:r>
          </a:p>
          <a:p>
            <a:r>
              <a:rPr lang="en-US" sz="400" dirty="0" smtClean="0"/>
              <a:t> </a:t>
            </a:r>
            <a:r>
              <a:rPr lang="en-US" sz="400" dirty="0" err="1" smtClean="0"/>
              <a:t>modelB</a:t>
            </a:r>
            <a:r>
              <a:rPr lang="en-US" sz="400" dirty="0" smtClean="0"/>
              <a:t> &lt;- </a:t>
            </a:r>
            <a:r>
              <a:rPr lang="en-US" sz="400" dirty="0" err="1" smtClean="0"/>
              <a:t>svm</a:t>
            </a:r>
            <a:r>
              <a:rPr lang="en-US" sz="400" dirty="0" smtClean="0"/>
              <a:t>(Species~., </a:t>
            </a:r>
            <a:r>
              <a:rPr lang="en-US" sz="400" dirty="0" err="1" smtClean="0"/>
              <a:t>dataTrain</a:t>
            </a:r>
            <a:r>
              <a:rPr lang="en-US" sz="400" dirty="0" smtClean="0"/>
              <a:t>, kernel="linear")</a:t>
            </a:r>
          </a:p>
          <a:p>
            <a:endParaRPr lang="en-US" sz="400" dirty="0" smtClean="0"/>
          </a:p>
          <a:p>
            <a:endParaRPr lang="en-US" sz="400" dirty="0" smtClean="0"/>
          </a:p>
          <a:p>
            <a:r>
              <a:rPr lang="en-US" sz="400" dirty="0" smtClean="0"/>
              <a:t># </a:t>
            </a:r>
            <a:r>
              <a:rPr lang="en-US" sz="400" dirty="0" err="1" smtClean="0"/>
              <a:t>modelx</a:t>
            </a:r>
            <a:r>
              <a:rPr lang="en-US" sz="400" dirty="0" smtClean="0"/>
              <a:t> &lt;- list(</a:t>
            </a:r>
            <a:r>
              <a:rPr lang="en-US" sz="400" dirty="0" err="1" smtClean="0"/>
              <a:t>modelA</a:t>
            </a:r>
            <a:r>
              <a:rPr lang="en-US" sz="400" dirty="0" smtClean="0"/>
              <a:t>, </a:t>
            </a:r>
            <a:r>
              <a:rPr lang="en-US" sz="400" dirty="0" err="1" smtClean="0"/>
              <a:t>modelB</a:t>
            </a:r>
            <a:r>
              <a:rPr lang="en-US" sz="400" dirty="0" smtClean="0"/>
              <a:t>)</a:t>
            </a:r>
          </a:p>
          <a:p>
            <a:endParaRPr lang="en-US" sz="400" dirty="0" smtClean="0"/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predictionA</a:t>
            </a:r>
            <a:r>
              <a:rPr lang="en-US" sz="400" dirty="0" smtClean="0"/>
              <a:t> &lt;- predict(</a:t>
            </a:r>
            <a:r>
              <a:rPr lang="en-US" sz="400" dirty="0" err="1" smtClean="0"/>
              <a:t>modelA</a:t>
            </a:r>
            <a:r>
              <a:rPr lang="en-US" sz="400" dirty="0" smtClean="0"/>
              <a:t>, </a:t>
            </a:r>
            <a:r>
              <a:rPr lang="en-US" sz="400" dirty="0" err="1" smtClean="0"/>
              <a:t>dataUji</a:t>
            </a:r>
            <a:r>
              <a:rPr lang="en-US" sz="400" dirty="0" smtClean="0"/>
              <a:t>)</a:t>
            </a:r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predictionB</a:t>
            </a:r>
            <a:r>
              <a:rPr lang="en-US" sz="400" dirty="0" smtClean="0"/>
              <a:t> &lt;- predict(</a:t>
            </a:r>
            <a:r>
              <a:rPr lang="en-US" sz="400" dirty="0" err="1" smtClean="0"/>
              <a:t>modelB</a:t>
            </a:r>
            <a:r>
              <a:rPr lang="en-US" sz="400" dirty="0" smtClean="0"/>
              <a:t>, </a:t>
            </a:r>
            <a:r>
              <a:rPr lang="en-US" sz="400" dirty="0" err="1" smtClean="0"/>
              <a:t>dataUji</a:t>
            </a:r>
            <a:r>
              <a:rPr lang="en-US" sz="400" dirty="0" smtClean="0"/>
              <a:t>)</a:t>
            </a:r>
          </a:p>
          <a:p>
            <a:endParaRPr lang="en-US" sz="400" dirty="0" smtClean="0"/>
          </a:p>
          <a:p>
            <a:endParaRPr lang="en-US" sz="400" dirty="0" smtClean="0"/>
          </a:p>
          <a:p>
            <a:r>
              <a:rPr lang="en-US" sz="400" dirty="0" smtClean="0"/>
              <a:t>    # </a:t>
            </a:r>
            <a:r>
              <a:rPr lang="en-US" sz="400" dirty="0" err="1" smtClean="0"/>
              <a:t>membuat</a:t>
            </a:r>
            <a:r>
              <a:rPr lang="en-US" sz="400" dirty="0" smtClean="0"/>
              <a:t> confusion matrix</a:t>
            </a:r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cmA</a:t>
            </a:r>
            <a:r>
              <a:rPr lang="en-US" sz="400" dirty="0" smtClean="0"/>
              <a:t> = table(</a:t>
            </a:r>
            <a:r>
              <a:rPr lang="en-US" sz="400" dirty="0" err="1" smtClean="0"/>
              <a:t>dataUji$Species</a:t>
            </a:r>
            <a:r>
              <a:rPr lang="en-US" sz="400" dirty="0" smtClean="0"/>
              <a:t>, </a:t>
            </a:r>
            <a:r>
              <a:rPr lang="en-US" sz="400" dirty="0" err="1" smtClean="0"/>
              <a:t>predictionA</a:t>
            </a:r>
            <a:r>
              <a:rPr lang="en-US" sz="400" dirty="0" smtClean="0"/>
              <a:t>, </a:t>
            </a:r>
            <a:r>
              <a:rPr lang="en-US" sz="400" dirty="0" err="1" smtClean="0"/>
              <a:t>dnn</a:t>
            </a:r>
            <a:r>
              <a:rPr lang="en-US" sz="400" dirty="0" smtClean="0"/>
              <a:t>=c("Actual", "Prediction")) </a:t>
            </a:r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cmB</a:t>
            </a:r>
            <a:r>
              <a:rPr lang="en-US" sz="400" dirty="0" smtClean="0"/>
              <a:t> = table(</a:t>
            </a:r>
            <a:r>
              <a:rPr lang="en-US" sz="400" dirty="0" err="1" smtClean="0"/>
              <a:t>dataUji$Species</a:t>
            </a:r>
            <a:r>
              <a:rPr lang="en-US" sz="400" dirty="0" smtClean="0"/>
              <a:t>, </a:t>
            </a:r>
            <a:r>
              <a:rPr lang="en-US" sz="400" dirty="0" err="1" smtClean="0"/>
              <a:t>predictionB</a:t>
            </a:r>
            <a:r>
              <a:rPr lang="en-US" sz="400" dirty="0" smtClean="0"/>
              <a:t>, </a:t>
            </a:r>
            <a:r>
              <a:rPr lang="en-US" sz="400" dirty="0" err="1" smtClean="0"/>
              <a:t>dnn</a:t>
            </a:r>
            <a:r>
              <a:rPr lang="en-US" sz="400" dirty="0" smtClean="0"/>
              <a:t>=c("Actual", "Prediction")) </a:t>
            </a:r>
          </a:p>
          <a:p>
            <a:r>
              <a:rPr lang="en-US" sz="400" dirty="0" smtClean="0"/>
              <a:t>    </a:t>
            </a:r>
          </a:p>
          <a:p>
            <a:endParaRPr lang="en-US" sz="400" dirty="0" smtClean="0"/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akurasiA</a:t>
            </a:r>
            <a:r>
              <a:rPr lang="en-US" sz="400" dirty="0" smtClean="0"/>
              <a:t> &lt;- sum(</a:t>
            </a:r>
            <a:r>
              <a:rPr lang="en-US" sz="400" dirty="0" err="1" smtClean="0"/>
              <a:t>diag</a:t>
            </a:r>
            <a:r>
              <a:rPr lang="en-US" sz="400" dirty="0" smtClean="0"/>
              <a:t>(</a:t>
            </a:r>
            <a:r>
              <a:rPr lang="en-US" sz="400" dirty="0" err="1" smtClean="0"/>
              <a:t>cmA</a:t>
            </a:r>
            <a:r>
              <a:rPr lang="en-US" sz="400" dirty="0" smtClean="0"/>
              <a:t>)) / sum(</a:t>
            </a:r>
            <a:r>
              <a:rPr lang="en-US" sz="400" dirty="0" err="1" smtClean="0"/>
              <a:t>cmA</a:t>
            </a:r>
            <a:r>
              <a:rPr lang="en-US" sz="400" dirty="0" smtClean="0"/>
              <a:t>)</a:t>
            </a:r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akurasiB</a:t>
            </a:r>
            <a:r>
              <a:rPr lang="en-US" sz="400" dirty="0" smtClean="0"/>
              <a:t> &lt;- sum(</a:t>
            </a:r>
            <a:r>
              <a:rPr lang="en-US" sz="400" dirty="0" err="1" smtClean="0"/>
              <a:t>diag</a:t>
            </a:r>
            <a:r>
              <a:rPr lang="en-US" sz="400" dirty="0" smtClean="0"/>
              <a:t>(</a:t>
            </a:r>
            <a:r>
              <a:rPr lang="en-US" sz="400" dirty="0" err="1" smtClean="0"/>
              <a:t>cmB</a:t>
            </a:r>
            <a:r>
              <a:rPr lang="en-US" sz="400" dirty="0" smtClean="0"/>
              <a:t>)) / sum(</a:t>
            </a:r>
            <a:r>
              <a:rPr lang="en-US" sz="400" dirty="0" err="1" smtClean="0"/>
              <a:t>cmB</a:t>
            </a:r>
            <a:r>
              <a:rPr lang="en-US" sz="400" dirty="0" smtClean="0"/>
              <a:t>)</a:t>
            </a:r>
          </a:p>
          <a:p>
            <a:endParaRPr lang="en-US" sz="400" dirty="0" smtClean="0"/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akurasiA</a:t>
            </a:r>
            <a:endParaRPr lang="en-US" sz="400" dirty="0" smtClean="0"/>
          </a:p>
          <a:p>
            <a:r>
              <a:rPr lang="en-US" sz="400" dirty="0" smtClean="0"/>
              <a:t>    </a:t>
            </a:r>
            <a:r>
              <a:rPr lang="en-US" sz="400" dirty="0" err="1" smtClean="0"/>
              <a:t>akurasiB</a:t>
            </a:r>
            <a:endParaRPr lang="en-US" sz="400" dirty="0" smtClean="0"/>
          </a:p>
          <a:p>
            <a:endParaRPr lang="en-US" sz="400" dirty="0" smtClean="0"/>
          </a:p>
          <a:p>
            <a:endParaRPr lang="en-US" sz="400" dirty="0" smtClean="0"/>
          </a:p>
          <a:p>
            <a:r>
              <a:rPr lang="en-US" sz="400" dirty="0" smtClean="0"/>
              <a:t> </a:t>
            </a:r>
          </a:p>
          <a:p>
            <a:endParaRPr lang="en-US" sz="400" dirty="0" smtClean="0"/>
          </a:p>
          <a:p>
            <a:endParaRPr lang="en-US" sz="400" dirty="0" smtClean="0"/>
          </a:p>
          <a:p>
            <a:endParaRPr lang="en-US" sz="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517904" y="4928616"/>
            <a:ext cx="416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ernel = “linear” | “radial” | “polynomial”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79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parameter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gridsearch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20768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script di </a:t>
            </a:r>
            <a:r>
              <a:rPr lang="en-US" dirty="0" err="1" smtClean="0"/>
              <a:t>samping</a:t>
            </a:r>
            <a:endParaRPr lang="en-US" dirty="0" smtClean="0"/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gamma </a:t>
            </a:r>
            <a:r>
              <a:rPr lang="en-US" dirty="0" err="1" smtClean="0"/>
              <a:t>dan</a:t>
            </a:r>
            <a:r>
              <a:rPr lang="en-US" dirty="0" smtClean="0"/>
              <a:t> cost yang </a:t>
            </a:r>
            <a:r>
              <a:rPr lang="en-US" dirty="0" err="1" smtClean="0"/>
              <a:t>terbaik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Ubah</a:t>
            </a:r>
            <a:r>
              <a:rPr lang="en-US" dirty="0" smtClean="0"/>
              <a:t> parameter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modelA</a:t>
            </a:r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program </a:t>
            </a:r>
            <a:r>
              <a:rPr lang="en-US" dirty="0" err="1" smtClean="0"/>
              <a:t>sebelumnya</a:t>
            </a:r>
            <a:endParaRPr lang="en-US" dirty="0" smtClean="0"/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modelA</a:t>
            </a:r>
            <a:r>
              <a:rPr lang="en-US" dirty="0" smtClean="0"/>
              <a:t> 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61888" y="2075688"/>
            <a:ext cx="6044184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# using tune() to do automatic grid-search in CV:</a:t>
            </a:r>
          </a:p>
          <a:p>
            <a:r>
              <a:rPr lang="en-US" dirty="0" err="1" smtClean="0"/>
              <a:t>ir.tune</a:t>
            </a:r>
            <a:r>
              <a:rPr lang="en-US" dirty="0" smtClean="0"/>
              <a:t>&lt;-tune(</a:t>
            </a:r>
            <a:r>
              <a:rPr lang="en-US" dirty="0" err="1" smtClean="0"/>
              <a:t>svm</a:t>
            </a:r>
            <a:r>
              <a:rPr lang="en-US" dirty="0" smtClean="0"/>
              <a:t>, Species ~., data=</a:t>
            </a:r>
            <a:r>
              <a:rPr lang="en-US" dirty="0" err="1" smtClean="0"/>
              <a:t>dataTrain</a:t>
            </a:r>
            <a:r>
              <a:rPr lang="en-US" dirty="0" smtClean="0"/>
              <a:t>, </a:t>
            </a:r>
          </a:p>
          <a:p>
            <a:r>
              <a:rPr lang="en-US" dirty="0" smtClean="0"/>
              <a:t>              ranges=list(gamma=2^(-5:5), cost=2^(-5:10)),</a:t>
            </a:r>
          </a:p>
          <a:p>
            <a:r>
              <a:rPr lang="en-US" dirty="0" smtClean="0"/>
              <a:t>              control = </a:t>
            </a:r>
            <a:r>
              <a:rPr lang="en-US" dirty="0" err="1" smtClean="0"/>
              <a:t>tune.control</a:t>
            </a:r>
            <a:r>
              <a:rPr lang="en-US" dirty="0" smtClean="0"/>
              <a:t>(sampling="cross", cross=5))</a:t>
            </a:r>
          </a:p>
          <a:p>
            <a:endParaRPr lang="en-US" dirty="0" smtClean="0"/>
          </a:p>
          <a:p>
            <a:r>
              <a:rPr lang="en-US" dirty="0" err="1" smtClean="0"/>
              <a:t>ir.tune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147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partisi</a:t>
            </a:r>
            <a:r>
              <a:rPr lang="en-US" dirty="0" smtClean="0"/>
              <a:t>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69408" cy="4351338"/>
          </a:xfrm>
        </p:spPr>
        <p:txBody>
          <a:bodyPr/>
          <a:lstStyle/>
          <a:p>
            <a:r>
              <a:rPr lang="en-US" dirty="0" err="1" smtClean="0"/>
              <a:t>Ubah</a:t>
            </a:r>
            <a:r>
              <a:rPr lang="en-US" dirty="0" smtClean="0"/>
              <a:t> </a:t>
            </a:r>
            <a:r>
              <a:rPr lang="en-US" dirty="0" err="1" smtClean="0"/>
              <a:t>partisi</a:t>
            </a:r>
            <a:r>
              <a:rPr lang="en-US" dirty="0" smtClean="0"/>
              <a:t> dataset </a:t>
            </a:r>
            <a:r>
              <a:rPr lang="en-US" dirty="0" err="1" smtClean="0"/>
              <a:t>dari</a:t>
            </a:r>
            <a:r>
              <a:rPr lang="en-US" dirty="0" smtClean="0"/>
              <a:t> 30% vs 70% </a:t>
            </a:r>
            <a:r>
              <a:rPr lang="en-US" dirty="0" err="1" smtClean="0"/>
              <a:t>menjadi</a:t>
            </a:r>
            <a:r>
              <a:rPr lang="en-US" dirty="0" smtClean="0"/>
              <a:t> 70% vs 30%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model </a:t>
            </a:r>
            <a:r>
              <a:rPr lang="en-US" dirty="0" err="1" smtClean="0"/>
              <a:t>tsb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948" y="4001294"/>
            <a:ext cx="5753730" cy="201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241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Memilih</a:t>
            </a:r>
            <a:r>
              <a:rPr lang="en-US" dirty="0" smtClean="0"/>
              <a:t> classifier yang paling </a:t>
            </a:r>
            <a:r>
              <a:rPr lang="en-US" dirty="0" err="1" smtClean="0"/>
              <a:t>cocok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6765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b="1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smtClean="0"/>
              <a:t>AUC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model?</a:t>
            </a:r>
          </a:p>
          <a:p>
            <a:r>
              <a:rPr lang="en-US" dirty="0" smtClean="0"/>
              <a:t>Mana model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3545" y="2395728"/>
            <a:ext cx="3154680" cy="23544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" dirty="0" smtClean="0"/>
              <a:t> # </a:t>
            </a:r>
            <a:r>
              <a:rPr lang="en-US" sz="300" dirty="0" err="1" smtClean="0"/>
              <a:t>menampilkan</a:t>
            </a:r>
            <a:r>
              <a:rPr lang="en-US" sz="300" dirty="0" smtClean="0"/>
              <a:t> ROC curve</a:t>
            </a:r>
          </a:p>
          <a:p>
            <a:endParaRPr lang="en-US" sz="300" dirty="0" smtClean="0"/>
          </a:p>
          <a:p>
            <a:r>
              <a:rPr lang="en-US" sz="300" dirty="0" smtClean="0"/>
              <a:t> </a:t>
            </a:r>
            <a:r>
              <a:rPr lang="en-US" sz="300" dirty="0" err="1" smtClean="0"/>
              <a:t>irisku</a:t>
            </a:r>
            <a:r>
              <a:rPr lang="en-US" sz="300" dirty="0" smtClean="0"/>
              <a:t>&lt;-read.csv("iris-UCI-header-2class.csv",header=TRUE)</a:t>
            </a:r>
          </a:p>
          <a:p>
            <a:endParaRPr lang="en-US" sz="300" dirty="0" smtClean="0"/>
          </a:p>
          <a:p>
            <a:r>
              <a:rPr lang="en-US" sz="300" dirty="0" smtClean="0"/>
              <a:t> </a:t>
            </a:r>
            <a:r>
              <a:rPr lang="en-US" sz="300" dirty="0" err="1" smtClean="0"/>
              <a:t>set.seed</a:t>
            </a:r>
            <a:r>
              <a:rPr lang="en-US" sz="300" dirty="0" smtClean="0"/>
              <a:t>(2)</a:t>
            </a:r>
          </a:p>
          <a:p>
            <a:r>
              <a:rPr lang="en-US" sz="300" dirty="0" smtClean="0"/>
              <a:t> </a:t>
            </a:r>
            <a:r>
              <a:rPr lang="en-US" sz="300" dirty="0" err="1" smtClean="0"/>
              <a:t>ind</a:t>
            </a:r>
            <a:r>
              <a:rPr lang="en-US" sz="300" dirty="0" smtClean="0"/>
              <a:t> &lt;- sample(2, </a:t>
            </a:r>
            <a:r>
              <a:rPr lang="en-US" sz="300" dirty="0" err="1" smtClean="0"/>
              <a:t>nrow</a:t>
            </a:r>
            <a:r>
              <a:rPr lang="en-US" sz="300" dirty="0" smtClean="0"/>
              <a:t>(</a:t>
            </a:r>
            <a:r>
              <a:rPr lang="en-US" sz="300" dirty="0" err="1" smtClean="0"/>
              <a:t>irisku</a:t>
            </a:r>
            <a:r>
              <a:rPr lang="en-US" sz="300" dirty="0" smtClean="0"/>
              <a:t>), replace = TRUE, </a:t>
            </a:r>
            <a:r>
              <a:rPr lang="en-US" sz="300" dirty="0" err="1" smtClean="0"/>
              <a:t>prob</a:t>
            </a:r>
            <a:r>
              <a:rPr lang="en-US" sz="300" dirty="0" smtClean="0"/>
              <a:t>=c(0.3, 0.7))</a:t>
            </a:r>
          </a:p>
          <a:p>
            <a:r>
              <a:rPr lang="en-US" sz="300" dirty="0" smtClean="0"/>
              <a:t> </a:t>
            </a:r>
          </a:p>
          <a:p>
            <a:r>
              <a:rPr lang="en-US" sz="300" dirty="0" smtClean="0"/>
              <a:t> 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('party')</a:t>
            </a:r>
          </a:p>
          <a:p>
            <a:r>
              <a:rPr lang="en-US" sz="300" dirty="0" smtClean="0"/>
              <a:t> require(party)</a:t>
            </a:r>
          </a:p>
          <a:p>
            <a:r>
              <a:rPr lang="en-US" sz="300" dirty="0" smtClean="0"/>
              <a:t> require(e1071)</a:t>
            </a:r>
          </a:p>
          <a:p>
            <a:endParaRPr lang="en-US" sz="300" dirty="0" smtClean="0"/>
          </a:p>
          <a:p>
            <a:r>
              <a:rPr lang="en-US" sz="300" dirty="0" smtClean="0"/>
              <a:t># load the ROCR package which draws the ROC curves</a:t>
            </a:r>
          </a:p>
          <a:p>
            <a:r>
              <a:rPr lang="en-US" sz="300" dirty="0" smtClean="0"/>
              <a:t>require(ROCR)</a:t>
            </a:r>
          </a:p>
          <a:p>
            <a:endParaRPr lang="en-US" sz="300" dirty="0" smtClean="0"/>
          </a:p>
          <a:p>
            <a:r>
              <a:rPr lang="en-US" sz="300" dirty="0" smtClean="0"/>
              <a:t># ====== </a:t>
            </a:r>
            <a:r>
              <a:rPr lang="en-US" sz="300" dirty="0" err="1" smtClean="0"/>
              <a:t>svm</a:t>
            </a:r>
            <a:r>
              <a:rPr lang="en-US" sz="300" dirty="0" smtClean="0"/>
              <a:t> A RBF =======================</a:t>
            </a:r>
          </a:p>
          <a:p>
            <a:r>
              <a:rPr lang="en-US" sz="300" dirty="0" err="1" smtClean="0"/>
              <a:t>x.svm</a:t>
            </a:r>
            <a:r>
              <a:rPr lang="en-US" sz="300" dirty="0" smtClean="0"/>
              <a:t> &lt;- </a:t>
            </a:r>
            <a:r>
              <a:rPr lang="en-US" sz="300" dirty="0" err="1" smtClean="0"/>
              <a:t>svm</a:t>
            </a:r>
            <a:r>
              <a:rPr lang="en-US" sz="300" dirty="0" smtClean="0"/>
              <a:t>(Species~., data = 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1,], cost=4, gamma=0.0625, probability = TRUE)</a:t>
            </a:r>
          </a:p>
          <a:p>
            <a:r>
              <a:rPr lang="en-US" sz="300" dirty="0" err="1" smtClean="0"/>
              <a:t>x.svm.prob</a:t>
            </a:r>
            <a:r>
              <a:rPr lang="en-US" sz="300" dirty="0" smtClean="0"/>
              <a:t> &lt;- predict(</a:t>
            </a:r>
            <a:r>
              <a:rPr lang="en-US" sz="300" dirty="0" err="1" smtClean="0"/>
              <a:t>x.svm</a:t>
            </a:r>
            <a:r>
              <a:rPr lang="en-US" sz="300" dirty="0" smtClean="0"/>
              <a:t>, type="</a:t>
            </a:r>
            <a:r>
              <a:rPr lang="en-US" sz="300" dirty="0" err="1" smtClean="0"/>
              <a:t>prob</a:t>
            </a:r>
            <a:r>
              <a:rPr lang="en-US" sz="300" dirty="0" smtClean="0"/>
              <a:t>", </a:t>
            </a:r>
            <a:r>
              <a:rPr lang="en-US" sz="300" dirty="0" err="1" smtClean="0"/>
              <a:t>newdata</a:t>
            </a:r>
            <a:r>
              <a:rPr lang="en-US" sz="300" dirty="0" smtClean="0"/>
              <a:t>=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2,], probability = TRUE)</a:t>
            </a:r>
          </a:p>
          <a:p>
            <a:endParaRPr lang="en-US" sz="300" dirty="0" smtClean="0"/>
          </a:p>
          <a:p>
            <a:r>
              <a:rPr lang="en-US" sz="300" dirty="0" err="1" smtClean="0"/>
              <a:t>x.svm.prob.rocrA</a:t>
            </a:r>
            <a:r>
              <a:rPr lang="en-US" sz="300" dirty="0" smtClean="0"/>
              <a:t> &lt;- prediction(</a:t>
            </a:r>
            <a:r>
              <a:rPr lang="en-US" sz="300" dirty="0" err="1" smtClean="0"/>
              <a:t>attr</a:t>
            </a:r>
            <a:r>
              <a:rPr lang="en-US" sz="300" dirty="0" smtClean="0"/>
              <a:t>(</a:t>
            </a:r>
            <a:r>
              <a:rPr lang="en-US" sz="300" dirty="0" err="1" smtClean="0"/>
              <a:t>x.svm.prob</a:t>
            </a:r>
            <a:r>
              <a:rPr lang="en-US" sz="300" dirty="0" smtClean="0"/>
              <a:t>, "probabilities")[, 2], 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2,'Species'])</a:t>
            </a:r>
          </a:p>
          <a:p>
            <a:r>
              <a:rPr lang="en-US" sz="300" dirty="0" err="1" smtClean="0"/>
              <a:t>x.svm.perf</a:t>
            </a:r>
            <a:r>
              <a:rPr lang="en-US" sz="300" dirty="0" smtClean="0"/>
              <a:t> &lt;- performance(</a:t>
            </a:r>
            <a:r>
              <a:rPr lang="en-US" sz="300" dirty="0" err="1" smtClean="0"/>
              <a:t>x.svm.prob.rocrA</a:t>
            </a:r>
            <a:r>
              <a:rPr lang="en-US" sz="300" dirty="0" smtClean="0"/>
              <a:t>, "</a:t>
            </a:r>
            <a:r>
              <a:rPr lang="en-US" sz="300" dirty="0" err="1" smtClean="0"/>
              <a:t>tpr</a:t>
            </a:r>
            <a:r>
              <a:rPr lang="en-US" sz="300" dirty="0" smtClean="0"/>
              <a:t>","</a:t>
            </a:r>
            <a:r>
              <a:rPr lang="en-US" sz="300" dirty="0" err="1" smtClean="0"/>
              <a:t>fpr</a:t>
            </a:r>
            <a:r>
              <a:rPr lang="en-US" sz="300" dirty="0" smtClean="0"/>
              <a:t>")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jika</a:t>
            </a:r>
            <a:r>
              <a:rPr lang="en-US" sz="300" dirty="0" smtClean="0"/>
              <a:t> plot </a:t>
            </a:r>
            <a:r>
              <a:rPr lang="en-US" sz="300" dirty="0" err="1" smtClean="0"/>
              <a:t>grafik</a:t>
            </a:r>
            <a:r>
              <a:rPr lang="en-US" sz="300" dirty="0" smtClean="0"/>
              <a:t> </a:t>
            </a:r>
            <a:r>
              <a:rPr lang="en-US" sz="300" dirty="0" err="1" smtClean="0"/>
              <a:t>baru</a:t>
            </a:r>
            <a:endParaRPr lang="en-US" sz="300" dirty="0" smtClean="0"/>
          </a:p>
          <a:p>
            <a:r>
              <a:rPr lang="en-US" sz="300" dirty="0" smtClean="0"/>
              <a:t>plot(</a:t>
            </a:r>
            <a:r>
              <a:rPr lang="en-US" sz="300" dirty="0" err="1" smtClean="0"/>
              <a:t>x.svm.perf</a:t>
            </a:r>
            <a:r>
              <a:rPr lang="en-US" sz="300" dirty="0" smtClean="0"/>
              <a:t>, col="red", </a:t>
            </a:r>
            <a:r>
              <a:rPr lang="en-US" sz="300" dirty="0" err="1" smtClean="0"/>
              <a:t>lwd</a:t>
            </a:r>
            <a:r>
              <a:rPr lang="en-US" sz="300" dirty="0" smtClean="0"/>
              <a:t>=2, main="</a:t>
            </a:r>
            <a:r>
              <a:rPr lang="en-US" sz="300" dirty="0" err="1" smtClean="0"/>
              <a:t>coba</a:t>
            </a:r>
            <a:r>
              <a:rPr lang="en-US" sz="300" dirty="0" smtClean="0"/>
              <a:t> </a:t>
            </a:r>
            <a:r>
              <a:rPr lang="en-US" sz="300" dirty="0" err="1" smtClean="0"/>
              <a:t>buat</a:t>
            </a:r>
            <a:r>
              <a:rPr lang="en-US" sz="300" dirty="0" smtClean="0"/>
              <a:t> ROC")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 ====== </a:t>
            </a:r>
            <a:r>
              <a:rPr lang="en-US" sz="300" dirty="0" err="1" smtClean="0"/>
              <a:t>svm</a:t>
            </a:r>
            <a:r>
              <a:rPr lang="en-US" sz="300" dirty="0" smtClean="0"/>
              <a:t> B linear =======================</a:t>
            </a:r>
          </a:p>
          <a:p>
            <a:r>
              <a:rPr lang="en-US" sz="300" dirty="0" smtClean="0"/>
              <a:t># parameter cost </a:t>
            </a:r>
            <a:r>
              <a:rPr lang="en-US" sz="300" dirty="0" err="1" smtClean="0"/>
              <a:t>dan</a:t>
            </a:r>
            <a:r>
              <a:rPr lang="en-US" sz="300" dirty="0" smtClean="0"/>
              <a:t> gamma, </a:t>
            </a:r>
            <a:r>
              <a:rPr lang="en-US" sz="300" dirty="0" err="1" smtClean="0"/>
              <a:t>kemudian</a:t>
            </a:r>
            <a:r>
              <a:rPr lang="en-US" sz="300" dirty="0" smtClean="0"/>
              <a:t> </a:t>
            </a:r>
            <a:r>
              <a:rPr lang="en-US" sz="300" dirty="0" err="1" smtClean="0"/>
              <a:t>dimasukkan</a:t>
            </a:r>
            <a:r>
              <a:rPr lang="en-US" sz="300" dirty="0" smtClean="0"/>
              <a:t> </a:t>
            </a:r>
            <a:r>
              <a:rPr lang="en-US" sz="300" dirty="0" err="1" smtClean="0"/>
              <a:t>secara</a:t>
            </a:r>
            <a:r>
              <a:rPr lang="en-US" sz="300" dirty="0" smtClean="0"/>
              <a:t> manual.</a:t>
            </a:r>
          </a:p>
          <a:p>
            <a:r>
              <a:rPr lang="en-US" sz="300" dirty="0" err="1" smtClean="0"/>
              <a:t>x.svm</a:t>
            </a:r>
            <a:r>
              <a:rPr lang="en-US" sz="300" dirty="0" smtClean="0"/>
              <a:t> &lt;- </a:t>
            </a:r>
            <a:r>
              <a:rPr lang="en-US" sz="300" dirty="0" err="1" smtClean="0"/>
              <a:t>svm</a:t>
            </a:r>
            <a:r>
              <a:rPr lang="en-US" sz="300" dirty="0" smtClean="0"/>
              <a:t>(Species~., data = 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1,], kernel="linear", probability = TRUE)</a:t>
            </a:r>
          </a:p>
          <a:p>
            <a:r>
              <a:rPr lang="en-US" sz="300" dirty="0" err="1" smtClean="0"/>
              <a:t>x.svm.prob</a:t>
            </a:r>
            <a:r>
              <a:rPr lang="en-US" sz="300" dirty="0" smtClean="0"/>
              <a:t> &lt;- predict(</a:t>
            </a:r>
            <a:r>
              <a:rPr lang="en-US" sz="300" dirty="0" err="1" smtClean="0"/>
              <a:t>x.svm</a:t>
            </a:r>
            <a:r>
              <a:rPr lang="en-US" sz="300" dirty="0" smtClean="0"/>
              <a:t>, type="</a:t>
            </a:r>
            <a:r>
              <a:rPr lang="en-US" sz="300" dirty="0" err="1" smtClean="0"/>
              <a:t>prob</a:t>
            </a:r>
            <a:r>
              <a:rPr lang="en-US" sz="300" dirty="0" smtClean="0"/>
              <a:t>", </a:t>
            </a:r>
            <a:r>
              <a:rPr lang="en-US" sz="300" dirty="0" err="1" smtClean="0"/>
              <a:t>newdata</a:t>
            </a:r>
            <a:r>
              <a:rPr lang="en-US" sz="300" dirty="0" smtClean="0"/>
              <a:t>=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2,], probability = TRUE)</a:t>
            </a:r>
          </a:p>
          <a:p>
            <a:endParaRPr lang="en-US" sz="300" dirty="0" smtClean="0"/>
          </a:p>
          <a:p>
            <a:r>
              <a:rPr lang="en-US" sz="300" dirty="0" err="1" smtClean="0"/>
              <a:t>x.svm.prob.rocrB</a:t>
            </a:r>
            <a:r>
              <a:rPr lang="en-US" sz="300" dirty="0" smtClean="0"/>
              <a:t> &lt;- prediction(</a:t>
            </a:r>
            <a:r>
              <a:rPr lang="en-US" sz="300" dirty="0" err="1" smtClean="0"/>
              <a:t>attr</a:t>
            </a:r>
            <a:r>
              <a:rPr lang="en-US" sz="300" dirty="0" smtClean="0"/>
              <a:t>(</a:t>
            </a:r>
            <a:r>
              <a:rPr lang="en-US" sz="300" dirty="0" err="1" smtClean="0"/>
              <a:t>x.svm.prob</a:t>
            </a:r>
            <a:r>
              <a:rPr lang="en-US" sz="300" dirty="0" smtClean="0"/>
              <a:t>, "probabilities")[, 2], </a:t>
            </a:r>
            <a:r>
              <a:rPr lang="en-US" sz="300" dirty="0" err="1" smtClean="0"/>
              <a:t>irisku</a:t>
            </a:r>
            <a:r>
              <a:rPr lang="en-US" sz="300" dirty="0" smtClean="0"/>
              <a:t>[</a:t>
            </a:r>
            <a:r>
              <a:rPr lang="en-US" sz="300" dirty="0" err="1" smtClean="0"/>
              <a:t>ind</a:t>
            </a:r>
            <a:r>
              <a:rPr lang="en-US" sz="300" dirty="0" smtClean="0"/>
              <a:t> == 2,'Species'])</a:t>
            </a:r>
          </a:p>
          <a:p>
            <a:r>
              <a:rPr lang="en-US" sz="300" dirty="0" err="1" smtClean="0"/>
              <a:t>x.svm.perf</a:t>
            </a:r>
            <a:r>
              <a:rPr lang="en-US" sz="300" dirty="0" smtClean="0"/>
              <a:t> &lt;- performance(</a:t>
            </a:r>
            <a:r>
              <a:rPr lang="en-US" sz="300" dirty="0" err="1" smtClean="0"/>
              <a:t>x.svm.prob.rocrB</a:t>
            </a:r>
            <a:r>
              <a:rPr lang="en-US" sz="300" dirty="0" smtClean="0"/>
              <a:t>, "</a:t>
            </a:r>
            <a:r>
              <a:rPr lang="en-US" sz="300" dirty="0" err="1" smtClean="0"/>
              <a:t>tpr</a:t>
            </a:r>
            <a:r>
              <a:rPr lang="en-US" sz="300" dirty="0" smtClean="0"/>
              <a:t>","</a:t>
            </a:r>
            <a:r>
              <a:rPr lang="en-US" sz="300" dirty="0" err="1" smtClean="0"/>
              <a:t>fpr</a:t>
            </a:r>
            <a:r>
              <a:rPr lang="en-US" sz="300" dirty="0" smtClean="0"/>
              <a:t>")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jika</a:t>
            </a:r>
            <a:r>
              <a:rPr lang="en-US" sz="300" dirty="0" smtClean="0"/>
              <a:t> plot </a:t>
            </a:r>
            <a:r>
              <a:rPr lang="en-US" sz="300" dirty="0" err="1" smtClean="0"/>
              <a:t>numpang</a:t>
            </a:r>
            <a:r>
              <a:rPr lang="en-US" sz="300" dirty="0" smtClean="0"/>
              <a:t> </a:t>
            </a:r>
            <a:r>
              <a:rPr lang="en-US" sz="300" dirty="0" err="1" smtClean="0"/>
              <a:t>grafik</a:t>
            </a:r>
            <a:r>
              <a:rPr lang="en-US" sz="300" dirty="0" smtClean="0"/>
              <a:t> </a:t>
            </a:r>
            <a:r>
              <a:rPr lang="en-US" sz="300" dirty="0" err="1" smtClean="0"/>
              <a:t>sebelumnya</a:t>
            </a:r>
            <a:r>
              <a:rPr lang="en-US" sz="300" dirty="0" smtClean="0"/>
              <a:t>, </a:t>
            </a:r>
            <a:r>
              <a:rPr lang="en-US" sz="300" dirty="0" err="1" smtClean="0"/>
              <a:t>maka</a:t>
            </a:r>
            <a:r>
              <a:rPr lang="en-US" sz="300" dirty="0" smtClean="0"/>
              <a:t> </a:t>
            </a:r>
            <a:r>
              <a:rPr lang="en-US" sz="300" dirty="0" err="1" smtClean="0"/>
              <a:t>gunakan</a:t>
            </a:r>
            <a:r>
              <a:rPr lang="en-US" sz="300" dirty="0" smtClean="0"/>
              <a:t> </a:t>
            </a:r>
            <a:r>
              <a:rPr lang="en-US" sz="300" dirty="0" err="1" smtClean="0"/>
              <a:t>ini</a:t>
            </a:r>
            <a:r>
              <a:rPr lang="en-US" sz="300" dirty="0" smtClean="0"/>
              <a:t> :</a:t>
            </a:r>
          </a:p>
          <a:p>
            <a:r>
              <a:rPr lang="en-US" sz="300" dirty="0" smtClean="0"/>
              <a:t>plot(</a:t>
            </a:r>
            <a:r>
              <a:rPr lang="en-US" sz="300" dirty="0" err="1" smtClean="0"/>
              <a:t>x.svm.perf</a:t>
            </a:r>
            <a:r>
              <a:rPr lang="en-US" sz="300" dirty="0" smtClean="0"/>
              <a:t>, col="blue", </a:t>
            </a:r>
            <a:r>
              <a:rPr lang="en-US" sz="300" dirty="0" err="1" smtClean="0"/>
              <a:t>lwd</a:t>
            </a:r>
            <a:r>
              <a:rPr lang="en-US" sz="300" dirty="0" smtClean="0"/>
              <a:t>=1, add=TRUE)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legend("</a:t>
            </a:r>
            <a:r>
              <a:rPr lang="en-US" sz="300" dirty="0" err="1" smtClean="0"/>
              <a:t>bottomright</a:t>
            </a:r>
            <a:r>
              <a:rPr lang="en-US" sz="300" dirty="0" smtClean="0"/>
              <a:t>", legend=c("RBF", "Linear"),</a:t>
            </a:r>
          </a:p>
          <a:p>
            <a:r>
              <a:rPr lang="en-US" sz="300" dirty="0" smtClean="0"/>
              <a:t>       col=c("red", "blue"), </a:t>
            </a:r>
            <a:r>
              <a:rPr lang="en-US" sz="300" dirty="0" err="1" smtClean="0"/>
              <a:t>lty</a:t>
            </a:r>
            <a:r>
              <a:rPr lang="en-US" sz="300" dirty="0" smtClean="0"/>
              <a:t>=1:2, </a:t>
            </a:r>
            <a:r>
              <a:rPr lang="en-US" sz="300" dirty="0" err="1" smtClean="0"/>
              <a:t>cex</a:t>
            </a:r>
            <a:r>
              <a:rPr lang="en-US" sz="300" dirty="0" smtClean="0"/>
              <a:t>=0.8)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err="1" smtClean="0"/>
              <a:t>auc_ROCRA</a:t>
            </a:r>
            <a:r>
              <a:rPr lang="en-US" sz="300" dirty="0" smtClean="0"/>
              <a:t> &lt;- performance(</a:t>
            </a:r>
            <a:r>
              <a:rPr lang="en-US" sz="300" dirty="0" err="1" smtClean="0"/>
              <a:t>x.svm.prob.rocrA</a:t>
            </a:r>
            <a:r>
              <a:rPr lang="en-US" sz="300" dirty="0" smtClean="0"/>
              <a:t>, measure = "</a:t>
            </a:r>
            <a:r>
              <a:rPr lang="en-US" sz="300" dirty="0" err="1" smtClean="0"/>
              <a:t>auc</a:t>
            </a:r>
            <a:r>
              <a:rPr lang="en-US" sz="300" dirty="0" smtClean="0"/>
              <a:t>")</a:t>
            </a:r>
          </a:p>
          <a:p>
            <a:r>
              <a:rPr lang="en-US" sz="300" dirty="0" err="1" smtClean="0"/>
              <a:t>aucA</a:t>
            </a:r>
            <a:r>
              <a:rPr lang="en-US" sz="300" dirty="0" smtClean="0"/>
              <a:t> &lt;- </a:t>
            </a:r>
            <a:r>
              <a:rPr lang="en-US" sz="300" dirty="0" err="1" smtClean="0"/>
              <a:t>auc_ROCRA@y.values</a:t>
            </a:r>
            <a:r>
              <a:rPr lang="en-US" sz="300" dirty="0" smtClean="0"/>
              <a:t>[[1]]</a:t>
            </a:r>
          </a:p>
          <a:p>
            <a:endParaRPr lang="en-US" sz="300" dirty="0" smtClean="0"/>
          </a:p>
          <a:p>
            <a:r>
              <a:rPr lang="en-US" sz="300" dirty="0" err="1" smtClean="0"/>
              <a:t>auc_ROCRB</a:t>
            </a:r>
            <a:r>
              <a:rPr lang="en-US" sz="300" dirty="0" smtClean="0"/>
              <a:t> &lt;- performance(</a:t>
            </a:r>
            <a:r>
              <a:rPr lang="en-US" sz="300" dirty="0" err="1" smtClean="0"/>
              <a:t>x.svm.prob.rocrB</a:t>
            </a:r>
            <a:r>
              <a:rPr lang="en-US" sz="300" dirty="0" smtClean="0"/>
              <a:t>, measure = "</a:t>
            </a:r>
            <a:r>
              <a:rPr lang="en-US" sz="300" dirty="0" err="1" smtClean="0"/>
              <a:t>auc</a:t>
            </a:r>
            <a:r>
              <a:rPr lang="en-US" sz="300" dirty="0" smtClean="0"/>
              <a:t>")</a:t>
            </a:r>
          </a:p>
          <a:p>
            <a:r>
              <a:rPr lang="en-US" sz="300" dirty="0" err="1" smtClean="0"/>
              <a:t>aucB</a:t>
            </a:r>
            <a:r>
              <a:rPr lang="en-US" sz="300" dirty="0" smtClean="0"/>
              <a:t> &lt;- </a:t>
            </a:r>
            <a:r>
              <a:rPr lang="en-US" sz="300" dirty="0" err="1" smtClean="0"/>
              <a:t>auc_ROCRB@y.values</a:t>
            </a:r>
            <a:r>
              <a:rPr lang="en-US" sz="300" dirty="0" smtClean="0"/>
              <a:t>[[1]]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endParaRPr lang="en-US" sz="3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274" y="1690688"/>
            <a:ext cx="3813228" cy="399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29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Menampilkan</a:t>
            </a:r>
            <a:r>
              <a:rPr lang="en-US" dirty="0" smtClean="0"/>
              <a:t> margin </a:t>
            </a:r>
            <a:r>
              <a:rPr lang="en-US" dirty="0" err="1" smtClean="0"/>
              <a:t>dan</a:t>
            </a:r>
            <a:r>
              <a:rPr lang="en-US" dirty="0" smtClean="0"/>
              <a:t> support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383024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fitur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8216" y="2331720"/>
            <a:ext cx="3346704" cy="23544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/>
              <a:t> </a:t>
            </a:r>
            <a:r>
              <a:rPr lang="en-US" sz="700" dirty="0" err="1"/>
              <a:t>rm</a:t>
            </a:r>
            <a:r>
              <a:rPr lang="en-US" sz="700" dirty="0"/>
              <a:t>(list=ls(all=TRUE))</a:t>
            </a:r>
          </a:p>
          <a:p>
            <a:r>
              <a:rPr lang="en-US" sz="700" dirty="0"/>
              <a:t> </a:t>
            </a:r>
            <a:r>
              <a:rPr lang="en-US" sz="700" dirty="0" err="1"/>
              <a:t>irisku</a:t>
            </a:r>
            <a:r>
              <a:rPr lang="en-US" sz="700" dirty="0"/>
              <a:t>&lt;-read.csv("iris-UCI-header-2class.csv",header=TRUE)</a:t>
            </a:r>
          </a:p>
          <a:p>
            <a:endParaRPr lang="en-US" sz="700" dirty="0"/>
          </a:p>
          <a:p>
            <a:r>
              <a:rPr lang="en-US" sz="700" dirty="0"/>
              <a:t>versicolor &lt;- </a:t>
            </a:r>
            <a:r>
              <a:rPr lang="en-US" sz="700" dirty="0" err="1"/>
              <a:t>as.factor</a:t>
            </a:r>
            <a:r>
              <a:rPr lang="en-US" sz="700" dirty="0"/>
              <a:t>(</a:t>
            </a:r>
            <a:r>
              <a:rPr lang="en-US" sz="700" dirty="0" err="1"/>
              <a:t>irisku$Species</a:t>
            </a:r>
            <a:r>
              <a:rPr lang="en-US" sz="700" dirty="0"/>
              <a:t> == "Iris-versicolor")</a:t>
            </a:r>
          </a:p>
          <a:p>
            <a:r>
              <a:rPr lang="en-US" sz="700" dirty="0" err="1"/>
              <a:t>dataku</a:t>
            </a:r>
            <a:r>
              <a:rPr lang="en-US" sz="700" dirty="0"/>
              <a:t> = scale(</a:t>
            </a:r>
            <a:r>
              <a:rPr lang="en-US" sz="700" dirty="0" err="1"/>
              <a:t>irisku</a:t>
            </a:r>
            <a:r>
              <a:rPr lang="en-US" sz="700" dirty="0"/>
              <a:t>[,-5])</a:t>
            </a:r>
          </a:p>
          <a:p>
            <a:endParaRPr lang="en-US" sz="700" dirty="0"/>
          </a:p>
          <a:p>
            <a:r>
              <a:rPr lang="en-US" sz="700" dirty="0"/>
              <a:t># fit binary C-classification model</a:t>
            </a:r>
          </a:p>
          <a:p>
            <a:r>
              <a:rPr lang="en-US" sz="700" dirty="0"/>
              <a:t>m &lt;- </a:t>
            </a:r>
            <a:r>
              <a:rPr lang="en-US" sz="700" dirty="0" err="1"/>
              <a:t>svm</a:t>
            </a:r>
            <a:r>
              <a:rPr lang="en-US" sz="700" dirty="0"/>
              <a:t>(versicolor ~ </a:t>
            </a:r>
            <a:r>
              <a:rPr lang="en-US" sz="700" dirty="0" err="1"/>
              <a:t>SepalWidth</a:t>
            </a:r>
            <a:r>
              <a:rPr lang="en-US" sz="700" dirty="0"/>
              <a:t> + </a:t>
            </a:r>
            <a:r>
              <a:rPr lang="en-US" sz="700" dirty="0" err="1"/>
              <a:t>PetalWidth</a:t>
            </a:r>
            <a:r>
              <a:rPr lang="en-US" sz="700" dirty="0"/>
              <a:t>,</a:t>
            </a:r>
          </a:p>
          <a:p>
            <a:r>
              <a:rPr lang="en-US" sz="700" dirty="0"/>
              <a:t>        data = </a:t>
            </a:r>
            <a:r>
              <a:rPr lang="en-US" sz="700" dirty="0" err="1"/>
              <a:t>dataku</a:t>
            </a:r>
            <a:r>
              <a:rPr lang="en-US" sz="700" dirty="0"/>
              <a:t>, kernel = "linear")</a:t>
            </a:r>
          </a:p>
          <a:p>
            <a:endParaRPr lang="en-US" sz="700" dirty="0"/>
          </a:p>
          <a:p>
            <a:r>
              <a:rPr lang="en-US" sz="700" dirty="0"/>
              <a:t># plot data and separating hyperplane</a:t>
            </a:r>
          </a:p>
          <a:p>
            <a:r>
              <a:rPr lang="en-US" sz="700" dirty="0"/>
              <a:t>plot(</a:t>
            </a:r>
            <a:r>
              <a:rPr lang="en-US" sz="700" dirty="0" err="1"/>
              <a:t>PetalWidth</a:t>
            </a:r>
            <a:r>
              <a:rPr lang="en-US" sz="700" dirty="0"/>
              <a:t> ~ </a:t>
            </a:r>
            <a:r>
              <a:rPr lang="en-US" sz="700" dirty="0" err="1"/>
              <a:t>SepalWidth</a:t>
            </a:r>
            <a:r>
              <a:rPr lang="en-US" sz="700" dirty="0"/>
              <a:t>, data = </a:t>
            </a:r>
            <a:r>
              <a:rPr lang="en-US" sz="700" dirty="0" err="1"/>
              <a:t>dataku</a:t>
            </a:r>
            <a:r>
              <a:rPr lang="en-US" sz="700" dirty="0"/>
              <a:t>, col = versicolor)</a:t>
            </a:r>
          </a:p>
          <a:p>
            <a:r>
              <a:rPr lang="en-US" sz="700" dirty="0"/>
              <a:t>(</a:t>
            </a:r>
            <a:r>
              <a:rPr lang="en-US" sz="700" dirty="0" err="1"/>
              <a:t>cf</a:t>
            </a:r>
            <a:r>
              <a:rPr lang="en-US" sz="700" dirty="0"/>
              <a:t> &lt;- </a:t>
            </a:r>
            <a:r>
              <a:rPr lang="en-US" sz="700" dirty="0" err="1"/>
              <a:t>coef</a:t>
            </a:r>
            <a:r>
              <a:rPr lang="en-US" sz="700" dirty="0"/>
              <a:t>(m))</a:t>
            </a:r>
          </a:p>
          <a:p>
            <a:r>
              <a:rPr lang="en-US" sz="700" dirty="0" err="1"/>
              <a:t>abline</a:t>
            </a:r>
            <a:r>
              <a:rPr lang="en-US" sz="700" dirty="0"/>
              <a:t>(-</a:t>
            </a:r>
            <a:r>
              <a:rPr lang="en-US" sz="700" dirty="0" err="1"/>
              <a:t>cf</a:t>
            </a:r>
            <a:r>
              <a:rPr lang="en-US" sz="700" dirty="0"/>
              <a:t>[1]/</a:t>
            </a:r>
            <a:r>
              <a:rPr lang="en-US" sz="700" dirty="0" err="1"/>
              <a:t>cf</a:t>
            </a:r>
            <a:r>
              <a:rPr lang="en-US" sz="700" dirty="0"/>
              <a:t>[3], -</a:t>
            </a:r>
            <a:r>
              <a:rPr lang="en-US" sz="700" dirty="0" err="1"/>
              <a:t>cf</a:t>
            </a:r>
            <a:r>
              <a:rPr lang="en-US" sz="700" dirty="0"/>
              <a:t>[2]/</a:t>
            </a:r>
            <a:r>
              <a:rPr lang="en-US" sz="700" dirty="0" err="1"/>
              <a:t>cf</a:t>
            </a:r>
            <a:r>
              <a:rPr lang="en-US" sz="700" dirty="0"/>
              <a:t>[3], col = "red")</a:t>
            </a:r>
          </a:p>
          <a:p>
            <a:endParaRPr lang="en-US" sz="700" dirty="0"/>
          </a:p>
          <a:p>
            <a:r>
              <a:rPr lang="en-US" sz="700" dirty="0"/>
              <a:t># plot margin and mark support vectors</a:t>
            </a:r>
          </a:p>
          <a:p>
            <a:r>
              <a:rPr lang="en-US" sz="700" dirty="0" err="1"/>
              <a:t>abline</a:t>
            </a:r>
            <a:r>
              <a:rPr lang="en-US" sz="700" dirty="0"/>
              <a:t>(-(</a:t>
            </a:r>
            <a:r>
              <a:rPr lang="en-US" sz="700" dirty="0" err="1"/>
              <a:t>cf</a:t>
            </a:r>
            <a:r>
              <a:rPr lang="en-US" sz="700" dirty="0"/>
              <a:t>[1] + 1)/</a:t>
            </a:r>
            <a:r>
              <a:rPr lang="en-US" sz="700" dirty="0" err="1"/>
              <a:t>cf</a:t>
            </a:r>
            <a:r>
              <a:rPr lang="en-US" sz="700" dirty="0"/>
              <a:t>[3], -</a:t>
            </a:r>
            <a:r>
              <a:rPr lang="en-US" sz="700" dirty="0" err="1"/>
              <a:t>cf</a:t>
            </a:r>
            <a:r>
              <a:rPr lang="en-US" sz="700" dirty="0"/>
              <a:t>[2]/</a:t>
            </a:r>
            <a:r>
              <a:rPr lang="en-US" sz="700" dirty="0" err="1"/>
              <a:t>cf</a:t>
            </a:r>
            <a:r>
              <a:rPr lang="en-US" sz="700" dirty="0"/>
              <a:t>[3], col = "blue")</a:t>
            </a:r>
          </a:p>
          <a:p>
            <a:r>
              <a:rPr lang="en-US" sz="700" dirty="0" err="1"/>
              <a:t>abline</a:t>
            </a:r>
            <a:r>
              <a:rPr lang="en-US" sz="700" dirty="0"/>
              <a:t>(-(</a:t>
            </a:r>
            <a:r>
              <a:rPr lang="en-US" sz="700" dirty="0" err="1"/>
              <a:t>cf</a:t>
            </a:r>
            <a:r>
              <a:rPr lang="en-US" sz="700" dirty="0"/>
              <a:t>[1] - 1)/</a:t>
            </a:r>
            <a:r>
              <a:rPr lang="en-US" sz="700" dirty="0" err="1"/>
              <a:t>cf</a:t>
            </a:r>
            <a:r>
              <a:rPr lang="en-US" sz="700" dirty="0"/>
              <a:t>[3], -</a:t>
            </a:r>
            <a:r>
              <a:rPr lang="en-US" sz="700" dirty="0" err="1"/>
              <a:t>cf</a:t>
            </a:r>
            <a:r>
              <a:rPr lang="en-US" sz="700" dirty="0"/>
              <a:t>[2]/</a:t>
            </a:r>
            <a:r>
              <a:rPr lang="en-US" sz="700" dirty="0" err="1"/>
              <a:t>cf</a:t>
            </a:r>
            <a:r>
              <a:rPr lang="en-US" sz="700" dirty="0"/>
              <a:t>[3], col = "blue")</a:t>
            </a:r>
          </a:p>
          <a:p>
            <a:r>
              <a:rPr lang="en-US" sz="700" dirty="0"/>
              <a:t>points(</a:t>
            </a:r>
            <a:r>
              <a:rPr lang="en-US" sz="700" dirty="0" err="1"/>
              <a:t>m$SV</a:t>
            </a:r>
            <a:r>
              <a:rPr lang="en-US" sz="700" dirty="0"/>
              <a:t>, </a:t>
            </a:r>
            <a:r>
              <a:rPr lang="en-US" sz="700" dirty="0" err="1"/>
              <a:t>pch</a:t>
            </a:r>
            <a:r>
              <a:rPr lang="en-US" sz="700" dirty="0"/>
              <a:t> = 5, </a:t>
            </a:r>
            <a:r>
              <a:rPr lang="en-US" sz="700" dirty="0" err="1"/>
              <a:t>cex</a:t>
            </a:r>
            <a:r>
              <a:rPr lang="en-US" sz="700" dirty="0"/>
              <a:t> = 2)</a:t>
            </a:r>
          </a:p>
          <a:p>
            <a:endParaRPr lang="en-US" sz="700" dirty="0"/>
          </a:p>
          <a:p>
            <a:endParaRPr lang="en-US" sz="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274" y="1825625"/>
            <a:ext cx="4190177" cy="436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008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2 </a:t>
            </a:r>
            <a:r>
              <a:rPr lang="en-US" dirty="0" err="1" smtClean="0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940808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script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795" y="1890142"/>
            <a:ext cx="4121005" cy="42868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1288" y="2788920"/>
            <a:ext cx="51114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/>
              <a:t>rm</a:t>
            </a:r>
            <a:r>
              <a:rPr lang="en-US" dirty="0"/>
              <a:t>(list=ls(all=TRUE))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data(iris)</a:t>
            </a:r>
          </a:p>
          <a:p>
            <a:endParaRPr lang="en-US" dirty="0"/>
          </a:p>
          <a:p>
            <a:r>
              <a:rPr lang="en-US" dirty="0"/>
              <a:t> m &lt;- </a:t>
            </a:r>
            <a:r>
              <a:rPr lang="en-US" dirty="0" err="1"/>
              <a:t>svm</a:t>
            </a:r>
            <a:r>
              <a:rPr lang="en-US" dirty="0"/>
              <a:t>(Species~., data = iris)</a:t>
            </a:r>
          </a:p>
          <a:p>
            <a:endParaRPr lang="en-US" dirty="0"/>
          </a:p>
          <a:p>
            <a:r>
              <a:rPr lang="en-US" dirty="0"/>
              <a:t> plot(m, iris , formula=</a:t>
            </a:r>
            <a:r>
              <a:rPr lang="en-US" dirty="0" err="1"/>
              <a:t>Petal.Width</a:t>
            </a:r>
            <a:r>
              <a:rPr lang="en-US" dirty="0"/>
              <a:t> ~ </a:t>
            </a:r>
            <a:r>
              <a:rPr lang="en-US" dirty="0" err="1"/>
              <a:t>Petal.Length</a:t>
            </a:r>
            <a:r>
              <a:rPr lang="en-US" dirty="0"/>
              <a:t>,</a:t>
            </a:r>
          </a:p>
          <a:p>
            <a:r>
              <a:rPr lang="en-US" dirty="0"/>
              <a:t>      slice=list(</a:t>
            </a:r>
            <a:r>
              <a:rPr lang="en-US" dirty="0" err="1"/>
              <a:t>Sepal.Width</a:t>
            </a:r>
            <a:r>
              <a:rPr lang="en-US" dirty="0"/>
              <a:t>=3, </a:t>
            </a:r>
            <a:r>
              <a:rPr lang="en-US" dirty="0" err="1"/>
              <a:t>Sepal.Length</a:t>
            </a:r>
            <a:r>
              <a:rPr lang="en-US" dirty="0"/>
              <a:t>=4))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712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77968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 linier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2584" y="240631"/>
            <a:ext cx="4732650" cy="3874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405036" y="4388639"/>
            <a:ext cx="45901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Selling price = -26.6882 * </a:t>
            </a:r>
            <a:r>
              <a:rPr lang="en-US" sz="1400" b="1" dirty="0" err="1" smtClean="0"/>
              <a:t>houseSize</a:t>
            </a:r>
            <a:r>
              <a:rPr lang="en-US" sz="1400" b="1" dirty="0" smtClean="0"/>
              <a:t> + 7.0551 * </a:t>
            </a:r>
            <a:endParaRPr lang="en-US" sz="1400" b="1" dirty="0" smtClean="0"/>
          </a:p>
          <a:p>
            <a:r>
              <a:rPr lang="en-US" sz="1400" b="1" dirty="0"/>
              <a:t> </a:t>
            </a:r>
            <a:r>
              <a:rPr lang="en-US" sz="1400" b="1" dirty="0" smtClean="0"/>
              <a:t>   </a:t>
            </a:r>
            <a:r>
              <a:rPr lang="en-US" sz="1400" b="1" dirty="0" err="1" smtClean="0"/>
              <a:t>lotSize</a:t>
            </a:r>
            <a:r>
              <a:rPr lang="en-US" sz="1400" b="1" dirty="0" smtClean="0"/>
              <a:t> </a:t>
            </a:r>
            <a:r>
              <a:rPr lang="en-US" sz="1400" b="1" dirty="0" smtClean="0"/>
              <a:t>+ 43166.0767 * bedrooms +  42292.0901 * </a:t>
            </a:r>
            <a:endParaRPr lang="en-US" sz="1400" b="1" dirty="0" smtClean="0"/>
          </a:p>
          <a:p>
            <a:r>
              <a:rPr lang="en-US" sz="1400" b="1" dirty="0"/>
              <a:t> </a:t>
            </a:r>
            <a:r>
              <a:rPr lang="en-US" sz="1400" b="1" dirty="0" smtClean="0"/>
              <a:t>   </a:t>
            </a:r>
            <a:r>
              <a:rPr lang="en-US" sz="1400" b="1" dirty="0" smtClean="0"/>
              <a:t>bathroom  </a:t>
            </a:r>
            <a:r>
              <a:rPr lang="en-US" sz="1400" b="1" dirty="0" smtClean="0"/>
              <a:t>-21661.1208</a:t>
            </a:r>
          </a:p>
          <a:p>
            <a:r>
              <a:rPr lang="en-US" sz="1400" b="1" dirty="0" smtClean="0"/>
              <a:t>    </a:t>
            </a:r>
            <a:r>
              <a:rPr lang="en-US" sz="1400" b="1" dirty="0" smtClean="0"/>
              <a:t>=  </a:t>
            </a:r>
            <a:r>
              <a:rPr lang="en-US" sz="1400" b="1" dirty="0" smtClean="0"/>
              <a:t>$219,328.25</a:t>
            </a:r>
          </a:p>
          <a:p>
            <a:endParaRPr lang="en-US" sz="14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08760" y="2542032"/>
            <a:ext cx="4133088" cy="17851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/>
              <a:t>## try regression mode </a:t>
            </a:r>
          </a:p>
          <a:p>
            <a:endParaRPr lang="en-US" sz="500" dirty="0"/>
          </a:p>
          <a:p>
            <a:r>
              <a:rPr lang="en-US" sz="500" dirty="0"/>
              <a:t> </a:t>
            </a:r>
            <a:r>
              <a:rPr lang="en-US" sz="500" dirty="0" err="1"/>
              <a:t>rm</a:t>
            </a:r>
            <a:r>
              <a:rPr lang="en-US" sz="500" dirty="0"/>
              <a:t>(list=ls(all=TRUE))</a:t>
            </a:r>
          </a:p>
          <a:p>
            <a:r>
              <a:rPr lang="en-US" sz="500" dirty="0"/>
              <a:t> </a:t>
            </a:r>
            <a:r>
              <a:rPr lang="en-US" sz="500" dirty="0" err="1"/>
              <a:t>datax</a:t>
            </a:r>
            <a:r>
              <a:rPr lang="en-US" sz="500" dirty="0"/>
              <a:t>&lt;-read.csv("</a:t>
            </a:r>
            <a:r>
              <a:rPr lang="en-US" sz="500" dirty="0" err="1"/>
              <a:t>house.csv",header</a:t>
            </a:r>
            <a:r>
              <a:rPr lang="en-US" sz="500" dirty="0"/>
              <a:t>=TRUE)</a:t>
            </a:r>
          </a:p>
          <a:p>
            <a:endParaRPr lang="en-US" sz="500" dirty="0"/>
          </a:p>
          <a:p>
            <a:r>
              <a:rPr lang="en-US" sz="500" dirty="0"/>
              <a:t># prepare the data</a:t>
            </a:r>
          </a:p>
          <a:p>
            <a:r>
              <a:rPr lang="en-US" sz="500" dirty="0"/>
              <a:t>x &lt;- </a:t>
            </a:r>
            <a:r>
              <a:rPr lang="en-US" sz="500" dirty="0" err="1"/>
              <a:t>datax</a:t>
            </a:r>
            <a:r>
              <a:rPr lang="en-US" sz="500" dirty="0"/>
              <a:t>[1:7,-6]  # </a:t>
            </a:r>
            <a:r>
              <a:rPr lang="en-US" sz="500" dirty="0" err="1"/>
              <a:t>kolom</a:t>
            </a:r>
            <a:r>
              <a:rPr lang="en-US" sz="500" dirty="0"/>
              <a:t> 6 </a:t>
            </a:r>
            <a:r>
              <a:rPr lang="en-US" sz="500" dirty="0" err="1"/>
              <a:t>tidak</a:t>
            </a:r>
            <a:r>
              <a:rPr lang="en-US" sz="500" dirty="0"/>
              <a:t> </a:t>
            </a:r>
            <a:r>
              <a:rPr lang="en-US" sz="500" dirty="0" err="1"/>
              <a:t>termasuk</a:t>
            </a:r>
            <a:endParaRPr lang="en-US" sz="500" dirty="0"/>
          </a:p>
          <a:p>
            <a:r>
              <a:rPr lang="en-US" sz="500" dirty="0"/>
              <a:t>y1 &lt;- </a:t>
            </a:r>
            <a:r>
              <a:rPr lang="en-US" sz="500" dirty="0" err="1"/>
              <a:t>datax$sellingPrice</a:t>
            </a:r>
            <a:endParaRPr lang="en-US" sz="500" dirty="0"/>
          </a:p>
          <a:p>
            <a:r>
              <a:rPr lang="en-US" sz="500" dirty="0"/>
              <a:t>y &lt;- y1[1:7]</a:t>
            </a:r>
          </a:p>
          <a:p>
            <a:endParaRPr lang="en-US" sz="500" dirty="0"/>
          </a:p>
          <a:p>
            <a:r>
              <a:rPr lang="en-US" sz="500" dirty="0"/>
              <a:t># estimate model and predict input values</a:t>
            </a:r>
          </a:p>
          <a:p>
            <a:r>
              <a:rPr lang="en-US" sz="500" dirty="0"/>
              <a:t>model   &lt;- </a:t>
            </a:r>
            <a:r>
              <a:rPr lang="en-US" sz="500" dirty="0" err="1"/>
              <a:t>svm</a:t>
            </a:r>
            <a:r>
              <a:rPr lang="en-US" sz="500" dirty="0"/>
              <a:t>(x, y)</a:t>
            </a:r>
          </a:p>
          <a:p>
            <a:r>
              <a:rPr lang="en-US" sz="500" dirty="0"/>
              <a:t>new &lt;- predict(model, x)</a:t>
            </a:r>
          </a:p>
          <a:p>
            <a:endParaRPr lang="en-US" sz="500" dirty="0"/>
          </a:p>
          <a:p>
            <a:r>
              <a:rPr lang="en-US" sz="500" dirty="0"/>
              <a:t># visualize</a:t>
            </a:r>
          </a:p>
          <a:p>
            <a:r>
              <a:rPr lang="en-US" sz="500" dirty="0"/>
              <a:t>plot(y, new)</a:t>
            </a:r>
          </a:p>
          <a:p>
            <a:endParaRPr lang="en-US" sz="500" dirty="0"/>
          </a:p>
          <a:p>
            <a:endParaRPr lang="en-US" sz="500" dirty="0"/>
          </a:p>
          <a:p>
            <a:r>
              <a:rPr lang="en-US" sz="500" dirty="0"/>
              <a:t>test &lt;- </a:t>
            </a:r>
            <a:r>
              <a:rPr lang="en-US" sz="500" dirty="0" err="1"/>
              <a:t>datax</a:t>
            </a:r>
            <a:r>
              <a:rPr lang="en-US" sz="500" dirty="0"/>
              <a:t>[8,-6]</a:t>
            </a:r>
          </a:p>
          <a:p>
            <a:r>
              <a:rPr lang="en-US" sz="500" dirty="0" err="1"/>
              <a:t>hargajual</a:t>
            </a:r>
            <a:r>
              <a:rPr lang="en-US" sz="500" dirty="0"/>
              <a:t> &lt;- predict(model, test)</a:t>
            </a:r>
          </a:p>
          <a:p>
            <a:endParaRPr lang="en-US" sz="500" dirty="0"/>
          </a:p>
          <a:p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127997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 one-classification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392168" cy="43513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berikut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kernel </a:t>
            </a:r>
            <a:r>
              <a:rPr lang="en-US" dirty="0" err="1" smtClean="0"/>
              <a:t>dengan</a:t>
            </a:r>
            <a:r>
              <a:rPr lang="en-US" dirty="0" smtClean="0"/>
              <a:t> parameter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2728" y="2505456"/>
            <a:ext cx="3575304" cy="20928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500" dirty="0"/>
          </a:p>
          <a:p>
            <a:r>
              <a:rPr lang="en-US" sz="500" dirty="0" err="1"/>
              <a:t>rm</a:t>
            </a:r>
            <a:r>
              <a:rPr lang="en-US" sz="500" dirty="0"/>
              <a:t>(list=ls(all=TRUE))</a:t>
            </a:r>
          </a:p>
          <a:p>
            <a:r>
              <a:rPr lang="en-US" sz="500" dirty="0" err="1"/>
              <a:t>datax</a:t>
            </a:r>
            <a:r>
              <a:rPr lang="en-US" sz="500" dirty="0"/>
              <a:t>&lt;-read.csv("iris-UCI-</a:t>
            </a:r>
            <a:r>
              <a:rPr lang="en-US" sz="500" dirty="0" err="1"/>
              <a:t>header.csv",header</a:t>
            </a:r>
            <a:r>
              <a:rPr lang="en-US" sz="500" dirty="0"/>
              <a:t>=TRUE)</a:t>
            </a:r>
          </a:p>
          <a:p>
            <a:endParaRPr lang="en-US" sz="500" dirty="0"/>
          </a:p>
          <a:p>
            <a:endParaRPr lang="en-US" sz="500" dirty="0"/>
          </a:p>
          <a:p>
            <a:r>
              <a:rPr lang="en-US" sz="500" dirty="0"/>
              <a:t>library(e1071)</a:t>
            </a:r>
          </a:p>
          <a:p>
            <a:endParaRPr lang="en-US" sz="500" dirty="0"/>
          </a:p>
          <a:p>
            <a:r>
              <a:rPr lang="en-US" sz="500" dirty="0" err="1"/>
              <a:t>df</a:t>
            </a:r>
            <a:r>
              <a:rPr lang="en-US" sz="500" dirty="0"/>
              <a:t> &lt;- </a:t>
            </a:r>
            <a:r>
              <a:rPr lang="en-US" sz="500" dirty="0" err="1"/>
              <a:t>datax</a:t>
            </a:r>
            <a:endParaRPr lang="en-US" sz="500" dirty="0"/>
          </a:p>
          <a:p>
            <a:r>
              <a:rPr lang="en-US" sz="500" dirty="0" err="1"/>
              <a:t>df</a:t>
            </a:r>
            <a:r>
              <a:rPr lang="en-US" sz="500" dirty="0"/>
              <a:t> &lt;- subset(</a:t>
            </a:r>
            <a:r>
              <a:rPr lang="en-US" sz="500" dirty="0" err="1"/>
              <a:t>df</a:t>
            </a:r>
            <a:r>
              <a:rPr lang="en-US" sz="500" dirty="0"/>
              <a:t> ,  Species=='Iris-</a:t>
            </a:r>
            <a:r>
              <a:rPr lang="en-US" sz="500" dirty="0" err="1"/>
              <a:t>setosa</a:t>
            </a:r>
            <a:r>
              <a:rPr lang="en-US" sz="500" dirty="0"/>
              <a:t>')  #choose only one of the classes</a:t>
            </a:r>
          </a:p>
          <a:p>
            <a:endParaRPr lang="en-US" sz="500" dirty="0"/>
          </a:p>
          <a:p>
            <a:r>
              <a:rPr lang="en-US" sz="500" dirty="0"/>
              <a:t>x &lt;- subset(</a:t>
            </a:r>
            <a:r>
              <a:rPr lang="en-US" sz="500" dirty="0" err="1"/>
              <a:t>df</a:t>
            </a:r>
            <a:r>
              <a:rPr lang="en-US" sz="500" dirty="0"/>
              <a:t>, select = -Species) #make x variables</a:t>
            </a:r>
          </a:p>
          <a:p>
            <a:r>
              <a:rPr lang="en-US" sz="500" dirty="0"/>
              <a:t>y &lt;- </a:t>
            </a:r>
            <a:r>
              <a:rPr lang="en-US" sz="500" dirty="0" err="1"/>
              <a:t>df$Species</a:t>
            </a:r>
            <a:r>
              <a:rPr lang="en-US" sz="500" dirty="0"/>
              <a:t> #make y variable(dependent)</a:t>
            </a:r>
          </a:p>
          <a:p>
            <a:r>
              <a:rPr lang="en-US" sz="500" dirty="0"/>
              <a:t>model &lt;- </a:t>
            </a:r>
            <a:r>
              <a:rPr lang="en-US" sz="500" dirty="0" err="1"/>
              <a:t>svm</a:t>
            </a:r>
            <a:r>
              <a:rPr lang="en-US" sz="500" dirty="0"/>
              <a:t>(x, </a:t>
            </a:r>
            <a:r>
              <a:rPr lang="en-US" sz="500" dirty="0" err="1"/>
              <a:t>y,type</a:t>
            </a:r>
            <a:r>
              <a:rPr lang="en-US" sz="500" dirty="0"/>
              <a:t>='one-classification') #train an one-classification model </a:t>
            </a:r>
          </a:p>
          <a:p>
            <a:endParaRPr lang="en-US" sz="500" dirty="0"/>
          </a:p>
          <a:p>
            <a:r>
              <a:rPr lang="en-US" sz="500" dirty="0"/>
              <a:t>print(model)</a:t>
            </a:r>
          </a:p>
          <a:p>
            <a:r>
              <a:rPr lang="en-US" sz="500" dirty="0"/>
              <a:t>summary(model) #print summary</a:t>
            </a:r>
          </a:p>
          <a:p>
            <a:endParaRPr lang="en-US" sz="500" dirty="0"/>
          </a:p>
          <a:p>
            <a:r>
              <a:rPr lang="en-US" sz="500" dirty="0"/>
              <a:t>target &lt;- (</a:t>
            </a:r>
            <a:r>
              <a:rPr lang="en-US" sz="500" dirty="0" err="1"/>
              <a:t>datax$Species</a:t>
            </a:r>
            <a:r>
              <a:rPr lang="en-US" sz="500" dirty="0"/>
              <a:t>=="Iris-</a:t>
            </a:r>
            <a:r>
              <a:rPr lang="en-US" sz="500" dirty="0" err="1"/>
              <a:t>setosa</a:t>
            </a:r>
            <a:r>
              <a:rPr lang="en-US" sz="500" dirty="0"/>
              <a:t>")</a:t>
            </a:r>
          </a:p>
          <a:p>
            <a:endParaRPr lang="en-US" sz="500" dirty="0"/>
          </a:p>
          <a:p>
            <a:r>
              <a:rPr lang="en-US" sz="500" dirty="0"/>
              <a:t># test on the whole set</a:t>
            </a:r>
          </a:p>
          <a:p>
            <a:r>
              <a:rPr lang="en-US" sz="500" dirty="0" err="1"/>
              <a:t>pred</a:t>
            </a:r>
            <a:r>
              <a:rPr lang="en-US" sz="500" dirty="0"/>
              <a:t> &lt;- predict(model, subset(</a:t>
            </a:r>
            <a:r>
              <a:rPr lang="en-US" sz="500" dirty="0" err="1"/>
              <a:t>datax</a:t>
            </a:r>
            <a:r>
              <a:rPr lang="en-US" sz="500" dirty="0"/>
              <a:t>, select=-Species)) #create predictions</a:t>
            </a:r>
          </a:p>
          <a:p>
            <a:endParaRPr lang="en-US" sz="500" dirty="0"/>
          </a:p>
          <a:p>
            <a:r>
              <a:rPr lang="en-US" sz="500" dirty="0"/>
              <a:t>cm &lt;- table(target, </a:t>
            </a:r>
            <a:r>
              <a:rPr lang="en-US" sz="500" dirty="0" err="1"/>
              <a:t>pred</a:t>
            </a:r>
            <a:r>
              <a:rPr lang="en-US" sz="500" dirty="0"/>
              <a:t>)</a:t>
            </a:r>
          </a:p>
          <a:p>
            <a:r>
              <a:rPr lang="en-US" sz="500" dirty="0" err="1"/>
              <a:t>akurasi</a:t>
            </a:r>
            <a:r>
              <a:rPr lang="en-US" sz="500" dirty="0"/>
              <a:t> &lt;- sum(</a:t>
            </a:r>
            <a:r>
              <a:rPr lang="en-US" sz="500" dirty="0" err="1"/>
              <a:t>diag</a:t>
            </a:r>
            <a:r>
              <a:rPr lang="en-US" sz="500" dirty="0"/>
              <a:t>(cm))/sum(cm)</a:t>
            </a:r>
          </a:p>
          <a:p>
            <a:r>
              <a:rPr lang="en-US" sz="500" dirty="0" err="1"/>
              <a:t>akurasi</a:t>
            </a:r>
            <a:endParaRPr lang="en-US" sz="500" dirty="0"/>
          </a:p>
          <a:p>
            <a:endParaRPr lang="en-US" sz="500" dirty="0"/>
          </a:p>
        </p:txBody>
      </p:sp>
      <p:sp>
        <p:nvSpPr>
          <p:cNvPr id="5" name="TextBox 4"/>
          <p:cNvSpPr txBox="1"/>
          <p:nvPr/>
        </p:nvSpPr>
        <p:spPr>
          <a:xfrm>
            <a:off x="5568696" y="3551896"/>
            <a:ext cx="6263640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model &lt;- </a:t>
            </a:r>
            <a:r>
              <a:rPr lang="en-US" dirty="0" err="1"/>
              <a:t>svm</a:t>
            </a:r>
            <a:r>
              <a:rPr lang="en-US" dirty="0"/>
              <a:t>(x, y</a:t>
            </a:r>
            <a:r>
              <a:rPr lang="en-US" dirty="0" smtClean="0"/>
              <a:t>, type</a:t>
            </a:r>
            <a:r>
              <a:rPr lang="en-US" dirty="0"/>
              <a:t>='one-classification')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model &lt;- </a:t>
            </a:r>
            <a:r>
              <a:rPr lang="en-US" dirty="0" err="1"/>
              <a:t>svm</a:t>
            </a:r>
            <a:r>
              <a:rPr lang="en-US" dirty="0"/>
              <a:t>(x, y, kernel="radial", gamma=0.000001, cost=1000, </a:t>
            </a:r>
          </a:p>
          <a:p>
            <a:r>
              <a:rPr lang="en-US" dirty="0"/>
              <a:t>             type='one-classification')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29300" y="1929163"/>
            <a:ext cx="1618488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r>
              <a:rPr lang="en-US" dirty="0" smtClean="0"/>
              <a:t>TRUE or FALSE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046720" y="768096"/>
            <a:ext cx="365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linear</a:t>
            </a:r>
            <a:r>
              <a:rPr lang="en-US" dirty="0"/>
              <a:t>:</a:t>
            </a:r>
          </a:p>
          <a:p>
            <a:r>
              <a:rPr lang="en-US" dirty="0" smtClean="0"/>
              <a:t>      u</a:t>
            </a:r>
            <a:r>
              <a:rPr lang="en-US" dirty="0"/>
              <a:t>'*v</a:t>
            </a:r>
          </a:p>
          <a:p>
            <a:r>
              <a:rPr lang="en-US" b="1" dirty="0"/>
              <a:t>polynomial</a:t>
            </a:r>
            <a:r>
              <a:rPr lang="en-US" dirty="0"/>
              <a:t>:</a:t>
            </a:r>
          </a:p>
          <a:p>
            <a:r>
              <a:rPr lang="en-US" dirty="0" smtClean="0"/>
              <a:t>     (</a:t>
            </a:r>
            <a:r>
              <a:rPr lang="en-US" dirty="0"/>
              <a:t>gamma*u'*v + coef0)^degree</a:t>
            </a:r>
          </a:p>
          <a:p>
            <a:r>
              <a:rPr lang="en-US" b="1" dirty="0"/>
              <a:t>radial basis</a:t>
            </a:r>
            <a:r>
              <a:rPr lang="en-US" dirty="0"/>
              <a:t>: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exp</a:t>
            </a:r>
            <a:r>
              <a:rPr lang="en-US" dirty="0"/>
              <a:t>(-gamma*|u-v|^2)</a:t>
            </a:r>
          </a:p>
          <a:p>
            <a:r>
              <a:rPr lang="en-US" b="1" dirty="0"/>
              <a:t>sigmoid</a:t>
            </a:r>
            <a:r>
              <a:rPr lang="en-US" dirty="0"/>
              <a:t>:</a:t>
            </a:r>
          </a:p>
          <a:p>
            <a:r>
              <a:rPr lang="en-US" dirty="0" smtClean="0"/>
              <a:t>      </a:t>
            </a:r>
            <a:r>
              <a:rPr lang="en-US" dirty="0" err="1" smtClean="0"/>
              <a:t>tanh</a:t>
            </a:r>
            <a:r>
              <a:rPr lang="en-US" dirty="0" smtClean="0"/>
              <a:t>(gamma*u</a:t>
            </a:r>
            <a:r>
              <a:rPr lang="en-US" dirty="0"/>
              <a:t>'*v + coef0)</a:t>
            </a:r>
          </a:p>
        </p:txBody>
      </p:sp>
    </p:spTree>
    <p:extLst>
      <p:ext uri="{BB962C8B-B14F-4D97-AF65-F5344CB8AC3E}">
        <p14:creationId xmlns:p14="http://schemas.microsoft.com/office/powerpoint/2010/main" val="2973909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1131</Words>
  <Application>Microsoft Office PowerPoint</Application>
  <PresentationFormat>Widescreen</PresentationFormat>
  <Paragraphs>237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Praktik SVM</vt:lpstr>
      <vt:lpstr>SVM kernel linear dan RBF</vt:lpstr>
      <vt:lpstr>Menentukan parameter terbaik dengan gridsearch</vt:lpstr>
      <vt:lpstr>Menentukan partisi dataset</vt:lpstr>
      <vt:lpstr>Memilih classifier yang paling cocok</vt:lpstr>
      <vt:lpstr>Menampilkan margin dan support vectors</vt:lpstr>
      <vt:lpstr>Menampilkan klasifikasi 2 dimensi</vt:lpstr>
      <vt:lpstr>SVM untuk regresi</vt:lpstr>
      <vt:lpstr>SVM one-classification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SVM</dc:title>
  <dc:creator>ACER</dc:creator>
  <cp:lastModifiedBy>ACER</cp:lastModifiedBy>
  <cp:revision>31</cp:revision>
  <dcterms:created xsi:type="dcterms:W3CDTF">2019-10-04T04:13:29Z</dcterms:created>
  <dcterms:modified xsi:type="dcterms:W3CDTF">2019-10-06T12:49:42Z</dcterms:modified>
</cp:coreProperties>
</file>