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  <p:sldMasterId id="2147483681" r:id="rId2"/>
  </p:sldMasterIdLst>
  <p:notesMasterIdLst>
    <p:notesMasterId r:id="rId33"/>
  </p:notesMasterIdLst>
  <p:sldIdLst>
    <p:sldId id="256" r:id="rId3"/>
    <p:sldId id="257" r:id="rId4"/>
    <p:sldId id="258" r:id="rId5"/>
    <p:sldId id="259" r:id="rId6"/>
    <p:sldId id="262" r:id="rId7"/>
    <p:sldId id="263" r:id="rId8"/>
    <p:sldId id="290" r:id="rId9"/>
    <p:sldId id="265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64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Anek Latin Light" panose="020B0604020202020204" charset="0"/>
      <p:regular r:id="rId38"/>
      <p:bold r:id="rId39"/>
    </p:embeddedFont>
    <p:embeddedFont>
      <p:font typeface="Roboto" panose="020B0604020202020204" charset="0"/>
      <p:regular r:id="rId40"/>
      <p:bold r:id="rId41"/>
    </p:embeddedFont>
    <p:embeddedFont>
      <p:font typeface="Anek Latin Medium" panose="020B0604020202020204" charset="0"/>
      <p:regular r:id="rId42"/>
      <p:bold r:id="rId43"/>
    </p:embeddedFont>
    <p:embeddedFont>
      <p:font typeface="Constantia" panose="02030602050306030303" pitchFamily="18" charset="0"/>
      <p:regular r:id="rId44"/>
      <p:bold r:id="rId45"/>
      <p:italic r:id="rId46"/>
      <p:boldItalic r:id="rId47"/>
    </p:embeddedFont>
    <p:embeddedFont>
      <p:font typeface="ＭＳ Ｐゴシック" panose="020B0600070205080204" pitchFamily="34" charset="-128"/>
      <p:regular r:id="rId48"/>
    </p:embeddedFont>
    <p:embeddedFont>
      <p:font typeface="Calibri Light" panose="020F0302020204030204" pitchFamily="34" charset="0"/>
      <p:regular r:id="rId49"/>
      <p:italic r:id="rId50"/>
    </p:embeddedFont>
    <p:embeddedFont>
      <p:font typeface="Bebas Neue" panose="020B0604020202020204" charset="0"/>
      <p:regular r:id="rId51"/>
    </p:embeddedFont>
    <p:embeddedFont>
      <p:font typeface="Anek Latin" panose="020B0604020202020204" charset="0"/>
      <p:regular r:id="rId52"/>
      <p:bold r:id="rId53"/>
    </p:embeddedFont>
    <p:embeddedFont>
      <p:font typeface="Raleway" panose="020B0604020202020204" charset="0"/>
      <p:regular r:id="rId54"/>
    </p:embeddedFont>
    <p:embeddedFont>
      <p:font typeface="Nunito Light" panose="020B0604020202020204" charset="0"/>
      <p:regular r:id="rId55"/>
      <p:italic r:id="rId56"/>
    </p:embeddedFont>
    <p:embeddedFont>
      <p:font typeface="Anaheim" panose="020B0604020202020204" charset="0"/>
      <p:regular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F312EEF-6203-42BF-AC77-5CA4D465BBAA}">
  <a:tblStyle styleId="{AF312EEF-6203-42BF-AC77-5CA4D465BBA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1FED9D37-E920-429F-863D-56122492937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6.fntdata"/><Relationship Id="rId21" Type="http://schemas.openxmlformats.org/officeDocument/2006/relationships/slide" Target="slides/slide19.xml"/><Relationship Id="rId34" Type="http://schemas.openxmlformats.org/officeDocument/2006/relationships/font" Target="fonts/font1.fntdata"/><Relationship Id="rId42" Type="http://schemas.openxmlformats.org/officeDocument/2006/relationships/font" Target="fonts/font9.fntdata"/><Relationship Id="rId47" Type="http://schemas.openxmlformats.org/officeDocument/2006/relationships/font" Target="fonts/font14.fntdata"/><Relationship Id="rId50" Type="http://schemas.openxmlformats.org/officeDocument/2006/relationships/font" Target="fonts/font17.fntdata"/><Relationship Id="rId55" Type="http://schemas.openxmlformats.org/officeDocument/2006/relationships/font" Target="fonts/font22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font" Target="fonts/font12.fntdata"/><Relationship Id="rId53" Type="http://schemas.openxmlformats.org/officeDocument/2006/relationships/font" Target="fonts/font20.fntdata"/><Relationship Id="rId58" Type="http://schemas.openxmlformats.org/officeDocument/2006/relationships/presProps" Target="presProps.xml"/><Relationship Id="rId5" Type="http://schemas.openxmlformats.org/officeDocument/2006/relationships/slide" Target="slides/slide3.xml"/><Relationship Id="rId61" Type="http://schemas.openxmlformats.org/officeDocument/2006/relationships/tableStyles" Target="tableStyle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font" Target="fonts/font2.fntdata"/><Relationship Id="rId43" Type="http://schemas.openxmlformats.org/officeDocument/2006/relationships/font" Target="fonts/font10.fntdata"/><Relationship Id="rId48" Type="http://schemas.openxmlformats.org/officeDocument/2006/relationships/font" Target="fonts/font15.fntdata"/><Relationship Id="rId56" Type="http://schemas.openxmlformats.org/officeDocument/2006/relationships/font" Target="fonts/font23.fntdata"/><Relationship Id="rId8" Type="http://schemas.openxmlformats.org/officeDocument/2006/relationships/slide" Target="slides/slide6.xml"/><Relationship Id="rId51" Type="http://schemas.openxmlformats.org/officeDocument/2006/relationships/font" Target="fonts/font18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46" Type="http://schemas.openxmlformats.org/officeDocument/2006/relationships/font" Target="fonts/font13.fntdata"/><Relationship Id="rId59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font" Target="fonts/font8.fntdata"/><Relationship Id="rId54" Type="http://schemas.openxmlformats.org/officeDocument/2006/relationships/font" Target="fonts/font2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3.fntdata"/><Relationship Id="rId49" Type="http://schemas.openxmlformats.org/officeDocument/2006/relationships/font" Target="fonts/font16.fntdata"/><Relationship Id="rId57" Type="http://schemas.openxmlformats.org/officeDocument/2006/relationships/font" Target="fonts/font24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font" Target="fonts/font11.fntdata"/><Relationship Id="rId52" Type="http://schemas.openxmlformats.org/officeDocument/2006/relationships/font" Target="fonts/font19.fntdata"/><Relationship Id="rId6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44875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2008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6037" cy="35988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52" y="4560488"/>
            <a:ext cx="5852063" cy="423947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0129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6037" cy="35988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52" y="4560488"/>
            <a:ext cx="5852063" cy="423947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8406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79409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36490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37797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820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3" name="Google Shape;313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94730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59552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>
          <a:xfrm>
            <a:off x="1" y="0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  <a:latin typeface="Calibri"/>
              </a:rPr>
              <a:t>romi@romisatriawahono.net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>
          <a:xfrm>
            <a:off x="4144966" y="0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id-ID" altLang="ja-JP">
                <a:solidFill>
                  <a:srgbClr val="000000"/>
                </a:solidFill>
                <a:latin typeface="Calibri"/>
              </a:rPr>
              <a:t>Object-Oriented Programming</a:t>
            </a:r>
            <a:endParaRPr lang="en-US" altLang="ja-JP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1" y="9121778"/>
            <a:ext cx="3170238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ja-JP">
                <a:solidFill>
                  <a:srgbClr val="000000"/>
                </a:solidFill>
                <a:latin typeface="Calibri"/>
              </a:rPr>
              <a:t>http://romisatriawahono.net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4144966" y="9121778"/>
            <a:ext cx="3170237" cy="4794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8C9D2B2-F8A0-41B1-8482-D108E1D20E7F}" type="slidenum">
              <a:rPr lang="en-US" altLang="ja-JP" smtClean="0">
                <a:solidFill>
                  <a:srgbClr val="000000"/>
                </a:solidFill>
                <a:latin typeface="Calibri"/>
              </a:rPr>
              <a:pPr>
                <a:defRPr/>
              </a:pPr>
              <a:t>7</a:t>
            </a:fld>
            <a:endParaRPr lang="en-US" altLang="ja-JP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02123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6037" cy="35988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52" y="4560488"/>
            <a:ext cx="5852063" cy="423947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404778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458788" y="730250"/>
            <a:ext cx="6396037" cy="359886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1552" y="4560488"/>
            <a:ext cx="5852063" cy="4239473"/>
          </a:xfrm>
        </p:spPr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36070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>
            <a:off x="0" y="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173550" y="128550"/>
            <a:ext cx="8796900" cy="4886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10463" y="1528800"/>
            <a:ext cx="4686900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96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3110463" y="3138900"/>
            <a:ext cx="46869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29"/>
          <p:cNvPicPr preferRelativeResize="0"/>
          <p:nvPr/>
        </p:nvPicPr>
        <p:blipFill>
          <a:blip r:embed="rId2">
            <a:alphaModFix amt="10000"/>
          </a:blip>
          <a:stretch>
            <a:fillRect/>
          </a:stretch>
        </p:blipFill>
        <p:spPr>
          <a:xfrm rot="10800000">
            <a:off x="0" y="5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9"/>
          <p:cNvSpPr/>
          <p:nvPr/>
        </p:nvSpPr>
        <p:spPr>
          <a:xfrm>
            <a:off x="173550" y="128550"/>
            <a:ext cx="8796900" cy="48864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29"/>
          <p:cNvSpPr/>
          <p:nvPr/>
        </p:nvSpPr>
        <p:spPr>
          <a:xfrm>
            <a:off x="-287425" y="0"/>
            <a:ext cx="2403898" cy="5143607"/>
          </a:xfrm>
          <a:custGeom>
            <a:avLst/>
            <a:gdLst/>
            <a:ahLst/>
            <a:cxnLst/>
            <a:rect l="l" t="t" r="r" b="b"/>
            <a:pathLst>
              <a:path w="84148" h="180051" extrusionOk="0">
                <a:moveTo>
                  <a:pt x="9647" y="1"/>
                </a:moveTo>
                <a:lnTo>
                  <a:pt x="9647" y="180051"/>
                </a:lnTo>
                <a:lnTo>
                  <a:pt x="84148" y="180051"/>
                </a:lnTo>
                <a:cubicBezTo>
                  <a:pt x="83892" y="172007"/>
                  <a:pt x="80486" y="163357"/>
                  <a:pt x="72809" y="154142"/>
                </a:cubicBezTo>
                <a:cubicBezTo>
                  <a:pt x="23916" y="95450"/>
                  <a:pt x="0" y="51048"/>
                  <a:pt x="5459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4" name="Google Shape;234;p29"/>
          <p:cNvSpPr/>
          <p:nvPr/>
        </p:nvSpPr>
        <p:spPr>
          <a:xfrm rot="10800000">
            <a:off x="7015725" y="0"/>
            <a:ext cx="2403898" cy="5143607"/>
          </a:xfrm>
          <a:custGeom>
            <a:avLst/>
            <a:gdLst/>
            <a:ahLst/>
            <a:cxnLst/>
            <a:rect l="l" t="t" r="r" b="b"/>
            <a:pathLst>
              <a:path w="84148" h="180051" extrusionOk="0">
                <a:moveTo>
                  <a:pt x="9647" y="1"/>
                </a:moveTo>
                <a:lnTo>
                  <a:pt x="9647" y="180051"/>
                </a:lnTo>
                <a:lnTo>
                  <a:pt x="84148" y="180051"/>
                </a:lnTo>
                <a:cubicBezTo>
                  <a:pt x="83892" y="172007"/>
                  <a:pt x="80486" y="163357"/>
                  <a:pt x="72809" y="154142"/>
                </a:cubicBezTo>
                <a:cubicBezTo>
                  <a:pt x="23916" y="95450"/>
                  <a:pt x="0" y="51048"/>
                  <a:pt x="5459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  <a:effectLst>
            <a:outerShdw blurRad="57150" dist="19050" dir="5400000" algn="bl" rotWithShape="0">
              <a:schemeClr val="lt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50232"/>
            <a:ext cx="7886700" cy="1571626"/>
          </a:xfrm>
        </p:spPr>
        <p:txBody>
          <a:bodyPr anchor="ctr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2430193"/>
            <a:ext cx="628650" cy="393137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9149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45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7250"/>
            <a:ext cx="7886700" cy="40001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178363"/>
            <a:ext cx="628650" cy="393137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defTabSz="91424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sz="1800" kern="0">
                <a:solidFill>
                  <a:prstClr val="white"/>
                </a:solidFill>
                <a:effectLst/>
                <a:latin typeface="Constantia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9149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14299"/>
            <a:ext cx="8501495" cy="51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9591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ctr">
            <a:normAutofit/>
          </a:bodyPr>
          <a:lstStyle>
            <a:lvl1pPr algn="ctr">
              <a:defRPr sz="495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70146"/>
            <a:ext cx="6858000" cy="1241822"/>
          </a:xfrm>
        </p:spPr>
        <p:txBody>
          <a:bodyPr anchor="ctr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grpSp>
        <p:nvGrpSpPr>
          <p:cNvPr id="15" name="squares"/>
          <p:cNvGrpSpPr/>
          <p:nvPr userDrawn="1"/>
        </p:nvGrpSpPr>
        <p:grpSpPr>
          <a:xfrm>
            <a:off x="1" y="1540455"/>
            <a:ext cx="628650" cy="393137"/>
            <a:chOff x="0" y="452558"/>
            <a:chExt cx="914400" cy="524182"/>
          </a:xfrm>
        </p:grpSpPr>
        <p:sp>
          <p:nvSpPr>
            <p:cNvPr id="16" name="Rounded Rectangle 15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8" name="Round Same Side Corner Rectangle 17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grpSp>
        <p:nvGrpSpPr>
          <p:cNvPr id="19" name="squares"/>
          <p:cNvGrpSpPr/>
          <p:nvPr userDrawn="1"/>
        </p:nvGrpSpPr>
        <p:grpSpPr>
          <a:xfrm rot="10800000">
            <a:off x="8517030" y="1540455"/>
            <a:ext cx="628650" cy="393137"/>
            <a:chOff x="0" y="452558"/>
            <a:chExt cx="914400" cy="524182"/>
          </a:xfrm>
        </p:grpSpPr>
        <p:sp>
          <p:nvSpPr>
            <p:cNvPr id="20" name="Rounded Rectangle 19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21" name="Rounded Rectangle 20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22" name="Round Same Side Corner Rectangle 21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9149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8955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857250"/>
            <a:ext cx="7886700" cy="400016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178363"/>
            <a:ext cx="628650" cy="393137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9149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628650" y="114299"/>
            <a:ext cx="8501495" cy="51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463583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850232"/>
            <a:ext cx="7886700" cy="1571626"/>
          </a:xfrm>
        </p:spPr>
        <p:txBody>
          <a:bodyPr anchor="ctr"/>
          <a:lstStyle>
            <a:lvl1pPr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1" name="squares"/>
          <p:cNvGrpSpPr/>
          <p:nvPr userDrawn="1"/>
        </p:nvGrpSpPr>
        <p:grpSpPr>
          <a:xfrm>
            <a:off x="1" y="2430193"/>
            <a:ext cx="628650" cy="393137"/>
            <a:chOff x="0" y="452558"/>
            <a:chExt cx="914400" cy="524182"/>
          </a:xfrm>
        </p:grpSpPr>
        <p:sp>
          <p:nvSpPr>
            <p:cNvPr id="12" name="Rounded Rectangle 11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4" name="Round Same Side Corner Rectangle 13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9149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423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857251"/>
            <a:ext cx="3886200" cy="40001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57251"/>
            <a:ext cx="3886200" cy="4000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0" name="squares"/>
          <p:cNvGrpSpPr/>
          <p:nvPr userDrawn="1"/>
        </p:nvGrpSpPr>
        <p:grpSpPr>
          <a:xfrm>
            <a:off x="1" y="178363"/>
            <a:ext cx="628650" cy="393137"/>
            <a:chOff x="0" y="452558"/>
            <a:chExt cx="914400" cy="524182"/>
          </a:xfrm>
        </p:grpSpPr>
        <p:sp>
          <p:nvSpPr>
            <p:cNvPr id="11" name="Rounded Rectangle 10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3" name="Round Same Side Corner Rectangle 12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9149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114299"/>
            <a:ext cx="8501495" cy="51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87991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800100"/>
            <a:ext cx="3868340" cy="56078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360884"/>
            <a:ext cx="3868340" cy="3496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800100"/>
            <a:ext cx="3887391" cy="56078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360884"/>
            <a:ext cx="3887391" cy="34965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12" name="squares"/>
          <p:cNvGrpSpPr/>
          <p:nvPr userDrawn="1"/>
        </p:nvGrpSpPr>
        <p:grpSpPr>
          <a:xfrm>
            <a:off x="1" y="178363"/>
            <a:ext cx="628650" cy="393137"/>
            <a:chOff x="0" y="452558"/>
            <a:chExt cx="914400" cy="524182"/>
          </a:xfrm>
        </p:grpSpPr>
        <p:sp>
          <p:nvSpPr>
            <p:cNvPr id="13" name="Rounded Rectangle 1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9" name="Round Same Side Corner Rectangle 18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22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543300" y="49149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628650" y="114299"/>
            <a:ext cx="8501495" cy="51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122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8" name="squares"/>
          <p:cNvGrpSpPr/>
          <p:nvPr userDrawn="1"/>
        </p:nvGrpSpPr>
        <p:grpSpPr>
          <a:xfrm>
            <a:off x="1" y="178363"/>
            <a:ext cx="628650" cy="393137"/>
            <a:chOff x="0" y="452558"/>
            <a:chExt cx="914400" cy="524182"/>
          </a:xfrm>
        </p:grpSpPr>
        <p:sp>
          <p:nvSpPr>
            <p:cNvPr id="9" name="Rounded Rectangle 8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15" name="Round Same Side Corner Rectangle 1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1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9149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504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quares"/>
          <p:cNvGrpSpPr/>
          <p:nvPr userDrawn="1"/>
        </p:nvGrpSpPr>
        <p:grpSpPr>
          <a:xfrm>
            <a:off x="1" y="178363"/>
            <a:ext cx="628650" cy="393137"/>
            <a:chOff x="0" y="452558"/>
            <a:chExt cx="914400" cy="524182"/>
          </a:xfrm>
        </p:grpSpPr>
        <p:sp>
          <p:nvSpPr>
            <p:cNvPr id="3" name="Rounded Rectangle 2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4" name="Rounded Rectangle 3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rgbClr val="808080">
                <a:lumMod val="60000"/>
                <a:lumOff val="40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  <p:sp>
          <p:nvSpPr>
            <p:cNvPr id="5" name="Round Same Side Corner Rectangle 4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rgbClr val="969696">
                <a:lumMod val="75000"/>
              </a:srgbClr>
            </a:solidFill>
            <a:ln w="1079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914240">
                <a:buClrTx/>
                <a:buFontTx/>
                <a:buNone/>
                <a:defRPr/>
              </a:pPr>
              <a:endParaRPr sz="1800">
                <a:solidFill>
                  <a:prstClr val="white"/>
                </a:solidFill>
                <a:latin typeface="Constantia"/>
                <a:ea typeface="ＭＳ Ｐゴシック" pitchFamily="50" charset="-128"/>
              </a:endParaRPr>
            </a:p>
          </p:txBody>
        </p:sp>
      </p:grp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9149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1073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36" name="Google Shape;36;p6"/>
          <p:cNvGrpSpPr/>
          <p:nvPr/>
        </p:nvGrpSpPr>
        <p:grpSpPr>
          <a:xfrm>
            <a:off x="-12" y="-32462"/>
            <a:ext cx="363069" cy="5208425"/>
            <a:chOff x="156613" y="-32462"/>
            <a:chExt cx="363069" cy="5208425"/>
          </a:xfrm>
        </p:grpSpPr>
        <p:sp>
          <p:nvSpPr>
            <p:cNvPr id="37" name="Google Shape;37;p6"/>
            <p:cNvSpPr/>
            <p:nvPr/>
          </p:nvSpPr>
          <p:spPr>
            <a:xfrm>
              <a:off x="156613" y="-32462"/>
              <a:ext cx="363069" cy="4769219"/>
            </a:xfrm>
            <a:custGeom>
              <a:avLst/>
              <a:gdLst/>
              <a:ahLst/>
              <a:cxnLst/>
              <a:rect l="l" t="t" r="r" b="b"/>
              <a:pathLst>
                <a:path w="12551" h="164868" extrusionOk="0">
                  <a:moveTo>
                    <a:pt x="0" y="1"/>
                  </a:moveTo>
                  <a:lnTo>
                    <a:pt x="1757" y="164868"/>
                  </a:lnTo>
                  <a:cubicBezTo>
                    <a:pt x="1757" y="164868"/>
                    <a:pt x="12550" y="149734"/>
                    <a:pt x="8511" y="124300"/>
                  </a:cubicBezTo>
                  <a:cubicBezTo>
                    <a:pt x="4471" y="98866"/>
                    <a:pt x="2569" y="79851"/>
                    <a:pt x="7560" y="57508"/>
                  </a:cubicBezTo>
                  <a:cubicBezTo>
                    <a:pt x="10802" y="42997"/>
                    <a:pt x="7384" y="16672"/>
                    <a:pt x="4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6"/>
            <p:cNvSpPr/>
            <p:nvPr/>
          </p:nvSpPr>
          <p:spPr>
            <a:xfrm>
              <a:off x="156613" y="-32462"/>
              <a:ext cx="312272" cy="5208425"/>
            </a:xfrm>
            <a:custGeom>
              <a:avLst/>
              <a:gdLst/>
              <a:ahLst/>
              <a:cxnLst/>
              <a:rect l="l" t="t" r="r" b="b"/>
              <a:pathLst>
                <a:path w="10795" h="180051" extrusionOk="0">
                  <a:moveTo>
                    <a:pt x="1" y="1"/>
                  </a:moveTo>
                  <a:lnTo>
                    <a:pt x="1" y="180049"/>
                  </a:lnTo>
                  <a:lnTo>
                    <a:pt x="1" y="180049"/>
                  </a:lnTo>
                  <a:cubicBezTo>
                    <a:pt x="126" y="179874"/>
                    <a:pt x="10770" y="164768"/>
                    <a:pt x="6754" y="139484"/>
                  </a:cubicBezTo>
                  <a:cubicBezTo>
                    <a:pt x="2713" y="114051"/>
                    <a:pt x="811" y="95037"/>
                    <a:pt x="5803" y="72693"/>
                  </a:cubicBezTo>
                  <a:cubicBezTo>
                    <a:pt x="10794" y="50349"/>
                    <a:pt x="1" y="1"/>
                    <a:pt x="1" y="1"/>
                  </a:cubicBezTo>
                  <a:close/>
                  <a:moveTo>
                    <a:pt x="1" y="180049"/>
                  </a:moveTo>
                  <a:lnTo>
                    <a:pt x="1" y="180049"/>
                  </a:lnTo>
                  <a:cubicBezTo>
                    <a:pt x="1" y="180050"/>
                    <a:pt x="0" y="180051"/>
                    <a:pt x="0" y="180051"/>
                  </a:cubicBezTo>
                  <a:lnTo>
                    <a:pt x="1" y="180051"/>
                  </a:lnTo>
                  <a:lnTo>
                    <a:pt x="1" y="1800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800100"/>
            <a:ext cx="4038600" cy="405731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id-ID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00100"/>
            <a:ext cx="4038600" cy="40573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9149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effectLst/>
                <a:latin typeface="+mn-lt"/>
              </a:defRPr>
            </a:lvl1pPr>
          </a:lstStyle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28650" y="114299"/>
            <a:ext cx="8501495" cy="51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0489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10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subTitle" idx="1"/>
          </p:nvPr>
        </p:nvSpPr>
        <p:spPr>
          <a:xfrm>
            <a:off x="4010325" y="1949600"/>
            <a:ext cx="3538500" cy="176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nek Latin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2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>
            <a:off x="-12" y="-32462"/>
            <a:ext cx="363069" cy="5208425"/>
            <a:chOff x="156613" y="-32462"/>
            <a:chExt cx="363069" cy="5208425"/>
          </a:xfrm>
        </p:grpSpPr>
        <p:sp>
          <p:nvSpPr>
            <p:cNvPr id="43" name="Google Shape;43;p7"/>
            <p:cNvSpPr/>
            <p:nvPr/>
          </p:nvSpPr>
          <p:spPr>
            <a:xfrm>
              <a:off x="156613" y="-32462"/>
              <a:ext cx="363069" cy="4769219"/>
            </a:xfrm>
            <a:custGeom>
              <a:avLst/>
              <a:gdLst/>
              <a:ahLst/>
              <a:cxnLst/>
              <a:rect l="l" t="t" r="r" b="b"/>
              <a:pathLst>
                <a:path w="12551" h="164868" extrusionOk="0">
                  <a:moveTo>
                    <a:pt x="0" y="1"/>
                  </a:moveTo>
                  <a:lnTo>
                    <a:pt x="1757" y="164868"/>
                  </a:lnTo>
                  <a:cubicBezTo>
                    <a:pt x="1757" y="164868"/>
                    <a:pt x="12550" y="149734"/>
                    <a:pt x="8511" y="124300"/>
                  </a:cubicBezTo>
                  <a:cubicBezTo>
                    <a:pt x="4471" y="98866"/>
                    <a:pt x="2569" y="79851"/>
                    <a:pt x="7560" y="57508"/>
                  </a:cubicBezTo>
                  <a:cubicBezTo>
                    <a:pt x="10802" y="42997"/>
                    <a:pt x="7384" y="16672"/>
                    <a:pt x="4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7"/>
            <p:cNvSpPr/>
            <p:nvPr/>
          </p:nvSpPr>
          <p:spPr>
            <a:xfrm>
              <a:off x="156613" y="-32462"/>
              <a:ext cx="312272" cy="5208425"/>
            </a:xfrm>
            <a:custGeom>
              <a:avLst/>
              <a:gdLst/>
              <a:ahLst/>
              <a:cxnLst/>
              <a:rect l="l" t="t" r="r" b="b"/>
              <a:pathLst>
                <a:path w="10795" h="180051" extrusionOk="0">
                  <a:moveTo>
                    <a:pt x="1" y="1"/>
                  </a:moveTo>
                  <a:lnTo>
                    <a:pt x="1" y="180049"/>
                  </a:lnTo>
                  <a:lnTo>
                    <a:pt x="1" y="180049"/>
                  </a:lnTo>
                  <a:cubicBezTo>
                    <a:pt x="126" y="179874"/>
                    <a:pt x="10770" y="164768"/>
                    <a:pt x="6754" y="139484"/>
                  </a:cubicBezTo>
                  <a:cubicBezTo>
                    <a:pt x="2713" y="114051"/>
                    <a:pt x="811" y="95037"/>
                    <a:pt x="5803" y="72693"/>
                  </a:cubicBezTo>
                  <a:cubicBezTo>
                    <a:pt x="10794" y="50349"/>
                    <a:pt x="1" y="1"/>
                    <a:pt x="1" y="1"/>
                  </a:cubicBezTo>
                  <a:close/>
                  <a:moveTo>
                    <a:pt x="1" y="180049"/>
                  </a:moveTo>
                  <a:lnTo>
                    <a:pt x="1" y="180049"/>
                  </a:lnTo>
                  <a:cubicBezTo>
                    <a:pt x="1" y="180050"/>
                    <a:pt x="0" y="180051"/>
                    <a:pt x="0" y="180051"/>
                  </a:cubicBezTo>
                  <a:lnTo>
                    <a:pt x="1" y="180051"/>
                  </a:lnTo>
                  <a:lnTo>
                    <a:pt x="1" y="1800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713225" y="1302500"/>
            <a:ext cx="3063300" cy="3063300"/>
          </a:xfrm>
          <a:prstGeom prst="rect">
            <a:avLst/>
          </a:prstGeom>
          <a:noFill/>
          <a:ln>
            <a:noFill/>
          </a:ln>
          <a:effectLst>
            <a:outerShdw dist="57150" dir="2400000" algn="bl" rotWithShape="0">
              <a:schemeClr val="dk1"/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subTitle" idx="1"/>
          </p:nvPr>
        </p:nvSpPr>
        <p:spPr>
          <a:xfrm>
            <a:off x="1471125" y="1682611"/>
            <a:ext cx="2673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2"/>
          </p:nvPr>
        </p:nvSpPr>
        <p:spPr>
          <a:xfrm>
            <a:off x="1471125" y="2810829"/>
            <a:ext cx="2673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3"/>
          </p:nvPr>
        </p:nvSpPr>
        <p:spPr>
          <a:xfrm>
            <a:off x="1471125" y="4064061"/>
            <a:ext cx="2673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title" idx="4" hasCustomPrompt="1"/>
          </p:nvPr>
        </p:nvSpPr>
        <p:spPr>
          <a:xfrm>
            <a:off x="713225" y="1383950"/>
            <a:ext cx="757800" cy="8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0" name="Google Shape;70;p13"/>
          <p:cNvSpPr txBox="1">
            <a:spLocks noGrp="1"/>
          </p:cNvSpPr>
          <p:nvPr>
            <p:ph type="title" idx="5" hasCustomPrompt="1"/>
          </p:nvPr>
        </p:nvSpPr>
        <p:spPr>
          <a:xfrm>
            <a:off x="713225" y="2512167"/>
            <a:ext cx="757800" cy="8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1" name="Google Shape;71;p13"/>
          <p:cNvSpPr txBox="1">
            <a:spLocks noGrp="1"/>
          </p:cNvSpPr>
          <p:nvPr>
            <p:ph type="title" idx="6" hasCustomPrompt="1"/>
          </p:nvPr>
        </p:nvSpPr>
        <p:spPr>
          <a:xfrm>
            <a:off x="713225" y="3765400"/>
            <a:ext cx="757800" cy="8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7"/>
          </p:nvPr>
        </p:nvSpPr>
        <p:spPr>
          <a:xfrm>
            <a:off x="1471125" y="1383950"/>
            <a:ext cx="26739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nek Latin Medium"/>
                <a:ea typeface="Anek Latin Medium"/>
                <a:cs typeface="Anek Latin Medium"/>
                <a:sym typeface="Anek Latin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8"/>
          </p:nvPr>
        </p:nvSpPr>
        <p:spPr>
          <a:xfrm>
            <a:off x="1471129" y="2512162"/>
            <a:ext cx="26739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nek Latin Medium"/>
                <a:ea typeface="Anek Latin Medium"/>
                <a:cs typeface="Anek Latin Medium"/>
                <a:sym typeface="Anek Latin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subTitle" idx="9"/>
          </p:nvPr>
        </p:nvSpPr>
        <p:spPr>
          <a:xfrm>
            <a:off x="1471127" y="3765400"/>
            <a:ext cx="26739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nek Latin Medium"/>
                <a:ea typeface="Anek Latin Medium"/>
                <a:cs typeface="Anek Latin Medium"/>
                <a:sym typeface="Anek Latin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75" name="Google Shape;75;p13"/>
          <p:cNvGrpSpPr/>
          <p:nvPr/>
        </p:nvGrpSpPr>
        <p:grpSpPr>
          <a:xfrm>
            <a:off x="-12" y="-32462"/>
            <a:ext cx="363069" cy="5208425"/>
            <a:chOff x="156613" y="-32462"/>
            <a:chExt cx="363069" cy="5208425"/>
          </a:xfrm>
        </p:grpSpPr>
        <p:sp>
          <p:nvSpPr>
            <p:cNvPr id="76" name="Google Shape;76;p13"/>
            <p:cNvSpPr/>
            <p:nvPr/>
          </p:nvSpPr>
          <p:spPr>
            <a:xfrm>
              <a:off x="156613" y="-32462"/>
              <a:ext cx="363069" cy="4769219"/>
            </a:xfrm>
            <a:custGeom>
              <a:avLst/>
              <a:gdLst/>
              <a:ahLst/>
              <a:cxnLst/>
              <a:rect l="l" t="t" r="r" b="b"/>
              <a:pathLst>
                <a:path w="12551" h="164868" extrusionOk="0">
                  <a:moveTo>
                    <a:pt x="0" y="1"/>
                  </a:moveTo>
                  <a:lnTo>
                    <a:pt x="1757" y="164868"/>
                  </a:lnTo>
                  <a:cubicBezTo>
                    <a:pt x="1757" y="164868"/>
                    <a:pt x="12550" y="149734"/>
                    <a:pt x="8511" y="124300"/>
                  </a:cubicBezTo>
                  <a:cubicBezTo>
                    <a:pt x="4471" y="98866"/>
                    <a:pt x="2569" y="79851"/>
                    <a:pt x="7560" y="57508"/>
                  </a:cubicBezTo>
                  <a:cubicBezTo>
                    <a:pt x="10802" y="42997"/>
                    <a:pt x="7384" y="16672"/>
                    <a:pt x="4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3"/>
            <p:cNvSpPr/>
            <p:nvPr/>
          </p:nvSpPr>
          <p:spPr>
            <a:xfrm>
              <a:off x="156613" y="-32462"/>
              <a:ext cx="312272" cy="5208425"/>
            </a:xfrm>
            <a:custGeom>
              <a:avLst/>
              <a:gdLst/>
              <a:ahLst/>
              <a:cxnLst/>
              <a:rect l="l" t="t" r="r" b="b"/>
              <a:pathLst>
                <a:path w="10795" h="180051" extrusionOk="0">
                  <a:moveTo>
                    <a:pt x="1" y="1"/>
                  </a:moveTo>
                  <a:lnTo>
                    <a:pt x="1" y="180049"/>
                  </a:lnTo>
                  <a:lnTo>
                    <a:pt x="1" y="180049"/>
                  </a:lnTo>
                  <a:cubicBezTo>
                    <a:pt x="126" y="179874"/>
                    <a:pt x="10770" y="164768"/>
                    <a:pt x="6754" y="139484"/>
                  </a:cubicBezTo>
                  <a:cubicBezTo>
                    <a:pt x="2713" y="114051"/>
                    <a:pt x="811" y="95037"/>
                    <a:pt x="5803" y="72693"/>
                  </a:cubicBezTo>
                  <a:cubicBezTo>
                    <a:pt x="10794" y="50349"/>
                    <a:pt x="1" y="1"/>
                    <a:pt x="1" y="1"/>
                  </a:cubicBezTo>
                  <a:close/>
                  <a:moveTo>
                    <a:pt x="1" y="180049"/>
                  </a:moveTo>
                  <a:lnTo>
                    <a:pt x="1" y="180049"/>
                  </a:lnTo>
                  <a:cubicBezTo>
                    <a:pt x="1" y="180050"/>
                    <a:pt x="0" y="180051"/>
                    <a:pt x="0" y="180051"/>
                  </a:cubicBezTo>
                  <a:lnTo>
                    <a:pt x="1" y="180051"/>
                  </a:lnTo>
                  <a:lnTo>
                    <a:pt x="1" y="1800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13"/>
          <p:cNvSpPr txBox="1">
            <a:spLocks noGrp="1"/>
          </p:cNvSpPr>
          <p:nvPr>
            <p:ph type="subTitle" idx="13"/>
          </p:nvPr>
        </p:nvSpPr>
        <p:spPr>
          <a:xfrm>
            <a:off x="5368800" y="1682536"/>
            <a:ext cx="2673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14"/>
          </p:nvPr>
        </p:nvSpPr>
        <p:spPr>
          <a:xfrm>
            <a:off x="5368800" y="2810754"/>
            <a:ext cx="2673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subTitle" idx="15"/>
          </p:nvPr>
        </p:nvSpPr>
        <p:spPr>
          <a:xfrm>
            <a:off x="5368800" y="4063986"/>
            <a:ext cx="26739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16" hasCustomPrompt="1"/>
          </p:nvPr>
        </p:nvSpPr>
        <p:spPr>
          <a:xfrm>
            <a:off x="4611025" y="1383875"/>
            <a:ext cx="757800" cy="8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7" hasCustomPrompt="1"/>
          </p:nvPr>
        </p:nvSpPr>
        <p:spPr>
          <a:xfrm>
            <a:off x="4611025" y="2512092"/>
            <a:ext cx="757800" cy="8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title" idx="18" hasCustomPrompt="1"/>
          </p:nvPr>
        </p:nvSpPr>
        <p:spPr>
          <a:xfrm>
            <a:off x="4611025" y="3765325"/>
            <a:ext cx="757800" cy="838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9"/>
          </p:nvPr>
        </p:nvSpPr>
        <p:spPr>
          <a:xfrm>
            <a:off x="5368800" y="1383875"/>
            <a:ext cx="26739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nek Latin Medium"/>
                <a:ea typeface="Anek Latin Medium"/>
                <a:cs typeface="Anek Latin Medium"/>
                <a:sym typeface="Anek Latin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20"/>
          </p:nvPr>
        </p:nvSpPr>
        <p:spPr>
          <a:xfrm>
            <a:off x="5368804" y="2512087"/>
            <a:ext cx="26739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nek Latin Medium"/>
                <a:ea typeface="Anek Latin Medium"/>
                <a:cs typeface="Anek Latin Medium"/>
                <a:sym typeface="Anek Latin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21"/>
          </p:nvPr>
        </p:nvSpPr>
        <p:spPr>
          <a:xfrm>
            <a:off x="5368802" y="3765325"/>
            <a:ext cx="2673900" cy="447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nek Latin Medium"/>
                <a:ea typeface="Anek Latin Medium"/>
                <a:cs typeface="Anek Latin Medium"/>
                <a:sym typeface="Anek Latin Medium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subTitle" idx="1"/>
          </p:nvPr>
        </p:nvSpPr>
        <p:spPr>
          <a:xfrm>
            <a:off x="3530761" y="2992124"/>
            <a:ext cx="21951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subTitle" idx="2"/>
          </p:nvPr>
        </p:nvSpPr>
        <p:spPr>
          <a:xfrm>
            <a:off x="720000" y="2992124"/>
            <a:ext cx="21951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subTitle" idx="3"/>
          </p:nvPr>
        </p:nvSpPr>
        <p:spPr>
          <a:xfrm>
            <a:off x="720000" y="2504500"/>
            <a:ext cx="2195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nek Latin Medium"/>
                <a:ea typeface="Anek Latin Medium"/>
                <a:cs typeface="Anek Latin Medium"/>
                <a:sym typeface="Anek Lati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ubTitle" idx="4"/>
          </p:nvPr>
        </p:nvSpPr>
        <p:spPr>
          <a:xfrm>
            <a:off x="3530763" y="2504500"/>
            <a:ext cx="2195100" cy="558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nek Latin Medium"/>
                <a:ea typeface="Anek Latin Medium"/>
                <a:cs typeface="Anek Latin Medium"/>
                <a:sym typeface="Anek Lati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17" name="Google Shape;117;p18"/>
          <p:cNvGrpSpPr/>
          <p:nvPr/>
        </p:nvGrpSpPr>
        <p:grpSpPr>
          <a:xfrm>
            <a:off x="-12" y="-32462"/>
            <a:ext cx="363069" cy="5208425"/>
            <a:chOff x="156613" y="-32462"/>
            <a:chExt cx="363069" cy="5208425"/>
          </a:xfrm>
        </p:grpSpPr>
        <p:sp>
          <p:nvSpPr>
            <p:cNvPr id="118" name="Google Shape;118;p18"/>
            <p:cNvSpPr/>
            <p:nvPr/>
          </p:nvSpPr>
          <p:spPr>
            <a:xfrm>
              <a:off x="156613" y="-32462"/>
              <a:ext cx="363069" cy="4769219"/>
            </a:xfrm>
            <a:custGeom>
              <a:avLst/>
              <a:gdLst/>
              <a:ahLst/>
              <a:cxnLst/>
              <a:rect l="l" t="t" r="r" b="b"/>
              <a:pathLst>
                <a:path w="12551" h="164868" extrusionOk="0">
                  <a:moveTo>
                    <a:pt x="0" y="1"/>
                  </a:moveTo>
                  <a:lnTo>
                    <a:pt x="1757" y="164868"/>
                  </a:lnTo>
                  <a:cubicBezTo>
                    <a:pt x="1757" y="164868"/>
                    <a:pt x="12550" y="149734"/>
                    <a:pt x="8511" y="124300"/>
                  </a:cubicBezTo>
                  <a:cubicBezTo>
                    <a:pt x="4471" y="98866"/>
                    <a:pt x="2569" y="79851"/>
                    <a:pt x="7560" y="57508"/>
                  </a:cubicBezTo>
                  <a:cubicBezTo>
                    <a:pt x="10802" y="42997"/>
                    <a:pt x="7384" y="16672"/>
                    <a:pt x="4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8"/>
            <p:cNvSpPr/>
            <p:nvPr/>
          </p:nvSpPr>
          <p:spPr>
            <a:xfrm>
              <a:off x="156613" y="-32462"/>
              <a:ext cx="312272" cy="5208425"/>
            </a:xfrm>
            <a:custGeom>
              <a:avLst/>
              <a:gdLst/>
              <a:ahLst/>
              <a:cxnLst/>
              <a:rect l="l" t="t" r="r" b="b"/>
              <a:pathLst>
                <a:path w="10795" h="180051" extrusionOk="0">
                  <a:moveTo>
                    <a:pt x="1" y="1"/>
                  </a:moveTo>
                  <a:lnTo>
                    <a:pt x="1" y="180049"/>
                  </a:lnTo>
                  <a:lnTo>
                    <a:pt x="1" y="180049"/>
                  </a:lnTo>
                  <a:cubicBezTo>
                    <a:pt x="126" y="179874"/>
                    <a:pt x="10770" y="164768"/>
                    <a:pt x="6754" y="139484"/>
                  </a:cubicBezTo>
                  <a:cubicBezTo>
                    <a:pt x="2713" y="114051"/>
                    <a:pt x="811" y="95037"/>
                    <a:pt x="5803" y="72693"/>
                  </a:cubicBezTo>
                  <a:cubicBezTo>
                    <a:pt x="10794" y="50349"/>
                    <a:pt x="1" y="1"/>
                    <a:pt x="1" y="1"/>
                  </a:cubicBezTo>
                  <a:close/>
                  <a:moveTo>
                    <a:pt x="1" y="180049"/>
                  </a:moveTo>
                  <a:lnTo>
                    <a:pt x="1" y="180049"/>
                  </a:lnTo>
                  <a:cubicBezTo>
                    <a:pt x="1" y="180050"/>
                    <a:pt x="0" y="180051"/>
                    <a:pt x="0" y="180051"/>
                  </a:cubicBezTo>
                  <a:lnTo>
                    <a:pt x="1" y="180051"/>
                  </a:lnTo>
                  <a:lnTo>
                    <a:pt x="1" y="1800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subTitle" idx="1"/>
          </p:nvPr>
        </p:nvSpPr>
        <p:spPr>
          <a:xfrm>
            <a:off x="4183677" y="1879500"/>
            <a:ext cx="3274500" cy="18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subTitle" idx="2"/>
          </p:nvPr>
        </p:nvSpPr>
        <p:spPr>
          <a:xfrm>
            <a:off x="720000" y="1879500"/>
            <a:ext cx="3274500" cy="18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grpSp>
        <p:nvGrpSpPr>
          <p:cNvPr id="124" name="Google Shape;124;p19"/>
          <p:cNvGrpSpPr/>
          <p:nvPr/>
        </p:nvGrpSpPr>
        <p:grpSpPr>
          <a:xfrm>
            <a:off x="-12" y="-32462"/>
            <a:ext cx="363069" cy="5208425"/>
            <a:chOff x="156613" y="-32462"/>
            <a:chExt cx="363069" cy="5208425"/>
          </a:xfrm>
        </p:grpSpPr>
        <p:sp>
          <p:nvSpPr>
            <p:cNvPr id="125" name="Google Shape;125;p19"/>
            <p:cNvSpPr/>
            <p:nvPr/>
          </p:nvSpPr>
          <p:spPr>
            <a:xfrm>
              <a:off x="156613" y="-32462"/>
              <a:ext cx="363069" cy="4769219"/>
            </a:xfrm>
            <a:custGeom>
              <a:avLst/>
              <a:gdLst/>
              <a:ahLst/>
              <a:cxnLst/>
              <a:rect l="l" t="t" r="r" b="b"/>
              <a:pathLst>
                <a:path w="12551" h="164868" extrusionOk="0">
                  <a:moveTo>
                    <a:pt x="0" y="1"/>
                  </a:moveTo>
                  <a:lnTo>
                    <a:pt x="1757" y="164868"/>
                  </a:lnTo>
                  <a:cubicBezTo>
                    <a:pt x="1757" y="164868"/>
                    <a:pt x="12550" y="149734"/>
                    <a:pt x="8511" y="124300"/>
                  </a:cubicBezTo>
                  <a:cubicBezTo>
                    <a:pt x="4471" y="98866"/>
                    <a:pt x="2569" y="79851"/>
                    <a:pt x="7560" y="57508"/>
                  </a:cubicBezTo>
                  <a:cubicBezTo>
                    <a:pt x="10802" y="42997"/>
                    <a:pt x="7384" y="16672"/>
                    <a:pt x="4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9"/>
            <p:cNvSpPr/>
            <p:nvPr/>
          </p:nvSpPr>
          <p:spPr>
            <a:xfrm>
              <a:off x="156613" y="-32462"/>
              <a:ext cx="312272" cy="5208425"/>
            </a:xfrm>
            <a:custGeom>
              <a:avLst/>
              <a:gdLst/>
              <a:ahLst/>
              <a:cxnLst/>
              <a:rect l="l" t="t" r="r" b="b"/>
              <a:pathLst>
                <a:path w="10795" h="180051" extrusionOk="0">
                  <a:moveTo>
                    <a:pt x="1" y="1"/>
                  </a:moveTo>
                  <a:lnTo>
                    <a:pt x="1" y="180049"/>
                  </a:lnTo>
                  <a:lnTo>
                    <a:pt x="1" y="180049"/>
                  </a:lnTo>
                  <a:cubicBezTo>
                    <a:pt x="126" y="179874"/>
                    <a:pt x="10770" y="164768"/>
                    <a:pt x="6754" y="139484"/>
                  </a:cubicBezTo>
                  <a:cubicBezTo>
                    <a:pt x="2713" y="114051"/>
                    <a:pt x="811" y="95037"/>
                    <a:pt x="5803" y="72693"/>
                  </a:cubicBezTo>
                  <a:cubicBezTo>
                    <a:pt x="10794" y="50349"/>
                    <a:pt x="1" y="1"/>
                    <a:pt x="1" y="1"/>
                  </a:cubicBezTo>
                  <a:close/>
                  <a:moveTo>
                    <a:pt x="1" y="180049"/>
                  </a:moveTo>
                  <a:lnTo>
                    <a:pt x="1" y="180049"/>
                  </a:lnTo>
                  <a:cubicBezTo>
                    <a:pt x="1" y="180050"/>
                    <a:pt x="0" y="180051"/>
                    <a:pt x="0" y="180051"/>
                  </a:cubicBezTo>
                  <a:lnTo>
                    <a:pt x="1" y="180051"/>
                  </a:lnTo>
                  <a:lnTo>
                    <a:pt x="1" y="1800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subTitle" idx="1"/>
          </p:nvPr>
        </p:nvSpPr>
        <p:spPr>
          <a:xfrm>
            <a:off x="720300" y="2992125"/>
            <a:ext cx="20208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subTitle" idx="2"/>
          </p:nvPr>
        </p:nvSpPr>
        <p:spPr>
          <a:xfrm>
            <a:off x="3256587" y="2992125"/>
            <a:ext cx="20208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 txBox="1">
            <a:spLocks noGrp="1"/>
          </p:cNvSpPr>
          <p:nvPr>
            <p:ph type="subTitle" idx="3"/>
          </p:nvPr>
        </p:nvSpPr>
        <p:spPr>
          <a:xfrm>
            <a:off x="5792875" y="2992125"/>
            <a:ext cx="2020800" cy="73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subTitle" idx="4"/>
          </p:nvPr>
        </p:nvSpPr>
        <p:spPr>
          <a:xfrm>
            <a:off x="720300" y="2505700"/>
            <a:ext cx="20208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nek Latin Medium"/>
                <a:ea typeface="Anek Latin Medium"/>
                <a:cs typeface="Anek Latin Medium"/>
                <a:sym typeface="Anek Lati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subTitle" idx="5"/>
          </p:nvPr>
        </p:nvSpPr>
        <p:spPr>
          <a:xfrm>
            <a:off x="3256587" y="2505700"/>
            <a:ext cx="20208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nek Latin Medium"/>
                <a:ea typeface="Anek Latin Medium"/>
                <a:cs typeface="Anek Latin Medium"/>
                <a:sym typeface="Anek Lati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subTitle" idx="6"/>
          </p:nvPr>
        </p:nvSpPr>
        <p:spPr>
          <a:xfrm>
            <a:off x="5792874" y="2505700"/>
            <a:ext cx="2020800" cy="55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200">
                <a:solidFill>
                  <a:schemeClr val="dk1"/>
                </a:solidFill>
                <a:latin typeface="Anek Latin Medium"/>
                <a:ea typeface="Anek Latin Medium"/>
                <a:cs typeface="Anek Latin Medium"/>
                <a:sym typeface="Anek Latin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24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grpSp>
        <p:nvGrpSpPr>
          <p:cNvPr id="135" name="Google Shape;135;p20"/>
          <p:cNvGrpSpPr/>
          <p:nvPr/>
        </p:nvGrpSpPr>
        <p:grpSpPr>
          <a:xfrm>
            <a:off x="-12" y="-32462"/>
            <a:ext cx="363069" cy="5208425"/>
            <a:chOff x="156613" y="-32462"/>
            <a:chExt cx="363069" cy="5208425"/>
          </a:xfrm>
        </p:grpSpPr>
        <p:sp>
          <p:nvSpPr>
            <p:cNvPr id="136" name="Google Shape;136;p20"/>
            <p:cNvSpPr/>
            <p:nvPr/>
          </p:nvSpPr>
          <p:spPr>
            <a:xfrm>
              <a:off x="156613" y="-32462"/>
              <a:ext cx="363069" cy="4769219"/>
            </a:xfrm>
            <a:custGeom>
              <a:avLst/>
              <a:gdLst/>
              <a:ahLst/>
              <a:cxnLst/>
              <a:rect l="l" t="t" r="r" b="b"/>
              <a:pathLst>
                <a:path w="12551" h="164868" extrusionOk="0">
                  <a:moveTo>
                    <a:pt x="0" y="1"/>
                  </a:moveTo>
                  <a:lnTo>
                    <a:pt x="1757" y="164868"/>
                  </a:lnTo>
                  <a:cubicBezTo>
                    <a:pt x="1757" y="164868"/>
                    <a:pt x="12550" y="149734"/>
                    <a:pt x="8511" y="124300"/>
                  </a:cubicBezTo>
                  <a:cubicBezTo>
                    <a:pt x="4471" y="98866"/>
                    <a:pt x="2569" y="79851"/>
                    <a:pt x="7560" y="57508"/>
                  </a:cubicBezTo>
                  <a:cubicBezTo>
                    <a:pt x="10802" y="42997"/>
                    <a:pt x="7384" y="16672"/>
                    <a:pt x="4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0"/>
            <p:cNvSpPr/>
            <p:nvPr/>
          </p:nvSpPr>
          <p:spPr>
            <a:xfrm>
              <a:off x="156613" y="-32462"/>
              <a:ext cx="312272" cy="5208425"/>
            </a:xfrm>
            <a:custGeom>
              <a:avLst/>
              <a:gdLst/>
              <a:ahLst/>
              <a:cxnLst/>
              <a:rect l="l" t="t" r="r" b="b"/>
              <a:pathLst>
                <a:path w="10795" h="180051" extrusionOk="0">
                  <a:moveTo>
                    <a:pt x="1" y="1"/>
                  </a:moveTo>
                  <a:lnTo>
                    <a:pt x="1" y="180049"/>
                  </a:lnTo>
                  <a:lnTo>
                    <a:pt x="1" y="180049"/>
                  </a:lnTo>
                  <a:cubicBezTo>
                    <a:pt x="126" y="179874"/>
                    <a:pt x="10770" y="164768"/>
                    <a:pt x="6754" y="139484"/>
                  </a:cubicBezTo>
                  <a:cubicBezTo>
                    <a:pt x="2713" y="114051"/>
                    <a:pt x="811" y="95037"/>
                    <a:pt x="5803" y="72693"/>
                  </a:cubicBezTo>
                  <a:cubicBezTo>
                    <a:pt x="10794" y="50349"/>
                    <a:pt x="1" y="1"/>
                    <a:pt x="1" y="1"/>
                  </a:cubicBezTo>
                  <a:close/>
                  <a:moveTo>
                    <a:pt x="1" y="180049"/>
                  </a:moveTo>
                  <a:lnTo>
                    <a:pt x="1" y="180049"/>
                  </a:lnTo>
                  <a:cubicBezTo>
                    <a:pt x="1" y="180050"/>
                    <a:pt x="0" y="180051"/>
                    <a:pt x="0" y="180051"/>
                  </a:cubicBezTo>
                  <a:lnTo>
                    <a:pt x="1" y="180051"/>
                  </a:lnTo>
                  <a:lnTo>
                    <a:pt x="1" y="1800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" name="Google Shape;224;p28"/>
          <p:cNvGrpSpPr/>
          <p:nvPr/>
        </p:nvGrpSpPr>
        <p:grpSpPr>
          <a:xfrm>
            <a:off x="-12" y="-32462"/>
            <a:ext cx="363069" cy="5208425"/>
            <a:chOff x="156613" y="-32462"/>
            <a:chExt cx="363069" cy="5208425"/>
          </a:xfrm>
        </p:grpSpPr>
        <p:sp>
          <p:nvSpPr>
            <p:cNvPr id="225" name="Google Shape;225;p28"/>
            <p:cNvSpPr/>
            <p:nvPr/>
          </p:nvSpPr>
          <p:spPr>
            <a:xfrm>
              <a:off x="156613" y="-32462"/>
              <a:ext cx="363069" cy="4769219"/>
            </a:xfrm>
            <a:custGeom>
              <a:avLst/>
              <a:gdLst/>
              <a:ahLst/>
              <a:cxnLst/>
              <a:rect l="l" t="t" r="r" b="b"/>
              <a:pathLst>
                <a:path w="12551" h="164868" extrusionOk="0">
                  <a:moveTo>
                    <a:pt x="0" y="1"/>
                  </a:moveTo>
                  <a:lnTo>
                    <a:pt x="1757" y="164868"/>
                  </a:lnTo>
                  <a:cubicBezTo>
                    <a:pt x="1757" y="164868"/>
                    <a:pt x="12550" y="149734"/>
                    <a:pt x="8511" y="124300"/>
                  </a:cubicBezTo>
                  <a:cubicBezTo>
                    <a:pt x="4471" y="98866"/>
                    <a:pt x="2569" y="79851"/>
                    <a:pt x="7560" y="57508"/>
                  </a:cubicBezTo>
                  <a:cubicBezTo>
                    <a:pt x="10802" y="42997"/>
                    <a:pt x="7384" y="16672"/>
                    <a:pt x="4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8"/>
            <p:cNvSpPr/>
            <p:nvPr/>
          </p:nvSpPr>
          <p:spPr>
            <a:xfrm>
              <a:off x="156613" y="-32462"/>
              <a:ext cx="312272" cy="5208425"/>
            </a:xfrm>
            <a:custGeom>
              <a:avLst/>
              <a:gdLst/>
              <a:ahLst/>
              <a:cxnLst/>
              <a:rect l="l" t="t" r="r" b="b"/>
              <a:pathLst>
                <a:path w="10795" h="180051" extrusionOk="0">
                  <a:moveTo>
                    <a:pt x="1" y="1"/>
                  </a:moveTo>
                  <a:lnTo>
                    <a:pt x="1" y="180049"/>
                  </a:lnTo>
                  <a:lnTo>
                    <a:pt x="1" y="180049"/>
                  </a:lnTo>
                  <a:cubicBezTo>
                    <a:pt x="126" y="179874"/>
                    <a:pt x="10770" y="164768"/>
                    <a:pt x="6754" y="139484"/>
                  </a:cubicBezTo>
                  <a:cubicBezTo>
                    <a:pt x="2713" y="114051"/>
                    <a:pt x="811" y="95037"/>
                    <a:pt x="5803" y="72693"/>
                  </a:cubicBezTo>
                  <a:cubicBezTo>
                    <a:pt x="10794" y="50349"/>
                    <a:pt x="1" y="1"/>
                    <a:pt x="1" y="1"/>
                  </a:cubicBezTo>
                  <a:close/>
                  <a:moveTo>
                    <a:pt x="1" y="180049"/>
                  </a:moveTo>
                  <a:lnTo>
                    <a:pt x="1" y="180049"/>
                  </a:lnTo>
                  <a:cubicBezTo>
                    <a:pt x="1" y="180050"/>
                    <a:pt x="0" y="180051"/>
                    <a:pt x="0" y="180051"/>
                  </a:cubicBezTo>
                  <a:lnTo>
                    <a:pt x="1" y="180051"/>
                  </a:lnTo>
                  <a:lnTo>
                    <a:pt x="1" y="1800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28"/>
          <p:cNvGrpSpPr/>
          <p:nvPr/>
        </p:nvGrpSpPr>
        <p:grpSpPr>
          <a:xfrm flipH="1">
            <a:off x="8780938" y="-32475"/>
            <a:ext cx="363069" cy="5208425"/>
            <a:chOff x="156613" y="-32462"/>
            <a:chExt cx="363069" cy="5208425"/>
          </a:xfrm>
        </p:grpSpPr>
        <p:sp>
          <p:nvSpPr>
            <p:cNvPr id="228" name="Google Shape;228;p28"/>
            <p:cNvSpPr/>
            <p:nvPr/>
          </p:nvSpPr>
          <p:spPr>
            <a:xfrm>
              <a:off x="156613" y="-32462"/>
              <a:ext cx="363069" cy="4769219"/>
            </a:xfrm>
            <a:custGeom>
              <a:avLst/>
              <a:gdLst/>
              <a:ahLst/>
              <a:cxnLst/>
              <a:rect l="l" t="t" r="r" b="b"/>
              <a:pathLst>
                <a:path w="12551" h="164868" extrusionOk="0">
                  <a:moveTo>
                    <a:pt x="0" y="1"/>
                  </a:moveTo>
                  <a:lnTo>
                    <a:pt x="1757" y="164868"/>
                  </a:lnTo>
                  <a:cubicBezTo>
                    <a:pt x="1757" y="164868"/>
                    <a:pt x="12550" y="149734"/>
                    <a:pt x="8511" y="124300"/>
                  </a:cubicBezTo>
                  <a:cubicBezTo>
                    <a:pt x="4471" y="98866"/>
                    <a:pt x="2569" y="79851"/>
                    <a:pt x="7560" y="57508"/>
                  </a:cubicBezTo>
                  <a:cubicBezTo>
                    <a:pt x="10802" y="42997"/>
                    <a:pt x="7384" y="16672"/>
                    <a:pt x="45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8"/>
            <p:cNvSpPr/>
            <p:nvPr/>
          </p:nvSpPr>
          <p:spPr>
            <a:xfrm>
              <a:off x="156613" y="-32462"/>
              <a:ext cx="312272" cy="5208425"/>
            </a:xfrm>
            <a:custGeom>
              <a:avLst/>
              <a:gdLst/>
              <a:ahLst/>
              <a:cxnLst/>
              <a:rect l="l" t="t" r="r" b="b"/>
              <a:pathLst>
                <a:path w="10795" h="180051" extrusionOk="0">
                  <a:moveTo>
                    <a:pt x="1" y="1"/>
                  </a:moveTo>
                  <a:lnTo>
                    <a:pt x="1" y="180049"/>
                  </a:lnTo>
                  <a:lnTo>
                    <a:pt x="1" y="180049"/>
                  </a:lnTo>
                  <a:cubicBezTo>
                    <a:pt x="126" y="179874"/>
                    <a:pt x="10770" y="164768"/>
                    <a:pt x="6754" y="139484"/>
                  </a:cubicBezTo>
                  <a:cubicBezTo>
                    <a:pt x="2713" y="114051"/>
                    <a:pt x="811" y="95037"/>
                    <a:pt x="5803" y="72693"/>
                  </a:cubicBezTo>
                  <a:cubicBezTo>
                    <a:pt x="10794" y="50349"/>
                    <a:pt x="1" y="1"/>
                    <a:pt x="1" y="1"/>
                  </a:cubicBezTo>
                  <a:close/>
                  <a:moveTo>
                    <a:pt x="1" y="180049"/>
                  </a:moveTo>
                  <a:lnTo>
                    <a:pt x="1" y="180049"/>
                  </a:lnTo>
                  <a:cubicBezTo>
                    <a:pt x="1" y="180050"/>
                    <a:pt x="0" y="180051"/>
                    <a:pt x="0" y="180051"/>
                  </a:cubicBezTo>
                  <a:lnTo>
                    <a:pt x="1" y="180051"/>
                  </a:lnTo>
                  <a:lnTo>
                    <a:pt x="1" y="18004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7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16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Latin"/>
              <a:buNone/>
              <a:defRPr sz="3500" b="1">
                <a:solidFill>
                  <a:schemeClr val="dk1"/>
                </a:solidFill>
                <a:latin typeface="Anek Latin"/>
                <a:ea typeface="Anek Latin"/>
                <a:cs typeface="Anek Latin"/>
                <a:sym typeface="Anek Latin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Latin"/>
              <a:buNone/>
              <a:defRPr sz="3500" b="1">
                <a:solidFill>
                  <a:schemeClr val="dk1"/>
                </a:solidFill>
                <a:latin typeface="Anek Latin"/>
                <a:ea typeface="Anek Latin"/>
                <a:cs typeface="Anek Latin"/>
                <a:sym typeface="Anek Latin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Latin"/>
              <a:buNone/>
              <a:defRPr sz="3500" b="1">
                <a:solidFill>
                  <a:schemeClr val="dk1"/>
                </a:solidFill>
                <a:latin typeface="Anek Latin"/>
                <a:ea typeface="Anek Latin"/>
                <a:cs typeface="Anek Latin"/>
                <a:sym typeface="Anek Latin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Latin"/>
              <a:buNone/>
              <a:defRPr sz="3500" b="1">
                <a:solidFill>
                  <a:schemeClr val="dk1"/>
                </a:solidFill>
                <a:latin typeface="Anek Latin"/>
                <a:ea typeface="Anek Latin"/>
                <a:cs typeface="Anek Latin"/>
                <a:sym typeface="Anek Latin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Latin"/>
              <a:buNone/>
              <a:defRPr sz="3500" b="1">
                <a:solidFill>
                  <a:schemeClr val="dk1"/>
                </a:solidFill>
                <a:latin typeface="Anek Latin"/>
                <a:ea typeface="Anek Latin"/>
                <a:cs typeface="Anek Latin"/>
                <a:sym typeface="Anek Latin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Latin"/>
              <a:buNone/>
              <a:defRPr sz="3500" b="1">
                <a:solidFill>
                  <a:schemeClr val="dk1"/>
                </a:solidFill>
                <a:latin typeface="Anek Latin"/>
                <a:ea typeface="Anek Latin"/>
                <a:cs typeface="Anek Latin"/>
                <a:sym typeface="Anek Latin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Latin"/>
              <a:buNone/>
              <a:defRPr sz="3500" b="1">
                <a:solidFill>
                  <a:schemeClr val="dk1"/>
                </a:solidFill>
                <a:latin typeface="Anek Latin"/>
                <a:ea typeface="Anek Latin"/>
                <a:cs typeface="Anek Latin"/>
                <a:sym typeface="Anek Latin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Latin"/>
              <a:buNone/>
              <a:defRPr sz="3500" b="1">
                <a:solidFill>
                  <a:schemeClr val="dk1"/>
                </a:solidFill>
                <a:latin typeface="Anek Latin"/>
                <a:ea typeface="Anek Latin"/>
                <a:cs typeface="Anek Latin"/>
                <a:sym typeface="Anek Latin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nek Latin"/>
              <a:buNone/>
              <a:defRPr sz="3500" b="1">
                <a:solidFill>
                  <a:schemeClr val="dk1"/>
                </a:solidFill>
                <a:latin typeface="Anek Latin"/>
                <a:ea typeface="Anek Latin"/>
                <a:cs typeface="Anek Latin"/>
                <a:sym typeface="Anek Lati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Latin Light"/>
              <a:buChar char="●"/>
              <a:defRPr sz="1200">
                <a:solidFill>
                  <a:schemeClr val="dk1"/>
                </a:solidFill>
                <a:latin typeface="Anek Latin Light"/>
                <a:ea typeface="Anek Latin Light"/>
                <a:cs typeface="Anek Latin Light"/>
                <a:sym typeface="Anek Latin Light"/>
              </a:defRPr>
            </a:lvl1pPr>
            <a:lvl2pPr marL="914400" lvl="1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Latin Light"/>
              <a:buChar char="○"/>
              <a:defRPr sz="1200">
                <a:solidFill>
                  <a:schemeClr val="dk1"/>
                </a:solidFill>
                <a:latin typeface="Anek Latin Light"/>
                <a:ea typeface="Anek Latin Light"/>
                <a:cs typeface="Anek Latin Light"/>
                <a:sym typeface="Anek Latin Light"/>
              </a:defRPr>
            </a:lvl2pPr>
            <a:lvl3pPr marL="1371600" lvl="2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Latin Light"/>
              <a:buChar char="■"/>
              <a:defRPr sz="1200">
                <a:solidFill>
                  <a:schemeClr val="dk1"/>
                </a:solidFill>
                <a:latin typeface="Anek Latin Light"/>
                <a:ea typeface="Anek Latin Light"/>
                <a:cs typeface="Anek Latin Light"/>
                <a:sym typeface="Anek Latin Light"/>
              </a:defRPr>
            </a:lvl3pPr>
            <a:lvl4pPr marL="1828800" lvl="3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Latin Light"/>
              <a:buChar char="●"/>
              <a:defRPr sz="1200">
                <a:solidFill>
                  <a:schemeClr val="dk1"/>
                </a:solidFill>
                <a:latin typeface="Anek Latin Light"/>
                <a:ea typeface="Anek Latin Light"/>
                <a:cs typeface="Anek Latin Light"/>
                <a:sym typeface="Anek Latin Light"/>
              </a:defRPr>
            </a:lvl4pPr>
            <a:lvl5pPr marL="2286000" lvl="4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Latin Light"/>
              <a:buChar char="○"/>
              <a:defRPr sz="1200">
                <a:solidFill>
                  <a:schemeClr val="dk1"/>
                </a:solidFill>
                <a:latin typeface="Anek Latin Light"/>
                <a:ea typeface="Anek Latin Light"/>
                <a:cs typeface="Anek Latin Light"/>
                <a:sym typeface="Anek Latin Light"/>
              </a:defRPr>
            </a:lvl5pPr>
            <a:lvl6pPr marL="2743200" lvl="5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Latin Light"/>
              <a:buChar char="■"/>
              <a:defRPr sz="1200">
                <a:solidFill>
                  <a:schemeClr val="dk1"/>
                </a:solidFill>
                <a:latin typeface="Anek Latin Light"/>
                <a:ea typeface="Anek Latin Light"/>
                <a:cs typeface="Anek Latin Light"/>
                <a:sym typeface="Anek Latin Light"/>
              </a:defRPr>
            </a:lvl6pPr>
            <a:lvl7pPr marL="3200400" lvl="6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Latin Light"/>
              <a:buChar char="●"/>
              <a:defRPr sz="1200">
                <a:solidFill>
                  <a:schemeClr val="dk1"/>
                </a:solidFill>
                <a:latin typeface="Anek Latin Light"/>
                <a:ea typeface="Anek Latin Light"/>
                <a:cs typeface="Anek Latin Light"/>
                <a:sym typeface="Anek Latin Light"/>
              </a:defRPr>
            </a:lvl7pPr>
            <a:lvl8pPr marL="3657600" lvl="7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Latin Light"/>
              <a:buChar char="○"/>
              <a:defRPr sz="1200">
                <a:solidFill>
                  <a:schemeClr val="dk1"/>
                </a:solidFill>
                <a:latin typeface="Anek Latin Light"/>
                <a:ea typeface="Anek Latin Light"/>
                <a:cs typeface="Anek Latin Light"/>
                <a:sym typeface="Anek Latin Light"/>
              </a:defRPr>
            </a:lvl8pPr>
            <a:lvl9pPr marL="4114800" lvl="8" indent="-30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nek Latin Light"/>
              <a:buChar char="■"/>
              <a:defRPr sz="1200">
                <a:solidFill>
                  <a:schemeClr val="dk1"/>
                </a:solidFill>
                <a:latin typeface="Anek Latin Light"/>
                <a:ea typeface="Anek Latin Light"/>
                <a:cs typeface="Anek Latin Light"/>
                <a:sym typeface="Anek Latin Ligh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3" r:id="rId3"/>
    <p:sldLayoutId id="2147483658" r:id="rId4"/>
    <p:sldLayoutId id="2147483659" r:id="rId5"/>
    <p:sldLayoutId id="2147483664" r:id="rId6"/>
    <p:sldLayoutId id="2147483665" r:id="rId7"/>
    <p:sldLayoutId id="2147483666" r:id="rId8"/>
    <p:sldLayoutId id="2147483674" r:id="rId9"/>
    <p:sldLayoutId id="2147483675" r:id="rId10"/>
    <p:sldLayoutId id="2147483679" r:id="rId11"/>
    <p:sldLayoutId id="214748368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114299"/>
            <a:ext cx="8501495" cy="5143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857250"/>
            <a:ext cx="7886700" cy="40001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045" y="4979967"/>
            <a:ext cx="850100" cy="15128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3" y="5010555"/>
            <a:ext cx="1019247" cy="132945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43300" y="4914900"/>
            <a:ext cx="2057400" cy="228600"/>
          </a:xfrm>
          <a:prstGeom prst="rect">
            <a:avLst/>
          </a:prstGeom>
        </p:spPr>
        <p:txBody>
          <a:bodyPr anchor="ctr"/>
          <a:lstStyle>
            <a:lvl1pPr algn="ctr">
              <a:defRPr sz="900"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fld id="{C546E0E4-908A-4724-B308-E4F6AE4FA0DD}" type="slidenum">
              <a:rPr kumimoji="1" lang="en-US" kern="1200" smtClean="0">
                <a:solidFill>
                  <a:prstClr val="black">
                    <a:tint val="75000"/>
                  </a:prstClr>
                </a:solidFill>
                <a:ea typeface="ＭＳ Ｐゴシック" pitchFamily="50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ClrTx/>
                <a:buFontTx/>
                <a:buNone/>
              </a:pPr>
              <a:t>‹#›</a:t>
            </a:fld>
            <a:endParaRPr kumimoji="1" lang="en-US" kern="1200">
              <a:solidFill>
                <a:prstClr val="black">
                  <a:tint val="75000"/>
                </a:prstClr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7911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</p:sldLayoutIdLst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3"/>
          <p:cNvSpPr txBox="1">
            <a:spLocks noGrp="1"/>
          </p:cNvSpPr>
          <p:nvPr>
            <p:ph type="ctrTitle"/>
          </p:nvPr>
        </p:nvSpPr>
        <p:spPr>
          <a:xfrm>
            <a:off x="3247482" y="1766700"/>
            <a:ext cx="4950646" cy="1610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indent="0">
              <a:lnSpc>
                <a:spcPts val="6561"/>
              </a:lnSpc>
              <a:buNone/>
            </a:pPr>
            <a:r>
              <a:rPr lang="en-US" sz="4400" dirty="0" smtClean="0">
                <a:solidFill>
                  <a:schemeClr val="tx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Proses Data </a:t>
            </a:r>
            <a:r>
              <a:rPr lang="en-US" sz="4400" dirty="0">
                <a:solidFill>
                  <a:schemeClr val="tx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Mining </a:t>
            </a:r>
            <a:r>
              <a:rPr lang="en-US" sz="4400" dirty="0" smtClean="0">
                <a:solidFill>
                  <a:schemeClr val="tx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 &amp; Tools Data Mining</a:t>
            </a:r>
            <a:endParaRPr lang="en-US" sz="4400" dirty="0">
              <a:solidFill>
                <a:schemeClr val="tx1"/>
              </a:solidFill>
            </a:endParaRPr>
          </a:p>
        </p:txBody>
      </p:sp>
      <p:grpSp>
        <p:nvGrpSpPr>
          <p:cNvPr id="247" name="Google Shape;247;p33"/>
          <p:cNvGrpSpPr/>
          <p:nvPr/>
        </p:nvGrpSpPr>
        <p:grpSpPr>
          <a:xfrm>
            <a:off x="-287425" y="0"/>
            <a:ext cx="3311110" cy="5143607"/>
            <a:chOff x="-287425" y="0"/>
            <a:chExt cx="3311110" cy="5143607"/>
          </a:xfrm>
        </p:grpSpPr>
        <p:sp>
          <p:nvSpPr>
            <p:cNvPr id="248" name="Google Shape;248;p33"/>
            <p:cNvSpPr/>
            <p:nvPr/>
          </p:nvSpPr>
          <p:spPr>
            <a:xfrm rot="10800000" flipH="1">
              <a:off x="-11869" y="0"/>
              <a:ext cx="3035554" cy="5143607"/>
            </a:xfrm>
            <a:custGeom>
              <a:avLst/>
              <a:gdLst/>
              <a:ahLst/>
              <a:cxnLst/>
              <a:rect l="l" t="t" r="r" b="b"/>
              <a:pathLst>
                <a:path w="106259" h="180051" extrusionOk="0">
                  <a:moveTo>
                    <a:pt x="1" y="1"/>
                  </a:moveTo>
                  <a:lnTo>
                    <a:pt x="1" y="180051"/>
                  </a:lnTo>
                  <a:lnTo>
                    <a:pt x="75093" y="180051"/>
                  </a:lnTo>
                  <a:cubicBezTo>
                    <a:pt x="95208" y="164112"/>
                    <a:pt x="106259" y="143094"/>
                    <a:pt x="85209" y="117825"/>
                  </a:cubicBezTo>
                  <a:cubicBezTo>
                    <a:pt x="48190" y="73387"/>
                    <a:pt x="25491" y="37140"/>
                    <a:pt x="40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33"/>
            <p:cNvSpPr/>
            <p:nvPr/>
          </p:nvSpPr>
          <p:spPr>
            <a:xfrm>
              <a:off x="-287425" y="0"/>
              <a:ext cx="2403898" cy="5143607"/>
            </a:xfrm>
            <a:custGeom>
              <a:avLst/>
              <a:gdLst/>
              <a:ahLst/>
              <a:cxnLst/>
              <a:rect l="l" t="t" r="r" b="b"/>
              <a:pathLst>
                <a:path w="84148" h="180051" extrusionOk="0">
                  <a:moveTo>
                    <a:pt x="9647" y="1"/>
                  </a:moveTo>
                  <a:lnTo>
                    <a:pt x="9647" y="180051"/>
                  </a:lnTo>
                  <a:lnTo>
                    <a:pt x="84148" y="180051"/>
                  </a:lnTo>
                  <a:cubicBezTo>
                    <a:pt x="83892" y="172007"/>
                    <a:pt x="80486" y="163357"/>
                    <a:pt x="72809" y="154142"/>
                  </a:cubicBezTo>
                  <a:cubicBezTo>
                    <a:pt x="23916" y="95450"/>
                    <a:pt x="0" y="51048"/>
                    <a:pt x="545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250" name="Google Shape;250;p33"/>
          <p:cNvCxnSpPr/>
          <p:nvPr/>
        </p:nvCxnSpPr>
        <p:spPr>
          <a:xfrm>
            <a:off x="5070513" y="3065663"/>
            <a:ext cx="766800" cy="0"/>
          </a:xfrm>
          <a:prstGeom prst="straightConnector1">
            <a:avLst/>
          </a:prstGeom>
          <a:noFill/>
          <a:ln w="19050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870" y="-82193"/>
            <a:ext cx="1625784" cy="1625784"/>
          </a:xfrm>
          <a:prstGeom prst="rect">
            <a:avLst/>
          </a:prstGeom>
        </p:spPr>
      </p:pic>
      <p:sp>
        <p:nvSpPr>
          <p:cNvPr id="8" name="Google Shape;245;p33"/>
          <p:cNvSpPr txBox="1">
            <a:spLocks/>
          </p:cNvSpPr>
          <p:nvPr/>
        </p:nvSpPr>
        <p:spPr>
          <a:xfrm>
            <a:off x="3228169" y="1766753"/>
            <a:ext cx="4950646" cy="16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nek Latin"/>
              <a:buNone/>
              <a:defRPr sz="9600" b="1" i="0" u="none" strike="noStrike" cap="none">
                <a:solidFill>
                  <a:schemeClr val="dk1"/>
                </a:solidFill>
                <a:latin typeface="Anek Latin"/>
                <a:ea typeface="Anek Latin"/>
                <a:cs typeface="Anek Latin"/>
                <a:sym typeface="Anek Latin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nek Latin"/>
              <a:buNone/>
              <a:defRPr sz="5200" b="1" i="0" u="none" strike="noStrike" cap="none">
                <a:solidFill>
                  <a:srgbClr val="191919"/>
                </a:solidFill>
                <a:latin typeface="Anek Latin"/>
                <a:ea typeface="Anek Latin"/>
                <a:cs typeface="Anek Latin"/>
                <a:sym typeface="Anek Latin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nek Latin"/>
              <a:buNone/>
              <a:defRPr sz="5200" b="1" i="0" u="none" strike="noStrike" cap="none">
                <a:solidFill>
                  <a:srgbClr val="191919"/>
                </a:solidFill>
                <a:latin typeface="Anek Latin"/>
                <a:ea typeface="Anek Latin"/>
                <a:cs typeface="Anek Latin"/>
                <a:sym typeface="Anek Latin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nek Latin"/>
              <a:buNone/>
              <a:defRPr sz="5200" b="1" i="0" u="none" strike="noStrike" cap="none">
                <a:solidFill>
                  <a:srgbClr val="191919"/>
                </a:solidFill>
                <a:latin typeface="Anek Latin"/>
                <a:ea typeface="Anek Latin"/>
                <a:cs typeface="Anek Latin"/>
                <a:sym typeface="Anek Latin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nek Latin"/>
              <a:buNone/>
              <a:defRPr sz="5200" b="1" i="0" u="none" strike="noStrike" cap="none">
                <a:solidFill>
                  <a:srgbClr val="191919"/>
                </a:solidFill>
                <a:latin typeface="Anek Latin"/>
                <a:ea typeface="Anek Latin"/>
                <a:cs typeface="Anek Latin"/>
                <a:sym typeface="Anek Latin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nek Latin"/>
              <a:buNone/>
              <a:defRPr sz="5200" b="1" i="0" u="none" strike="noStrike" cap="none">
                <a:solidFill>
                  <a:srgbClr val="191919"/>
                </a:solidFill>
                <a:latin typeface="Anek Latin"/>
                <a:ea typeface="Anek Latin"/>
                <a:cs typeface="Anek Latin"/>
                <a:sym typeface="Anek Latin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nek Latin"/>
              <a:buNone/>
              <a:defRPr sz="5200" b="1" i="0" u="none" strike="noStrike" cap="none">
                <a:solidFill>
                  <a:srgbClr val="191919"/>
                </a:solidFill>
                <a:latin typeface="Anek Latin"/>
                <a:ea typeface="Anek Latin"/>
                <a:cs typeface="Anek Latin"/>
                <a:sym typeface="Anek Latin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nek Latin"/>
              <a:buNone/>
              <a:defRPr sz="5200" b="1" i="0" u="none" strike="noStrike" cap="none">
                <a:solidFill>
                  <a:srgbClr val="191919"/>
                </a:solidFill>
                <a:latin typeface="Anek Latin"/>
                <a:ea typeface="Anek Latin"/>
                <a:cs typeface="Anek Latin"/>
                <a:sym typeface="Anek Latin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Font typeface="Anek Latin"/>
              <a:buNone/>
              <a:defRPr sz="5200" b="1" i="0" u="none" strike="noStrike" cap="none">
                <a:solidFill>
                  <a:srgbClr val="191919"/>
                </a:solidFill>
                <a:latin typeface="Anek Latin"/>
                <a:ea typeface="Anek Latin"/>
                <a:cs typeface="Anek Latin"/>
                <a:sym typeface="Anek Latin"/>
              </a:defRPr>
            </a:lvl9pPr>
          </a:lstStyle>
          <a:p>
            <a:pPr>
              <a:lnSpc>
                <a:spcPts val="6561"/>
              </a:lnSpc>
            </a:pPr>
            <a:r>
              <a:rPr lang="en-US" sz="4400" smtClean="0">
                <a:solidFill>
                  <a:schemeClr val="tx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Proses Data Mining  &amp; Tools Data Mining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875" y="109813"/>
            <a:ext cx="1261615" cy="1268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2400" dirty="0"/>
              <a:t>Menyediakan </a:t>
            </a:r>
            <a:r>
              <a:rPr lang="fi-FI" sz="2400" dirty="0">
                <a:solidFill>
                  <a:srgbClr val="C00000"/>
                </a:solidFill>
              </a:rPr>
              <a:t>prosedur data mining </a:t>
            </a:r>
            <a:r>
              <a:rPr lang="fi-FI" sz="2400" dirty="0"/>
              <a:t>dan machine learning termasuk: ETL (</a:t>
            </a:r>
            <a:r>
              <a:rPr lang="fi-FI" sz="2400" dirty="0">
                <a:solidFill>
                  <a:srgbClr val="C00000"/>
                </a:solidFill>
              </a:rPr>
              <a:t>extraction</a:t>
            </a:r>
            <a:r>
              <a:rPr lang="fi-FI" sz="2400" dirty="0"/>
              <a:t>, </a:t>
            </a:r>
            <a:r>
              <a:rPr lang="fi-FI" sz="2400" dirty="0">
                <a:solidFill>
                  <a:srgbClr val="C00000"/>
                </a:solidFill>
              </a:rPr>
              <a:t>transformation</a:t>
            </a:r>
            <a:r>
              <a:rPr lang="fi-FI" sz="2400" dirty="0"/>
              <a:t>, </a:t>
            </a:r>
            <a:r>
              <a:rPr lang="fi-FI" sz="2400" dirty="0">
                <a:solidFill>
                  <a:srgbClr val="C00000"/>
                </a:solidFill>
              </a:rPr>
              <a:t>loading</a:t>
            </a:r>
            <a:r>
              <a:rPr lang="fi-FI" sz="2400" dirty="0"/>
              <a:t>), data preprocessing, visualisasi, modelling dan evaluasi</a:t>
            </a:r>
          </a:p>
          <a:p>
            <a:pPr lvl="0"/>
            <a:r>
              <a:rPr lang="fi-FI" sz="2400" dirty="0"/>
              <a:t>Proses data mining tersusun atas </a:t>
            </a:r>
            <a:r>
              <a:rPr lang="fi-FI" sz="2400" dirty="0">
                <a:solidFill>
                  <a:srgbClr val="C00000"/>
                </a:solidFill>
              </a:rPr>
              <a:t>operator-operator yang nestable</a:t>
            </a:r>
            <a:r>
              <a:rPr lang="fi-FI" sz="2400" dirty="0"/>
              <a:t>, dideskripsikan dengan XML, dan dibuat dengan GUI</a:t>
            </a:r>
          </a:p>
          <a:p>
            <a:pPr lvl="0"/>
            <a:r>
              <a:rPr lang="fi-FI" sz="2400" dirty="0"/>
              <a:t>Meng</a:t>
            </a:r>
            <a:r>
              <a:rPr lang="fi-FI" sz="2400" dirty="0">
                <a:solidFill>
                  <a:srgbClr val="C00000"/>
                </a:solidFill>
              </a:rPr>
              <a:t>integrasikan</a:t>
            </a:r>
            <a:r>
              <a:rPr lang="fi-FI" sz="2400" dirty="0"/>
              <a:t> proyek data mining Weka dan statistika R</a:t>
            </a:r>
          </a:p>
          <a:p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Fitur </a:t>
            </a:r>
            <a:r>
              <a:rPr lang="id-ID" dirty="0" err="1"/>
              <a:t>Rapidminer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981120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fi-FI" sz="2700" dirty="0">
                <a:solidFill>
                  <a:srgbClr val="C00000"/>
                </a:solidFill>
              </a:rPr>
              <a:t>Atribut</a:t>
            </a:r>
            <a:r>
              <a:rPr lang="fi-FI" sz="2700" dirty="0"/>
              <a:t>: karakteristik atau fitur dari data yang menggambarkan sebuah proses atau situasi</a:t>
            </a:r>
          </a:p>
          <a:p>
            <a:pPr lvl="1"/>
            <a:r>
              <a:rPr lang="fi-FI" sz="2400" dirty="0">
                <a:solidFill>
                  <a:srgbClr val="0070C0"/>
                </a:solidFill>
              </a:rPr>
              <a:t>ID</a:t>
            </a:r>
            <a:r>
              <a:rPr lang="fi-FI" sz="2400" dirty="0"/>
              <a:t>, </a:t>
            </a:r>
            <a:r>
              <a:rPr lang="fi-FI" sz="2400" dirty="0">
                <a:solidFill>
                  <a:srgbClr val="0070C0"/>
                </a:solidFill>
              </a:rPr>
              <a:t>atribut</a:t>
            </a:r>
            <a:r>
              <a:rPr lang="fi-FI" sz="2400" dirty="0"/>
              <a:t> biasa</a:t>
            </a:r>
          </a:p>
          <a:p>
            <a:pPr marL="685800" lvl="1" indent="-342900">
              <a:buFont typeface="+mj-lt"/>
              <a:buAutoNum type="arabicPeriod"/>
            </a:pPr>
            <a:endParaRPr lang="fi-FI" sz="2400" dirty="0"/>
          </a:p>
          <a:p>
            <a:pPr marL="385763" indent="-385763">
              <a:buFont typeface="+mj-lt"/>
              <a:buAutoNum type="arabicPeriod"/>
            </a:pPr>
            <a:r>
              <a:rPr lang="fi-FI" sz="2700" dirty="0">
                <a:solidFill>
                  <a:srgbClr val="C00000"/>
                </a:solidFill>
              </a:rPr>
              <a:t>Atribut target</a:t>
            </a:r>
            <a:r>
              <a:rPr lang="fi-FI" sz="2700" dirty="0"/>
              <a:t>: atribut yang menjadi tujuan untuk diisi oleh proses data mining</a:t>
            </a:r>
          </a:p>
          <a:p>
            <a:pPr lvl="1"/>
            <a:r>
              <a:rPr lang="fi-FI" sz="2400" dirty="0">
                <a:solidFill>
                  <a:srgbClr val="0070C0"/>
                </a:solidFill>
              </a:rPr>
              <a:t>Label</a:t>
            </a:r>
            <a:r>
              <a:rPr lang="fi-FI" sz="2400" dirty="0"/>
              <a:t>, cluster, weight</a:t>
            </a:r>
          </a:p>
          <a:p>
            <a:pPr marL="385763" indent="-385763">
              <a:buFont typeface="+mj-lt"/>
              <a:buAutoNum type="arabicPeriod"/>
            </a:pPr>
            <a:endParaRPr lang="id-ID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Atribut Pada </a:t>
            </a:r>
            <a:r>
              <a:rPr lang="id-ID" dirty="0" err="1"/>
              <a:t>Rapidminer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95405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85763" indent="-385763">
              <a:buFont typeface="+mj-lt"/>
              <a:buAutoNum type="arabicPeriod"/>
            </a:pPr>
            <a:r>
              <a:rPr lang="fi-FI" sz="2400" dirty="0">
                <a:solidFill>
                  <a:srgbClr val="C00000"/>
                </a:solidFill>
              </a:rPr>
              <a:t>nominal</a:t>
            </a:r>
            <a:r>
              <a:rPr lang="fi-FI" sz="2400" dirty="0"/>
              <a:t>: nilai secara kategori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2400" dirty="0">
                <a:solidFill>
                  <a:srgbClr val="C00000"/>
                </a:solidFill>
              </a:rPr>
              <a:t>binominal</a:t>
            </a:r>
            <a:r>
              <a:rPr lang="fi-FI" sz="2400" dirty="0"/>
              <a:t>: nominal dua nilai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2400" dirty="0">
                <a:solidFill>
                  <a:srgbClr val="C00000"/>
                </a:solidFill>
              </a:rPr>
              <a:t>polynominal</a:t>
            </a:r>
            <a:r>
              <a:rPr lang="fi-FI" sz="2400" dirty="0"/>
              <a:t>: nominal lebih dari dua nilai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2400" dirty="0">
                <a:solidFill>
                  <a:srgbClr val="0070C0"/>
                </a:solidFill>
              </a:rPr>
              <a:t>numeric</a:t>
            </a:r>
            <a:r>
              <a:rPr lang="fi-FI" sz="2400" dirty="0"/>
              <a:t>: nilai numerik secara umum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2400" dirty="0">
                <a:solidFill>
                  <a:srgbClr val="0070C0"/>
                </a:solidFill>
              </a:rPr>
              <a:t>integer</a:t>
            </a:r>
            <a:r>
              <a:rPr lang="fi-FI" sz="2400" dirty="0"/>
              <a:t>: bilangan </a:t>
            </a:r>
            <a:r>
              <a:rPr lang="fi-FI" sz="2400" dirty="0" smtClean="0"/>
              <a:t>bulat (himpunan bilangan bulat negatif, bilangan nol, dan bilangan positif)</a:t>
            </a:r>
            <a:endParaRPr lang="fi-FI" sz="2400" dirty="0"/>
          </a:p>
          <a:p>
            <a:pPr marL="385763" indent="-385763">
              <a:buFont typeface="+mj-lt"/>
              <a:buAutoNum type="arabicPeriod"/>
            </a:pPr>
            <a:r>
              <a:rPr lang="fi-FI" sz="2400" dirty="0">
                <a:solidFill>
                  <a:srgbClr val="0070C0"/>
                </a:solidFill>
              </a:rPr>
              <a:t>real</a:t>
            </a:r>
            <a:r>
              <a:rPr lang="fi-FI" sz="2400" dirty="0"/>
              <a:t>: bilangan </a:t>
            </a:r>
            <a:r>
              <a:rPr lang="fi-FI" sz="2400" dirty="0" smtClean="0"/>
              <a:t>nyata (gab. Bilangan rasional dan irrasional)</a:t>
            </a:r>
            <a:endParaRPr lang="fi-FI" sz="2400" dirty="0"/>
          </a:p>
          <a:p>
            <a:pPr marL="385763" indent="-385763">
              <a:buFont typeface="+mj-lt"/>
              <a:buAutoNum type="arabicPeriod"/>
            </a:pPr>
            <a:r>
              <a:rPr lang="fi-FI" sz="2400" dirty="0">
                <a:solidFill>
                  <a:schemeClr val="accent2"/>
                </a:solidFill>
              </a:rPr>
              <a:t>text</a:t>
            </a:r>
            <a:r>
              <a:rPr lang="fi-FI" sz="2400" dirty="0"/>
              <a:t>: teks bebas tanpa struktur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2400" dirty="0">
                <a:solidFill>
                  <a:srgbClr val="00B050"/>
                </a:solidFill>
              </a:rPr>
              <a:t>date_time</a:t>
            </a:r>
            <a:r>
              <a:rPr lang="fi-FI" sz="2400" dirty="0"/>
              <a:t>: tanggal dan waktu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2400" dirty="0">
                <a:solidFill>
                  <a:srgbClr val="00B050"/>
                </a:solidFill>
              </a:rPr>
              <a:t>date</a:t>
            </a:r>
            <a:r>
              <a:rPr lang="fi-FI" sz="2400" dirty="0"/>
              <a:t>: hanya tanggal</a:t>
            </a:r>
          </a:p>
          <a:p>
            <a:pPr marL="385763" indent="-385763">
              <a:buFont typeface="+mj-lt"/>
              <a:buAutoNum type="arabicPeriod"/>
            </a:pPr>
            <a:r>
              <a:rPr lang="fi-FI" sz="2400" dirty="0">
                <a:solidFill>
                  <a:srgbClr val="00B050"/>
                </a:solidFill>
              </a:rPr>
              <a:t>time</a:t>
            </a:r>
            <a:r>
              <a:rPr lang="fi-FI" sz="2400" dirty="0"/>
              <a:t>: hanya waktu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Tipe </a:t>
            </a:r>
            <a:r>
              <a:rPr lang="id-ID" dirty="0"/>
              <a:t>N</a:t>
            </a:r>
            <a:r>
              <a:rPr lang="fi-FI" dirty="0"/>
              <a:t>ilai Atribut </a:t>
            </a:r>
            <a:r>
              <a:rPr lang="id-ID" dirty="0"/>
              <a:t>pada </a:t>
            </a:r>
            <a:r>
              <a:rPr lang="id-ID" dirty="0" err="1"/>
              <a:t>Rapidminer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77327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sz="2400" dirty="0">
                <a:solidFill>
                  <a:srgbClr val="C00000"/>
                </a:solidFill>
              </a:rPr>
              <a:t>Data</a:t>
            </a:r>
            <a:r>
              <a:rPr lang="fi-FI" sz="2400" dirty="0"/>
              <a:t> menyebutkan obyek-obyek dari sebuah konsep</a:t>
            </a:r>
          </a:p>
          <a:p>
            <a:pPr lvl="1"/>
            <a:r>
              <a:rPr lang="fi-FI" sz="2100" dirty="0"/>
              <a:t>Ditunjukkan sebagai </a:t>
            </a:r>
            <a:r>
              <a:rPr lang="fi-FI" sz="2100" dirty="0">
                <a:solidFill>
                  <a:srgbClr val="C00000"/>
                </a:solidFill>
              </a:rPr>
              <a:t>baris</a:t>
            </a:r>
            <a:r>
              <a:rPr lang="fi-FI" sz="2100" dirty="0"/>
              <a:t> dari tabel</a:t>
            </a:r>
          </a:p>
          <a:p>
            <a:r>
              <a:rPr lang="fi-FI" sz="2400" dirty="0">
                <a:solidFill>
                  <a:srgbClr val="C00000"/>
                </a:solidFill>
              </a:rPr>
              <a:t>Metadata</a:t>
            </a:r>
            <a:r>
              <a:rPr lang="fi-FI" sz="2400" dirty="0"/>
              <a:t> menggambarkan karakteristik dari konsep tersebut</a:t>
            </a:r>
          </a:p>
          <a:p>
            <a:pPr lvl="1"/>
            <a:r>
              <a:rPr lang="fi-FI" sz="2100" dirty="0"/>
              <a:t>Ditunjukkan sebagai </a:t>
            </a:r>
            <a:r>
              <a:rPr lang="fi-FI" sz="2100" dirty="0">
                <a:solidFill>
                  <a:srgbClr val="C00000"/>
                </a:solidFill>
              </a:rPr>
              <a:t>kolom</a:t>
            </a:r>
            <a:r>
              <a:rPr lang="fi-FI" sz="2100" dirty="0"/>
              <a:t> dari tabel</a:t>
            </a:r>
          </a:p>
          <a:p>
            <a:pPr lvl="0"/>
            <a:r>
              <a:rPr lang="id-ID" sz="2400" dirty="0"/>
              <a:t>Dukungan </a:t>
            </a:r>
            <a:r>
              <a:rPr lang="fi-FI" sz="2400" dirty="0">
                <a:solidFill>
                  <a:srgbClr val="C00000"/>
                </a:solidFill>
              </a:rPr>
              <a:t>Format data</a:t>
            </a:r>
          </a:p>
          <a:p>
            <a:pPr lvl="1"/>
            <a:r>
              <a:rPr lang="fi-FI" sz="2100" dirty="0"/>
              <a:t>Oracle, IBM DB2, Microsoft SQL Server, MySQL, PostgreSQL, Ingres, Excel, Access, SPSS, CSV files dan berbagai format lain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Data dan Format Data</a:t>
            </a:r>
          </a:p>
        </p:txBody>
      </p:sp>
    </p:spTree>
    <p:extLst>
      <p:ext uri="{BB962C8B-B14F-4D97-AF65-F5344CB8AC3E}">
        <p14:creationId xmlns:p14="http://schemas.microsoft.com/office/powerpoint/2010/main" val="1509353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z="2000" dirty="0"/>
              <a:t>Menjalankan RapidMiner untuk pertama kali, akan menanyakan pembuatan </a:t>
            </a:r>
            <a:r>
              <a:rPr lang="fi-FI" sz="2000" dirty="0">
                <a:solidFill>
                  <a:srgbClr val="C00000"/>
                </a:solidFill>
              </a:rPr>
              <a:t>repositori baru</a:t>
            </a:r>
          </a:p>
          <a:p>
            <a:pPr lvl="0"/>
            <a:r>
              <a:rPr lang="fi-FI" sz="2000" dirty="0"/>
              <a:t>Repositori ini berfungsi sebagai </a:t>
            </a:r>
            <a:r>
              <a:rPr lang="fi-FI" sz="2000" dirty="0">
                <a:solidFill>
                  <a:srgbClr val="C00000"/>
                </a:solidFill>
              </a:rPr>
              <a:t>lokasi penyimpanan terpusat</a:t>
            </a:r>
            <a:r>
              <a:rPr lang="fi-FI" sz="2000" dirty="0"/>
              <a:t> untuk data dan proses analisa kita</a:t>
            </a:r>
          </a:p>
          <a:p>
            <a:endParaRPr lang="id-ID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err="1"/>
              <a:t>Repositori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543050" y="2686050"/>
            <a:ext cx="3070170" cy="164637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43450" y="2686050"/>
            <a:ext cx="3070170" cy="16463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97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Perspektif dan </a:t>
            </a:r>
            <a:r>
              <a:rPr lang="id-ID" dirty="0" err="1"/>
              <a:t>View</a:t>
            </a:r>
            <a:endParaRPr lang="id-ID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171951" y="1773565"/>
            <a:ext cx="3695030" cy="291082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6413" y="1030614"/>
            <a:ext cx="3486150" cy="3482321"/>
          </a:xfrm>
        </p:spPr>
        <p:txBody>
          <a:bodyPr>
            <a:normAutofit/>
          </a:bodyPr>
          <a:lstStyle/>
          <a:p>
            <a:pPr marL="389334" indent="-385763">
              <a:buFont typeface="+mj-lt"/>
              <a:buAutoNum type="arabicPeriod"/>
            </a:pPr>
            <a:r>
              <a:rPr lang="fi-FI" sz="2000" dirty="0"/>
              <a:t>Perspektif </a:t>
            </a:r>
            <a:r>
              <a:rPr lang="id-ID" sz="2000" dirty="0">
                <a:solidFill>
                  <a:srgbClr val="C00000"/>
                </a:solidFill>
              </a:rPr>
              <a:t>S</a:t>
            </a:r>
            <a:r>
              <a:rPr lang="fi-FI" sz="2000" dirty="0">
                <a:solidFill>
                  <a:srgbClr val="C00000"/>
                </a:solidFill>
              </a:rPr>
              <a:t>elamat </a:t>
            </a:r>
            <a:r>
              <a:rPr lang="id-ID" sz="2000" dirty="0">
                <a:solidFill>
                  <a:srgbClr val="C00000"/>
                </a:solidFill>
              </a:rPr>
              <a:t>D</a:t>
            </a:r>
            <a:r>
              <a:rPr lang="fi-FI" sz="2000" dirty="0">
                <a:solidFill>
                  <a:srgbClr val="C00000"/>
                </a:solidFill>
              </a:rPr>
              <a:t>atang </a:t>
            </a:r>
            <a:r>
              <a:rPr lang="fi-FI" sz="2000" dirty="0"/>
              <a:t>(</a:t>
            </a:r>
            <a:r>
              <a:rPr lang="id-ID" sz="2000" dirty="0">
                <a:solidFill>
                  <a:srgbClr val="0070C0"/>
                </a:solidFill>
              </a:rPr>
              <a:t>W</a:t>
            </a:r>
            <a:r>
              <a:rPr lang="fi-FI" sz="2000" dirty="0">
                <a:solidFill>
                  <a:srgbClr val="0070C0"/>
                </a:solidFill>
              </a:rPr>
              <a:t>elcome </a:t>
            </a:r>
            <a:r>
              <a:rPr lang="fi-FI" sz="2000" dirty="0"/>
              <a:t>perspective)</a:t>
            </a:r>
          </a:p>
          <a:p>
            <a:pPr marL="389334" indent="-385763">
              <a:buFont typeface="+mj-lt"/>
              <a:buAutoNum type="arabicPeriod"/>
            </a:pPr>
            <a:endParaRPr lang="fi-FI" sz="2000" dirty="0"/>
          </a:p>
          <a:p>
            <a:pPr marL="389334" indent="-385763">
              <a:buFont typeface="+mj-lt"/>
              <a:buAutoNum type="arabicPeriod"/>
            </a:pPr>
            <a:r>
              <a:rPr lang="fi-FI" sz="2000" dirty="0"/>
              <a:t>Perspektif </a:t>
            </a:r>
            <a:r>
              <a:rPr lang="id-ID" sz="2000" dirty="0">
                <a:solidFill>
                  <a:srgbClr val="C00000"/>
                </a:solidFill>
              </a:rPr>
              <a:t>D</a:t>
            </a:r>
            <a:r>
              <a:rPr lang="fi-FI" sz="2000" dirty="0">
                <a:solidFill>
                  <a:srgbClr val="C00000"/>
                </a:solidFill>
              </a:rPr>
              <a:t>esain</a:t>
            </a:r>
            <a:br>
              <a:rPr lang="fi-FI" sz="2000" dirty="0">
                <a:solidFill>
                  <a:srgbClr val="C00000"/>
                </a:solidFill>
              </a:rPr>
            </a:br>
            <a:r>
              <a:rPr lang="fi-FI" sz="2000" dirty="0"/>
              <a:t>(</a:t>
            </a:r>
            <a:r>
              <a:rPr lang="id-ID" sz="2000" dirty="0">
                <a:solidFill>
                  <a:srgbClr val="0070C0"/>
                </a:solidFill>
              </a:rPr>
              <a:t>D</a:t>
            </a:r>
            <a:r>
              <a:rPr lang="fi-FI" sz="2000" dirty="0">
                <a:solidFill>
                  <a:srgbClr val="0070C0"/>
                </a:solidFill>
              </a:rPr>
              <a:t>esign </a:t>
            </a:r>
            <a:r>
              <a:rPr lang="fi-FI" sz="2000" dirty="0"/>
              <a:t>perspective)</a:t>
            </a:r>
          </a:p>
          <a:p>
            <a:pPr marL="389334" indent="-385763">
              <a:buFont typeface="+mj-lt"/>
              <a:buAutoNum type="arabicPeriod"/>
            </a:pPr>
            <a:endParaRPr lang="fi-FI" sz="2000" dirty="0"/>
          </a:p>
          <a:p>
            <a:pPr marL="389334" indent="-385763">
              <a:buFont typeface="+mj-lt"/>
              <a:buAutoNum type="arabicPeriod"/>
            </a:pPr>
            <a:r>
              <a:rPr lang="fi-FI" sz="2000" dirty="0"/>
              <a:t>Perspektif </a:t>
            </a:r>
            <a:r>
              <a:rPr lang="id-ID" sz="2000" dirty="0">
                <a:solidFill>
                  <a:srgbClr val="C00000"/>
                </a:solidFill>
              </a:rPr>
              <a:t>H</a:t>
            </a:r>
            <a:r>
              <a:rPr lang="fi-FI" sz="2000" dirty="0">
                <a:solidFill>
                  <a:srgbClr val="C00000"/>
                </a:solidFill>
              </a:rPr>
              <a:t>asil</a:t>
            </a:r>
            <a:br>
              <a:rPr lang="fi-FI" sz="2000" dirty="0">
                <a:solidFill>
                  <a:srgbClr val="C00000"/>
                </a:solidFill>
              </a:rPr>
            </a:br>
            <a:r>
              <a:rPr lang="fi-FI" sz="2000" dirty="0"/>
              <a:t>(</a:t>
            </a:r>
            <a:r>
              <a:rPr lang="id-ID" sz="2000" dirty="0">
                <a:solidFill>
                  <a:srgbClr val="0070C0"/>
                </a:solidFill>
              </a:rPr>
              <a:t>R</a:t>
            </a:r>
            <a:r>
              <a:rPr lang="fi-FI" sz="2000" dirty="0">
                <a:solidFill>
                  <a:srgbClr val="0070C0"/>
                </a:solidFill>
              </a:rPr>
              <a:t>esult </a:t>
            </a:r>
            <a:r>
              <a:rPr lang="fi-FI" sz="2000" dirty="0"/>
              <a:t>perspective)</a:t>
            </a:r>
          </a:p>
        </p:txBody>
      </p:sp>
    </p:spTree>
    <p:extLst>
      <p:ext uri="{BB962C8B-B14F-4D97-AF65-F5344CB8AC3E}">
        <p14:creationId xmlns:p14="http://schemas.microsoft.com/office/powerpoint/2010/main" val="3166371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850" y="628650"/>
            <a:ext cx="3657600" cy="3900488"/>
          </a:xfrm>
        </p:spPr>
        <p:txBody>
          <a:bodyPr>
            <a:normAutofit/>
          </a:bodyPr>
          <a:lstStyle/>
          <a:p>
            <a:pPr lvl="0"/>
            <a:r>
              <a:rPr lang="fi-FI" sz="2400" dirty="0"/>
              <a:t>Perspektif pusat di mana </a:t>
            </a:r>
            <a:r>
              <a:rPr lang="fi-FI" sz="2400" dirty="0">
                <a:solidFill>
                  <a:srgbClr val="C00000"/>
                </a:solidFill>
              </a:rPr>
              <a:t>semua proses analisa dibuat</a:t>
            </a:r>
            <a:r>
              <a:rPr lang="fi-FI" sz="2400" dirty="0"/>
              <a:t> dan dimanage</a:t>
            </a:r>
          </a:p>
          <a:p>
            <a:pPr lvl="0"/>
            <a:endParaRPr lang="fi-FI" sz="2400" dirty="0"/>
          </a:p>
          <a:p>
            <a:pPr lvl="0"/>
            <a:r>
              <a:rPr lang="fi-FI" sz="2400" dirty="0"/>
              <a:t>Pindah ke </a:t>
            </a:r>
            <a:r>
              <a:rPr lang="id-ID" sz="2400" dirty="0" err="1">
                <a:solidFill>
                  <a:srgbClr val="C00000"/>
                </a:solidFill>
              </a:rPr>
              <a:t>Pe</a:t>
            </a:r>
            <a:r>
              <a:rPr lang="fi-FI" sz="2400" dirty="0">
                <a:solidFill>
                  <a:srgbClr val="C00000"/>
                </a:solidFill>
              </a:rPr>
              <a:t>rspektif </a:t>
            </a:r>
            <a:r>
              <a:rPr lang="id-ID" sz="2400" dirty="0">
                <a:solidFill>
                  <a:srgbClr val="C00000"/>
                </a:solidFill>
              </a:rPr>
              <a:t>D</a:t>
            </a:r>
            <a:r>
              <a:rPr lang="fi-FI" sz="2400" dirty="0">
                <a:solidFill>
                  <a:srgbClr val="C00000"/>
                </a:solidFill>
              </a:rPr>
              <a:t>esain </a:t>
            </a:r>
            <a:r>
              <a:rPr lang="fi-FI" sz="2400" dirty="0"/>
              <a:t>dengan:</a:t>
            </a:r>
          </a:p>
          <a:p>
            <a:pPr lvl="1"/>
            <a:endParaRPr lang="fi-FI" sz="2100" dirty="0"/>
          </a:p>
          <a:p>
            <a:pPr lvl="1"/>
            <a:r>
              <a:rPr lang="fi-FI" sz="2100" dirty="0"/>
              <a:t>Klik </a:t>
            </a:r>
            <a:r>
              <a:rPr lang="fi-FI" sz="2100" dirty="0">
                <a:solidFill>
                  <a:srgbClr val="C00000"/>
                </a:solidFill>
              </a:rPr>
              <a:t>tombol paling kiri</a:t>
            </a:r>
          </a:p>
          <a:p>
            <a:pPr lvl="1"/>
            <a:r>
              <a:rPr lang="fi-FI" sz="2100" dirty="0"/>
              <a:t>Atau gunakan menu</a:t>
            </a:r>
            <a:br>
              <a:rPr lang="fi-FI" sz="2100" dirty="0"/>
            </a:br>
            <a:r>
              <a:rPr lang="fi-FI" dirty="0">
                <a:solidFill>
                  <a:srgbClr val="C00000"/>
                </a:solidFill>
              </a:rPr>
              <a:t>View </a:t>
            </a:r>
            <a:r>
              <a:rPr lang="fi-FI" dirty="0"/>
              <a:t>→ </a:t>
            </a:r>
            <a:r>
              <a:rPr lang="fi-FI" dirty="0">
                <a:solidFill>
                  <a:srgbClr val="C00000"/>
                </a:solidFill>
              </a:rPr>
              <a:t>Perspectives</a:t>
            </a:r>
            <a:r>
              <a:rPr lang="fi-FI" dirty="0"/>
              <a:t> → </a:t>
            </a:r>
            <a:r>
              <a:rPr lang="fi-FI" dirty="0">
                <a:solidFill>
                  <a:srgbClr val="C00000"/>
                </a:solidFill>
              </a:rPr>
              <a:t>Design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Perspektif Desain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3600450" y="2959170"/>
            <a:ext cx="1143000" cy="42976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743450" y="685800"/>
            <a:ext cx="3186545" cy="251025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7484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4936" y="628650"/>
            <a:ext cx="4694462" cy="3961611"/>
          </a:xfrm>
        </p:spPr>
        <p:txBody>
          <a:bodyPr>
            <a:noAutofit/>
          </a:bodyPr>
          <a:lstStyle/>
          <a:p>
            <a:pPr lvl="0"/>
            <a:r>
              <a:rPr lang="fi-FI" sz="1400" dirty="0">
                <a:solidFill>
                  <a:srgbClr val="C00000"/>
                </a:solidFill>
              </a:rPr>
              <a:t>Process </a:t>
            </a:r>
            <a:r>
              <a:rPr lang="id-ID" sz="1400" dirty="0">
                <a:solidFill>
                  <a:srgbClr val="C00000"/>
                </a:solidFill>
              </a:rPr>
              <a:t>C</a:t>
            </a:r>
            <a:r>
              <a:rPr lang="fi-FI" sz="1400" dirty="0">
                <a:solidFill>
                  <a:srgbClr val="C00000"/>
                </a:solidFill>
              </a:rPr>
              <a:t>ontrol</a:t>
            </a:r>
            <a:br>
              <a:rPr lang="fi-FI" sz="1400" dirty="0">
                <a:solidFill>
                  <a:srgbClr val="C00000"/>
                </a:solidFill>
              </a:rPr>
            </a:br>
            <a:r>
              <a:rPr lang="fi-FI" sz="1400" dirty="0"/>
              <a:t>Untuk mengontrol aliran proses, seperti </a:t>
            </a:r>
            <a:r>
              <a:rPr lang="fi-FI" sz="1400" i="1" dirty="0"/>
              <a:t>loop</a:t>
            </a:r>
            <a:r>
              <a:rPr lang="fi-FI" sz="1400" dirty="0"/>
              <a:t> atau </a:t>
            </a:r>
            <a:r>
              <a:rPr lang="fi-FI" sz="1400" i="1" dirty="0"/>
              <a:t>conditional branch</a:t>
            </a:r>
            <a:endParaRPr lang="fi-FI" sz="1400" dirty="0"/>
          </a:p>
          <a:p>
            <a:pPr lvl="0"/>
            <a:r>
              <a:rPr lang="fi-FI" sz="1400" dirty="0">
                <a:solidFill>
                  <a:srgbClr val="C00000"/>
                </a:solidFill>
              </a:rPr>
              <a:t>Utility</a:t>
            </a:r>
            <a:br>
              <a:rPr lang="fi-FI" sz="1400" dirty="0">
                <a:solidFill>
                  <a:srgbClr val="C00000"/>
                </a:solidFill>
              </a:rPr>
            </a:br>
            <a:r>
              <a:rPr lang="fi-FI" sz="1400" dirty="0"/>
              <a:t>Untuk mengelompokkan </a:t>
            </a:r>
            <a:r>
              <a:rPr lang="fi-FI" sz="1400" i="1" dirty="0"/>
              <a:t>subprocess</a:t>
            </a:r>
            <a:r>
              <a:rPr lang="fi-FI" sz="1400" dirty="0"/>
              <a:t>, juga </a:t>
            </a:r>
            <a:r>
              <a:rPr lang="fi-FI" sz="1400" i="1" dirty="0"/>
              <a:t>macro</a:t>
            </a:r>
            <a:r>
              <a:rPr lang="fi-FI" sz="1400" dirty="0"/>
              <a:t> dan </a:t>
            </a:r>
            <a:r>
              <a:rPr lang="fi-FI" sz="1400" i="1" dirty="0"/>
              <a:t>logger</a:t>
            </a:r>
            <a:endParaRPr lang="fi-FI" sz="1400" dirty="0"/>
          </a:p>
          <a:p>
            <a:pPr lvl="0"/>
            <a:r>
              <a:rPr lang="fi-FI" sz="1400" dirty="0">
                <a:solidFill>
                  <a:srgbClr val="C00000"/>
                </a:solidFill>
              </a:rPr>
              <a:t>Repository Access</a:t>
            </a:r>
            <a:br>
              <a:rPr lang="fi-FI" sz="1400" dirty="0">
                <a:solidFill>
                  <a:srgbClr val="C00000"/>
                </a:solidFill>
              </a:rPr>
            </a:br>
            <a:r>
              <a:rPr lang="fi-FI" sz="1400" dirty="0"/>
              <a:t>Untuk membaca dan menulis repositori</a:t>
            </a:r>
          </a:p>
          <a:p>
            <a:pPr lvl="0"/>
            <a:r>
              <a:rPr lang="fi-FI" sz="1400" dirty="0">
                <a:solidFill>
                  <a:srgbClr val="C00000"/>
                </a:solidFill>
              </a:rPr>
              <a:t>Import</a:t>
            </a:r>
            <a:br>
              <a:rPr lang="fi-FI" sz="1400" dirty="0">
                <a:solidFill>
                  <a:srgbClr val="C00000"/>
                </a:solidFill>
              </a:rPr>
            </a:br>
            <a:r>
              <a:rPr lang="fi-FI" sz="1400" dirty="0"/>
              <a:t>Untuk membaca data dari berbagai format eksternal</a:t>
            </a:r>
          </a:p>
          <a:p>
            <a:pPr lvl="0"/>
            <a:r>
              <a:rPr lang="fi-FI" sz="1400" dirty="0">
                <a:solidFill>
                  <a:srgbClr val="C00000"/>
                </a:solidFill>
              </a:rPr>
              <a:t>Export</a:t>
            </a:r>
            <a:br>
              <a:rPr lang="fi-FI" sz="1400" dirty="0">
                <a:solidFill>
                  <a:srgbClr val="C00000"/>
                </a:solidFill>
              </a:rPr>
            </a:br>
            <a:r>
              <a:rPr lang="fi-FI" sz="1400" dirty="0"/>
              <a:t>Untuk menulis data ke berbagai format eksternal</a:t>
            </a:r>
          </a:p>
          <a:p>
            <a:pPr lvl="0"/>
            <a:r>
              <a:rPr lang="fi-FI" sz="1400" dirty="0">
                <a:solidFill>
                  <a:srgbClr val="C00000"/>
                </a:solidFill>
              </a:rPr>
              <a:t>Data Transformation</a:t>
            </a:r>
            <a:br>
              <a:rPr lang="fi-FI" sz="1400" dirty="0">
                <a:solidFill>
                  <a:srgbClr val="C00000"/>
                </a:solidFill>
              </a:rPr>
            </a:br>
            <a:r>
              <a:rPr lang="fi-FI" sz="1400" dirty="0"/>
              <a:t>Untuk transformasi data dan metadata</a:t>
            </a:r>
          </a:p>
          <a:p>
            <a:pPr lvl="0"/>
            <a:r>
              <a:rPr lang="fi-FI" sz="1400" dirty="0">
                <a:solidFill>
                  <a:srgbClr val="C00000"/>
                </a:solidFill>
              </a:rPr>
              <a:t>Modelling</a:t>
            </a:r>
            <a:br>
              <a:rPr lang="fi-FI" sz="1400" dirty="0">
                <a:solidFill>
                  <a:srgbClr val="C00000"/>
                </a:solidFill>
              </a:rPr>
            </a:br>
            <a:r>
              <a:rPr lang="fi-FI" sz="1400" dirty="0"/>
              <a:t>Untuk proses data mining yang sesungguhnya seperti klasifikasi, regresi, clustering, aturan asosiasi dll</a:t>
            </a:r>
          </a:p>
          <a:p>
            <a:pPr lvl="0"/>
            <a:r>
              <a:rPr lang="fi-FI" sz="1400" dirty="0">
                <a:solidFill>
                  <a:srgbClr val="C00000"/>
                </a:solidFill>
              </a:rPr>
              <a:t>Evaluation</a:t>
            </a:r>
            <a:br>
              <a:rPr lang="fi-FI" sz="1400" dirty="0">
                <a:solidFill>
                  <a:srgbClr val="C00000"/>
                </a:solidFill>
              </a:rPr>
            </a:br>
            <a:r>
              <a:rPr lang="fi-FI" sz="1400" dirty="0"/>
              <a:t>Untuk menghitung kualitas </a:t>
            </a:r>
            <a:r>
              <a:rPr lang="id-ID" sz="1400" dirty="0"/>
              <a:t>dan </a:t>
            </a:r>
            <a:r>
              <a:rPr lang="id-ID" sz="1400" dirty="0" err="1"/>
              <a:t>perfomansi</a:t>
            </a:r>
            <a:r>
              <a:rPr lang="id-ID" sz="1400" dirty="0"/>
              <a:t> </a:t>
            </a:r>
            <a:r>
              <a:rPr lang="fi-FI" sz="1400" dirty="0"/>
              <a:t>dari model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err="1"/>
              <a:t>View</a:t>
            </a:r>
            <a:r>
              <a:rPr lang="id-ID" dirty="0"/>
              <a:t> Operator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4914900" y="1733606"/>
            <a:ext cx="2959163" cy="228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37438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4423" y="800101"/>
            <a:ext cx="5915025" cy="3696633"/>
          </a:xfrm>
        </p:spPr>
        <p:txBody>
          <a:bodyPr/>
          <a:lstStyle/>
          <a:p>
            <a:pPr marL="0" indent="0">
              <a:buNone/>
            </a:pPr>
            <a:r>
              <a:rPr lang="id-ID" sz="1800" dirty="0"/>
              <a:t>Layanan </a:t>
            </a:r>
            <a:r>
              <a:rPr lang="fi-FI" sz="1800" dirty="0"/>
              <a:t>untuk manajemen proses analisa, baik data, metadata, proses maupun </a:t>
            </a:r>
            <a:r>
              <a:rPr lang="fi-FI" dirty="0"/>
              <a:t>hasil</a:t>
            </a:r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err="1"/>
              <a:t>View</a:t>
            </a:r>
            <a:r>
              <a:rPr lang="id-ID" dirty="0"/>
              <a:t> </a:t>
            </a:r>
            <a:r>
              <a:rPr lang="id-ID" dirty="0" err="1"/>
              <a:t>Repositori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400300" y="1543051"/>
            <a:ext cx="4057650" cy="34065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14420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1009096"/>
            <a:ext cx="5915025" cy="3482321"/>
          </a:xfrm>
        </p:spPr>
        <p:txBody>
          <a:bodyPr/>
          <a:lstStyle/>
          <a:p>
            <a:pPr marL="0" indent="0">
              <a:buNone/>
            </a:pPr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err="1"/>
              <a:t>View</a:t>
            </a:r>
            <a:r>
              <a:rPr lang="id-ID" dirty="0"/>
              <a:t> Proses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249452" y="3217723"/>
            <a:ext cx="2751548" cy="187821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14450" y="914400"/>
            <a:ext cx="3772437" cy="29718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H="1" flipV="1">
            <a:off x="3803992" y="2057401"/>
            <a:ext cx="2139608" cy="102869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6769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>
            <a:extLst>
              <a:ext uri="{FF2B5EF4-FFF2-40B4-BE49-F238E27FC236}">
                <a16:creationId xmlns:a16="http://schemas.microsoft.com/office/drawing/2014/main" xmlns="" id="{2D47A64A-A4FA-068C-727B-1AD3FF638630}"/>
              </a:ext>
            </a:extLst>
          </p:cNvPr>
          <p:cNvSpPr/>
          <p:nvPr/>
        </p:nvSpPr>
        <p:spPr>
          <a:xfrm>
            <a:off x="3688081" y="511613"/>
            <a:ext cx="4358640" cy="402787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6561"/>
              </a:lnSpc>
              <a:buNone/>
            </a:pPr>
            <a:r>
              <a:rPr lang="en-US" sz="3600" dirty="0">
                <a:solidFill>
                  <a:schemeClr val="tx1"/>
                </a:solidFill>
                <a:latin typeface="Raleway" pitchFamily="34" charset="0"/>
                <a:ea typeface="Raleway" pitchFamily="34" charset="-122"/>
                <a:cs typeface="Raleway" pitchFamily="34" charset="-120"/>
              </a:rPr>
              <a:t>Mengenal Data Mining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5" name="Text 3">
            <a:extLst>
              <a:ext uri="{FF2B5EF4-FFF2-40B4-BE49-F238E27FC236}">
                <a16:creationId xmlns:a16="http://schemas.microsoft.com/office/drawing/2014/main" xmlns="" id="{7D1FF253-C72B-1E26-1DA5-6DACE38A5345}"/>
              </a:ext>
            </a:extLst>
          </p:cNvPr>
          <p:cNvSpPr/>
          <p:nvPr/>
        </p:nvSpPr>
        <p:spPr>
          <a:xfrm>
            <a:off x="3688081" y="1860947"/>
            <a:ext cx="545592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chemeClr val="tx1"/>
                </a:solidFill>
                <a:latin typeface="Roboto" pitchFamily="34" charset="0"/>
                <a:ea typeface="Roboto" pitchFamily="34" charset="-122"/>
                <a:cs typeface="Roboto" pitchFamily="34" charset="-120"/>
              </a:rPr>
              <a:t>Data mining adalah proses menemukan pola atau hubungan dalam kumpulan data besar hasil pengolahan. Dalam presentasi ini, kita akan membahas tujuan, proses, dan teknik-teknik data mining, serta aplikasinya dalam kehidupan sehari-hari.</a:t>
            </a:r>
            <a:endParaRPr lang="en-US" sz="1750" dirty="0">
              <a:solidFill>
                <a:schemeClr val="tx1"/>
              </a:solidFill>
            </a:endParaRPr>
          </a:p>
        </p:txBody>
      </p:sp>
      <p:pic>
        <p:nvPicPr>
          <p:cNvPr id="7" name="Image 1" descr="preencoded.png">
            <a:extLst>
              <a:ext uri="{FF2B5EF4-FFF2-40B4-BE49-F238E27FC236}">
                <a16:creationId xmlns:a16="http://schemas.microsoft.com/office/drawing/2014/main" xmlns="" id="{C88316A9-F90A-A257-A451-B786B48AE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74720" cy="52120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800100"/>
            <a:ext cx="5915025" cy="3696634"/>
          </a:xfrm>
        </p:spPr>
        <p:txBody>
          <a:bodyPr/>
          <a:lstStyle/>
          <a:p>
            <a:pPr lvl="0"/>
            <a:r>
              <a:rPr lang="fi-FI" sz="1800" dirty="0"/>
              <a:t>Operator</a:t>
            </a:r>
            <a:r>
              <a:rPr lang="id-ID" sz="1800" dirty="0"/>
              <a:t> kadang </a:t>
            </a:r>
            <a:r>
              <a:rPr lang="fi-FI" sz="1800" dirty="0"/>
              <a:t>memerlukan </a:t>
            </a:r>
            <a:r>
              <a:rPr lang="fi-FI" sz="1800" dirty="0">
                <a:solidFill>
                  <a:srgbClr val="C00000"/>
                </a:solidFill>
              </a:rPr>
              <a:t>parameter</a:t>
            </a:r>
            <a:r>
              <a:rPr lang="fi-FI" sz="1800" dirty="0"/>
              <a:t> untuk bisa berfungsi</a:t>
            </a:r>
            <a:endParaRPr lang="id-ID" sz="1800" dirty="0"/>
          </a:p>
          <a:p>
            <a:pPr lvl="0"/>
            <a:r>
              <a:rPr lang="fi-FI" sz="1800" dirty="0"/>
              <a:t>Setelah operator dipilih di view </a:t>
            </a:r>
            <a:r>
              <a:rPr lang="fi-FI" sz="1800" dirty="0">
                <a:solidFill>
                  <a:srgbClr val="C00000"/>
                </a:solidFill>
              </a:rPr>
              <a:t>Proses</a:t>
            </a:r>
            <a:r>
              <a:rPr lang="fi-FI" sz="1800" dirty="0"/>
              <a:t>, parameternya ditampilkan di view ini</a:t>
            </a:r>
          </a:p>
          <a:p>
            <a:endParaRPr lang="id-ID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View Parameter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000250" y="2343150"/>
            <a:ext cx="2514600" cy="2475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391000" y="2341277"/>
            <a:ext cx="1728540" cy="24642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3004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857251"/>
            <a:ext cx="5915025" cy="3482321"/>
          </a:xfrm>
        </p:spPr>
        <p:txBody>
          <a:bodyPr/>
          <a:lstStyle/>
          <a:p>
            <a:pPr lvl="0"/>
            <a:r>
              <a:rPr lang="fi-FI" dirty="0"/>
              <a:t>View </a:t>
            </a:r>
            <a:r>
              <a:rPr lang="fi-FI" dirty="0">
                <a:solidFill>
                  <a:srgbClr val="C00000"/>
                </a:solidFill>
              </a:rPr>
              <a:t>Help</a:t>
            </a:r>
            <a:r>
              <a:rPr lang="fi-FI" dirty="0"/>
              <a:t> menampilkan </a:t>
            </a:r>
            <a:r>
              <a:rPr lang="fi-FI" dirty="0">
                <a:solidFill>
                  <a:srgbClr val="C00000"/>
                </a:solidFill>
              </a:rPr>
              <a:t>deskripsi dari operator</a:t>
            </a:r>
          </a:p>
          <a:p>
            <a:pPr lvl="0"/>
            <a:r>
              <a:rPr lang="fi-FI" dirty="0"/>
              <a:t>View </a:t>
            </a:r>
            <a:r>
              <a:rPr lang="fi-FI" dirty="0">
                <a:solidFill>
                  <a:srgbClr val="C00000"/>
                </a:solidFill>
              </a:rPr>
              <a:t>Comment </a:t>
            </a:r>
            <a:r>
              <a:rPr lang="fi-FI" dirty="0"/>
              <a:t>menampilkan komentar yang dapat diedit terhadap operator</a:t>
            </a:r>
          </a:p>
          <a:p>
            <a:endParaRPr lang="id-ID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View </a:t>
            </a:r>
            <a:r>
              <a:rPr lang="id-ID" dirty="0" err="1"/>
              <a:t>Help</a:t>
            </a:r>
            <a:r>
              <a:rPr lang="id-ID" dirty="0"/>
              <a:t> dan </a:t>
            </a:r>
            <a:r>
              <a:rPr lang="id-ID" dirty="0" err="1"/>
              <a:t>View</a:t>
            </a:r>
            <a:r>
              <a:rPr lang="id-ID" dirty="0"/>
              <a:t> </a:t>
            </a:r>
            <a:r>
              <a:rPr lang="id-ID" dirty="0" err="1"/>
              <a:t>Comment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5086350" y="2067103"/>
            <a:ext cx="2686050" cy="290351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62689" y="2066092"/>
            <a:ext cx="3717144" cy="29282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1108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 err="1"/>
              <a:t>View</a:t>
            </a:r>
            <a:r>
              <a:rPr lang="id-ID" dirty="0"/>
              <a:t> </a:t>
            </a:r>
            <a:r>
              <a:rPr lang="id-ID" dirty="0" err="1"/>
              <a:t>Problems</a:t>
            </a:r>
            <a:r>
              <a:rPr lang="id-ID" dirty="0"/>
              <a:t> </a:t>
            </a:r>
            <a:r>
              <a:rPr lang="id-ID" dirty="0" err="1"/>
              <a:t>and</a:t>
            </a:r>
            <a:r>
              <a:rPr lang="id-ID" dirty="0"/>
              <a:t> </a:t>
            </a:r>
            <a:r>
              <a:rPr lang="id-ID" dirty="0" err="1"/>
              <a:t>View</a:t>
            </a:r>
            <a:r>
              <a:rPr lang="id-ID" dirty="0"/>
              <a:t> Log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1314451" y="872926"/>
            <a:ext cx="3106208" cy="24469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r="22800"/>
          <a:stretch/>
        </p:blipFill>
        <p:spPr>
          <a:xfrm>
            <a:off x="3803992" y="1371600"/>
            <a:ext cx="3878639" cy="1146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314700" y="3523879"/>
            <a:ext cx="4558943" cy="14198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76284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fi-FI" sz="2400" dirty="0"/>
              <a:t>Proses data mining pada dasarnya adalah proses analisa</a:t>
            </a:r>
            <a:r>
              <a:rPr lang="id-ID" sz="2400" dirty="0"/>
              <a:t> yang berisi </a:t>
            </a:r>
            <a:r>
              <a:rPr lang="id-ID" sz="2400" dirty="0">
                <a:solidFill>
                  <a:srgbClr val="C00000"/>
                </a:solidFill>
              </a:rPr>
              <a:t>alur kerja dari komponen data </a:t>
            </a:r>
            <a:r>
              <a:rPr lang="id-ID" sz="2400" dirty="0" err="1">
                <a:solidFill>
                  <a:srgbClr val="C00000"/>
                </a:solidFill>
              </a:rPr>
              <a:t>mining</a:t>
            </a:r>
            <a:endParaRPr lang="fi-FI" sz="2400" dirty="0">
              <a:solidFill>
                <a:srgbClr val="C00000"/>
              </a:solidFill>
            </a:endParaRPr>
          </a:p>
          <a:p>
            <a:pPr lvl="0"/>
            <a:r>
              <a:rPr lang="fi-FI" sz="2400" dirty="0"/>
              <a:t>Komponen dari proses ini disebut </a:t>
            </a:r>
            <a:r>
              <a:rPr lang="fi-FI" sz="2400" dirty="0">
                <a:solidFill>
                  <a:srgbClr val="C00000"/>
                </a:solidFill>
              </a:rPr>
              <a:t>operator</a:t>
            </a:r>
            <a:r>
              <a:rPr lang="fi-FI" sz="2400" dirty="0"/>
              <a:t>, yang didefinisikan dengan:</a:t>
            </a:r>
          </a:p>
          <a:p>
            <a:pPr marL="732234" lvl="1" indent="-385763">
              <a:buFont typeface="+mj-lt"/>
              <a:buAutoNum type="arabicPeriod"/>
            </a:pPr>
            <a:r>
              <a:rPr lang="fi-FI" sz="2100" dirty="0"/>
              <a:t>Deskripsi </a:t>
            </a:r>
            <a:r>
              <a:rPr lang="fi-FI" sz="2100" dirty="0">
                <a:solidFill>
                  <a:srgbClr val="C00000"/>
                </a:solidFill>
              </a:rPr>
              <a:t>input</a:t>
            </a:r>
          </a:p>
          <a:p>
            <a:pPr marL="732234" lvl="1" indent="-385763">
              <a:buFont typeface="+mj-lt"/>
              <a:buAutoNum type="arabicPeriod"/>
            </a:pPr>
            <a:r>
              <a:rPr lang="fi-FI" sz="2100" dirty="0"/>
              <a:t>Deskripsi </a:t>
            </a:r>
            <a:r>
              <a:rPr lang="fi-FI" sz="2100" dirty="0">
                <a:solidFill>
                  <a:srgbClr val="C00000"/>
                </a:solidFill>
              </a:rPr>
              <a:t>output</a:t>
            </a:r>
          </a:p>
          <a:p>
            <a:pPr marL="732234" lvl="1" indent="-385763">
              <a:buFont typeface="+mj-lt"/>
              <a:buAutoNum type="arabicPeriod"/>
            </a:pPr>
            <a:r>
              <a:rPr lang="fi-FI" sz="2100" dirty="0">
                <a:solidFill>
                  <a:srgbClr val="C00000"/>
                </a:solidFill>
              </a:rPr>
              <a:t>Aksi</a:t>
            </a:r>
            <a:r>
              <a:rPr lang="fi-FI" sz="2100" dirty="0"/>
              <a:t> yang dilakukan</a:t>
            </a:r>
          </a:p>
          <a:p>
            <a:pPr marL="732234" lvl="1" indent="-385763">
              <a:buFont typeface="+mj-lt"/>
              <a:buAutoNum type="arabicPeriod"/>
            </a:pPr>
            <a:r>
              <a:rPr lang="fi-FI" sz="2100" dirty="0">
                <a:solidFill>
                  <a:srgbClr val="C00000"/>
                </a:solidFill>
              </a:rPr>
              <a:t>Parameter</a:t>
            </a:r>
            <a:r>
              <a:rPr lang="fi-FI" sz="2100" dirty="0"/>
              <a:t> yang diperlukan</a:t>
            </a:r>
          </a:p>
          <a:p>
            <a:endParaRPr lang="id-ID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Operator dan Proses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940807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857250"/>
            <a:ext cx="5915025" cy="4057650"/>
          </a:xfrm>
        </p:spPr>
        <p:txBody>
          <a:bodyPr>
            <a:normAutofit/>
          </a:bodyPr>
          <a:lstStyle/>
          <a:p>
            <a:pPr lvl="0"/>
            <a:r>
              <a:rPr lang="fi-FI" sz="2100" dirty="0"/>
              <a:t>Sebuah operator bisa disambungkan melalui </a:t>
            </a:r>
            <a:r>
              <a:rPr lang="fi-FI" sz="2100" dirty="0">
                <a:solidFill>
                  <a:srgbClr val="C00000"/>
                </a:solidFill>
              </a:rPr>
              <a:t>port masukan</a:t>
            </a:r>
            <a:r>
              <a:rPr lang="fi-FI" sz="2100" dirty="0"/>
              <a:t> (kiri) dan </a:t>
            </a:r>
            <a:r>
              <a:rPr lang="fi-FI" sz="2100" dirty="0">
                <a:solidFill>
                  <a:srgbClr val="C00000"/>
                </a:solidFill>
              </a:rPr>
              <a:t>port keluaran </a:t>
            </a:r>
            <a:r>
              <a:rPr lang="fi-FI" sz="2100" dirty="0"/>
              <a:t>(kanan)</a:t>
            </a:r>
          </a:p>
          <a:p>
            <a:pPr lvl="0">
              <a:buNone/>
            </a:pPr>
            <a:endParaRPr lang="en-US" dirty="0"/>
          </a:p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endParaRPr lang="id-ID" dirty="0"/>
          </a:p>
          <a:p>
            <a:pPr lvl="0">
              <a:buNone/>
            </a:pPr>
            <a:endParaRPr lang="fi-FI" dirty="0"/>
          </a:p>
          <a:p>
            <a:pPr lvl="0"/>
            <a:endParaRPr lang="fi-FI" sz="2100" dirty="0"/>
          </a:p>
          <a:p>
            <a:pPr lvl="0"/>
            <a:r>
              <a:rPr lang="fi-FI" sz="2100" dirty="0"/>
              <a:t>Indikator status dari operator:</a:t>
            </a:r>
          </a:p>
          <a:p>
            <a:pPr lvl="1"/>
            <a:r>
              <a:rPr lang="fi-FI" b="1" dirty="0">
                <a:solidFill>
                  <a:srgbClr val="C00000"/>
                </a:solidFill>
              </a:rPr>
              <a:t>Lampu</a:t>
            </a:r>
            <a:r>
              <a:rPr lang="fi-FI" dirty="0"/>
              <a:t> status: </a:t>
            </a:r>
            <a:r>
              <a:rPr lang="fi-FI" dirty="0">
                <a:solidFill>
                  <a:srgbClr val="C00000"/>
                </a:solidFill>
              </a:rPr>
              <a:t>merah</a:t>
            </a:r>
            <a:r>
              <a:rPr lang="fi-FI" dirty="0"/>
              <a:t> (tak tersambung), </a:t>
            </a:r>
            <a:r>
              <a:rPr lang="fi-FI" dirty="0">
                <a:solidFill>
                  <a:srgbClr val="C00000"/>
                </a:solidFill>
              </a:rPr>
              <a:t>kuning</a:t>
            </a:r>
            <a:r>
              <a:rPr lang="fi-FI" dirty="0"/>
              <a:t> (lengkap tetapi belum dijalankan), </a:t>
            </a:r>
            <a:r>
              <a:rPr lang="fi-FI" dirty="0">
                <a:solidFill>
                  <a:srgbClr val="C00000"/>
                </a:solidFill>
              </a:rPr>
              <a:t>hijau</a:t>
            </a:r>
            <a:r>
              <a:rPr lang="fi-FI" dirty="0"/>
              <a:t> (sudah behasil dijalankan)</a:t>
            </a:r>
          </a:p>
          <a:p>
            <a:pPr lvl="1"/>
            <a:r>
              <a:rPr lang="fi-FI" b="1" dirty="0">
                <a:solidFill>
                  <a:srgbClr val="C00000"/>
                </a:solidFill>
              </a:rPr>
              <a:t>Segitiga</a:t>
            </a:r>
            <a:r>
              <a:rPr lang="fi-FI" dirty="0"/>
              <a:t> warning: bila ada pesan status</a:t>
            </a:r>
          </a:p>
          <a:p>
            <a:pPr lvl="1"/>
            <a:r>
              <a:rPr lang="fi-FI" b="1" dirty="0">
                <a:solidFill>
                  <a:srgbClr val="C00000"/>
                </a:solidFill>
              </a:rPr>
              <a:t>Breakpoint</a:t>
            </a:r>
            <a:r>
              <a:rPr lang="fi-FI" dirty="0"/>
              <a:t>: bila ada breakpoint sebelum/sesudahnya</a:t>
            </a:r>
          </a:p>
          <a:p>
            <a:pPr lvl="1"/>
            <a:r>
              <a:rPr lang="fi-FI" b="1" dirty="0">
                <a:solidFill>
                  <a:srgbClr val="C00000"/>
                </a:solidFill>
              </a:rPr>
              <a:t>Comment</a:t>
            </a:r>
            <a:r>
              <a:rPr lang="fi-FI" dirty="0"/>
              <a:t>: bila ada komentar</a:t>
            </a:r>
          </a:p>
          <a:p>
            <a:pPr lvl="1"/>
            <a:r>
              <a:rPr lang="fi-FI" b="1" dirty="0">
                <a:solidFill>
                  <a:srgbClr val="C00000"/>
                </a:solidFill>
              </a:rPr>
              <a:t>Subprocess</a:t>
            </a:r>
            <a:r>
              <a:rPr lang="fi-FI" dirty="0"/>
              <a:t>: bila mempunyai subprocess</a:t>
            </a:r>
          </a:p>
          <a:p>
            <a:endParaRPr lang="id-ID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Operator dan Proses</a:t>
            </a:r>
            <a:endParaRPr lang="id-ID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228851" y="1600200"/>
            <a:ext cx="1190498" cy="96904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71950" y="1640942"/>
            <a:ext cx="1657350" cy="944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4114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4488" y="800100"/>
            <a:ext cx="5915025" cy="3939522"/>
          </a:xfrm>
        </p:spPr>
        <p:txBody>
          <a:bodyPr>
            <a:normAutofit/>
          </a:bodyPr>
          <a:lstStyle/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fi-FI" dirty="0">
                <a:latin typeface="Calibri" pitchFamily="34" charset="0"/>
                <a:cs typeface="Calibri" pitchFamily="34" charset="0"/>
              </a:rPr>
              <a:t>Pilih menu </a:t>
            </a:r>
            <a:r>
              <a:rPr lang="fi-FI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File</a:t>
            </a:r>
            <a:r>
              <a:rPr lang="fi-FI" dirty="0">
                <a:latin typeface="Calibri" pitchFamily="34" charset="0"/>
                <a:cs typeface="Calibri" pitchFamily="34" charset="0"/>
              </a:rPr>
              <a:t> → </a:t>
            </a:r>
            <a:r>
              <a:rPr lang="fi-FI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New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endParaRPr lang="fi-FI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endParaRPr lang="fi-FI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endParaRPr lang="id-ID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endParaRPr lang="fi-FI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endParaRPr lang="fi-FI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endParaRPr lang="fi-FI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endParaRPr lang="fi-FI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endParaRPr lang="fi-FI" dirty="0">
              <a:latin typeface="Calibri" pitchFamily="34" charset="0"/>
              <a:cs typeface="Calibri" pitchFamily="34" charset="0"/>
            </a:endParaRPr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Wingdings" pitchFamily="2" charset="2"/>
              <a:buChar char="§"/>
            </a:pPr>
            <a:r>
              <a:rPr lang="fi-FI" dirty="0">
                <a:latin typeface="Calibri" pitchFamily="34" charset="0"/>
                <a:cs typeface="Calibri" pitchFamily="34" charset="0"/>
              </a:rPr>
              <a:t>Pilih </a:t>
            </a:r>
            <a:r>
              <a:rPr lang="fi-FI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repositori</a:t>
            </a:r>
            <a:r>
              <a:rPr lang="fi-FI" dirty="0">
                <a:latin typeface="Calibri" pitchFamily="34" charset="0"/>
                <a:cs typeface="Calibri" pitchFamily="34" charset="0"/>
              </a:rPr>
              <a:t> dan </a:t>
            </a:r>
            <a:r>
              <a:rPr lang="fi-FI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lokasi</a:t>
            </a:r>
            <a:r>
              <a:rPr lang="fi-FI" dirty="0">
                <a:latin typeface="Calibri" pitchFamily="34" charset="0"/>
                <a:cs typeface="Calibri" pitchFamily="34" charset="0"/>
              </a:rPr>
              <a:t>, lalu beri nama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Membuat</a:t>
            </a:r>
            <a:r>
              <a:rPr lang="en-US" dirty="0"/>
              <a:t> Proses </a:t>
            </a:r>
            <a:r>
              <a:rPr lang="en-US" dirty="0" err="1"/>
              <a:t>Baru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lum/>
            <a:alphaModFix/>
          </a:blip>
          <a:srcRect/>
          <a:stretch>
            <a:fillRect/>
          </a:stretch>
        </p:blipFill>
        <p:spPr>
          <a:xfrm>
            <a:off x="2514600" y="1143000"/>
            <a:ext cx="4173095" cy="2914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26140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1614488" y="800101"/>
            <a:ext cx="5915025" cy="3696633"/>
          </a:xfrm>
        </p:spPr>
        <p:txBody>
          <a:bodyPr>
            <a:normAutofit/>
          </a:bodyPr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100" dirty="0">
                <a:latin typeface="Calibri" pitchFamily="34" charset="0"/>
                <a:cs typeface="Calibri" pitchFamily="34" charset="0"/>
              </a:rPr>
              <a:t>Repositori terstruktur ke dalam proyek-proyek</a:t>
            </a:r>
          </a:p>
          <a:p>
            <a:pPr>
              <a:buClr>
                <a:schemeClr val="tx1">
                  <a:lumMod val="50000"/>
                  <a:lumOff val="50000"/>
                </a:schemeClr>
              </a:buClr>
              <a:buSzPct val="100000"/>
              <a:buFont typeface="Arial" panose="020B0604020202020204" pitchFamily="34" charset="0"/>
              <a:buChar char="•"/>
            </a:pPr>
            <a:r>
              <a:rPr lang="fi-FI" sz="2100" dirty="0">
                <a:latin typeface="Calibri" pitchFamily="34" charset="0"/>
                <a:cs typeface="Calibri" pitchFamily="34" charset="0"/>
              </a:rPr>
              <a:t>Masing-masing proyek terstruktur lagi ke dalam </a:t>
            </a:r>
            <a:r>
              <a:rPr lang="fi-FI" sz="2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data</a:t>
            </a:r>
            <a:r>
              <a:rPr lang="fi-FI" sz="2100" dirty="0">
                <a:latin typeface="Calibri" pitchFamily="34" charset="0"/>
                <a:cs typeface="Calibri" pitchFamily="34" charset="0"/>
              </a:rPr>
              <a:t>, </a:t>
            </a:r>
            <a:r>
              <a:rPr lang="fi-FI" sz="2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processes</a:t>
            </a:r>
            <a:r>
              <a:rPr lang="fi-FI" sz="2100" dirty="0">
                <a:latin typeface="Calibri" pitchFamily="34" charset="0"/>
                <a:cs typeface="Calibri" pitchFamily="34" charset="0"/>
              </a:rPr>
              <a:t>, dan </a:t>
            </a:r>
            <a:r>
              <a:rPr lang="fi-FI" sz="2100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results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26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/>
              <a:t>Struktur Repositori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00350" y="2057399"/>
            <a:ext cx="3429000" cy="28790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2227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/>
              <a:t>Menjalankan Proses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28850" y="1214099"/>
            <a:ext cx="4857750" cy="33159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510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idx="1"/>
          </p:nvPr>
        </p:nvSpPr>
        <p:spPr>
          <a:xfrm>
            <a:off x="1614488" y="800101"/>
            <a:ext cx="5915025" cy="3699291"/>
          </a:xfrm>
        </p:spPr>
        <p:txBody>
          <a:bodyPr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None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32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8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4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Clr>
                <a:srgbClr val="FF6309"/>
              </a:buClr>
              <a:buSzPct val="45000"/>
              <a:buFont typeface="StarSymbol"/>
              <a:buChar char=""/>
              <a:defRPr lang="fi-FI" sz="2000" b="0" i="0" u="none" strike="noStrike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marL="81000" indent="0">
              <a:buClr>
                <a:schemeClr val="bg1">
                  <a:lumMod val="50000"/>
                </a:schemeClr>
              </a:buClr>
              <a:buSzPct val="100000"/>
              <a:buNone/>
            </a:pPr>
            <a:r>
              <a:rPr lang="fi-FI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Proses</a:t>
            </a:r>
            <a:r>
              <a:rPr lang="fi-FI" dirty="0">
                <a:latin typeface="Calibri" pitchFamily="34" charset="0"/>
                <a:cs typeface="Calibri" pitchFamily="34" charset="0"/>
              </a:rPr>
              <a:t> dapat dijalankan dengan:</a:t>
            </a:r>
          </a:p>
          <a:p>
            <a:pPr lvl="1">
              <a:buClrTx/>
              <a:buSzPct val="80000"/>
              <a:buFont typeface="Arial" panose="020B0604020202020204" pitchFamily="34" charset="0"/>
              <a:buChar char="•"/>
            </a:pPr>
            <a:r>
              <a:rPr lang="fi-FI" dirty="0">
                <a:latin typeface="Calibri" pitchFamily="34" charset="0"/>
                <a:cs typeface="Calibri" pitchFamily="34" charset="0"/>
              </a:rPr>
              <a:t>Menekan tombol </a:t>
            </a:r>
            <a:r>
              <a:rPr lang="fi-FI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Play</a:t>
            </a:r>
          </a:p>
          <a:p>
            <a:pPr lvl="1">
              <a:buClrTx/>
              <a:buSzPct val="80000"/>
              <a:buFont typeface="Arial" panose="020B0604020202020204" pitchFamily="34" charset="0"/>
              <a:buChar char="•"/>
            </a:pPr>
            <a:r>
              <a:rPr lang="fi-FI" dirty="0">
                <a:latin typeface="Calibri" pitchFamily="34" charset="0"/>
                <a:cs typeface="Calibri" pitchFamily="34" charset="0"/>
              </a:rPr>
              <a:t>Memilih menu </a:t>
            </a:r>
            <a:r>
              <a:rPr lang="fi-FI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Process</a:t>
            </a:r>
            <a:r>
              <a:rPr lang="fi-FI" dirty="0">
                <a:latin typeface="Calibri" pitchFamily="34" charset="0"/>
                <a:cs typeface="Calibri" pitchFamily="34" charset="0"/>
              </a:rPr>
              <a:t> → </a:t>
            </a:r>
            <a:r>
              <a:rPr lang="fi-FI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Run</a:t>
            </a:r>
          </a:p>
          <a:p>
            <a:pPr lvl="1">
              <a:buClrTx/>
              <a:buSzPct val="80000"/>
              <a:buFont typeface="Arial" panose="020B0604020202020204" pitchFamily="34" charset="0"/>
              <a:buChar char="•"/>
            </a:pPr>
            <a:r>
              <a:rPr lang="fi-FI" dirty="0">
                <a:latin typeface="Calibri" pitchFamily="34" charset="0"/>
                <a:cs typeface="Calibri" pitchFamily="34" charset="0"/>
              </a:rPr>
              <a:t>Menekan kunci </a:t>
            </a:r>
            <a:r>
              <a:rPr lang="fi-FI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F11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28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/>
              <a:t>Menjalankan Proses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lum/>
            <a:alphaModFix/>
          </a:blip>
          <a:srcRect t="7390" b="7628"/>
          <a:stretch/>
        </p:blipFill>
        <p:spPr>
          <a:xfrm>
            <a:off x="2571750" y="2857500"/>
            <a:ext cx="3810800" cy="1314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3302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fi-FI" dirty="0"/>
              <a:t>Melihat Hasil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57300" y="1199981"/>
            <a:ext cx="3085944" cy="245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0" t="27508" r="31115" b="30262"/>
          <a:stretch/>
        </p:blipFill>
        <p:spPr bwMode="auto">
          <a:xfrm>
            <a:off x="4629150" y="1371600"/>
            <a:ext cx="2951912" cy="2210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1356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 0" descr="preencoded.png">
            <a:extLst>
              <a:ext uri="{FF2B5EF4-FFF2-40B4-BE49-F238E27FC236}">
                <a16:creationId xmlns:a16="http://schemas.microsoft.com/office/drawing/2014/main" xmlns="" id="{8535FDDB-DE78-DB79-2C84-E871167172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0"/>
            <a:ext cx="3429000" cy="5143500"/>
          </a:xfrm>
          <a:prstGeom prst="rect">
            <a:avLst/>
          </a:prstGeom>
        </p:spPr>
      </p:pic>
      <p:pic>
        <p:nvPicPr>
          <p:cNvPr id="305" name="Picture 304">
            <a:extLst>
              <a:ext uri="{FF2B5EF4-FFF2-40B4-BE49-F238E27FC236}">
                <a16:creationId xmlns:a16="http://schemas.microsoft.com/office/drawing/2014/main" xmlns="" id="{0BAB3AF5-41CA-627F-740A-89E7C5EB3B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0" y="365760"/>
            <a:ext cx="5588560" cy="38404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"/>
          <p:cNvSpPr txBox="1">
            <a:spLocks noGrp="1"/>
          </p:cNvSpPr>
          <p:nvPr>
            <p:ph type="title"/>
          </p:nvPr>
        </p:nvSpPr>
        <p:spPr>
          <a:xfrm>
            <a:off x="982800" y="22854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Terima Kasih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6B92BE2-D2CE-777A-D027-B0FDA0072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076555"/>
            <a:ext cx="8107680" cy="29903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FFC0652-21CF-427B-9352-33A8ABC58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273" y="0"/>
            <a:ext cx="8760727" cy="514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xmlns="" id="{8C71863C-5C14-216D-9762-36AA186727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34497"/>
            <a:ext cx="9144000" cy="4474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652" y="352837"/>
            <a:ext cx="6215063" cy="514350"/>
          </a:xfrm>
        </p:spPr>
        <p:txBody>
          <a:bodyPr>
            <a:normAutofit/>
          </a:bodyPr>
          <a:lstStyle/>
          <a:p>
            <a:r>
              <a:rPr lang="en-US" dirty="0"/>
              <a:t>Proses Data </a:t>
            </a:r>
            <a:r>
              <a:rPr lang="id-ID" dirty="0"/>
              <a:t>Mining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652" y="966733"/>
            <a:ext cx="7282932" cy="388834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319153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/>
              <a:t>2. </a:t>
            </a:r>
            <a:r>
              <a:rPr lang="en-US" sz="3000" dirty="0"/>
              <a:t>Tool </a:t>
            </a:r>
            <a:r>
              <a:rPr lang="en-US" sz="3000" dirty="0" err="1"/>
              <a:t>Aplikasi</a:t>
            </a:r>
            <a:r>
              <a:rPr lang="en-US" sz="3000" dirty="0"/>
              <a:t> Data Mining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5233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d-ID" sz="2550" dirty="0"/>
              <a:t>Pengembangan d</a:t>
            </a:r>
            <a:r>
              <a:rPr lang="fi-FI" sz="2550" dirty="0"/>
              <a:t>imulai pada 2001 oleh </a:t>
            </a:r>
            <a:r>
              <a:rPr lang="fi-FI" sz="2550" dirty="0">
                <a:solidFill>
                  <a:srgbClr val="C00000"/>
                </a:solidFill>
              </a:rPr>
              <a:t>Ralf Klinkenberg</a:t>
            </a:r>
            <a:r>
              <a:rPr lang="fi-FI" sz="2550" dirty="0"/>
              <a:t>, </a:t>
            </a:r>
            <a:r>
              <a:rPr lang="fi-FI" sz="2550" dirty="0">
                <a:solidFill>
                  <a:srgbClr val="C00000"/>
                </a:solidFill>
              </a:rPr>
              <a:t>Ingo Mierswa</a:t>
            </a:r>
            <a:r>
              <a:rPr lang="fi-FI" sz="2550" dirty="0"/>
              <a:t>, dan </a:t>
            </a:r>
            <a:r>
              <a:rPr lang="fi-FI" sz="2550" dirty="0">
                <a:solidFill>
                  <a:srgbClr val="C00000"/>
                </a:solidFill>
              </a:rPr>
              <a:t>Simon Fischer</a:t>
            </a:r>
            <a:r>
              <a:rPr lang="fi-FI" sz="2550" dirty="0"/>
              <a:t> di Artificial Intelligence Unit dari University of Dortmund</a:t>
            </a:r>
            <a:r>
              <a:rPr lang="id-ID" sz="2550" dirty="0"/>
              <a:t>, d</a:t>
            </a:r>
            <a:r>
              <a:rPr lang="fi-FI" sz="2550" dirty="0"/>
              <a:t>itulis dalam bahasa</a:t>
            </a:r>
            <a:r>
              <a:rPr lang="id-ID" sz="2550" dirty="0"/>
              <a:t> </a:t>
            </a:r>
            <a:r>
              <a:rPr lang="fi-FI" sz="2550" dirty="0">
                <a:solidFill>
                  <a:srgbClr val="C00000"/>
                </a:solidFill>
              </a:rPr>
              <a:t>Java</a:t>
            </a:r>
          </a:p>
          <a:p>
            <a:r>
              <a:rPr lang="fi-FI" sz="2550" dirty="0"/>
              <a:t>Open source berlisensi </a:t>
            </a:r>
            <a:r>
              <a:rPr lang="fi-FI" sz="2550" dirty="0">
                <a:solidFill>
                  <a:srgbClr val="C00000"/>
                </a:solidFill>
              </a:rPr>
              <a:t>AGPL</a:t>
            </a:r>
            <a:r>
              <a:rPr lang="fi-FI" sz="2550" dirty="0"/>
              <a:t> (GNU Affero General Public License) versi 3</a:t>
            </a:r>
          </a:p>
          <a:p>
            <a:pPr lvl="0"/>
            <a:r>
              <a:rPr lang="id-ID" sz="2550" dirty="0"/>
              <a:t>Meraih penghargaan sebagai </a:t>
            </a:r>
            <a:r>
              <a:rPr lang="id-ID" sz="2550" dirty="0" err="1">
                <a:solidFill>
                  <a:srgbClr val="C00000"/>
                </a:solidFill>
              </a:rPr>
              <a:t>software</a:t>
            </a:r>
            <a:r>
              <a:rPr lang="id-ID" sz="2550" dirty="0">
                <a:solidFill>
                  <a:srgbClr val="C00000"/>
                </a:solidFill>
              </a:rPr>
              <a:t> </a:t>
            </a:r>
            <a:r>
              <a:rPr lang="fi-FI" sz="2550" dirty="0">
                <a:solidFill>
                  <a:srgbClr val="C00000"/>
                </a:solidFill>
              </a:rPr>
              <a:t>data mining</a:t>
            </a:r>
            <a:r>
              <a:rPr lang="id-ID" sz="2550" dirty="0">
                <a:solidFill>
                  <a:srgbClr val="C00000"/>
                </a:solidFill>
              </a:rPr>
              <a:t> dan data </a:t>
            </a:r>
            <a:r>
              <a:rPr lang="id-ID" sz="2550" dirty="0" err="1">
                <a:solidFill>
                  <a:srgbClr val="C00000"/>
                </a:solidFill>
              </a:rPr>
              <a:t>analytics</a:t>
            </a:r>
            <a:r>
              <a:rPr lang="fi-FI" sz="2550" dirty="0">
                <a:solidFill>
                  <a:srgbClr val="C00000"/>
                </a:solidFill>
              </a:rPr>
              <a:t> </a:t>
            </a:r>
            <a:r>
              <a:rPr lang="id-ID" sz="2550" dirty="0">
                <a:solidFill>
                  <a:srgbClr val="C00000"/>
                </a:solidFill>
              </a:rPr>
              <a:t>terbaik </a:t>
            </a:r>
            <a:r>
              <a:rPr lang="id-ID" sz="2550" dirty="0"/>
              <a:t>di berbagai lembaga kajian, termasuk IDC, </a:t>
            </a:r>
            <a:r>
              <a:rPr lang="id-ID" sz="2550" dirty="0" err="1"/>
              <a:t>Gartner</a:t>
            </a:r>
            <a:r>
              <a:rPr lang="id-ID" sz="2550" dirty="0"/>
              <a:t>, </a:t>
            </a:r>
            <a:r>
              <a:rPr lang="fi-FI" sz="2550" dirty="0"/>
              <a:t>KDnuggets, </a:t>
            </a:r>
            <a:r>
              <a:rPr lang="id-ID" sz="2550" dirty="0" err="1"/>
              <a:t>dsb</a:t>
            </a:r>
            <a:endParaRPr lang="id-ID" sz="25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546E0E4-908A-4724-B308-E4F6AE4FA0D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d-ID" dirty="0"/>
              <a:t>Sejarah </a:t>
            </a:r>
            <a:r>
              <a:rPr lang="id-ID" dirty="0" err="1"/>
              <a:t>Rapidminer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34506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" val="{A35F6230-3588-4924-A12F-6532AD095725}"/>
  <p:tag name="GENSWF_ADVANCE_TIME" val="5"/>
  <p:tag name="TIMING" val="|5"/>
  <p:tag name="ISPRING_CUSTOM_TIMING_USED" val="1"/>
</p:tagLst>
</file>

<file path=ppt/theme/theme1.xml><?xml version="1.0" encoding="utf-8"?>
<a:theme xmlns:a="http://schemas.openxmlformats.org/drawingml/2006/main" name="SEO KPI by Slidesgo">
  <a:themeElements>
    <a:clrScheme name="Simple Light">
      <a:dk1>
        <a:srgbClr val="FFFFFF"/>
      </a:dk1>
      <a:lt1>
        <a:srgbClr val="161F2C"/>
      </a:lt1>
      <a:dk2>
        <a:srgbClr val="243B5D"/>
      </a:dk2>
      <a:lt2>
        <a:srgbClr val="385886"/>
      </a:lt2>
      <a:accent1>
        <a:srgbClr val="5F87C1"/>
      </a:accent1>
      <a:accent2>
        <a:srgbClr val="9CB4D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720</TotalTime>
  <Words>687</Words>
  <Application>Microsoft Office PowerPoint</Application>
  <PresentationFormat>On-screen Show (16:9)</PresentationFormat>
  <Paragraphs>142</Paragraphs>
  <Slides>30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8" baseType="lpstr">
      <vt:lpstr>Calibri</vt:lpstr>
      <vt:lpstr>Anek Latin Light</vt:lpstr>
      <vt:lpstr>Roboto</vt:lpstr>
      <vt:lpstr>Anek Latin Medium</vt:lpstr>
      <vt:lpstr>Constantia</vt:lpstr>
      <vt:lpstr>ＭＳ Ｐゴシック</vt:lpstr>
      <vt:lpstr>Calibri Light</vt:lpstr>
      <vt:lpstr>Bebas Neue</vt:lpstr>
      <vt:lpstr>Arial</vt:lpstr>
      <vt:lpstr>Anek Latin</vt:lpstr>
      <vt:lpstr>Raleway</vt:lpstr>
      <vt:lpstr>Wingdings</vt:lpstr>
      <vt:lpstr>StarSymbol</vt:lpstr>
      <vt:lpstr>Nunito Light</vt:lpstr>
      <vt:lpstr>Anaheim</vt:lpstr>
      <vt:lpstr>DejaVu Sans</vt:lpstr>
      <vt:lpstr>SEO KPI by Slidesgo</vt:lpstr>
      <vt:lpstr>2_Office Theme</vt:lpstr>
      <vt:lpstr>Proses Data Mining  &amp; Tools Data Mining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Proses Data Mining</vt:lpstr>
      <vt:lpstr>2. Tool Aplikasi Data Mining</vt:lpstr>
      <vt:lpstr>Sejarah Rapidminer</vt:lpstr>
      <vt:lpstr>Fitur Rapidminer</vt:lpstr>
      <vt:lpstr>Atribut Pada Rapidminer</vt:lpstr>
      <vt:lpstr>Tipe Nilai Atribut pada Rapidminer</vt:lpstr>
      <vt:lpstr>Data dan Format Data</vt:lpstr>
      <vt:lpstr>Repositori</vt:lpstr>
      <vt:lpstr>Perspektif dan View</vt:lpstr>
      <vt:lpstr>Perspektif Desain</vt:lpstr>
      <vt:lpstr>View Operator</vt:lpstr>
      <vt:lpstr>View Repositori</vt:lpstr>
      <vt:lpstr>View Proses</vt:lpstr>
      <vt:lpstr>View Parameter</vt:lpstr>
      <vt:lpstr>View Help dan View Comment</vt:lpstr>
      <vt:lpstr>View Problems and View Log</vt:lpstr>
      <vt:lpstr>Operator dan Proses</vt:lpstr>
      <vt:lpstr>Operator dan Proses</vt:lpstr>
      <vt:lpstr>Membuat Proses Baru</vt:lpstr>
      <vt:lpstr>Struktur Repositori</vt:lpstr>
      <vt:lpstr>Menjalankan Proses</vt:lpstr>
      <vt:lpstr>Menjalankan Proses</vt:lpstr>
      <vt:lpstr>Melihat Hasil</vt:lpstr>
      <vt:lpstr>Terima Kasih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Mining </dc:title>
  <dc:creator>BIGBOSS</dc:creator>
  <cp:lastModifiedBy>arga</cp:lastModifiedBy>
  <cp:revision>5</cp:revision>
  <dcterms:modified xsi:type="dcterms:W3CDTF">2023-10-03T03:53:35Z</dcterms:modified>
</cp:coreProperties>
</file>