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314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15" r:id="rId17"/>
    <p:sldId id="303" r:id="rId18"/>
    <p:sldId id="304" r:id="rId19"/>
    <p:sldId id="305" r:id="rId20"/>
    <p:sldId id="307" r:id="rId21"/>
    <p:sldId id="308" r:id="rId22"/>
    <p:sldId id="306" r:id="rId23"/>
    <p:sldId id="309" r:id="rId24"/>
    <p:sldId id="310" r:id="rId25"/>
    <p:sldId id="311" r:id="rId26"/>
    <p:sldId id="312" r:id="rId27"/>
    <p:sldId id="313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0634" autoAdjust="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C29F1F9-411C-4EF1-803D-EEDD399079BC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2E34084-D556-44DC-9AAD-17A2978391F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8212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10.44</a:t>
            </a:r>
          </a:p>
        </p:txBody>
      </p:sp>
    </p:spTree>
    <p:extLst>
      <p:ext uri="{BB962C8B-B14F-4D97-AF65-F5344CB8AC3E}">
        <p14:creationId xmlns:p14="http://schemas.microsoft.com/office/powerpoint/2010/main" val="2119055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id-ID" sz="1200" b="0" i="0" u="none" strike="noStrike" kern="1200" dirty="0" smtClean="0">
              <a:solidFill>
                <a:schemeClr val="tx1"/>
              </a:solidFill>
              <a:latin typeface="Arial"/>
              <a:ea typeface="SimSun"/>
              <a:cs typeface="Times New Roman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Berat (g)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Air (g)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Kalori 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Protein (g)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Lipid (g)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ct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Karbohidrat (g)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Telur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50,0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37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75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6,3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5,0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0,61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Putih telur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33,4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29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17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3,5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0,0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0,34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l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Kuning telur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16,6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8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59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2,8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5,1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pPr marL="0" algn="r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1200" b="0" i="0" u="none" strike="noStrike" kern="1200" dirty="0" smtClean="0">
                <a:solidFill>
                  <a:schemeClr val="tx1"/>
                </a:solidFill>
                <a:latin typeface="Arial"/>
                <a:ea typeface="SimSun"/>
                <a:cs typeface="Times New Roman"/>
              </a:rPr>
              <a:t>0,30</a:t>
            </a:r>
            <a:endParaRPr lang="id-ID" sz="1200" b="0" i="0" u="none" strike="noStrike" kern="1200" dirty="0" smtClean="0">
              <a:solidFill>
                <a:schemeClr val="tx1"/>
              </a:solidFill>
              <a:latin typeface="Times New Roman"/>
              <a:ea typeface="SimSun"/>
              <a:cs typeface="Times New Roman"/>
            </a:endParaRP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34084-D556-44DC-9AAD-17A2978391F3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8483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mtClean="0"/>
              <a:t>Ap-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34084-D556-44DC-9AAD-17A2978391F3}" type="slidenum">
              <a:rPr lang="zh-CN" altLang="en-US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4782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mtClean="0"/>
              <a:t>Ap-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34084-D556-44DC-9AAD-17A2978391F3}" type="slidenum">
              <a:rPr lang="zh-CN" altLang="en-US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64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- Pilot study</a:t>
            </a:r>
          </a:p>
        </p:txBody>
      </p:sp>
    </p:spTree>
    <p:extLst>
      <p:ext uri="{BB962C8B-B14F-4D97-AF65-F5344CB8AC3E}">
        <p14:creationId xmlns:p14="http://schemas.microsoft.com/office/powerpoint/2010/main" val="15985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34084-D556-44DC-9AAD-17A2978391F3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30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34084-D556-44DC-9AAD-17A2978391F3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855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34084-D556-44DC-9AAD-17A2978391F3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395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34084-D556-44DC-9AAD-17A2978391F3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231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 ripened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34084-D556-44DC-9AAD-17A2978391F3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008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dukan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34084-D556-44DC-9AAD-17A2978391F3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540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kstur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34084-D556-44DC-9AAD-17A2978391F3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015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52 Template Se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20240-E36A-4A22-BE2D-58AE7051CE50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FB36-086D-4D77-B8C8-8D41D1186265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4C9B8-7F03-4C0C-830E-C7663E755E53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CDC10-1842-45A4-8757-5A558DBA616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F9D1C2-C3F5-4A06-A3F3-824722E08AA6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3156B-228D-4C3A-9619-32BF230E3CB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7E686F-5AFC-44C3-B59C-277F0BF2760A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2B60C-7997-46CA-8B81-C9EC479E0DD3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7110D-DE6D-4514-A84C-E3954143AAFB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CB5B2-398B-4D37-B1F5-9B1CE1B996EF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4CD3A-62C0-4C90-ABA1-DDFCA60984EF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6E957-053F-48B0-B74A-EA6BF70F9B4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7A82A-F52F-4F7B-B247-55E00E80AE70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0A53F-EEF6-4137-B1ED-25CB241BE6D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08D330-6D02-466E-AFFB-24A15AA9A2A3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D16B8-E298-4D16-AE51-21D75DE795D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E69528-18C4-4041-9C44-8F563A5D44C5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42818-8770-47A4-A627-226CE50F86B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9C5B48-3471-46C2-B936-EF8A149E9B29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5D11E-A0CF-4FA2-82EA-1F81C9BEA26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F8CE1-6925-4059-B763-7E4A41D97B67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99617-DDB0-4A9A-BA45-6F3B93F3FEC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052 Template Set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F6A6314-99C5-4E0E-984F-113DA7D73DB6}" type="datetimeFigureOut">
              <a:rPr lang="zh-CN" altLang="en-US"/>
              <a:pPr/>
              <a:t>2016/11/7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E2C7E45-97F8-4FE8-A806-C5DDE4959AA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arapedia.com/keju_rumahan_info2081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rapedia.com/mentega_info461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001000" cy="2152650"/>
          </a:xfrm>
        </p:spPr>
        <p:txBody>
          <a:bodyPr/>
          <a:lstStyle/>
          <a:p>
            <a:r>
              <a:rPr lang="id-ID" altLang="zh-CN" sz="6000" dirty="0" smtClean="0">
                <a:solidFill>
                  <a:schemeClr val="bg1"/>
                </a:solidFill>
              </a:rPr>
              <a:t>PROTEIN</a:t>
            </a:r>
            <a:endParaRPr lang="zh-CN" altLang="en-US" sz="6000" dirty="0" smtClean="0">
              <a:solidFill>
                <a:schemeClr val="bg1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495800" y="5562600"/>
            <a:ext cx="3825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d-ID" altLang="zh-CN" sz="3000" dirty="0" smtClean="0">
                <a:solidFill>
                  <a:schemeClr val="bg1"/>
                </a:solidFill>
              </a:rPr>
              <a:t>Ichda Chayati, M.P.</a:t>
            </a:r>
            <a:endParaRPr lang="en-US" altLang="zh-CN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a. Cara Fisik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Suhu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Tekanan hidrostatis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Gaya mekanik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b. Cara Kimia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FFC000"/>
                </a:solidFill>
              </a:rPr>
              <a:t>pH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Pelarut organik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Zat terlarut organik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Deterjen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Garam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Sifat Fungsional Protein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Enzim</a:t>
            </a:r>
          </a:p>
          <a:p>
            <a:pPr marL="514350" indent="-514350"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pPr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	Penamaan: awalan + ase (lipase, amilase, protease)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2.</a:t>
            </a:r>
            <a:r>
              <a:rPr lang="id-ID" dirty="0" smtClean="0"/>
              <a:t> </a:t>
            </a:r>
            <a:r>
              <a:rPr lang="id-ID" dirty="0" smtClean="0">
                <a:solidFill>
                  <a:schemeClr val="bg1"/>
                </a:solidFill>
              </a:rPr>
              <a:t>Pencoklatan Non-enzimatis - </a:t>
            </a:r>
            <a:r>
              <a:rPr lang="id-ID" sz="2000" dirty="0" smtClean="0">
                <a:solidFill>
                  <a:schemeClr val="bg1"/>
                </a:solidFill>
              </a:rPr>
              <a:t>sudah dibahas</a:t>
            </a:r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057400"/>
          <a:ext cx="6629400" cy="3017520"/>
        </p:xfrm>
        <a:graphic>
          <a:graphicData uri="http://schemas.openxmlformats.org/drawingml/2006/table">
            <a:tbl>
              <a:tblPr/>
              <a:tblGrid>
                <a:gridCol w="3652165"/>
                <a:gridCol w="2977235"/>
              </a:tblGrid>
              <a:tr h="267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latin typeface="Arial"/>
                          <a:ea typeface="SimSun"/>
                          <a:cs typeface="Times New Roman"/>
                        </a:rPr>
                        <a:t>Dikehendaki</a:t>
                      </a:r>
                      <a:endParaRPr lang="id-ID" sz="1800" dirty="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latin typeface="Arial"/>
                          <a:ea typeface="SimSun"/>
                          <a:cs typeface="Times New Roman"/>
                        </a:rPr>
                        <a:t>Tidak dikehendaki</a:t>
                      </a:r>
                      <a:endParaRPr lang="id-ID" sz="1800"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</a:tr>
              <a:tr h="2673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Pematangan buah</a:t>
                      </a:r>
                      <a:endParaRPr lang="id-ID" sz="18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Kerusakan buah</a:t>
                      </a:r>
                      <a:endParaRPr lang="id-ID" sz="180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Pemecah pati pada adonan roti dengan yeast</a:t>
                      </a:r>
                      <a:endParaRPr lang="id-ID" sz="18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Pemecah pati pada kentang simpan beku untuk potato chips</a:t>
                      </a:r>
                      <a:endParaRPr lang="id-ID" sz="180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Pelunak daging</a:t>
                      </a:r>
                      <a:endParaRPr lang="id-ID" sz="18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Ketengikan lemak</a:t>
                      </a:r>
                      <a:endParaRPr lang="id-ID" sz="18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47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Destabilisasi kasein susu pada pembuatan dan pematangan keju</a:t>
                      </a:r>
                      <a:endParaRPr lang="id-ID" sz="18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21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Perubahan warna buah dan sayur: warna hitam pada teh, coklat, dan kismis</a:t>
                      </a:r>
                      <a:endParaRPr lang="id-ID" sz="18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3. Pembentukan Gel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Definisi gel – 2 fase gel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Faktor yg mempengaruhi pembentukan gel prot:</a:t>
            </a:r>
          </a:p>
          <a:p>
            <a:pPr marL="812800" indent="-368300">
              <a:buFont typeface="+mj-lt"/>
              <a:buAutoNum type="alphaLcPeriod"/>
            </a:pPr>
            <a:r>
              <a:rPr lang="id-ID" dirty="0" smtClean="0">
                <a:solidFill>
                  <a:schemeClr val="bg1"/>
                </a:solidFill>
              </a:rPr>
              <a:t>Panas</a:t>
            </a:r>
          </a:p>
          <a:p>
            <a:pPr marL="812800" indent="-368300">
              <a:buFont typeface="+mj-lt"/>
              <a:buAutoNum type="alphaLcPeriod"/>
            </a:pPr>
            <a:r>
              <a:rPr lang="id-ID" dirty="0" smtClean="0">
                <a:solidFill>
                  <a:schemeClr val="bg1"/>
                </a:solidFill>
              </a:rPr>
              <a:t>Enzim </a:t>
            </a:r>
          </a:p>
          <a:p>
            <a:pPr marL="812800" indent="-368300">
              <a:buFont typeface="+mj-lt"/>
              <a:buAutoNum type="alphaLcPeriod"/>
            </a:pPr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Kation divalen</a:t>
            </a:r>
          </a:p>
          <a:p>
            <a:pPr marL="812800" indent="-368300">
              <a:buFont typeface="+mj-lt"/>
              <a:buAutoNum type="alphaLcPeriod"/>
            </a:pPr>
            <a:r>
              <a:rPr lang="id-ID" dirty="0" smtClean="0">
                <a:solidFill>
                  <a:schemeClr val="bg1"/>
                </a:solidFill>
              </a:rPr>
              <a:t>Konsentrasi protein</a:t>
            </a:r>
          </a:p>
          <a:p>
            <a:pPr marL="812800" indent="-368300">
              <a:buFont typeface="+mj-lt"/>
              <a:buAutoNum type="alphaLcPeriod"/>
            </a:pPr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pH</a:t>
            </a:r>
          </a:p>
          <a:p>
            <a:pPr marL="812800" indent="-368300">
              <a:buFont typeface="+mj-lt"/>
              <a:buAutoNum type="alphaLcPeriod"/>
            </a:pPr>
            <a:r>
              <a:rPr lang="id-ID" dirty="0" smtClean="0">
                <a:solidFill>
                  <a:schemeClr val="bg1"/>
                </a:solidFill>
              </a:rPr>
              <a:t>Gula </a:t>
            </a:r>
          </a:p>
          <a:p>
            <a:pPr marL="812800" indent="-368300">
              <a:buFont typeface="+mj-lt"/>
              <a:buAutoNum type="alphaLcPeriod"/>
            </a:pPr>
            <a:r>
              <a:rPr lang="id-ID" dirty="0" smtClean="0">
                <a:solidFill>
                  <a:schemeClr val="bg1"/>
                </a:solidFill>
              </a:rPr>
              <a:t>Garam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4. Pembentukan Buih –&gt; Telur 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5. Pembentukan Emulsi –&gt; Lemak  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6. Pembentukan Adonan –&gt; Patiseri 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SUSU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Hasil olahan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Peranan dalam </a:t>
            </a:r>
            <a:r>
              <a:rPr lang="id-ID" dirty="0" smtClean="0">
                <a:solidFill>
                  <a:schemeClr val="bg1"/>
                </a:solidFill>
              </a:rPr>
              <a:t>pengolahan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id-ID" dirty="0" smtClean="0">
                <a:solidFill>
                  <a:schemeClr val="bg1"/>
                </a:solidFill>
              </a:rPr>
              <a:t>pengikat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id-ID" dirty="0">
                <a:solidFill>
                  <a:schemeClr val="bg1"/>
                </a:solidFill>
              </a:rPr>
              <a:t>pengemulsi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id-ID" dirty="0">
                <a:solidFill>
                  <a:schemeClr val="bg1"/>
                </a:solidFill>
              </a:rPr>
              <a:t>pembentuk buih</a:t>
            </a:r>
            <a:endParaRPr lang="en-US" dirty="0">
              <a:solidFill>
                <a:schemeClr val="bg1"/>
              </a:solidFill>
            </a:endParaRPr>
          </a:p>
          <a:p>
            <a:endParaRPr lang="id-ID" dirty="0" smtClean="0">
              <a:solidFill>
                <a:schemeClr val="bg1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755068"/>
              </p:ext>
            </p:extLst>
          </p:nvPr>
        </p:nvGraphicFramePr>
        <p:xfrm>
          <a:off x="457200" y="207518"/>
          <a:ext cx="8229600" cy="634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762000"/>
                <a:gridCol w="1066800"/>
                <a:gridCol w="1066800"/>
                <a:gridCol w="914400"/>
                <a:gridCol w="12954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Jenis Susu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Air (%)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Kalori (kkal)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Protein (g)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Lipid</a:t>
                      </a:r>
                      <a:endParaRPr lang="en-US" sz="2000" b="1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0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(g)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Karbo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id-ID" sz="20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idrat</a:t>
                      </a:r>
                      <a:r>
                        <a:rPr lang="en-US" sz="2000" b="1" baseline="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d-ID" sz="20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id-ID" sz="20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Whole milk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87,7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3,28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3,66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4,65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Low fat (2%) milk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89,2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3,31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1,92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4,80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Skim milk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90,8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3,41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0,18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4,85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Dried non fat, instant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4,0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35,10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0,72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52,2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Evaporated, whole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74,0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6,81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7,56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10,0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Cream: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  Half &amp; half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80,6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2,96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4,30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  Light whipping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63,5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292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2,17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30,9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2,96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  Sour, cultured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70,9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3,16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21,0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4,27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Yogurt: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  Plain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87,9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3,47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3,25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4,66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  Low fat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85,1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5,25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1,55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7,04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35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838200"/>
            <a:ext cx="990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Susu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44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pH 4,6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286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mengendap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286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terdispersi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124200"/>
            <a:ext cx="1219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kasein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048000"/>
            <a:ext cx="16764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Protein whey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038600"/>
            <a:ext cx="9144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α</a:t>
            </a:r>
            <a:r>
              <a:rPr lang="id-ID" baseline="-25000" dirty="0" smtClean="0">
                <a:solidFill>
                  <a:schemeClr val="bg1"/>
                </a:solidFill>
              </a:rPr>
              <a:t>s1</a:t>
            </a:r>
            <a:r>
              <a:rPr lang="id-ID" dirty="0" smtClean="0">
                <a:solidFill>
                  <a:schemeClr val="bg1"/>
                </a:solidFill>
              </a:rPr>
              <a:t>-kasein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876800"/>
            <a:ext cx="1219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α</a:t>
            </a:r>
            <a:r>
              <a:rPr lang="id-ID" baseline="-25000" dirty="0" smtClean="0">
                <a:solidFill>
                  <a:schemeClr val="bg1"/>
                </a:solidFill>
              </a:rPr>
              <a:t>s2</a:t>
            </a:r>
            <a:r>
              <a:rPr lang="id-ID" dirty="0" smtClean="0">
                <a:solidFill>
                  <a:schemeClr val="bg1"/>
                </a:solidFill>
              </a:rPr>
              <a:t>-kasein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4267200"/>
            <a:ext cx="1219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β-kasein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4876800"/>
            <a:ext cx="1219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K-kasein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267200"/>
            <a:ext cx="17526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β-laktoglobulin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4876800"/>
            <a:ext cx="16764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α-laktalbumin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4267200"/>
            <a:ext cx="17526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albumin</a:t>
            </a:r>
            <a:r>
              <a:rPr lang="id-ID" dirty="0" smtClean="0"/>
              <a:t> </a:t>
            </a:r>
            <a:r>
              <a:rPr lang="id-ID" dirty="0" smtClean="0">
                <a:solidFill>
                  <a:schemeClr val="bg1"/>
                </a:solidFill>
              </a:rPr>
              <a:t>serum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4800600"/>
            <a:ext cx="18288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immunoglobulin</a:t>
            </a:r>
            <a:endParaRPr lang="id-ID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>
            <a:stCxn id="4" idx="2"/>
            <a:endCxn id="5" idx="0"/>
          </p:cNvCxnSpPr>
          <p:nvPr/>
        </p:nvCxnSpPr>
        <p:spPr>
          <a:xfrm rot="5400000">
            <a:off x="4191000" y="1333500"/>
            <a:ext cx="228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09800" y="1981200"/>
            <a:ext cx="4191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248400" y="2133600"/>
            <a:ext cx="304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6" idx="0"/>
          </p:cNvCxnSpPr>
          <p:nvPr/>
        </p:nvCxnSpPr>
        <p:spPr>
          <a:xfrm rot="5400000">
            <a:off x="2038350" y="2114550"/>
            <a:ext cx="304800" cy="38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2"/>
          </p:cNvCxnSpPr>
          <p:nvPr/>
        </p:nvCxnSpPr>
        <p:spPr>
          <a:xfrm rot="5400000">
            <a:off x="1956316" y="2832616"/>
            <a:ext cx="392668" cy="381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6248400" y="2743200"/>
            <a:ext cx="304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2"/>
          </p:cNvCxnSpPr>
          <p:nvPr/>
        </p:nvCxnSpPr>
        <p:spPr>
          <a:xfrm rot="5400000">
            <a:off x="4204216" y="1880116"/>
            <a:ext cx="164068" cy="381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143000" y="3733800"/>
            <a:ext cx="2438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2"/>
          </p:cNvCxnSpPr>
          <p:nvPr/>
        </p:nvCxnSpPr>
        <p:spPr>
          <a:xfrm rot="16200000" flipH="1">
            <a:off x="1975366" y="3575566"/>
            <a:ext cx="240268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0" idx="0"/>
          </p:cNvCxnSpPr>
          <p:nvPr/>
        </p:nvCxnSpPr>
        <p:spPr>
          <a:xfrm rot="5400000">
            <a:off x="990600" y="3886200"/>
            <a:ext cx="304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1181100" y="4305300"/>
            <a:ext cx="11430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2209800" y="3962400"/>
            <a:ext cx="5334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3048000" y="4267200"/>
            <a:ext cx="1066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410200" y="3810000"/>
            <a:ext cx="25908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5181600" y="4038600"/>
            <a:ext cx="457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7810500" y="4000500"/>
            <a:ext cx="3810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9" idx="2"/>
          </p:cNvCxnSpPr>
          <p:nvPr/>
        </p:nvCxnSpPr>
        <p:spPr>
          <a:xfrm rot="5400000">
            <a:off x="6280666" y="3613666"/>
            <a:ext cx="392668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6096000" y="4343400"/>
            <a:ext cx="9144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6324600" y="4343400"/>
            <a:ext cx="1143000" cy="76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667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Struktur Misel Kasein</a:t>
            </a:r>
            <a:endParaRPr lang="id-ID" dirty="0">
              <a:solidFill>
                <a:srgbClr val="FFFF00"/>
              </a:solidFill>
            </a:endParaRPr>
          </a:p>
        </p:txBody>
      </p:sp>
      <p:pic>
        <p:nvPicPr>
          <p:cNvPr id="34818" name="Picture 2" descr="misel kas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447" y="2057400"/>
            <a:ext cx="887555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Produk Susu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Susu Cair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Cream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Susu Evaporasi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Susu Kental Manis (SKM)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rgbClr val="FF0000"/>
                </a:solidFill>
              </a:rPr>
              <a:t>Susu Bubuk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05400" y="1752600"/>
            <a:ext cx="388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Butter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id-ID" sz="3200" dirty="0" smtClean="0">
                <a:solidFill>
                  <a:schemeClr val="bg1"/>
                </a:solidFill>
                <a:latin typeface="+mn-lt"/>
              </a:rPr>
              <a:t>Susu Asam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Yogurt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id-ID" sz="3200" dirty="0" smtClean="0">
                <a:solidFill>
                  <a:schemeClr val="bg1"/>
                </a:solidFill>
                <a:latin typeface="+mn-lt"/>
              </a:rPr>
              <a:t>Whipped Cream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d-ID" altLang="zh-CN" sz="2800" dirty="0" smtClean="0">
                <a:solidFill>
                  <a:srgbClr val="FFC000"/>
                </a:solidFill>
              </a:rPr>
              <a:t>Fungsi</a:t>
            </a:r>
            <a:r>
              <a:rPr lang="id-ID" altLang="zh-CN" sz="2800" dirty="0" smtClean="0">
                <a:solidFill>
                  <a:schemeClr val="bg1"/>
                </a:solidFill>
              </a:rPr>
              <a:t> protein: zat pembangun, zat pengatur, sumber bahan bakar</a:t>
            </a:r>
          </a:p>
          <a:p>
            <a:pPr>
              <a:lnSpc>
                <a:spcPct val="80000"/>
              </a:lnSpc>
            </a:pPr>
            <a:r>
              <a:rPr lang="id-ID" altLang="zh-CN" sz="2800" dirty="0" smtClean="0">
                <a:solidFill>
                  <a:srgbClr val="FFC000"/>
                </a:solidFill>
              </a:rPr>
              <a:t>Unsur</a:t>
            </a:r>
            <a:r>
              <a:rPr lang="id-ID" altLang="zh-CN" sz="2800" dirty="0" smtClean="0">
                <a:solidFill>
                  <a:schemeClr val="bg1"/>
                </a:solidFill>
              </a:rPr>
              <a:t> pd protein: C, H, O, N (N tidak ada di KH &amp; Lem)</a:t>
            </a:r>
          </a:p>
          <a:p>
            <a:pPr>
              <a:lnSpc>
                <a:spcPct val="80000"/>
              </a:lnSpc>
            </a:pPr>
            <a:r>
              <a:rPr lang="id-ID" altLang="zh-CN" sz="2800" dirty="0" smtClean="0">
                <a:solidFill>
                  <a:srgbClr val="FFC000"/>
                </a:solidFill>
              </a:rPr>
              <a:t>Asal</a:t>
            </a:r>
            <a:r>
              <a:rPr lang="id-ID" altLang="zh-CN" sz="2800" dirty="0" smtClean="0">
                <a:solidFill>
                  <a:schemeClr val="bg1"/>
                </a:solidFill>
              </a:rPr>
              <a:t> protein:</a:t>
            </a:r>
          </a:p>
          <a:p>
            <a:pPr marL="723900" lvl="0" indent="-368300">
              <a:buFont typeface="+mj-lt"/>
              <a:buAutoNum type="arabicPeriod"/>
            </a:pPr>
            <a:r>
              <a:rPr lang="id-ID" sz="2800" dirty="0" smtClean="0">
                <a:solidFill>
                  <a:schemeClr val="bg1"/>
                </a:solidFill>
              </a:rPr>
              <a:t>tanaman : biji-bijian (terutama legum dan serealia)</a:t>
            </a:r>
          </a:p>
          <a:p>
            <a:pPr marL="723900" indent="-368300">
              <a:buFont typeface="+mj-lt"/>
              <a:buAutoNum type="arabicPeriod"/>
            </a:pPr>
            <a:r>
              <a:rPr lang="id-ID" sz="2800" dirty="0" smtClean="0">
                <a:solidFill>
                  <a:schemeClr val="bg1"/>
                </a:solidFill>
              </a:rPr>
              <a:t>hewan :  susu, keju, telur, daging, unggas, ikan</a:t>
            </a:r>
            <a:endParaRPr lang="id-ID" altLang="zh-CN" sz="2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id-ID" altLang="zh-CN" sz="2800" dirty="0" smtClean="0">
                <a:solidFill>
                  <a:srgbClr val="FFC000"/>
                </a:solidFill>
              </a:rPr>
              <a:t>Siklus</a:t>
            </a:r>
            <a:r>
              <a:rPr lang="id-ID" altLang="zh-CN" sz="2800" dirty="0" smtClean="0">
                <a:solidFill>
                  <a:schemeClr val="bg1"/>
                </a:solidFill>
              </a:rPr>
              <a:t> protein dalam tubuh:</a:t>
            </a:r>
          </a:p>
          <a:p>
            <a:pPr marL="723900" indent="-368300">
              <a:lnSpc>
                <a:spcPct val="80000"/>
              </a:lnSpc>
              <a:buFont typeface="+mj-lt"/>
              <a:buAutoNum type="arabicPeriod"/>
            </a:pPr>
            <a:r>
              <a:rPr lang="id-ID" altLang="zh-CN" sz="2800" dirty="0" smtClean="0">
                <a:solidFill>
                  <a:schemeClr val="bg1"/>
                </a:solidFill>
              </a:rPr>
              <a:t>Protein makanan       asam amino &amp; peptida </a:t>
            </a:r>
            <a:r>
              <a:rPr lang="id-ID" altLang="zh-CN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(pemecahan/hidrolisis)</a:t>
            </a:r>
          </a:p>
          <a:p>
            <a:pPr marL="723900" indent="-368300">
              <a:lnSpc>
                <a:spcPct val="80000"/>
              </a:lnSpc>
              <a:buFont typeface="+mj-lt"/>
              <a:buAutoNum type="arabicPeriod"/>
            </a:pPr>
            <a:r>
              <a:rPr lang="id-ID" altLang="zh-CN" sz="2800" dirty="0" smtClean="0">
                <a:solidFill>
                  <a:schemeClr val="bg1"/>
                </a:solidFill>
              </a:rPr>
              <a:t>Asam amino &amp; peptida            protein </a:t>
            </a:r>
            <a:r>
              <a:rPr lang="id-ID" altLang="zh-CN" sz="2800" dirty="0" smtClean="0">
                <a:solidFill>
                  <a:schemeClr val="accent2">
                    <a:lumMod val="75000"/>
                  </a:schemeClr>
                </a:solidFill>
              </a:rPr>
              <a:t>(sintesis)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id-ID" altLang="zh-CN" sz="2800" dirty="0" smtClean="0">
                <a:solidFill>
                  <a:schemeClr val="bg1"/>
                </a:solidFill>
              </a:rPr>
              <a:t> </a:t>
            </a:r>
            <a:endParaRPr lang="en-US" altLang="zh-CN" sz="2800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4419600"/>
            <a:ext cx="3810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724400" y="5181600"/>
            <a:ext cx="609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Susu Bubuk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Jenis: whole, butter, skim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Proses: </a:t>
            </a:r>
            <a:r>
              <a:rPr lang="id-ID" dirty="0" smtClean="0">
                <a:solidFill>
                  <a:schemeClr val="bg1"/>
                </a:solidFill>
              </a:rPr>
              <a:t>pasteurisasi </a:t>
            </a:r>
            <a:r>
              <a:rPr lang="id-ID" dirty="0" smtClean="0">
                <a:solidFill>
                  <a:schemeClr val="bg1"/>
                </a:solidFill>
              </a:rPr>
              <a:t>(pemanasan), penguapan, penyemprotan, (rekonstitusi )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Butter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Definisi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Proses: sentrigugasi, pengocokan, pengadukan, pencucian, </a:t>
            </a:r>
            <a:r>
              <a:rPr lang="en-US" dirty="0" err="1" smtClean="0">
                <a:solidFill>
                  <a:schemeClr val="bg1"/>
                </a:solidFill>
              </a:rPr>
              <a:t>penambahan</a:t>
            </a:r>
            <a:r>
              <a:rPr lang="id-ID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garam, penghilangan air 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KEJU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Faktor yg mempengaruhi jenis keju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Jenis keju alami:</a:t>
            </a:r>
          </a:p>
          <a:p>
            <a:pPr marL="723900" indent="-3683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Unripened cheese</a:t>
            </a:r>
          </a:p>
          <a:p>
            <a:pPr marL="723900" indent="-3683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Soft ripened cheese</a:t>
            </a:r>
          </a:p>
          <a:p>
            <a:pPr marL="723900" indent="-3683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Semisoft ripened cheese</a:t>
            </a:r>
          </a:p>
          <a:p>
            <a:pPr marL="723900" indent="-3683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Firm &amp; hard ripened cheese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Cottage  Cheese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Keterangan ...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Proses: </a:t>
            </a:r>
            <a:r>
              <a:rPr lang="id-ID" dirty="0" smtClean="0">
                <a:solidFill>
                  <a:srgbClr val="C00000"/>
                </a:solidFill>
              </a:rPr>
              <a:t>pengasaman</a:t>
            </a:r>
            <a:r>
              <a:rPr lang="id-ID" dirty="0" smtClean="0">
                <a:solidFill>
                  <a:schemeClr val="bg1"/>
                </a:solidFill>
              </a:rPr>
              <a:t>, pemotongan, pengadukan, pemanasan, penirisan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Cheddar  Cheese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Keterangan ...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Proses: pasteurisasi, inkubasi, </a:t>
            </a:r>
            <a:r>
              <a:rPr lang="id-ID" dirty="0" smtClean="0">
                <a:solidFill>
                  <a:srgbClr val="C00000"/>
                </a:solidFill>
              </a:rPr>
              <a:t>+ starter, + rennet</a:t>
            </a:r>
            <a:r>
              <a:rPr lang="id-ID" dirty="0" smtClean="0">
                <a:solidFill>
                  <a:schemeClr val="bg1"/>
                </a:solidFill>
              </a:rPr>
              <a:t>, pemotongan, pengadukan, pemanasan, + garam-pewarna, pengepresan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Fungsi pemeraman –&gt; tekstur &amp; flavor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Keju proses ...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PR: keju edam sbl diolah pahit?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Telur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Fungsi telur ...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Komposisi telur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2819400"/>
          <a:ext cx="6400798" cy="3200400"/>
        </p:xfrm>
        <a:graphic>
          <a:graphicData uri="http://schemas.openxmlformats.org/drawingml/2006/table">
            <a:tbl>
              <a:tblPr/>
              <a:tblGrid>
                <a:gridCol w="1197884"/>
                <a:gridCol w="944122"/>
                <a:gridCol w="780200"/>
                <a:gridCol w="709274"/>
                <a:gridCol w="851128"/>
                <a:gridCol w="851128"/>
                <a:gridCol w="1067062"/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tx1"/>
                        </a:solidFill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Berat (g)</a:t>
                      </a:r>
                      <a:endParaRPr lang="id-ID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Air (g)</a:t>
                      </a:r>
                      <a:endParaRPr lang="id-ID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Kalori </a:t>
                      </a:r>
                      <a:endParaRPr lang="id-ID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Protein (g)</a:t>
                      </a:r>
                      <a:endParaRPr lang="id-ID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Lipid (g)</a:t>
                      </a:r>
                      <a:endParaRPr lang="id-ID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"/>
                          <a:ea typeface="SimSun"/>
                          <a:cs typeface="Times New Roman"/>
                        </a:rPr>
                        <a:t>Karbohidrat (g)</a:t>
                      </a:r>
                      <a:endParaRPr lang="id-ID" sz="200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Telur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50,0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37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75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6,3</a:t>
                      </a:r>
                      <a:endParaRPr lang="id-ID" sz="200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5,0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0,61</a:t>
                      </a:r>
                      <a:endParaRPr lang="id-ID" sz="200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Putih telur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33,4</a:t>
                      </a:r>
                      <a:endParaRPr lang="id-ID" sz="200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29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17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3,5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0,0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0,34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Kuning telur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16,6</a:t>
                      </a:r>
                      <a:endParaRPr lang="id-ID" sz="200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8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59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2,8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5,1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Times New Roman"/>
                        </a:rPr>
                        <a:t>0,30</a:t>
                      </a: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Buih Putih Telur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Aplikasi ...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Putih telur –&gt; dispersi koloid protein dlm air –&gt; pengocokan –&gt; udara terperangkap dlm cairan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 Faktor yg mempengaruhi: alat, suhu, jenis putih telur, lemak, garam&amp; asam, air, gula, bahan pembuat wadah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Video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id-ID" u="sng" dirty="0" smtClean="0">
                <a:solidFill>
                  <a:schemeClr val="bg1"/>
                </a:solidFill>
                <a:hlinkClick r:id="rId3"/>
              </a:rPr>
              <a:t>http://carapedia.com/tahu_info318.html</a:t>
            </a:r>
          </a:p>
          <a:p>
            <a:r>
              <a:rPr lang="id-ID" u="sng" dirty="0" smtClean="0">
                <a:solidFill>
                  <a:schemeClr val="bg1"/>
                </a:solidFill>
                <a:hlinkClick r:id="rId3"/>
              </a:rPr>
              <a:t>http://carapedia.com/keju_rumahan_info2081.html</a:t>
            </a:r>
            <a:endParaRPr lang="id-ID" dirty="0" smtClean="0">
              <a:solidFill>
                <a:schemeClr val="bg1"/>
              </a:solidFill>
            </a:endParaRPr>
          </a:p>
          <a:p>
            <a:r>
              <a:rPr lang="id-ID" u="sng" dirty="0" smtClean="0">
                <a:solidFill>
                  <a:schemeClr val="bg1"/>
                </a:solidFill>
                <a:hlinkClick r:id="rId4"/>
              </a:rPr>
              <a:t>http://carapedia.com/mentega_info461.html</a:t>
            </a:r>
            <a:endParaRPr lang="id-ID" u="sng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Asam Amino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Molekul yg t</a:t>
            </a:r>
            <a:r>
              <a:rPr lang="en-US" dirty="0" err="1" smtClean="0">
                <a:solidFill>
                  <a:schemeClr val="bg1"/>
                </a:solidFill>
              </a:rPr>
              <a:t>erdiri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id-ID" dirty="0" smtClean="0">
                <a:solidFill>
                  <a:schemeClr val="bg1"/>
                </a:solidFill>
              </a:rPr>
              <a:t> 1 atom C dg 4 “tangan” y</a:t>
            </a:r>
            <a:r>
              <a:rPr lang="en-US" dirty="0" err="1" smtClean="0">
                <a:solidFill>
                  <a:schemeClr val="bg1"/>
                </a:solidFill>
              </a:rPr>
              <a:t>aitu</a:t>
            </a:r>
            <a:r>
              <a:rPr lang="id-ID" dirty="0" smtClean="0">
                <a:solidFill>
                  <a:schemeClr val="bg1"/>
                </a:solidFill>
              </a:rPr>
              <a:t>:</a:t>
            </a:r>
          </a:p>
          <a:p>
            <a:pPr marL="723900" lvl="0" indent="-3683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gugus amino</a:t>
            </a:r>
          </a:p>
          <a:p>
            <a:pPr marL="723900" lvl="0" indent="-3683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gugus karboksil</a:t>
            </a:r>
          </a:p>
          <a:p>
            <a:pPr marL="723900" lvl="0" indent="-3683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atom hidrogen (H)</a:t>
            </a:r>
          </a:p>
          <a:p>
            <a:pPr marL="723900" indent="-3683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gugus R (rantai cabang)</a:t>
            </a:r>
          </a:p>
          <a:p>
            <a:endParaRPr lang="id-ID" dirty="0"/>
          </a:p>
        </p:txBody>
      </p:sp>
      <p:pic>
        <p:nvPicPr>
          <p:cNvPr id="126978" name="Picture 2" descr="sketsa bentuk A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743200"/>
            <a:ext cx="34479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pH ↓		pH 4,8-6,3		pH ↑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	(+)			ion dipolar		(-)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	Kelarutan ↑	</a:t>
            </a:r>
            <a:r>
              <a:rPr lang="id-ID" dirty="0" smtClean="0">
                <a:solidFill>
                  <a:srgbClr val="FFC000"/>
                </a:solidFill>
              </a:rPr>
              <a:t>kelarutan ↓</a:t>
            </a:r>
            <a:r>
              <a:rPr lang="id-ID" dirty="0" smtClean="0">
                <a:solidFill>
                  <a:schemeClr val="bg1"/>
                </a:solidFill>
              </a:rPr>
              <a:t>	kelarutan↑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128002" name="Picture 2" descr="amfo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971800"/>
            <a:ext cx="598898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981200" y="1219200"/>
            <a:ext cx="1143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1219200"/>
            <a:ext cx="914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7543800" cy="54403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AA: 20 </a:t>
            </a:r>
            <a:r>
              <a:rPr lang="en-US" dirty="0" err="1" smtClean="0">
                <a:solidFill>
                  <a:schemeClr val="bg1"/>
                </a:solidFill>
              </a:rPr>
              <a:t>macam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Tabel</a:t>
            </a:r>
            <a:r>
              <a:rPr lang="en-US" dirty="0" smtClean="0">
                <a:solidFill>
                  <a:schemeClr val="bg1"/>
                </a:solidFill>
              </a:rPr>
              <a:t> 1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Glisin</a:t>
            </a:r>
            <a:r>
              <a:rPr lang="en-US" dirty="0" smtClean="0">
                <a:solidFill>
                  <a:schemeClr val="bg1"/>
                </a:solidFill>
              </a:rPr>
              <a:t> – R: -H ; </a:t>
            </a:r>
            <a:r>
              <a:rPr lang="en-US" dirty="0" err="1" smtClean="0">
                <a:solidFill>
                  <a:schemeClr val="bg1"/>
                </a:solidFill>
              </a:rPr>
              <a:t>Alanin</a:t>
            </a:r>
            <a:r>
              <a:rPr lang="en-US" dirty="0" smtClean="0">
                <a:solidFill>
                  <a:schemeClr val="bg1"/>
                </a:solidFill>
              </a:rPr>
              <a:t> – R: - CH3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id-ID" dirty="0"/>
          </a:p>
        </p:txBody>
      </p:sp>
      <p:pic>
        <p:nvPicPr>
          <p:cNvPr id="129026" name="Picture 2" descr="glis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286000"/>
            <a:ext cx="15336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 descr="alan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114800"/>
            <a:ext cx="156625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5" descr="food-ami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1905000"/>
            <a:ext cx="2438400" cy="393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Ikatan Peptida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21163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Ikatan ant</a:t>
            </a:r>
            <a:r>
              <a:rPr lang="en-US" dirty="0" err="1" smtClean="0">
                <a:solidFill>
                  <a:schemeClr val="bg1"/>
                </a:solidFill>
              </a:rPr>
              <a:t>ara</a:t>
            </a:r>
            <a:r>
              <a:rPr lang="id-ID" dirty="0" smtClean="0">
                <a:solidFill>
                  <a:schemeClr val="bg1"/>
                </a:solidFill>
              </a:rPr>
              <a:t> AA dengan AA lain (-CONH-)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Posisi ant</a:t>
            </a:r>
            <a:r>
              <a:rPr lang="en-US" dirty="0" err="1" smtClean="0">
                <a:solidFill>
                  <a:schemeClr val="bg1"/>
                </a:solidFill>
              </a:rPr>
              <a:t>ara</a:t>
            </a:r>
            <a:r>
              <a:rPr lang="id-ID" dirty="0" smtClean="0">
                <a:solidFill>
                  <a:schemeClr val="bg1"/>
                </a:solidFill>
              </a:rPr>
              <a:t> gugus karboksil d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id-ID" dirty="0" smtClean="0">
                <a:solidFill>
                  <a:schemeClr val="bg1"/>
                </a:solidFill>
              </a:rPr>
              <a:t>g gugus amino</a:t>
            </a:r>
          </a:p>
          <a:p>
            <a:pPr marL="723900" indent="-3683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2AA – seny dipeptida</a:t>
            </a:r>
          </a:p>
          <a:p>
            <a:pPr marL="723900" indent="-3683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3AA – seny tripeptida</a:t>
            </a:r>
          </a:p>
          <a:p>
            <a:pPr marL="723900" indent="-368300">
              <a:buFont typeface="+mj-lt"/>
              <a:buAutoNum type="arabicPeriod"/>
            </a:pPr>
            <a:r>
              <a:rPr lang="id-ID" dirty="0" smtClean="0">
                <a:solidFill>
                  <a:schemeClr val="bg1"/>
                </a:solidFill>
              </a:rPr>
              <a:t>AA banyak - polipeptida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AA esensial </a:t>
            </a: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arginin</a:t>
            </a:r>
            <a:r>
              <a:rPr lang="id-ID" dirty="0" smtClean="0">
                <a:solidFill>
                  <a:schemeClr val="bg1"/>
                </a:solidFill>
              </a:rPr>
              <a:t> &amp;</a:t>
            </a:r>
          </a:p>
          <a:p>
            <a:pPr>
              <a:buNone/>
            </a:pPr>
            <a:r>
              <a:rPr lang="id-ID" dirty="0" smtClean="0">
                <a:solidFill>
                  <a:schemeClr val="bg1"/>
                </a:solidFill>
              </a:rPr>
              <a:t>	</a:t>
            </a:r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triptofan</a:t>
            </a:r>
            <a:r>
              <a:rPr lang="id-ID" dirty="0" smtClean="0">
                <a:solidFill>
                  <a:schemeClr val="bg1"/>
                </a:solidFill>
              </a:rPr>
              <a:t>?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AA non </a:t>
            </a:r>
            <a:r>
              <a:rPr lang="en-US" dirty="0" err="1" smtClean="0">
                <a:solidFill>
                  <a:schemeClr val="bg1"/>
                </a:solidFill>
              </a:rPr>
              <a:t>esensial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dipepti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14600"/>
            <a:ext cx="3788979" cy="38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Struktur Protein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id-ID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Primer</a:t>
            </a:r>
            <a:r>
              <a:rPr lang="id-ID" dirty="0" smtClean="0">
                <a:solidFill>
                  <a:schemeClr val="bg1"/>
                </a:solidFill>
              </a:rPr>
              <a:t>: AA </a:t>
            </a:r>
            <a:r>
              <a:rPr lang="en-US" dirty="0" err="1" smtClean="0">
                <a:solidFill>
                  <a:schemeClr val="bg1"/>
                </a:solidFill>
              </a:rPr>
              <a:t>bentuk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linier – ik</a:t>
            </a:r>
            <a:r>
              <a:rPr lang="en-US" dirty="0" err="1" smtClean="0">
                <a:solidFill>
                  <a:schemeClr val="bg1"/>
                </a:solidFill>
              </a:rPr>
              <a:t>atan</a:t>
            </a:r>
            <a:r>
              <a:rPr lang="id-ID" dirty="0" smtClean="0">
                <a:solidFill>
                  <a:schemeClr val="bg1"/>
                </a:solidFill>
              </a:rPr>
              <a:t> kovalen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id-ID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id-ID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Sekunder</a:t>
            </a:r>
            <a:r>
              <a:rPr lang="id-ID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struktur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3D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id-ID" dirty="0" smtClean="0">
                <a:solidFill>
                  <a:schemeClr val="bg1"/>
                </a:solidFill>
              </a:rPr>
              <a:t> polipeptida berlipat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n-US" dirty="0" err="1" smtClean="0">
                <a:solidFill>
                  <a:schemeClr val="bg1"/>
                </a:solidFill>
              </a:rPr>
              <a:t>lipat</a:t>
            </a:r>
            <a:endParaRPr lang="id-ID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id-ID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stuktur prim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4163712" cy="8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alfa heli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68455"/>
            <a:ext cx="2819400" cy="251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beta sheet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1256" y="3894957"/>
            <a:ext cx="3038707" cy="248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64" y="4572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Tersier</a:t>
            </a:r>
            <a:r>
              <a:rPr lang="id-ID" sz="32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struktur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d-ID" sz="3200" dirty="0" smtClean="0">
                <a:solidFill>
                  <a:schemeClr val="bg1"/>
                </a:solidFill>
                <a:latin typeface="+mj-lt"/>
              </a:rPr>
              <a:t>3D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gabungan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dari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beberapa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struktur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sekunder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dalam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satu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rantai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  <a:p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endParaRPr lang="id-ID" sz="3200" dirty="0">
              <a:solidFill>
                <a:schemeClr val="bg1"/>
              </a:solidFill>
              <a:latin typeface="+mj-lt"/>
            </a:endParaRPr>
          </a:p>
          <a:p>
            <a:endParaRPr lang="en-US" sz="3200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  <a:p>
            <a:endParaRPr lang="en-US" sz="3200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  <a:p>
            <a:r>
              <a:rPr lang="id-ID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Kuarterner</a:t>
            </a:r>
            <a:r>
              <a:rPr lang="id-ID" sz="32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terdiri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dari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j-lt"/>
              </a:rPr>
              <a:t>beberapa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id-ID" sz="3200" dirty="0" smtClean="0">
                <a:solidFill>
                  <a:schemeClr val="bg1"/>
                </a:solidFill>
                <a:latin typeface="+mj-lt"/>
              </a:rPr>
              <a:t>1 </a:t>
            </a:r>
            <a:r>
              <a:rPr lang="id-ID" sz="3200" dirty="0">
                <a:solidFill>
                  <a:schemeClr val="bg1"/>
                </a:solidFill>
                <a:latin typeface="+mj-lt"/>
              </a:rPr>
              <a:t>rantai</a:t>
            </a:r>
          </a:p>
          <a:p>
            <a:endParaRPr lang="en-US" sz="3200" dirty="0">
              <a:latin typeface="+mj-lt"/>
            </a:endParaRPr>
          </a:p>
        </p:txBody>
      </p:sp>
      <p:pic>
        <p:nvPicPr>
          <p:cNvPr id="3" name="Picture 6" descr="kuart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4470152"/>
            <a:ext cx="5079059" cy="200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ters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99398"/>
            <a:ext cx="2854192" cy="205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303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Denaturasi Protein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Perubahan struktur sekunder, tersier dan kuartener tanpa mengubah struktur primernya (tanpa memotong ikatan peptida)</a:t>
            </a:r>
          </a:p>
          <a:p>
            <a:endParaRPr lang="id-ID" dirty="0" smtClean="0">
              <a:solidFill>
                <a:schemeClr val="bg1"/>
              </a:solidFill>
            </a:endParaRPr>
          </a:p>
          <a:p>
            <a:endParaRPr lang="id-ID" dirty="0" smtClean="0">
              <a:solidFill>
                <a:schemeClr val="bg1"/>
              </a:solidFill>
            </a:endParaRPr>
          </a:p>
          <a:p>
            <a:endParaRPr lang="id-ID" dirty="0" smtClean="0">
              <a:solidFill>
                <a:schemeClr val="bg1"/>
              </a:solidFill>
            </a:endParaRPr>
          </a:p>
          <a:p>
            <a:endParaRPr lang="id-ID" dirty="0" smtClean="0">
              <a:solidFill>
                <a:schemeClr val="bg1"/>
              </a:solidFill>
            </a:endParaRPr>
          </a:p>
          <a:p>
            <a:r>
              <a:rPr lang="id-ID" dirty="0" smtClean="0">
                <a:solidFill>
                  <a:schemeClr val="bg1"/>
                </a:solidFill>
              </a:rPr>
              <a:t>Efek (+) dan efek (-)</a:t>
            </a:r>
          </a:p>
          <a:p>
            <a:endParaRPr lang="id-ID" dirty="0" smtClean="0">
              <a:solidFill>
                <a:schemeClr val="bg1"/>
              </a:solidFill>
            </a:endParaRPr>
          </a:p>
          <a:p>
            <a:endParaRPr lang="id-ID" dirty="0"/>
          </a:p>
        </p:txBody>
      </p:sp>
      <p:pic>
        <p:nvPicPr>
          <p:cNvPr id="3074" name="Picture 2" descr="denaturasi prot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399" y="3352800"/>
            <a:ext cx="3733801" cy="206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9874</TotalTime>
  <Words>816</Words>
  <Application>Microsoft Office PowerPoint</Application>
  <PresentationFormat>On-screen Show (4:3)</PresentationFormat>
  <Paragraphs>317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宋体</vt:lpstr>
      <vt:lpstr>宋体</vt:lpstr>
      <vt:lpstr>Arial</vt:lpstr>
      <vt:lpstr>Calibri</vt:lpstr>
      <vt:lpstr>Times New Roman</vt:lpstr>
      <vt:lpstr>Office Theme</vt:lpstr>
      <vt:lpstr>PROTEIN</vt:lpstr>
      <vt:lpstr>PowerPoint Presentation</vt:lpstr>
      <vt:lpstr>Asam Amino</vt:lpstr>
      <vt:lpstr>PowerPoint Presentation</vt:lpstr>
      <vt:lpstr>PowerPoint Presentation</vt:lpstr>
      <vt:lpstr>Ikatan Peptida</vt:lpstr>
      <vt:lpstr>Struktur Protein</vt:lpstr>
      <vt:lpstr>PowerPoint Presentation</vt:lpstr>
      <vt:lpstr>Denaturasi Protein</vt:lpstr>
      <vt:lpstr>a. Cara Fisik</vt:lpstr>
      <vt:lpstr>b. Cara Kimia</vt:lpstr>
      <vt:lpstr>Sifat Fungsional Protein</vt:lpstr>
      <vt:lpstr>PowerPoint Presentation</vt:lpstr>
      <vt:lpstr>PowerPoint Presentation</vt:lpstr>
      <vt:lpstr>SUSU</vt:lpstr>
      <vt:lpstr>PowerPoint Presentation</vt:lpstr>
      <vt:lpstr>PowerPoint Presentation</vt:lpstr>
      <vt:lpstr>Struktur Misel Kasein</vt:lpstr>
      <vt:lpstr>Produk Susu</vt:lpstr>
      <vt:lpstr>Susu Bubuk</vt:lpstr>
      <vt:lpstr>Butter</vt:lpstr>
      <vt:lpstr>KEJU</vt:lpstr>
      <vt:lpstr>Cottage  Cheese</vt:lpstr>
      <vt:lpstr>Cheddar  Cheese</vt:lpstr>
      <vt:lpstr>Telur</vt:lpstr>
      <vt:lpstr>Buih Putih Telur</vt:lpstr>
      <vt:lpstr>Video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LaptopKu</dc:creator>
  <cp:lastModifiedBy>Inspiron</cp:lastModifiedBy>
  <cp:revision>95</cp:revision>
  <dcterms:created xsi:type="dcterms:W3CDTF">2007-11-02T14:41:35Z</dcterms:created>
  <dcterms:modified xsi:type="dcterms:W3CDTF">2016-11-08T02:01:35Z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TC300011311033</vt:lpwstr>
  </property>
</Properties>
</file>