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57" r:id="rId3"/>
    <p:sldId id="262" r:id="rId4"/>
    <p:sldId id="261" r:id="rId5"/>
    <p:sldId id="299" r:id="rId6"/>
    <p:sldId id="258" r:id="rId7"/>
    <p:sldId id="269" r:id="rId8"/>
    <p:sldId id="276" r:id="rId9"/>
    <p:sldId id="29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8EC11-48AB-4800-B01B-8701C5E8961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d-ID"/>
        </a:p>
      </dgm:t>
    </dgm:pt>
    <dgm:pt modelId="{1230CE22-D30D-4C80-A4E3-172CF6817BB3}">
      <dgm:prSet phldrT="[Text]"/>
      <dgm:spPr/>
      <dgm:t>
        <a:bodyPr/>
        <a:lstStyle/>
        <a:p>
          <a:r>
            <a:rPr lang="en-GB" dirty="0"/>
            <a:t>Ruang </a:t>
          </a:r>
          <a:r>
            <a:rPr lang="en-GB" dirty="0" err="1"/>
            <a:t>Lingkup</a:t>
          </a:r>
          <a:endParaRPr lang="id-ID" dirty="0"/>
        </a:p>
      </dgm:t>
    </dgm:pt>
    <dgm:pt modelId="{34664608-B380-42DF-9D8C-D1FE3B0C0C0E}" type="parTrans" cxnId="{5DF4A0AC-3205-48CB-B559-3CE55096ACD2}">
      <dgm:prSet/>
      <dgm:spPr/>
      <dgm:t>
        <a:bodyPr/>
        <a:lstStyle/>
        <a:p>
          <a:endParaRPr lang="id-ID"/>
        </a:p>
      </dgm:t>
    </dgm:pt>
    <dgm:pt modelId="{56A20EE3-1D57-4C2F-8E92-FC5B3277E073}" type="sibTrans" cxnId="{5DF4A0AC-3205-48CB-B559-3CE55096ACD2}">
      <dgm:prSet/>
      <dgm:spPr/>
      <dgm:t>
        <a:bodyPr/>
        <a:lstStyle/>
        <a:p>
          <a:endParaRPr lang="id-ID"/>
        </a:p>
      </dgm:t>
    </dgm:pt>
    <dgm:pt modelId="{A093C66D-0A34-4BD5-8F62-E1FD43731BAA}">
      <dgm:prSet phldrT="[Text]"/>
      <dgm:spPr/>
      <dgm:t>
        <a:bodyPr/>
        <a:lstStyle/>
        <a:p>
          <a:r>
            <a:rPr lang="en-GB" dirty="0" err="1"/>
            <a:t>Peribahasa</a:t>
          </a:r>
          <a:endParaRPr lang="id-ID" dirty="0"/>
        </a:p>
      </dgm:t>
    </dgm:pt>
    <dgm:pt modelId="{67EF9F5A-4892-40E7-893B-EC4A96104A96}" type="parTrans" cxnId="{F73FB035-715C-4450-A30F-5DF97D59D08A}">
      <dgm:prSet/>
      <dgm:spPr/>
      <dgm:t>
        <a:bodyPr/>
        <a:lstStyle/>
        <a:p>
          <a:endParaRPr lang="id-ID"/>
        </a:p>
      </dgm:t>
    </dgm:pt>
    <dgm:pt modelId="{42BBEE23-3188-4F1A-AAD2-2D1BE05850B4}" type="sibTrans" cxnId="{F73FB035-715C-4450-A30F-5DF97D59D08A}">
      <dgm:prSet/>
      <dgm:spPr/>
      <dgm:t>
        <a:bodyPr/>
        <a:lstStyle/>
        <a:p>
          <a:endParaRPr lang="id-ID"/>
        </a:p>
      </dgm:t>
    </dgm:pt>
    <dgm:pt modelId="{38C65004-F9D7-4586-B57E-7AA44DEE2448}">
      <dgm:prSet phldrT="[Text]"/>
      <dgm:spPr/>
      <dgm:t>
        <a:bodyPr/>
        <a:lstStyle/>
        <a:p>
          <a:r>
            <a:rPr lang="en-GB" dirty="0" err="1"/>
            <a:t>Ungkapan</a:t>
          </a:r>
          <a:endParaRPr lang="id-ID" dirty="0"/>
        </a:p>
      </dgm:t>
    </dgm:pt>
    <dgm:pt modelId="{362E2373-F914-46D1-A8A2-957E4D5FB522}" type="parTrans" cxnId="{C4A5B0F1-6355-46AE-A447-60E42D2FC0B0}">
      <dgm:prSet/>
      <dgm:spPr/>
      <dgm:t>
        <a:bodyPr/>
        <a:lstStyle/>
        <a:p>
          <a:endParaRPr lang="id-ID"/>
        </a:p>
      </dgm:t>
    </dgm:pt>
    <dgm:pt modelId="{0370068A-E8E7-4792-9A29-F91D53AD69D0}" type="sibTrans" cxnId="{C4A5B0F1-6355-46AE-A447-60E42D2FC0B0}">
      <dgm:prSet/>
      <dgm:spPr/>
      <dgm:t>
        <a:bodyPr/>
        <a:lstStyle/>
        <a:p>
          <a:endParaRPr lang="id-ID"/>
        </a:p>
      </dgm:t>
    </dgm:pt>
    <dgm:pt modelId="{0B6C0202-132B-4328-9D21-469BE8109589}">
      <dgm:prSet phldrT="[Text]"/>
      <dgm:spPr/>
      <dgm:t>
        <a:bodyPr/>
        <a:lstStyle/>
        <a:p>
          <a:r>
            <a:rPr lang="en-GB" dirty="0" err="1"/>
            <a:t>Aspek</a:t>
          </a:r>
          <a:r>
            <a:rPr lang="en-GB" dirty="0"/>
            <a:t> </a:t>
          </a:r>
          <a:r>
            <a:rPr lang="en-GB" dirty="0" err="1"/>
            <a:t>Kalimat</a:t>
          </a:r>
          <a:endParaRPr lang="id-ID" dirty="0"/>
        </a:p>
      </dgm:t>
    </dgm:pt>
    <dgm:pt modelId="{F539D2AD-6BEE-4FD8-B348-06991B97C0D4}" type="parTrans" cxnId="{F2CF6A59-E648-434B-9235-857CA0CA7145}">
      <dgm:prSet/>
      <dgm:spPr/>
      <dgm:t>
        <a:bodyPr/>
        <a:lstStyle/>
        <a:p>
          <a:endParaRPr lang="id-ID"/>
        </a:p>
      </dgm:t>
    </dgm:pt>
    <dgm:pt modelId="{6A687670-5622-4065-95D7-4FB76304DAE7}" type="sibTrans" cxnId="{F2CF6A59-E648-434B-9235-857CA0CA7145}">
      <dgm:prSet/>
      <dgm:spPr/>
      <dgm:t>
        <a:bodyPr/>
        <a:lstStyle/>
        <a:p>
          <a:endParaRPr lang="id-ID"/>
        </a:p>
      </dgm:t>
    </dgm:pt>
    <dgm:pt modelId="{3785B5CD-316D-4193-AC2C-C3DF0E6CB5FB}">
      <dgm:prSet phldrT="[Text]"/>
      <dgm:spPr/>
      <dgm:t>
        <a:bodyPr/>
        <a:lstStyle/>
        <a:p>
          <a:r>
            <a:rPr lang="en-GB" dirty="0"/>
            <a:t>B</a:t>
          </a:r>
          <a:r>
            <a:rPr lang="id-ID" dirty="0" err="1"/>
            <a:t>aya</a:t>
          </a:r>
          <a:r>
            <a:rPr lang="id-ID" dirty="0"/>
            <a:t> bahasa</a:t>
          </a:r>
        </a:p>
      </dgm:t>
    </dgm:pt>
    <dgm:pt modelId="{C46865EE-5017-45F4-BD89-A88EBDA1F3F6}" type="parTrans" cxnId="{347B72BE-1A09-48E5-8FC4-0B60CB29DBB9}">
      <dgm:prSet/>
      <dgm:spPr/>
      <dgm:t>
        <a:bodyPr/>
        <a:lstStyle/>
        <a:p>
          <a:endParaRPr lang="id-ID"/>
        </a:p>
      </dgm:t>
    </dgm:pt>
    <dgm:pt modelId="{95C6A9F8-F489-4A88-A06F-74E6EA8C7C7F}" type="sibTrans" cxnId="{347B72BE-1A09-48E5-8FC4-0B60CB29DBB9}">
      <dgm:prSet/>
      <dgm:spPr/>
      <dgm:t>
        <a:bodyPr/>
        <a:lstStyle/>
        <a:p>
          <a:endParaRPr lang="id-ID"/>
        </a:p>
      </dgm:t>
    </dgm:pt>
    <dgm:pt modelId="{0D697260-40B1-4E97-AF0E-5A1025544A8F}">
      <dgm:prSet phldrT="[Text]"/>
      <dgm:spPr/>
      <dgm:t>
        <a:bodyPr/>
        <a:lstStyle/>
        <a:p>
          <a:r>
            <a:rPr lang="en-GB" dirty="0"/>
            <a:t>Kata </a:t>
          </a:r>
          <a:r>
            <a:rPr lang="en-GB" dirty="0" err="1"/>
            <a:t>asosiatif</a:t>
          </a:r>
          <a:endParaRPr lang="id-ID" dirty="0"/>
        </a:p>
      </dgm:t>
    </dgm:pt>
    <dgm:pt modelId="{FA479697-FD64-45F0-8003-424E289755A9}" type="parTrans" cxnId="{EC786EC0-532F-4D4B-9D00-2EFCBEA8B342}">
      <dgm:prSet/>
      <dgm:spPr/>
      <dgm:t>
        <a:bodyPr/>
        <a:lstStyle/>
        <a:p>
          <a:endParaRPr lang="id-ID"/>
        </a:p>
      </dgm:t>
    </dgm:pt>
    <dgm:pt modelId="{24C711B2-8E3E-41DE-A19B-01DDA8A22EAE}" type="sibTrans" cxnId="{EC786EC0-532F-4D4B-9D00-2EFCBEA8B342}">
      <dgm:prSet/>
      <dgm:spPr/>
      <dgm:t>
        <a:bodyPr/>
        <a:lstStyle/>
        <a:p>
          <a:endParaRPr lang="id-ID"/>
        </a:p>
      </dgm:t>
    </dgm:pt>
    <dgm:pt modelId="{EFDD6893-650B-4A44-BE8D-E7396CEDB5C4}" type="pres">
      <dgm:prSet presAssocID="{D8E8EC11-48AB-4800-B01B-8701C5E896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B75277A-1759-467E-87DB-D88BDD9A1282}" type="pres">
      <dgm:prSet presAssocID="{1230CE22-D30D-4C80-A4E3-172CF6817BB3}" presName="Accent1" presStyleCnt="0"/>
      <dgm:spPr/>
    </dgm:pt>
    <dgm:pt modelId="{0B108D7C-D0B7-4CE5-B162-CB711BC0706C}" type="pres">
      <dgm:prSet presAssocID="{1230CE22-D30D-4C80-A4E3-172CF6817BB3}" presName="Accent" presStyleLbl="node1" presStyleIdx="0" presStyleCnt="1"/>
      <dgm:spPr/>
    </dgm:pt>
    <dgm:pt modelId="{70FA439C-B3F6-4DEF-8787-873A6B24621A}" type="pres">
      <dgm:prSet presAssocID="{1230CE22-D30D-4C80-A4E3-172CF6817BB3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F3013FC-1944-45F1-8FA7-8493ACA12B62}" type="pres">
      <dgm:prSet presAssocID="{1230CE22-D30D-4C80-A4E3-172CF6817BB3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044A9E32-5E88-42C1-A801-AA42A9567B2F}" type="presOf" srcId="{A093C66D-0A34-4BD5-8F62-E1FD43731BAA}" destId="{70FA439C-B3F6-4DEF-8787-873A6B24621A}" srcOrd="0" destOrd="0" presId="urn:microsoft.com/office/officeart/2009/layout/CircleArrowProcess"/>
    <dgm:cxn modelId="{F73FB035-715C-4450-A30F-5DF97D59D08A}" srcId="{1230CE22-D30D-4C80-A4E3-172CF6817BB3}" destId="{A093C66D-0A34-4BD5-8F62-E1FD43731BAA}" srcOrd="0" destOrd="0" parTransId="{67EF9F5A-4892-40E7-893B-EC4A96104A96}" sibTransId="{42BBEE23-3188-4F1A-AAD2-2D1BE05850B4}"/>
    <dgm:cxn modelId="{1CA67C64-463F-4835-BCAA-0980547EA62B}" type="presOf" srcId="{38C65004-F9D7-4586-B57E-7AA44DEE2448}" destId="{70FA439C-B3F6-4DEF-8787-873A6B24621A}" srcOrd="0" destOrd="1" presId="urn:microsoft.com/office/officeart/2009/layout/CircleArrowProcess"/>
    <dgm:cxn modelId="{6FA51C4D-8296-4372-BE38-28E6CA0D9CB6}" type="presOf" srcId="{0B6C0202-132B-4328-9D21-469BE8109589}" destId="{70FA439C-B3F6-4DEF-8787-873A6B24621A}" srcOrd="0" destOrd="2" presId="urn:microsoft.com/office/officeart/2009/layout/CircleArrowProcess"/>
    <dgm:cxn modelId="{E7A3AB76-EFC6-4F98-888B-9700367C4844}" type="presOf" srcId="{3785B5CD-316D-4193-AC2C-C3DF0E6CB5FB}" destId="{70FA439C-B3F6-4DEF-8787-873A6B24621A}" srcOrd="0" destOrd="3" presId="urn:microsoft.com/office/officeart/2009/layout/CircleArrowProcess"/>
    <dgm:cxn modelId="{F2CF6A59-E648-434B-9235-857CA0CA7145}" srcId="{1230CE22-D30D-4C80-A4E3-172CF6817BB3}" destId="{0B6C0202-132B-4328-9D21-469BE8109589}" srcOrd="2" destOrd="0" parTransId="{F539D2AD-6BEE-4FD8-B348-06991B97C0D4}" sibTransId="{6A687670-5622-4065-95D7-4FB76304DAE7}"/>
    <dgm:cxn modelId="{0B3C7086-DC5A-44E2-ADEF-878E0DB0674F}" type="presOf" srcId="{1230CE22-D30D-4C80-A4E3-172CF6817BB3}" destId="{AF3013FC-1944-45F1-8FA7-8493ACA12B62}" srcOrd="0" destOrd="0" presId="urn:microsoft.com/office/officeart/2009/layout/CircleArrowProcess"/>
    <dgm:cxn modelId="{AA7FB495-348F-4B5A-AF6A-EA0CD78D4064}" type="presOf" srcId="{D8E8EC11-48AB-4800-B01B-8701C5E89614}" destId="{EFDD6893-650B-4A44-BE8D-E7396CEDB5C4}" srcOrd="0" destOrd="0" presId="urn:microsoft.com/office/officeart/2009/layout/CircleArrowProcess"/>
    <dgm:cxn modelId="{5DF4A0AC-3205-48CB-B559-3CE55096ACD2}" srcId="{D8E8EC11-48AB-4800-B01B-8701C5E89614}" destId="{1230CE22-D30D-4C80-A4E3-172CF6817BB3}" srcOrd="0" destOrd="0" parTransId="{34664608-B380-42DF-9D8C-D1FE3B0C0C0E}" sibTransId="{56A20EE3-1D57-4C2F-8E92-FC5B3277E073}"/>
    <dgm:cxn modelId="{0ADB27B9-7ECD-414C-9F3C-8161E4AF5931}" type="presOf" srcId="{0D697260-40B1-4E97-AF0E-5A1025544A8F}" destId="{70FA439C-B3F6-4DEF-8787-873A6B24621A}" srcOrd="0" destOrd="4" presId="urn:microsoft.com/office/officeart/2009/layout/CircleArrowProcess"/>
    <dgm:cxn modelId="{347B72BE-1A09-48E5-8FC4-0B60CB29DBB9}" srcId="{1230CE22-D30D-4C80-A4E3-172CF6817BB3}" destId="{3785B5CD-316D-4193-AC2C-C3DF0E6CB5FB}" srcOrd="3" destOrd="0" parTransId="{C46865EE-5017-45F4-BD89-A88EBDA1F3F6}" sibTransId="{95C6A9F8-F489-4A88-A06F-74E6EA8C7C7F}"/>
    <dgm:cxn modelId="{EC786EC0-532F-4D4B-9D00-2EFCBEA8B342}" srcId="{1230CE22-D30D-4C80-A4E3-172CF6817BB3}" destId="{0D697260-40B1-4E97-AF0E-5A1025544A8F}" srcOrd="4" destOrd="0" parTransId="{FA479697-FD64-45F0-8003-424E289755A9}" sibTransId="{24C711B2-8E3E-41DE-A19B-01DDA8A22EAE}"/>
    <dgm:cxn modelId="{C4A5B0F1-6355-46AE-A447-60E42D2FC0B0}" srcId="{1230CE22-D30D-4C80-A4E3-172CF6817BB3}" destId="{38C65004-F9D7-4586-B57E-7AA44DEE2448}" srcOrd="1" destOrd="0" parTransId="{362E2373-F914-46D1-A8A2-957E4D5FB522}" sibTransId="{0370068A-E8E7-4792-9A29-F91D53AD69D0}"/>
    <dgm:cxn modelId="{B7256C50-61C0-4BF1-9DAD-2CBC093CDE68}" type="presParOf" srcId="{EFDD6893-650B-4A44-BE8D-E7396CEDB5C4}" destId="{CB75277A-1759-467E-87DB-D88BDD9A1282}" srcOrd="0" destOrd="0" presId="urn:microsoft.com/office/officeart/2009/layout/CircleArrowProcess"/>
    <dgm:cxn modelId="{C7A26D3A-163A-4CE2-9A45-29CC8C5F4F00}" type="presParOf" srcId="{CB75277A-1759-467E-87DB-D88BDD9A1282}" destId="{0B108D7C-D0B7-4CE5-B162-CB711BC0706C}" srcOrd="0" destOrd="0" presId="urn:microsoft.com/office/officeart/2009/layout/CircleArrowProcess"/>
    <dgm:cxn modelId="{81AD944F-5CE6-41EB-885A-1C00D89A0707}" type="presParOf" srcId="{EFDD6893-650B-4A44-BE8D-E7396CEDB5C4}" destId="{70FA439C-B3F6-4DEF-8787-873A6B24621A}" srcOrd="1" destOrd="0" presId="urn:microsoft.com/office/officeart/2009/layout/CircleArrowProcess"/>
    <dgm:cxn modelId="{DEDB6F60-F44B-4BE0-9DE6-78994BE24654}" type="presParOf" srcId="{EFDD6893-650B-4A44-BE8D-E7396CEDB5C4}" destId="{AF3013FC-1944-45F1-8FA7-8493ACA12B6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08D7C-D0B7-4CE5-B162-CB711BC0706C}">
      <dsp:nvSpPr>
        <dsp:cNvPr id="0" name=""/>
        <dsp:cNvSpPr/>
      </dsp:nvSpPr>
      <dsp:spPr>
        <a:xfrm>
          <a:off x="778668" y="0"/>
          <a:ext cx="4967105" cy="496821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A439C-B3F6-4DEF-8787-873A6B24621A}">
      <dsp:nvSpPr>
        <dsp:cNvPr id="0" name=""/>
        <dsp:cNvSpPr/>
      </dsp:nvSpPr>
      <dsp:spPr>
        <a:xfrm>
          <a:off x="5746568" y="1481023"/>
          <a:ext cx="2980740" cy="198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Peribahasa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Ungkapan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/>
            <a:t>Aspek</a:t>
          </a:r>
          <a:r>
            <a:rPr lang="en-GB" sz="2400" kern="1200" dirty="0"/>
            <a:t> </a:t>
          </a:r>
          <a:r>
            <a:rPr lang="en-GB" sz="2400" kern="1200" dirty="0" err="1"/>
            <a:t>Kalimat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B</a:t>
          </a:r>
          <a:r>
            <a:rPr lang="id-ID" sz="2400" kern="1200" dirty="0" err="1"/>
            <a:t>aya</a:t>
          </a:r>
          <a:r>
            <a:rPr lang="id-ID" sz="2400" kern="1200" dirty="0"/>
            <a:t> bahasa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Kata </a:t>
          </a:r>
          <a:r>
            <a:rPr lang="en-GB" sz="2400" kern="1200" dirty="0" err="1"/>
            <a:t>asosiatif</a:t>
          </a:r>
          <a:endParaRPr lang="id-ID" sz="2400" kern="1200" dirty="0"/>
        </a:p>
      </dsp:txBody>
      <dsp:txXfrm>
        <a:off x="5746568" y="1481023"/>
        <a:ext cx="2980740" cy="1987781"/>
      </dsp:txXfrm>
    </dsp:sp>
    <dsp:sp modelId="{AF3013FC-1944-45F1-8FA7-8493ACA12B62}">
      <dsp:nvSpPr>
        <dsp:cNvPr id="0" name=""/>
        <dsp:cNvSpPr/>
      </dsp:nvSpPr>
      <dsp:spPr>
        <a:xfrm>
          <a:off x="1875580" y="1798492"/>
          <a:ext cx="2771691" cy="1385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Ruang </a:t>
          </a:r>
          <a:r>
            <a:rPr lang="en-GB" sz="4700" kern="1200" dirty="0" err="1"/>
            <a:t>Lingkup</a:t>
          </a:r>
          <a:endParaRPr lang="id-ID" sz="4700" kern="1200" dirty="0"/>
        </a:p>
      </dsp:txBody>
      <dsp:txXfrm>
        <a:off x="1875580" y="1798492"/>
        <a:ext cx="2771691" cy="1385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3" name="Freeform 3"/>
          <p:cNvSpPr/>
          <p:nvPr/>
        </p:nvSpPr>
        <p:spPr>
          <a:xfrm rot="-5400000">
            <a:off x="-1331686" y="3747105"/>
            <a:ext cx="3402336" cy="999436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grpSp>
        <p:nvGrpSpPr>
          <p:cNvPr id="4" name="Group 4"/>
          <p:cNvGrpSpPr/>
          <p:nvPr/>
        </p:nvGrpSpPr>
        <p:grpSpPr>
          <a:xfrm>
            <a:off x="830710" y="4971103"/>
            <a:ext cx="288029" cy="28802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218" y="6059727"/>
            <a:ext cx="1887995" cy="18879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11656" y="5807522"/>
            <a:ext cx="700385" cy="70038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61848" y="-598101"/>
            <a:ext cx="1196202" cy="119620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id-ID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6633777" y="968943"/>
            <a:ext cx="6598567" cy="743839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17" name="Freeform 17"/>
          <p:cNvSpPr/>
          <p:nvPr/>
        </p:nvSpPr>
        <p:spPr>
          <a:xfrm>
            <a:off x="10774633" y="5510941"/>
            <a:ext cx="593164" cy="593164"/>
          </a:xfrm>
          <a:custGeom>
            <a:avLst/>
            <a:gdLst/>
            <a:ahLst/>
            <a:cxnLst/>
            <a:rect l="l" t="t" r="r" b="b"/>
            <a:pathLst>
              <a:path w="889746" h="889746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18" name="Freeform 18"/>
          <p:cNvSpPr/>
          <p:nvPr/>
        </p:nvSpPr>
        <p:spPr>
          <a:xfrm>
            <a:off x="8921298" y="145502"/>
            <a:ext cx="800542" cy="565958"/>
          </a:xfrm>
          <a:custGeom>
            <a:avLst/>
            <a:gdLst/>
            <a:ahLst/>
            <a:cxnLst/>
            <a:rect l="l" t="t" r="r" b="b"/>
            <a:pathLst>
              <a:path w="1200813" h="848937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19" name="Freeform 19"/>
          <p:cNvSpPr/>
          <p:nvPr/>
        </p:nvSpPr>
        <p:spPr>
          <a:xfrm>
            <a:off x="9721840" y="145502"/>
            <a:ext cx="1052793" cy="561490"/>
          </a:xfrm>
          <a:custGeom>
            <a:avLst/>
            <a:gdLst/>
            <a:ahLst/>
            <a:cxnLst/>
            <a:rect l="l" t="t" r="r" b="b"/>
            <a:pathLst>
              <a:path w="1579190" h="842235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 sz="1200"/>
          </a:p>
        </p:txBody>
      </p:sp>
      <p:sp>
        <p:nvSpPr>
          <p:cNvPr id="20" name="TextBox 20"/>
          <p:cNvSpPr txBox="1"/>
          <p:nvPr/>
        </p:nvSpPr>
        <p:spPr>
          <a:xfrm>
            <a:off x="1957213" y="2780480"/>
            <a:ext cx="9658983" cy="831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60"/>
              </a:lnSpc>
            </a:pPr>
            <a:r>
              <a:rPr lang="en-US" sz="5466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Stilistika</a:t>
            </a:r>
            <a:r>
              <a:rPr lang="en-US" sz="5466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/Gaya Bahasa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42446" y="1080511"/>
            <a:ext cx="4861346" cy="49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2"/>
              </a:lnSpc>
            </a:pP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Mata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Kuliah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Apresiasi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dan Kajian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Prosa</a:t>
            </a:r>
            <a:endParaRPr lang="en-US" sz="1660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just">
              <a:lnSpc>
                <a:spcPts val="1992"/>
              </a:lnSpc>
            </a:pP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Pertemuan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66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</a:t>
            </a:r>
            <a:r>
              <a:rPr lang="en-US" sz="166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7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23094" y="5660704"/>
            <a:ext cx="303180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9"/>
              </a:lnSpc>
            </a:pPr>
            <a:r>
              <a:rPr lang="en-US" sz="1868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pbsi.ikipsiliwangi.ac.id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DD678B0A-2913-DE56-32E2-ACBA92B4D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897223" y="2145295"/>
            <a:ext cx="7856375" cy="22953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Terima</a:t>
            </a:r>
            <a:r>
              <a:rPr lang="en-US" sz="6600" b="1">
                <a:solidFill>
                  <a:schemeClr val="tx1"/>
                </a:solidFill>
                <a:latin typeface="Algerian" panose="04020705040A02060702" pitchFamily="82" charset="0"/>
              </a:rPr>
              <a:t> kasih</a:t>
            </a:r>
            <a:endParaRPr lang="en-US" sz="66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4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BD7F84F8-DFAC-306F-D3E2-3D8C1690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875520" cy="40233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/>
              <a:t>Stilistika</a:t>
            </a:r>
            <a:r>
              <a:rPr lang="en-US" dirty="0"/>
              <a:t>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atylics</a:t>
            </a:r>
            <a:r>
              <a:rPr lang="en-US" dirty="0"/>
              <a:t> yang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style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etimologi</a:t>
            </a:r>
            <a:r>
              <a:rPr lang="en-US" dirty="0"/>
              <a:t>, </a:t>
            </a:r>
            <a:r>
              <a:rPr lang="en-US" dirty="0" err="1"/>
              <a:t>istilah</a:t>
            </a:r>
            <a:r>
              <a:rPr lang="en-US" dirty="0"/>
              <a:t> style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latin</a:t>
            </a:r>
            <a:r>
              <a:rPr lang="en-US" dirty="0"/>
              <a:t> </a:t>
            </a:r>
            <a:r>
              <a:rPr lang="en-US" dirty="0" err="1"/>
              <a:t>stilus</a:t>
            </a:r>
            <a:r>
              <a:rPr lang="en-US" dirty="0"/>
              <a:t>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tangkai</a:t>
            </a:r>
            <a:r>
              <a:rPr lang="en-US" dirty="0"/>
              <a:t>, </a:t>
            </a:r>
            <a:r>
              <a:rPr lang="en-US" dirty="0" err="1"/>
              <a:t>menyaran</a:t>
            </a:r>
            <a:r>
              <a:rPr lang="en-US" dirty="0"/>
              <a:t> pada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pena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tanda-tanda</a:t>
            </a:r>
            <a:r>
              <a:rPr lang="en-US" dirty="0"/>
              <a:t> (tulisan) pada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liat</a:t>
            </a:r>
            <a:r>
              <a:rPr lang="en-US" dirty="0"/>
              <a:t> yang </a:t>
            </a:r>
            <a:r>
              <a:rPr lang="en-US" dirty="0" err="1"/>
              <a:t>berlapis</a:t>
            </a:r>
            <a:r>
              <a:rPr lang="en-US" dirty="0"/>
              <a:t>  </a:t>
            </a:r>
            <a:r>
              <a:rPr lang="en-US" dirty="0" err="1"/>
              <a:t>lilin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stilistika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097280" y="999744"/>
            <a:ext cx="3328416" cy="7376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Pengertian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B579920B-B635-D86C-9DDC-E2E02FD2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21824" cy="40233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dirty="0" err="1"/>
              <a:t>Stilistika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yang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objektif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ditinjau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stilistika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yang </a:t>
            </a:r>
            <a:r>
              <a:rPr lang="en-US" sz="2800" dirty="0" err="1"/>
              <a:t>berfokus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wujud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tanda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sastra</a:t>
            </a:r>
            <a:r>
              <a:rPr lang="en-US" sz="2800" dirty="0"/>
              <a:t>. </a:t>
            </a:r>
            <a:r>
              <a:rPr lang="en-US" sz="2800" dirty="0" err="1"/>
              <a:t>Seperti</a:t>
            </a:r>
            <a:r>
              <a:rPr lang="en-US" sz="2800" dirty="0"/>
              <a:t> yang </a:t>
            </a:r>
            <a:r>
              <a:rPr lang="en-US" sz="2800" dirty="0" err="1"/>
              <a:t>dikatakan</a:t>
            </a:r>
            <a:r>
              <a:rPr lang="en-US" sz="2800" dirty="0"/>
              <a:t> Abrams 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bukunya</a:t>
            </a:r>
            <a:r>
              <a:rPr lang="en-US" sz="2800" dirty="0"/>
              <a:t> The Mirror and The Lamp (1976;8)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097280" y="768096"/>
            <a:ext cx="3913632" cy="8839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Bentuk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Kajian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5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870DB458-3FCF-8454-4DE4-E443F1D38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24" y="1786128"/>
            <a:ext cx="10058400" cy="402336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linguistik</a:t>
            </a:r>
            <a:r>
              <a:rPr lang="en-US" sz="2800" dirty="0"/>
              <a:t> dan </a:t>
            </a:r>
            <a:r>
              <a:rPr lang="en-US" sz="2800" dirty="0" err="1"/>
              <a:t>stilistika</a:t>
            </a:r>
            <a:r>
              <a:rPr lang="en-US" sz="2800" dirty="0"/>
              <a:t>. </a:t>
            </a:r>
            <a:r>
              <a:rPr lang="en-US" sz="2800" dirty="0" err="1"/>
              <a:t>Linguistik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berupaya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dan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kerjanya</a:t>
            </a:r>
            <a:r>
              <a:rPr lang="en-US" sz="2800" dirty="0"/>
              <a:t>,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stilistika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linguistik</a:t>
            </a:r>
            <a:r>
              <a:rPr lang="en-US" sz="2800" dirty="0"/>
              <a:t> yang </a:t>
            </a:r>
            <a:r>
              <a:rPr lang="en-US" sz="2800" dirty="0" err="1"/>
              <a:t>memusatkan</a:t>
            </a:r>
            <a:r>
              <a:rPr lang="en-US" sz="2800" dirty="0"/>
              <a:t> </a:t>
            </a:r>
            <a:r>
              <a:rPr lang="en-US" sz="2800" dirty="0" err="1"/>
              <a:t>perhatiannya</a:t>
            </a:r>
            <a:r>
              <a:rPr lang="en-US" sz="2800" dirty="0"/>
              <a:t> pada </a:t>
            </a:r>
            <a:r>
              <a:rPr lang="en-US" sz="2800" dirty="0" err="1"/>
              <a:t>variasi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, yang </a:t>
            </a:r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ekslusif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pemakaian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sastra (Turner G.W.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pranawa</a:t>
            </a:r>
            <a:r>
              <a:rPr lang="en-US" sz="2800" dirty="0"/>
              <a:t>, 2005:20)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67968" y="902208"/>
            <a:ext cx="2840736" cy="7376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Perbedaan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5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5827E870-B5FF-D74F-410F-1A7317FF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52596" y="142852"/>
            <a:ext cx="1857388" cy="221457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13088064"/>
              </p:ext>
            </p:extLst>
          </p:nvPr>
        </p:nvGraphicFramePr>
        <p:xfrm>
          <a:off x="2381223" y="1746913"/>
          <a:ext cx="9505977" cy="49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EA7CB643-F7E1-5081-14F6-2ACAB085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851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Stilistika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sumbangan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pemaknaan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sastra, </a:t>
            </a:r>
            <a:r>
              <a:rPr lang="en-US" sz="2400" dirty="0" err="1"/>
              <a:t>dikarenakan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sastra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lepas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en-US" sz="2400" dirty="0" err="1"/>
              <a:t>indah</a:t>
            </a:r>
            <a:r>
              <a:rPr lang="en-US" sz="2400" dirty="0"/>
              <a:t>.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menikmati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sastra</a:t>
            </a:r>
            <a:endParaRPr lang="en-US" sz="2400" dirty="0"/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97280" y="993648"/>
            <a:ext cx="3108960" cy="7376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Fungsi</a:t>
            </a:r>
            <a:r>
              <a:rPr lang="en-US" sz="4400" b="1" dirty="0">
                <a:solidFill>
                  <a:schemeClr val="tx1"/>
                </a:solidFill>
              </a:rPr>
              <a:t> 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054608" y="3801196"/>
            <a:ext cx="3194304" cy="7376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Tujuan</a:t>
            </a:r>
            <a:r>
              <a:rPr lang="en-US" sz="4400" b="1" dirty="0">
                <a:solidFill>
                  <a:schemeClr val="tx1"/>
                </a:solidFill>
              </a:rPr>
              <a:t>  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7552" y="4538812"/>
            <a:ext cx="10058400" cy="13851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/>
              <a:t>Nurgiyantoro</a:t>
            </a:r>
            <a:r>
              <a:rPr lang="en-US" sz="2400" dirty="0"/>
              <a:t> (2014, 75-76)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stilistika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dan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pengarang</a:t>
            </a:r>
            <a:r>
              <a:rPr lang="en-US" sz="2400" dirty="0"/>
              <a:t> </a:t>
            </a:r>
            <a:r>
              <a:rPr lang="en-US" sz="2400" dirty="0" err="1"/>
              <a:t>mempergunakan</a:t>
            </a:r>
            <a:r>
              <a:rPr lang="en-US" sz="2400" dirty="0"/>
              <a:t> </a:t>
            </a:r>
            <a:r>
              <a:rPr lang="en-US" sz="2400" dirty="0" err="1"/>
              <a:t>tanda-tanda</a:t>
            </a:r>
            <a:r>
              <a:rPr lang="en-US" sz="2400" dirty="0"/>
              <a:t> </a:t>
            </a:r>
            <a:r>
              <a:rPr lang="en-US" sz="2400" dirty="0" err="1"/>
              <a:t>linguistik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D3C6DB73-D2D8-7E9B-982B-46ADE612D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994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Keraf</a:t>
            </a:r>
            <a:r>
              <a:rPr lang="en-US" dirty="0"/>
              <a:t> (2009:115)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nonbahasa</a:t>
            </a:r>
            <a:r>
              <a:rPr lang="en-US" dirty="0"/>
              <a:t> dan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. Dari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nonbahasa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pengarang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, media, </a:t>
            </a:r>
            <a:r>
              <a:rPr lang="en-US" dirty="0" err="1"/>
              <a:t>permasalahan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sasaran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kata, </a:t>
            </a:r>
            <a:r>
              <a:rPr lang="en-US" dirty="0" err="1"/>
              <a:t>pilihan</a:t>
            </a:r>
            <a:r>
              <a:rPr lang="en-US" dirty="0"/>
              <a:t> nada,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, dan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97280" y="735004"/>
            <a:ext cx="3464021" cy="9315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Gaya Bahasa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77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3BB8A610-04B1-54A3-1164-31B57AA0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03226"/>
          </a:xfrm>
        </p:spPr>
        <p:txBody>
          <a:bodyPr>
            <a:noAutofit/>
          </a:bodyPr>
          <a:lstStyle/>
          <a:p>
            <a:pPr lvl="0" algn="just"/>
            <a:r>
              <a:rPr lang="en-US" b="1" dirty="0"/>
              <a:t>Gaya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pilihan</a:t>
            </a:r>
            <a:r>
              <a:rPr lang="en-US" b="1" dirty="0"/>
              <a:t> kata: </a:t>
            </a:r>
            <a:r>
              <a:rPr lang="en-US" dirty="0"/>
              <a:t>Gaya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 </a:t>
            </a:r>
          </a:p>
          <a:p>
            <a:pPr lvl="0" algn="just"/>
            <a:r>
              <a:rPr lang="en-US" b="1" dirty="0"/>
              <a:t>Gaya Bahasa </a:t>
            </a:r>
            <a:r>
              <a:rPr lang="en-US" b="1" dirty="0" err="1"/>
              <a:t>berdasarkan</a:t>
            </a:r>
            <a:r>
              <a:rPr lang="en-US" b="1" dirty="0"/>
              <a:t> nada :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mulia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</a:p>
          <a:p>
            <a:pPr lvl="0" algn="just"/>
            <a:r>
              <a:rPr lang="en-US" b="1" dirty="0"/>
              <a:t>Gaya Bahasa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: </a:t>
            </a:r>
            <a:r>
              <a:rPr lang="en-US" dirty="0"/>
              <a:t> </a:t>
            </a:r>
            <a:r>
              <a:rPr lang="en-US" dirty="0" err="1"/>
              <a:t>Klimaks</a:t>
            </a:r>
            <a:r>
              <a:rPr lang="en-US" dirty="0"/>
              <a:t>, anti </a:t>
            </a:r>
            <a:r>
              <a:rPr lang="en-US" dirty="0" err="1"/>
              <a:t>klimaks</a:t>
            </a:r>
            <a:r>
              <a:rPr lang="en-US" dirty="0"/>
              <a:t>, </a:t>
            </a:r>
            <a:r>
              <a:rPr lang="en-US" dirty="0" err="1"/>
              <a:t>paralelisme</a:t>
            </a:r>
            <a:r>
              <a:rPr lang="en-US" dirty="0"/>
              <a:t>, </a:t>
            </a:r>
            <a:r>
              <a:rPr lang="en-US" dirty="0" err="1"/>
              <a:t>antitesis</a:t>
            </a:r>
            <a:r>
              <a:rPr lang="en-US" dirty="0"/>
              <a:t> dan </a:t>
            </a:r>
            <a:r>
              <a:rPr lang="en-US" dirty="0" err="1"/>
              <a:t>repetisi</a:t>
            </a:r>
            <a:r>
              <a:rPr lang="en-US" dirty="0"/>
              <a:t> </a:t>
            </a:r>
          </a:p>
          <a:p>
            <a:pPr algn="just"/>
            <a:r>
              <a:rPr lang="en-US" b="1" dirty="0"/>
              <a:t>Gaya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b="1" dirty="0" err="1"/>
              <a:t>tidaknya</a:t>
            </a:r>
            <a:r>
              <a:rPr lang="en-US" b="1" dirty="0"/>
              <a:t> </a:t>
            </a:r>
            <a:r>
              <a:rPr lang="en-US" b="1" dirty="0" err="1"/>
              <a:t>makna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retoris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aliterasi</a:t>
            </a:r>
            <a:r>
              <a:rPr lang="en-US" dirty="0"/>
              <a:t>, </a:t>
            </a:r>
            <a:r>
              <a:rPr lang="en-US" dirty="0" err="1"/>
              <a:t>asonasi</a:t>
            </a:r>
            <a:r>
              <a:rPr lang="en-US" dirty="0"/>
              <a:t>, </a:t>
            </a:r>
            <a:r>
              <a:rPr lang="en-US" dirty="0" err="1"/>
              <a:t>anastrop</a:t>
            </a:r>
            <a:r>
              <a:rPr lang="en-US" dirty="0"/>
              <a:t>, </a:t>
            </a:r>
            <a:r>
              <a:rPr lang="en-US" dirty="0" err="1"/>
              <a:t>apofasis</a:t>
            </a:r>
            <a:r>
              <a:rPr lang="en-US" dirty="0"/>
              <a:t>, </a:t>
            </a:r>
            <a:r>
              <a:rPr lang="en-US" dirty="0" err="1"/>
              <a:t>apostrof</a:t>
            </a:r>
            <a:r>
              <a:rPr lang="en-US" dirty="0"/>
              <a:t>, </a:t>
            </a:r>
            <a:r>
              <a:rPr lang="en-US" dirty="0" err="1"/>
              <a:t>asidenton</a:t>
            </a:r>
            <a:r>
              <a:rPr lang="en-US" dirty="0"/>
              <a:t>, </a:t>
            </a:r>
            <a:r>
              <a:rPr lang="en-US" dirty="0" err="1"/>
              <a:t>polisidenton</a:t>
            </a:r>
            <a:r>
              <a:rPr lang="en-US" dirty="0"/>
              <a:t>, </a:t>
            </a:r>
            <a:r>
              <a:rPr lang="en-US" dirty="0" err="1"/>
              <a:t>kiasmus</a:t>
            </a:r>
            <a:r>
              <a:rPr lang="en-US" dirty="0"/>
              <a:t>, ellipsis, </a:t>
            </a:r>
            <a:r>
              <a:rPr lang="en-US" dirty="0" err="1"/>
              <a:t>eufemismus</a:t>
            </a:r>
            <a:r>
              <a:rPr lang="en-US" dirty="0"/>
              <a:t>, litotes, hysteron proteron, </a:t>
            </a:r>
            <a:r>
              <a:rPr lang="en-US" dirty="0" err="1"/>
              <a:t>pleonasme</a:t>
            </a:r>
            <a:r>
              <a:rPr lang="en-US" dirty="0"/>
              <a:t> da tautology. Periphrasis, prolepsis, </a:t>
            </a:r>
            <a:r>
              <a:rPr lang="en-US" dirty="0" err="1"/>
              <a:t>eroteris</a:t>
            </a:r>
            <a:r>
              <a:rPr lang="en-US" dirty="0"/>
              <a:t>, </a:t>
            </a:r>
            <a:r>
              <a:rPr lang="en-US" dirty="0" err="1"/>
              <a:t>silepsis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zeugma, </a:t>
            </a:r>
            <a:r>
              <a:rPr lang="en-US" dirty="0" err="1"/>
              <a:t>koreksio</a:t>
            </a:r>
            <a:r>
              <a:rPr lang="en-US" dirty="0"/>
              <a:t>, </a:t>
            </a:r>
            <a:r>
              <a:rPr lang="en-US" dirty="0" err="1"/>
              <a:t>hiperbola</a:t>
            </a:r>
            <a:r>
              <a:rPr lang="en-US" dirty="0"/>
              <a:t>, paradox, </a:t>
            </a:r>
            <a:r>
              <a:rPr lang="en-US" dirty="0" err="1"/>
              <a:t>oksimoron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kiasan</a:t>
            </a:r>
            <a:r>
              <a:rPr lang="en-US" dirty="0"/>
              <a:t>, </a:t>
            </a:r>
            <a:r>
              <a:rPr lang="en-US" dirty="0" err="1"/>
              <a:t>metafora</a:t>
            </a:r>
            <a:r>
              <a:rPr lang="en-US" dirty="0"/>
              <a:t>, simile, </a:t>
            </a:r>
            <a:r>
              <a:rPr lang="en-US" dirty="0" err="1"/>
              <a:t>alegori</a:t>
            </a:r>
            <a:r>
              <a:rPr lang="en-US" dirty="0"/>
              <a:t>, </a:t>
            </a:r>
            <a:r>
              <a:rPr lang="en-US" dirty="0" err="1"/>
              <a:t>personifikasi</a:t>
            </a:r>
            <a:r>
              <a:rPr lang="en-US" dirty="0"/>
              <a:t>, </a:t>
            </a:r>
            <a:r>
              <a:rPr lang="en-US" dirty="0" err="1"/>
              <a:t>alusi</a:t>
            </a:r>
            <a:r>
              <a:rPr lang="en-US" dirty="0"/>
              <a:t>, </a:t>
            </a:r>
            <a:r>
              <a:rPr lang="en-US" dirty="0" err="1"/>
              <a:t>eponimi</a:t>
            </a:r>
            <a:r>
              <a:rPr lang="en-US" dirty="0"/>
              <a:t>, </a:t>
            </a:r>
            <a:r>
              <a:rPr lang="en-US" dirty="0" err="1"/>
              <a:t>epitet</a:t>
            </a:r>
            <a:r>
              <a:rPr lang="en-US" dirty="0"/>
              <a:t>, </a:t>
            </a:r>
            <a:r>
              <a:rPr lang="en-US" dirty="0" err="1"/>
              <a:t>sinekdote</a:t>
            </a:r>
            <a:r>
              <a:rPr lang="en-US" dirty="0"/>
              <a:t>, </a:t>
            </a:r>
            <a:r>
              <a:rPr lang="en-US" dirty="0" err="1"/>
              <a:t>metonimia</a:t>
            </a:r>
            <a:r>
              <a:rPr lang="en-US" dirty="0"/>
              <a:t>, antonomasia, </a:t>
            </a:r>
            <a:r>
              <a:rPr lang="en-US" dirty="0" err="1"/>
              <a:t>hipalase</a:t>
            </a:r>
            <a:r>
              <a:rPr lang="en-US" dirty="0"/>
              <a:t>, </a:t>
            </a:r>
            <a:r>
              <a:rPr lang="en-US" dirty="0" err="1"/>
              <a:t>ironi</a:t>
            </a:r>
            <a:r>
              <a:rPr lang="en-US" dirty="0"/>
              <a:t>, </a:t>
            </a:r>
            <a:r>
              <a:rPr lang="en-US" dirty="0" err="1"/>
              <a:t>sinisme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sarkasme</a:t>
            </a:r>
            <a:r>
              <a:rPr lang="en-US" dirty="0"/>
              <a:t>, satire, </a:t>
            </a:r>
            <a:r>
              <a:rPr lang="en-US" dirty="0" err="1"/>
              <a:t>sarkasme</a:t>
            </a:r>
            <a:r>
              <a:rPr lang="en-US" dirty="0"/>
              <a:t>, </a:t>
            </a:r>
            <a:r>
              <a:rPr lang="en-US" dirty="0" err="1"/>
              <a:t>eneudo</a:t>
            </a:r>
            <a:r>
              <a:rPr lang="en-US" dirty="0"/>
              <a:t>, </a:t>
            </a:r>
            <a:r>
              <a:rPr lang="en-US" dirty="0" err="1"/>
              <a:t>antifrasis</a:t>
            </a:r>
            <a:r>
              <a:rPr lang="en-US" dirty="0"/>
              <a:t>, (</a:t>
            </a:r>
            <a:r>
              <a:rPr lang="en-US" dirty="0" err="1"/>
              <a:t>keraf</a:t>
            </a:r>
            <a:r>
              <a:rPr lang="en-US" dirty="0"/>
              <a:t> 2000: 115-145)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82624" y="710620"/>
            <a:ext cx="4535424" cy="9315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Bentuk</a:t>
            </a:r>
            <a:r>
              <a:rPr lang="en-US" sz="3600" b="1" dirty="0">
                <a:solidFill>
                  <a:schemeClr val="tx1"/>
                </a:solidFill>
              </a:rPr>
              <a:t> Gaya Bahasa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23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636C97CE-3ECA-6FCB-BA00-1CC51174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1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02" y="641445"/>
            <a:ext cx="10058400" cy="910185"/>
          </a:xfrm>
        </p:spPr>
        <p:txBody>
          <a:bodyPr/>
          <a:lstStyle/>
          <a:p>
            <a:r>
              <a:rPr lang="en-US" sz="3200" b="1" dirty="0"/>
              <a:t>PENUGASAN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6102" y="2013246"/>
            <a:ext cx="10647074" cy="486783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Bacalah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cerpen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berjudul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Maukah Kau Menghapus Bekas Bibirnya di Bibirku dengan Bibirmu?</a:t>
            </a:r>
            <a:r>
              <a:rPr lang="en-GB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Karya</a:t>
            </a:r>
            <a:r>
              <a:rPr lang="en-GB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Hamsad</a:t>
            </a:r>
            <a:r>
              <a:rPr lang="en-GB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Rangkuti</a:t>
            </a:r>
            <a:endParaRPr lang="en-GB" sz="2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Temukan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kalimat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majas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cerpen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d-ID" sz="2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475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</TotalTime>
  <Words>524</Words>
  <Application>Microsoft Office PowerPoint</Application>
  <PresentationFormat>Layar Lebar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Poppins Bold</vt:lpstr>
      <vt:lpstr>Poppins Semi-Bold</vt:lpstr>
      <vt:lpstr>Retrospect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PENUGASAN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Media Gambar  dengan Menggunakan Model PAIKEM  dalam Keterampilan Menulis  Siswa Kelas XI</dc:title>
  <dc:creator>RIZA FAUZAN</dc:creator>
  <cp:lastModifiedBy>Heri Isnaini</cp:lastModifiedBy>
  <cp:revision>54</cp:revision>
  <dcterms:created xsi:type="dcterms:W3CDTF">2023-08-28T13:45:48Z</dcterms:created>
  <dcterms:modified xsi:type="dcterms:W3CDTF">2024-08-24T19:44:30Z</dcterms:modified>
</cp:coreProperties>
</file>