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4" r:id="rId5"/>
    <p:sldId id="259" r:id="rId6"/>
    <p:sldId id="260" r:id="rId7"/>
    <p:sldId id="265" r:id="rId8"/>
    <p:sldId id="266" r:id="rId9"/>
    <p:sldId id="268" r:id="rId10"/>
    <p:sldId id="267" r:id="rId11"/>
    <p:sldId id="270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49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ABB96-4BE3-44E6-9720-41D36F012E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9D85DA-72B7-4D01-AF56-E59B980BC2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08EFB3-D1AE-4584-B406-2C90424C9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8A04-1EC9-47CF-B710-1E9B4CF201B8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04468A-3A16-421F-A49A-CF6829537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C42E5F-D61A-4F0B-B6F8-91C430E6F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79ECF-661B-4720-AD35-C4874F87C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302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C9816-367D-4D36-AEB5-B097F63E4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FD4B9E-D5C4-4B56-85BA-5E6EB54FAB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E2CA2D-838E-491E-A0B7-83B9363E5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8A04-1EC9-47CF-B710-1E9B4CF201B8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7BC819-9229-40B2-8A96-DA4A07109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EFAC3A-1D7D-445A-915D-D3C2E688E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79ECF-661B-4720-AD35-C4874F87C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084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6E5109-DCB7-484B-838F-9A9D1EAE5A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C0E91D-9F9C-4F18-AA46-2097F2F4D8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B7359D-1868-49B0-9B10-306DAA792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8A04-1EC9-47CF-B710-1E9B4CF201B8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509B2-1E4B-4C14-AB49-E55E54B86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2C0AD5-13E0-4D95-A97A-D3E71F559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79ECF-661B-4720-AD35-C4874F87C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886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A9C75-C1BD-40E6-82C0-3E8C8AB3E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5E40F8-FF61-41C7-BD24-6120075ABE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6260B4-A628-4F74-833E-4930D518A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8A04-1EC9-47CF-B710-1E9B4CF201B8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ABA52C-5213-4C32-8F66-1DF2C0603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05F4C7-143A-4A43-9465-DD9906F19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79ECF-661B-4720-AD35-C4874F87C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412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0012-C85F-4C80-BFC3-563AEDA04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54059A-6229-42AA-A59B-DFB91066C4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6433DD-C580-4130-8B18-1D42322D7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8A04-1EC9-47CF-B710-1E9B4CF201B8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EB2B91-2967-4179-9C94-0B7E54481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EC29A-DAEF-49D0-BD5B-6248557B2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79ECF-661B-4720-AD35-C4874F87C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045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EFB80-759E-4CD9-BA3F-E90B32895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D4C9B-3288-4858-BC62-BB06A1B0C3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E0F6E0-815C-4A4B-9FA7-1A5AAF0993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BCA3D-819B-4566-9A80-4DB092B73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8A04-1EC9-47CF-B710-1E9B4CF201B8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E718D6-A2C0-4AEF-9AFC-79273C1C4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B6F2A8-4B41-450D-A060-63F81C4A5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79ECF-661B-4720-AD35-C4874F87C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645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95A1F-00FB-419E-982C-3BBD6B80D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454292-9271-4645-9E2D-EC82A53CE0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6C767D-E6BC-4F82-AB98-A797904706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A867A3-894D-40EA-8B30-AFDE449B2A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8CE627-EB86-4A08-B8EB-EE77AD3F7B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EED241-864C-4194-8150-D98F0D33E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8A04-1EC9-47CF-B710-1E9B4CF201B8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85C916-96B2-4434-866D-D720F74A9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1EC6CC-155F-48DA-BF71-1BFC0AAA5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79ECF-661B-4720-AD35-C4874F87C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143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2B0F5-06CF-4D33-BB98-D507AC859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AA6EFE-E1F7-4B99-B4EF-EA5FCF3A4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8A04-1EC9-47CF-B710-1E9B4CF201B8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E35206-5C2F-44CE-9DC7-D99CE0975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BA6298-E8D5-40CD-A62A-2A68109E0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79ECF-661B-4720-AD35-C4874F87C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662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5CDA5D-0AFE-4137-8D20-CF6848C04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8A04-1EC9-47CF-B710-1E9B4CF201B8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5BE473-560D-4EEF-AEDE-4E6DA8334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DAA385-FFF1-44D8-8119-CFE0EB611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79ECF-661B-4720-AD35-C4874F87C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860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B8586-506F-49D1-A956-8439DE47B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3D764F-4E71-4984-A00C-4CA746779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231CAF-3ED5-47B8-BCC4-0E4D8E1257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BC6F8-B9A4-45DC-83BE-20986C263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8A04-1EC9-47CF-B710-1E9B4CF201B8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4C2ABD-AE04-4EB7-9259-993FE44BE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E8ED81-8C0D-4E9A-BD36-C5E67E208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79ECF-661B-4720-AD35-C4874F87C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176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906B8-1B46-4AAF-85FF-D254E427A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974C62-B7FB-44B7-BA51-93EBF2256F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4DADD6-B152-4FE3-B6EC-9999F54D1D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48828C-FD25-43EC-9EC5-BEA966AD3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8A04-1EC9-47CF-B710-1E9B4CF201B8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7AB4BD-3BE3-470E-8181-E5CCBE400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FD4E70-7393-4312-9BEC-E29399857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79ECF-661B-4720-AD35-C4874F87C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307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E087B8-1228-4886-8B28-A9D419664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451107-D983-4CD6-A4D1-F944B6E105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997D58-881B-4671-8098-95BADCB868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C8A04-1EC9-47CF-B710-1E9B4CF201B8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6501DF-04B2-49CC-AC1A-F0B04E2C6A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2E0943-4057-4D3B-8B06-FEF8F5FAA9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79ECF-661B-4720-AD35-C4874F87C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188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66358C-8944-47CC-8D60-B5246908185F}"/>
              </a:ext>
            </a:extLst>
          </p:cNvPr>
          <p:cNvSpPr txBox="1"/>
          <p:nvPr/>
        </p:nvSpPr>
        <p:spPr>
          <a:xfrm>
            <a:off x="534317" y="1768666"/>
            <a:ext cx="4674993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/>
              <a:t>PENGENDALIAN TEMPERATUR DALAM BANGUNAN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b="1" dirty="0"/>
          </a:p>
          <a:p>
            <a:pPr marL="341313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/>
              <a:t>Pendekatan</a:t>
            </a:r>
            <a:r>
              <a:rPr lang="en-US" sz="2200" dirty="0"/>
              <a:t> </a:t>
            </a:r>
            <a:r>
              <a:rPr lang="en-US" sz="2200" dirty="0" err="1"/>
              <a:t>Pasif</a:t>
            </a:r>
            <a:endParaRPr lang="en-US" sz="2200" dirty="0"/>
          </a:p>
          <a:p>
            <a:pPr marL="341313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/>
              <a:t>Pendekatan</a:t>
            </a:r>
            <a:r>
              <a:rPr lang="en-US" sz="2200" dirty="0"/>
              <a:t> </a:t>
            </a:r>
            <a:r>
              <a:rPr lang="en-US" sz="2200" dirty="0" err="1"/>
              <a:t>Aktif</a:t>
            </a:r>
            <a:endParaRPr lang="en-US" sz="2200" dirty="0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4090242B-DAA1-4746-809A-4EA5E42DFB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" r="5506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15155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FE2625C-2252-451B-A79C-89875E270D39}"/>
              </a:ext>
            </a:extLst>
          </p:cNvPr>
          <p:cNvSpPr txBox="1"/>
          <p:nvPr/>
        </p:nvSpPr>
        <p:spPr>
          <a:xfrm>
            <a:off x="628142" y="545364"/>
            <a:ext cx="5567175" cy="8493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ID" sz="2800" b="1" dirty="0"/>
              <a:t>Air Conditioning (AC) System: </a:t>
            </a:r>
            <a:r>
              <a:rPr lang="en-ID" sz="2800" b="1" dirty="0" err="1"/>
              <a:t>Pendingin</a:t>
            </a:r>
            <a:r>
              <a:rPr lang="en-ID" sz="2800" b="1" dirty="0"/>
              <a:t> </a:t>
            </a:r>
            <a:r>
              <a:rPr lang="en-ID" sz="2800" b="1" dirty="0" err="1"/>
              <a:t>Ruangan</a:t>
            </a:r>
            <a:endParaRPr lang="en-US" sz="2800" b="1" dirty="0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6B70E96C-E3A5-4B6A-8534-F5FC2F2CC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018" y="0"/>
            <a:ext cx="6357206" cy="6976800"/>
          </a:xfrm>
          <a:prstGeom prst="rect">
            <a:avLst/>
          </a:prstGeom>
        </p:spPr>
      </p:pic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D70898C9-9A1F-4CD2-9F18-8E2868A1A9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70" y="3231540"/>
            <a:ext cx="5457248" cy="26853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342C26C-3B25-445E-8918-480D0106B3AC}"/>
              </a:ext>
            </a:extLst>
          </p:cNvPr>
          <p:cNvSpPr txBox="1"/>
          <p:nvPr/>
        </p:nvSpPr>
        <p:spPr>
          <a:xfrm>
            <a:off x="628142" y="1801089"/>
            <a:ext cx="355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dirty="0"/>
              <a:t>AC </a:t>
            </a:r>
            <a:r>
              <a:rPr lang="en-ID" dirty="0" err="1"/>
              <a:t>sistem</a:t>
            </a:r>
            <a:r>
              <a:rPr lang="en-ID" dirty="0"/>
              <a:t> </a:t>
            </a:r>
            <a:r>
              <a:rPr lang="en-ID" dirty="0" err="1"/>
              <a:t>terpisah</a:t>
            </a:r>
            <a:r>
              <a:rPr lang="en-ID" dirty="0"/>
              <a:t> (Split system) </a:t>
            </a:r>
            <a:r>
              <a:rPr lang="en-ID" dirty="0">
                <a:sym typeface="Wingdings" panose="05000000000000000000" pitchFamily="2" charset="2"/>
              </a:rPr>
              <a:t> </a:t>
            </a:r>
            <a:r>
              <a:rPr lang="en-ID" dirty="0" err="1">
                <a:sym typeface="Wingdings" panose="05000000000000000000" pitchFamily="2" charset="2"/>
              </a:rPr>
              <a:t>tipikal</a:t>
            </a:r>
            <a:r>
              <a:rPr lang="en-ID" dirty="0">
                <a:sym typeface="Wingdings" panose="05000000000000000000" pitchFamily="2" charset="2"/>
              </a:rPr>
              <a:t> </a:t>
            </a:r>
            <a:r>
              <a:rPr lang="en-ID" dirty="0" err="1">
                <a:sym typeface="Wingdings" panose="05000000000000000000" pitchFamily="2" charset="2"/>
              </a:rPr>
              <a:t>digunakan</a:t>
            </a:r>
            <a:r>
              <a:rPr lang="en-ID" dirty="0">
                <a:sym typeface="Wingdings" panose="05000000000000000000" pitchFamily="2" charset="2"/>
              </a:rPr>
              <a:t> pada </a:t>
            </a:r>
            <a:r>
              <a:rPr lang="en-ID" dirty="0" err="1">
                <a:sym typeface="Wingdings" panose="05000000000000000000" pitchFamily="2" charset="2"/>
              </a:rPr>
              <a:t>rumah</a:t>
            </a:r>
            <a:r>
              <a:rPr lang="en-ID" dirty="0">
                <a:sym typeface="Wingdings" panose="05000000000000000000" pitchFamily="2" charset="2"/>
              </a:rPr>
              <a:t> </a:t>
            </a:r>
            <a:r>
              <a:rPr lang="en-ID" dirty="0" err="1">
                <a:sym typeface="Wingdings" panose="05000000000000000000" pitchFamily="2" charset="2"/>
              </a:rPr>
              <a:t>atau</a:t>
            </a:r>
            <a:r>
              <a:rPr lang="en-ID" dirty="0">
                <a:sym typeface="Wingdings" panose="05000000000000000000" pitchFamily="2" charset="2"/>
              </a:rPr>
              <a:t> </a:t>
            </a:r>
            <a:r>
              <a:rPr lang="en-ID" dirty="0" err="1">
                <a:sym typeface="Wingdings" panose="05000000000000000000" pitchFamily="2" charset="2"/>
              </a:rPr>
              <a:t>hunian</a:t>
            </a:r>
            <a:r>
              <a:rPr lang="en-ID" dirty="0">
                <a:sym typeface="Wingdings" panose="05000000000000000000" pitchFamily="2" charset="2"/>
              </a:rPr>
              <a:t> di Indonesia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558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ar: 10 Points 20">
            <a:extLst>
              <a:ext uri="{FF2B5EF4-FFF2-40B4-BE49-F238E27FC236}">
                <a16:creationId xmlns:a16="http://schemas.microsoft.com/office/drawing/2014/main" id="{821876F0-3F7E-4611-A096-A0190F96DF5E}"/>
              </a:ext>
            </a:extLst>
          </p:cNvPr>
          <p:cNvSpPr/>
          <p:nvPr/>
        </p:nvSpPr>
        <p:spPr>
          <a:xfrm>
            <a:off x="8048458" y="2420294"/>
            <a:ext cx="3081318" cy="1812632"/>
          </a:xfrm>
          <a:prstGeom prst="star10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3D8424-2CFE-4A6F-AF3F-23D25A25B6A8}"/>
              </a:ext>
            </a:extLst>
          </p:cNvPr>
          <p:cNvSpPr txBox="1"/>
          <p:nvPr/>
        </p:nvSpPr>
        <p:spPr>
          <a:xfrm>
            <a:off x="628142" y="545365"/>
            <a:ext cx="5567175" cy="498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ID" sz="2800" b="1" dirty="0" err="1"/>
              <a:t>Prinsip</a:t>
            </a:r>
            <a:r>
              <a:rPr lang="en-ID" sz="2800" b="1" dirty="0"/>
              <a:t> Dasar </a:t>
            </a:r>
            <a:r>
              <a:rPr lang="en-ID" sz="2800" b="1" dirty="0" err="1"/>
              <a:t>Menentukan</a:t>
            </a:r>
            <a:r>
              <a:rPr lang="en-ID" sz="2800" b="1" dirty="0"/>
              <a:t> AC</a:t>
            </a:r>
            <a:endParaRPr lang="en-US" sz="2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228E02-7F67-4D29-AA35-52BF9D3E3E40}"/>
              </a:ext>
            </a:extLst>
          </p:cNvPr>
          <p:cNvSpPr txBox="1"/>
          <p:nvPr/>
        </p:nvSpPr>
        <p:spPr>
          <a:xfrm>
            <a:off x="628142" y="1330035"/>
            <a:ext cx="6433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dirty="0"/>
              <a:t>Beban AC = </a:t>
            </a:r>
            <a:r>
              <a:rPr lang="en-ID" dirty="0" err="1"/>
              <a:t>Jumlah</a:t>
            </a:r>
            <a:r>
              <a:rPr lang="en-ID" dirty="0"/>
              <a:t> </a:t>
            </a:r>
            <a:r>
              <a:rPr lang="en-ID" dirty="0" err="1"/>
              <a:t>energi</a:t>
            </a:r>
            <a:r>
              <a:rPr lang="en-ID" dirty="0"/>
              <a:t> </a:t>
            </a:r>
            <a:r>
              <a:rPr lang="en-ID" dirty="0" err="1"/>
              <a:t>panas</a:t>
            </a:r>
            <a:r>
              <a:rPr lang="en-ID" dirty="0"/>
              <a:t> yang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dikeluarkan</a:t>
            </a:r>
            <a:r>
              <a:rPr lang="en-ID" dirty="0"/>
              <a:t> per </a:t>
            </a:r>
            <a:r>
              <a:rPr lang="en-ID" dirty="0" err="1"/>
              <a:t>waktu</a:t>
            </a:r>
            <a:r>
              <a:rPr lang="en-ID" dirty="0"/>
              <a:t> 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79F21A-C497-4F1E-98BE-422C030559BE}"/>
              </a:ext>
            </a:extLst>
          </p:cNvPr>
          <p:cNvSpPr txBox="1"/>
          <p:nvPr/>
        </p:nvSpPr>
        <p:spPr>
          <a:xfrm>
            <a:off x="901742" y="5425666"/>
            <a:ext cx="65563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dirty="0" err="1"/>
              <a:t>Menentukan</a:t>
            </a:r>
            <a:r>
              <a:rPr lang="en-ID" dirty="0"/>
              <a:t> </a:t>
            </a:r>
            <a:r>
              <a:rPr lang="en-ID" dirty="0" err="1"/>
              <a:t>tenaga</a:t>
            </a:r>
            <a:r>
              <a:rPr lang="en-ID" dirty="0"/>
              <a:t> AC </a:t>
            </a:r>
            <a:r>
              <a:rPr lang="en-ID" dirty="0">
                <a:sym typeface="Wingdings" panose="05000000000000000000" pitchFamily="2" charset="2"/>
              </a:rPr>
              <a:t> </a:t>
            </a:r>
            <a:r>
              <a:rPr lang="en-ID" dirty="0"/>
              <a:t>PK (</a:t>
            </a:r>
            <a:r>
              <a:rPr lang="en-US" b="0" i="0" dirty="0" err="1">
                <a:solidFill>
                  <a:srgbClr val="202124"/>
                </a:solidFill>
                <a:effectLst/>
              </a:rPr>
              <a:t>Paard</a:t>
            </a:r>
            <a:r>
              <a:rPr lang="en-US" b="0" i="0" dirty="0">
                <a:solidFill>
                  <a:srgbClr val="202124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</a:rPr>
              <a:t>Kracht</a:t>
            </a:r>
            <a:r>
              <a:rPr lang="en-US" b="0" i="0" dirty="0">
                <a:solidFill>
                  <a:srgbClr val="202124"/>
                </a:solidFill>
                <a:effectLst/>
              </a:rPr>
              <a:t>) </a:t>
            </a:r>
            <a:r>
              <a:rPr lang="en-US" b="0" i="0" dirty="0" err="1">
                <a:solidFill>
                  <a:srgbClr val="202124"/>
                </a:solidFill>
                <a:effectLst/>
              </a:rPr>
              <a:t>atau</a:t>
            </a:r>
            <a:r>
              <a:rPr lang="en-US" b="0" i="0" dirty="0">
                <a:solidFill>
                  <a:srgbClr val="202124"/>
                </a:solidFill>
                <a:effectLst/>
              </a:rPr>
              <a:t> horsepower</a:t>
            </a:r>
          </a:p>
          <a:p>
            <a:r>
              <a:rPr lang="en-US" sz="1200" dirty="0" err="1">
                <a:solidFill>
                  <a:srgbClr val="202124"/>
                </a:solidFill>
              </a:rPr>
              <a:t>Maka</a:t>
            </a:r>
            <a:r>
              <a:rPr lang="en-US" sz="1200" dirty="0">
                <a:solidFill>
                  <a:srgbClr val="202124"/>
                </a:solidFill>
              </a:rPr>
              <a:t> </a:t>
            </a:r>
            <a:r>
              <a:rPr lang="en-US" sz="1200" dirty="0" err="1">
                <a:solidFill>
                  <a:srgbClr val="202124"/>
                </a:solidFill>
              </a:rPr>
              <a:t>tenaga</a:t>
            </a:r>
            <a:r>
              <a:rPr lang="en-US" sz="1200" dirty="0">
                <a:solidFill>
                  <a:srgbClr val="202124"/>
                </a:solidFill>
              </a:rPr>
              <a:t> AC paling </a:t>
            </a:r>
            <a:r>
              <a:rPr lang="en-US" sz="1200" dirty="0" err="1">
                <a:solidFill>
                  <a:srgbClr val="202124"/>
                </a:solidFill>
              </a:rPr>
              <a:t>tidak</a:t>
            </a:r>
            <a:r>
              <a:rPr lang="en-US" sz="1200" dirty="0">
                <a:solidFill>
                  <a:srgbClr val="202124"/>
                </a:solidFill>
              </a:rPr>
              <a:t> </a:t>
            </a:r>
            <a:r>
              <a:rPr lang="en-US" sz="1200" dirty="0" err="1">
                <a:solidFill>
                  <a:srgbClr val="202124"/>
                </a:solidFill>
              </a:rPr>
              <a:t>mampu</a:t>
            </a:r>
            <a:r>
              <a:rPr lang="en-US" sz="1200" dirty="0">
                <a:solidFill>
                  <a:srgbClr val="202124"/>
                </a:solidFill>
              </a:rPr>
              <a:t> </a:t>
            </a:r>
            <a:r>
              <a:rPr lang="en-US" sz="1200" dirty="0" err="1">
                <a:solidFill>
                  <a:srgbClr val="202124"/>
                </a:solidFill>
              </a:rPr>
              <a:t>menyedot</a:t>
            </a:r>
            <a:r>
              <a:rPr lang="en-US" sz="1200" dirty="0">
                <a:solidFill>
                  <a:srgbClr val="202124"/>
                </a:solidFill>
              </a:rPr>
              <a:t>/ </a:t>
            </a:r>
            <a:r>
              <a:rPr lang="en-US" sz="1200" dirty="0" err="1">
                <a:solidFill>
                  <a:srgbClr val="202124"/>
                </a:solidFill>
              </a:rPr>
              <a:t>mengeluarkan</a:t>
            </a:r>
            <a:r>
              <a:rPr lang="en-US" sz="1200" dirty="0">
                <a:solidFill>
                  <a:srgbClr val="202124"/>
                </a:solidFill>
              </a:rPr>
              <a:t> </a:t>
            </a:r>
            <a:r>
              <a:rPr lang="en-US" sz="1200" dirty="0" err="1">
                <a:solidFill>
                  <a:srgbClr val="202124"/>
                </a:solidFill>
              </a:rPr>
              <a:t>panas</a:t>
            </a:r>
            <a:r>
              <a:rPr lang="en-US" sz="1200" dirty="0">
                <a:solidFill>
                  <a:srgbClr val="202124"/>
                </a:solidFill>
              </a:rPr>
              <a:t> </a:t>
            </a:r>
            <a:r>
              <a:rPr lang="en-US" sz="1200" dirty="0" err="1">
                <a:solidFill>
                  <a:srgbClr val="202124"/>
                </a:solidFill>
              </a:rPr>
              <a:t>sekitar</a:t>
            </a:r>
            <a:r>
              <a:rPr lang="en-US" sz="1200" dirty="0">
                <a:solidFill>
                  <a:srgbClr val="202124"/>
                </a:solidFill>
              </a:rPr>
              <a:t> 150 </a:t>
            </a:r>
            <a:r>
              <a:rPr lang="en-US" sz="1200" dirty="0" err="1">
                <a:solidFill>
                  <a:srgbClr val="202124"/>
                </a:solidFill>
              </a:rPr>
              <a:t>Kkalori</a:t>
            </a:r>
            <a:r>
              <a:rPr lang="en-US" sz="1200" dirty="0">
                <a:solidFill>
                  <a:srgbClr val="202124"/>
                </a:solidFill>
              </a:rPr>
              <a:t> </a:t>
            </a:r>
            <a:r>
              <a:rPr lang="en-US" sz="1200" dirty="0" err="1">
                <a:solidFill>
                  <a:srgbClr val="202124"/>
                </a:solidFill>
              </a:rPr>
              <a:t>dalam</a:t>
            </a:r>
            <a:r>
              <a:rPr lang="en-US" sz="1200" dirty="0">
                <a:solidFill>
                  <a:srgbClr val="202124"/>
                </a:solidFill>
              </a:rPr>
              <a:t> </a:t>
            </a:r>
            <a:r>
              <a:rPr lang="en-US" sz="1200" dirty="0" err="1">
                <a:solidFill>
                  <a:srgbClr val="202124"/>
                </a:solidFill>
              </a:rPr>
              <a:t>satu</a:t>
            </a:r>
            <a:r>
              <a:rPr lang="en-US" sz="1200" dirty="0">
                <a:solidFill>
                  <a:srgbClr val="202124"/>
                </a:solidFill>
              </a:rPr>
              <a:t> jam  </a:t>
            </a:r>
            <a:r>
              <a:rPr lang="en-US" sz="1200" dirty="0">
                <a:solidFill>
                  <a:srgbClr val="202124"/>
                </a:solidFill>
                <a:sym typeface="Wingdings" panose="05000000000000000000" pitchFamily="2" charset="2"/>
              </a:rPr>
              <a:t> </a:t>
            </a:r>
            <a:r>
              <a:rPr lang="en-US" sz="1200" dirty="0" err="1">
                <a:solidFill>
                  <a:srgbClr val="202124"/>
                </a:solidFill>
              </a:rPr>
              <a:t>lebih</a:t>
            </a:r>
            <a:r>
              <a:rPr lang="en-US" sz="1200" dirty="0">
                <a:solidFill>
                  <a:srgbClr val="202124"/>
                </a:solidFill>
              </a:rPr>
              <a:t> </a:t>
            </a:r>
            <a:r>
              <a:rPr lang="en-US" sz="1200" dirty="0" err="1">
                <a:solidFill>
                  <a:srgbClr val="202124"/>
                </a:solidFill>
              </a:rPr>
              <a:t>besar</a:t>
            </a:r>
            <a:r>
              <a:rPr lang="en-US" sz="1200" dirty="0">
                <a:solidFill>
                  <a:srgbClr val="202124"/>
                </a:solidFill>
              </a:rPr>
              <a:t> </a:t>
            </a:r>
            <a:r>
              <a:rPr lang="en-US" sz="1200" dirty="0" err="1">
                <a:solidFill>
                  <a:srgbClr val="202124"/>
                </a:solidFill>
              </a:rPr>
              <a:t>untuk</a:t>
            </a:r>
            <a:r>
              <a:rPr lang="en-US" sz="1200" dirty="0">
                <a:solidFill>
                  <a:srgbClr val="202124"/>
                </a:solidFill>
              </a:rPr>
              <a:t> </a:t>
            </a:r>
            <a:r>
              <a:rPr lang="en-US" sz="1200" dirty="0" err="1">
                <a:solidFill>
                  <a:srgbClr val="202124"/>
                </a:solidFill>
              </a:rPr>
              <a:t>mengantisipasi</a:t>
            </a:r>
            <a:r>
              <a:rPr lang="en-US" sz="1200" dirty="0">
                <a:solidFill>
                  <a:srgbClr val="202124"/>
                </a:solidFill>
              </a:rPr>
              <a:t> </a:t>
            </a:r>
            <a:r>
              <a:rPr lang="en-US" sz="1200" dirty="0" err="1">
                <a:solidFill>
                  <a:srgbClr val="202124"/>
                </a:solidFill>
              </a:rPr>
              <a:t>jika</a:t>
            </a:r>
            <a:r>
              <a:rPr lang="en-US" sz="1200" dirty="0">
                <a:solidFill>
                  <a:srgbClr val="202124"/>
                </a:solidFill>
              </a:rPr>
              <a:t> </a:t>
            </a:r>
            <a:r>
              <a:rPr lang="en-US" sz="1200" dirty="0" err="1">
                <a:solidFill>
                  <a:srgbClr val="202124"/>
                </a:solidFill>
              </a:rPr>
              <a:t>terjadi</a:t>
            </a:r>
            <a:r>
              <a:rPr lang="en-US" sz="1200" dirty="0">
                <a:solidFill>
                  <a:srgbClr val="202124"/>
                </a:solidFill>
              </a:rPr>
              <a:t> </a:t>
            </a:r>
            <a:r>
              <a:rPr lang="en-US" sz="1200" dirty="0" err="1">
                <a:solidFill>
                  <a:srgbClr val="202124"/>
                </a:solidFill>
              </a:rPr>
              <a:t>kelebihan</a:t>
            </a:r>
            <a:r>
              <a:rPr lang="en-US" sz="1200" dirty="0">
                <a:solidFill>
                  <a:srgbClr val="202124"/>
                </a:solidFill>
              </a:rPr>
              <a:t> </a:t>
            </a:r>
            <a:r>
              <a:rPr lang="en-US" sz="1200" dirty="0" err="1">
                <a:solidFill>
                  <a:srgbClr val="202124"/>
                </a:solidFill>
              </a:rPr>
              <a:t>panas</a:t>
            </a:r>
            <a:r>
              <a:rPr lang="en-US" sz="1200" dirty="0">
                <a:solidFill>
                  <a:srgbClr val="202124"/>
                </a:solidFill>
              </a:rPr>
              <a:t> yang </a:t>
            </a:r>
            <a:r>
              <a:rPr lang="en-US" sz="1200" dirty="0" err="1">
                <a:solidFill>
                  <a:srgbClr val="202124"/>
                </a:solidFill>
              </a:rPr>
              <a:t>masuk</a:t>
            </a:r>
            <a:endParaRPr lang="en-US" sz="12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CA4A6C7-287F-404A-BC7A-00C0FDBF1D06}"/>
              </a:ext>
            </a:extLst>
          </p:cNvPr>
          <p:cNvCxnSpPr/>
          <p:nvPr/>
        </p:nvCxnSpPr>
        <p:spPr>
          <a:xfrm>
            <a:off x="3703851" y="1699367"/>
            <a:ext cx="0" cy="5265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4CD4ECD-87E4-4E2F-8DAC-43AFEEBBF1E6}"/>
              </a:ext>
            </a:extLst>
          </p:cNvPr>
          <p:cNvSpPr txBox="1"/>
          <p:nvPr/>
        </p:nvSpPr>
        <p:spPr>
          <a:xfrm>
            <a:off x="1599176" y="3158958"/>
            <a:ext cx="4538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dirty="0" err="1"/>
              <a:t>Perhitungan</a:t>
            </a:r>
            <a:r>
              <a:rPr lang="en-ID" dirty="0"/>
              <a:t>: model, </a:t>
            </a:r>
            <a:r>
              <a:rPr lang="en-ID" dirty="0" err="1"/>
              <a:t>rumus</a:t>
            </a:r>
            <a:r>
              <a:rPr lang="en-ID" dirty="0"/>
              <a:t>, </a:t>
            </a:r>
            <a:r>
              <a:rPr lang="en-ID" dirty="0" err="1"/>
              <a:t>simulasi</a:t>
            </a:r>
            <a:r>
              <a:rPr lang="en-ID" dirty="0"/>
              <a:t> </a:t>
            </a:r>
            <a:r>
              <a:rPr lang="en-ID" dirty="0">
                <a:sym typeface="Wingdings" panose="05000000000000000000" pitchFamily="2" charset="2"/>
              </a:rPr>
              <a:t> </a:t>
            </a:r>
            <a:r>
              <a:rPr lang="en-ID" dirty="0" err="1">
                <a:sym typeface="Wingdings" panose="05000000000000000000" pitchFamily="2" charset="2"/>
              </a:rPr>
              <a:t>akurat</a:t>
            </a:r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6434964-8D64-448C-B691-805800AAF3D7}"/>
              </a:ext>
            </a:extLst>
          </p:cNvPr>
          <p:cNvCxnSpPr/>
          <p:nvPr/>
        </p:nvCxnSpPr>
        <p:spPr>
          <a:xfrm>
            <a:off x="3703851" y="2634611"/>
            <a:ext cx="0" cy="5265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5ED71EC-6BF3-4769-81EA-592C1228FAEB}"/>
              </a:ext>
            </a:extLst>
          </p:cNvPr>
          <p:cNvCxnSpPr/>
          <p:nvPr/>
        </p:nvCxnSpPr>
        <p:spPr>
          <a:xfrm>
            <a:off x="3703851" y="4822362"/>
            <a:ext cx="0" cy="5265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89741E4-2DB5-4421-A82C-FAC707651534}"/>
              </a:ext>
            </a:extLst>
          </p:cNvPr>
          <p:cNvSpPr txBox="1"/>
          <p:nvPr/>
        </p:nvSpPr>
        <p:spPr>
          <a:xfrm>
            <a:off x="901742" y="2235628"/>
            <a:ext cx="6160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dirty="0" err="1"/>
              <a:t>Tergantung</a:t>
            </a:r>
            <a:r>
              <a:rPr lang="en-ID" dirty="0"/>
              <a:t> </a:t>
            </a:r>
            <a:r>
              <a:rPr lang="en-ID" dirty="0" err="1"/>
              <a:t>panas</a:t>
            </a:r>
            <a:r>
              <a:rPr lang="en-ID" dirty="0"/>
              <a:t> yang </a:t>
            </a:r>
            <a:r>
              <a:rPr lang="en-ID" dirty="0" err="1"/>
              <a:t>masuk</a:t>
            </a:r>
            <a:r>
              <a:rPr lang="en-ID" dirty="0"/>
              <a:t> dan </a:t>
            </a:r>
            <a:r>
              <a:rPr lang="en-ID" dirty="0" err="1"/>
              <a:t>temperatur</a:t>
            </a:r>
            <a:r>
              <a:rPr lang="en-ID" dirty="0"/>
              <a:t> yang </a:t>
            </a:r>
            <a:r>
              <a:rPr lang="en-ID" dirty="0" err="1"/>
              <a:t>diinginkan</a:t>
            </a:r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7820BC8-FEC5-43D2-9CAD-B111A29D4A48}"/>
              </a:ext>
            </a:extLst>
          </p:cNvPr>
          <p:cNvCxnSpPr/>
          <p:nvPr/>
        </p:nvCxnSpPr>
        <p:spPr>
          <a:xfrm>
            <a:off x="3703851" y="3581050"/>
            <a:ext cx="0" cy="5265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9F4B738-514E-4B72-A6D6-F1E32E72F247}"/>
              </a:ext>
            </a:extLst>
          </p:cNvPr>
          <p:cNvSpPr txBox="1"/>
          <p:nvPr/>
        </p:nvSpPr>
        <p:spPr>
          <a:xfrm>
            <a:off x="2676390" y="4107646"/>
            <a:ext cx="373397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dirty="0" err="1"/>
              <a:t>Besaran</a:t>
            </a:r>
            <a:r>
              <a:rPr lang="en-ID" dirty="0"/>
              <a:t> </a:t>
            </a:r>
            <a:r>
              <a:rPr lang="en-ID" dirty="0" err="1"/>
              <a:t>maksimal</a:t>
            </a:r>
            <a:r>
              <a:rPr lang="en-ID" dirty="0"/>
              <a:t> per </a:t>
            </a:r>
            <a:r>
              <a:rPr lang="en-ID" dirty="0" err="1"/>
              <a:t>waktu</a:t>
            </a:r>
            <a:r>
              <a:rPr lang="en-ID" dirty="0"/>
              <a:t>, </a:t>
            </a:r>
          </a:p>
          <a:p>
            <a:r>
              <a:rPr lang="en-ID" sz="1200" dirty="0" err="1"/>
              <a:t>Misal</a:t>
            </a:r>
            <a:r>
              <a:rPr lang="en-ID" sz="1200" dirty="0"/>
              <a:t>: paling </a:t>
            </a:r>
            <a:r>
              <a:rPr lang="en-ID" sz="1200" dirty="0" err="1"/>
              <a:t>puncak</a:t>
            </a:r>
            <a:r>
              <a:rPr lang="en-ID" sz="1200" dirty="0"/>
              <a:t> </a:t>
            </a:r>
            <a:r>
              <a:rPr lang="en-ID" sz="1200" dirty="0" err="1"/>
              <a:t>yaitu</a:t>
            </a:r>
            <a:r>
              <a:rPr lang="en-ID" sz="1200" dirty="0"/>
              <a:t> 100 </a:t>
            </a:r>
            <a:r>
              <a:rPr lang="en-ID" sz="1200" dirty="0" err="1"/>
              <a:t>Kkalori</a:t>
            </a:r>
            <a:r>
              <a:rPr lang="en-ID" sz="1200" dirty="0"/>
              <a:t> pada jam </a:t>
            </a:r>
            <a:r>
              <a:rPr lang="en-ID" sz="1200" dirty="0" err="1"/>
              <a:t>tertentu</a:t>
            </a:r>
            <a:r>
              <a:rPr lang="en-ID" sz="1200" dirty="0"/>
              <a:t> </a:t>
            </a:r>
            <a:endParaRPr lang="en-US" sz="1200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9E7A12B-F053-4FB9-A92F-0481DA0E12F3}"/>
              </a:ext>
            </a:extLst>
          </p:cNvPr>
          <p:cNvCxnSpPr>
            <a:cxnSpLocks/>
          </p:cNvCxnSpPr>
          <p:nvPr/>
        </p:nvCxnSpPr>
        <p:spPr>
          <a:xfrm>
            <a:off x="6197213" y="3343624"/>
            <a:ext cx="18661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F7545D6-7EA3-4C33-90CB-93D3239852BD}"/>
              </a:ext>
            </a:extLst>
          </p:cNvPr>
          <p:cNvSpPr txBox="1"/>
          <p:nvPr/>
        </p:nvSpPr>
        <p:spPr>
          <a:xfrm>
            <a:off x="8410447" y="2957278"/>
            <a:ext cx="28024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dirty="0" err="1"/>
              <a:t>Pendekatan</a:t>
            </a:r>
            <a:r>
              <a:rPr lang="en-ID" dirty="0"/>
              <a:t> </a:t>
            </a:r>
            <a:r>
              <a:rPr lang="en-ID" dirty="0" err="1"/>
              <a:t>Praktis</a:t>
            </a:r>
            <a:endParaRPr lang="en-ID" dirty="0"/>
          </a:p>
          <a:p>
            <a:r>
              <a:rPr lang="en-ID" sz="1200" dirty="0"/>
              <a:t>Pada </a:t>
            </a:r>
            <a:r>
              <a:rPr lang="en-ID" sz="1200" dirty="0" err="1"/>
              <a:t>kasus</a:t>
            </a:r>
            <a:r>
              <a:rPr lang="en-ID" sz="1200" dirty="0"/>
              <a:t> </a:t>
            </a:r>
            <a:r>
              <a:rPr lang="en-ID" sz="1200" dirty="0" err="1"/>
              <a:t>ruangan</a:t>
            </a:r>
            <a:r>
              <a:rPr lang="en-ID" sz="1200" dirty="0"/>
              <a:t> </a:t>
            </a:r>
            <a:r>
              <a:rPr lang="en-ID" sz="1200" dirty="0" err="1"/>
              <a:t>sederhana</a:t>
            </a:r>
            <a:r>
              <a:rPr lang="en-ID" sz="1200" dirty="0"/>
              <a:t>, </a:t>
            </a:r>
            <a:r>
              <a:rPr lang="en-ID" sz="1200" dirty="0" err="1"/>
              <a:t>seperti</a:t>
            </a:r>
            <a:r>
              <a:rPr lang="en-ID" sz="1200" dirty="0"/>
              <a:t> </a:t>
            </a:r>
            <a:r>
              <a:rPr lang="en-ID" sz="1200" dirty="0" err="1"/>
              <a:t>kamar</a:t>
            </a:r>
            <a:r>
              <a:rPr lang="en-ID" sz="1200" dirty="0"/>
              <a:t> </a:t>
            </a:r>
            <a:r>
              <a:rPr lang="en-ID" sz="1200" dirty="0" err="1"/>
              <a:t>atau</a:t>
            </a:r>
            <a:r>
              <a:rPr lang="en-ID" sz="1200" dirty="0"/>
              <a:t> </a:t>
            </a:r>
            <a:r>
              <a:rPr lang="en-ID" sz="1200" dirty="0" err="1"/>
              <a:t>ruangan</a:t>
            </a:r>
            <a:r>
              <a:rPr lang="en-ID" sz="1200" dirty="0"/>
              <a:t> </a:t>
            </a:r>
            <a:r>
              <a:rPr lang="en-ID" sz="1200" dirty="0" err="1"/>
              <a:t>rumah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89854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DCCDEFD-7797-4AFB-A526-382FFABBA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74182" cy="5955172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72085E1E-753C-432E-9B96-532D347FE8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390" y="0"/>
            <a:ext cx="1934479" cy="37058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11E2D8D-B768-4B5A-9BFC-109B22C7F5BC}"/>
              </a:ext>
            </a:extLst>
          </p:cNvPr>
          <p:cNvSpPr txBox="1"/>
          <p:nvPr/>
        </p:nvSpPr>
        <p:spPr>
          <a:xfrm>
            <a:off x="8739079" y="6211669"/>
            <a:ext cx="2983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200" b="1" dirty="0"/>
              <a:t>BTU: British Thermal Unit</a:t>
            </a:r>
          </a:p>
          <a:p>
            <a:r>
              <a:rPr lang="en-ID" sz="1200" b="1" dirty="0"/>
              <a:t>1 BTU = </a:t>
            </a:r>
            <a:r>
              <a:rPr lang="en-ID" sz="1200" b="1" dirty="0" err="1"/>
              <a:t>Jumlah</a:t>
            </a:r>
            <a:r>
              <a:rPr lang="en-ID" sz="1200" b="1" dirty="0"/>
              <a:t> </a:t>
            </a:r>
            <a:r>
              <a:rPr lang="en-ID" sz="1200" b="1" dirty="0" err="1"/>
              <a:t>energi</a:t>
            </a:r>
            <a:r>
              <a:rPr lang="en-ID" sz="1200" b="1" dirty="0"/>
              <a:t> </a:t>
            </a:r>
            <a:r>
              <a:rPr lang="en-ID" sz="1200" b="1" dirty="0" err="1"/>
              <a:t>panas</a:t>
            </a:r>
            <a:r>
              <a:rPr lang="en-ID" sz="1200" b="1" dirty="0"/>
              <a:t>  yang </a:t>
            </a:r>
            <a:r>
              <a:rPr lang="en-ID" sz="1200" b="1" dirty="0" err="1"/>
              <a:t>dapat</a:t>
            </a:r>
            <a:r>
              <a:rPr lang="en-ID" sz="1200" b="1" dirty="0"/>
              <a:t> </a:t>
            </a:r>
            <a:r>
              <a:rPr lang="en-ID" sz="1200" b="1" dirty="0" err="1"/>
              <a:t>menaikan</a:t>
            </a:r>
            <a:r>
              <a:rPr lang="en-ID" sz="1200" b="1" dirty="0"/>
              <a:t> </a:t>
            </a:r>
            <a:r>
              <a:rPr lang="en-ID" sz="1200" b="1" dirty="0" err="1"/>
              <a:t>suhu</a:t>
            </a:r>
            <a:r>
              <a:rPr lang="en-ID" sz="1200" b="1" dirty="0"/>
              <a:t> 1</a:t>
            </a:r>
            <a:r>
              <a:rPr lang="en-ID" sz="1200" b="1" baseline="30000" dirty="0"/>
              <a:t>O</a:t>
            </a:r>
            <a:r>
              <a:rPr lang="en-ID" sz="1200" b="1" dirty="0"/>
              <a:t> F </a:t>
            </a:r>
            <a:r>
              <a:rPr lang="en-ID" sz="1200" b="1" dirty="0" err="1"/>
              <a:t>dari</a:t>
            </a:r>
            <a:r>
              <a:rPr lang="en-ID" sz="1200" b="1" dirty="0"/>
              <a:t>  </a:t>
            </a:r>
            <a:r>
              <a:rPr lang="en-ID" sz="1200" b="1" dirty="0" err="1"/>
              <a:t>setengah</a:t>
            </a:r>
            <a:r>
              <a:rPr lang="en-ID" sz="1200" b="1" dirty="0"/>
              <a:t> </a:t>
            </a:r>
            <a:r>
              <a:rPr lang="en-ID" sz="1200" b="1" dirty="0" err="1"/>
              <a:t>liter</a:t>
            </a:r>
            <a:r>
              <a:rPr lang="en-ID" sz="1200" b="1" dirty="0"/>
              <a:t> air </a:t>
            </a:r>
            <a:endParaRPr lang="en-US" sz="1200" b="1" dirty="0"/>
          </a:p>
        </p:txBody>
      </p:sp>
      <p:pic>
        <p:nvPicPr>
          <p:cNvPr id="11" name="Picture 10" descr="Shape, polygon&#10;&#10;Description automatically generated">
            <a:extLst>
              <a:ext uri="{FF2B5EF4-FFF2-40B4-BE49-F238E27FC236}">
                <a16:creationId xmlns:a16="http://schemas.microsoft.com/office/drawing/2014/main" id="{AF0ED927-B59C-429F-93CD-C2C17BF386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302" y="3817140"/>
            <a:ext cx="3459475" cy="2461491"/>
          </a:xfrm>
          <a:prstGeom prst="rect">
            <a:avLst/>
          </a:prstGeom>
        </p:spPr>
      </p:pic>
      <p:sp>
        <p:nvSpPr>
          <p:cNvPr id="15" name="Right Brace 14">
            <a:extLst>
              <a:ext uri="{FF2B5EF4-FFF2-40B4-BE49-F238E27FC236}">
                <a16:creationId xmlns:a16="http://schemas.microsoft.com/office/drawing/2014/main" id="{EE89F767-062E-44B3-A980-15EC39A3E3B9}"/>
              </a:ext>
            </a:extLst>
          </p:cNvPr>
          <p:cNvSpPr/>
          <p:nvPr/>
        </p:nvSpPr>
        <p:spPr>
          <a:xfrm>
            <a:off x="10668000" y="83127"/>
            <a:ext cx="258618" cy="361141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9ADE3C1-FC2C-4124-8C2C-24A86A0FB56C}"/>
              </a:ext>
            </a:extLst>
          </p:cNvPr>
          <p:cNvSpPr txBox="1"/>
          <p:nvPr/>
        </p:nvSpPr>
        <p:spPr>
          <a:xfrm>
            <a:off x="10927884" y="1565670"/>
            <a:ext cx="999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1200" dirty="0" err="1"/>
              <a:t>Pendekatan</a:t>
            </a:r>
            <a:r>
              <a:rPr lang="en-ID" sz="1200" dirty="0"/>
              <a:t> </a:t>
            </a:r>
            <a:r>
              <a:rPr lang="en-ID" sz="1200" dirty="0" err="1"/>
              <a:t>Kasar</a:t>
            </a:r>
            <a:r>
              <a:rPr lang="en-ID" sz="1200" dirty="0"/>
              <a:t> </a:t>
            </a:r>
            <a:r>
              <a:rPr lang="en-ID" sz="1200" dirty="0" err="1"/>
              <a:t>Lainnya</a:t>
            </a:r>
            <a:endParaRPr lang="en-US" sz="1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E6DCF5A-C2BE-4ED1-9C63-85B635E0C524}"/>
              </a:ext>
            </a:extLst>
          </p:cNvPr>
          <p:cNvSpPr txBox="1"/>
          <p:nvPr/>
        </p:nvSpPr>
        <p:spPr>
          <a:xfrm>
            <a:off x="105588" y="6031894"/>
            <a:ext cx="81741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400" dirty="0"/>
              <a:t>PENTING: </a:t>
            </a:r>
            <a:r>
              <a:rPr lang="en-ID" sz="1400" dirty="0" err="1"/>
              <a:t>Pendekatan</a:t>
            </a:r>
            <a:r>
              <a:rPr lang="en-ID" sz="1400" dirty="0"/>
              <a:t> di </a:t>
            </a:r>
            <a:r>
              <a:rPr lang="en-ID" sz="1400" dirty="0" err="1"/>
              <a:t>atas</a:t>
            </a:r>
            <a:r>
              <a:rPr lang="en-ID" sz="1400" dirty="0"/>
              <a:t> </a:t>
            </a:r>
            <a:r>
              <a:rPr lang="en-ID" sz="1400" dirty="0" err="1"/>
              <a:t>merupakan</a:t>
            </a:r>
            <a:r>
              <a:rPr lang="en-ID" sz="1400" dirty="0"/>
              <a:t> </a:t>
            </a:r>
            <a:r>
              <a:rPr lang="en-ID" sz="1400" dirty="0" err="1"/>
              <a:t>pendekatan</a:t>
            </a:r>
            <a:r>
              <a:rPr lang="en-ID" sz="1400" dirty="0"/>
              <a:t> </a:t>
            </a:r>
            <a:r>
              <a:rPr lang="en-ID" sz="1400" dirty="0" err="1"/>
              <a:t>kasar</a:t>
            </a:r>
            <a:r>
              <a:rPr lang="en-ID" sz="1400" dirty="0"/>
              <a:t> yang </a:t>
            </a:r>
            <a:r>
              <a:rPr lang="en-ID" sz="1400" dirty="0" err="1"/>
              <a:t>sering</a:t>
            </a:r>
            <a:r>
              <a:rPr lang="en-ID" sz="1400" dirty="0"/>
              <a:t> </a:t>
            </a:r>
            <a:r>
              <a:rPr lang="en-ID" sz="1400" dirty="0" err="1"/>
              <a:t>digunakan</a:t>
            </a:r>
            <a:r>
              <a:rPr lang="en-ID" sz="1400" dirty="0"/>
              <a:t> </a:t>
            </a:r>
            <a:r>
              <a:rPr lang="en-ID" sz="1400" dirty="0" err="1"/>
              <a:t>untuk</a:t>
            </a:r>
            <a:r>
              <a:rPr lang="en-ID" sz="1400" dirty="0"/>
              <a:t> </a:t>
            </a:r>
            <a:r>
              <a:rPr lang="en-ID" sz="1400" dirty="0" err="1"/>
              <a:t>satu</a:t>
            </a:r>
            <a:r>
              <a:rPr lang="en-ID" sz="1400" dirty="0"/>
              <a:t> </a:t>
            </a:r>
            <a:r>
              <a:rPr lang="en-ID" sz="1400" dirty="0" err="1"/>
              <a:t>ruangan</a:t>
            </a:r>
            <a:r>
              <a:rPr lang="en-ID" sz="1400" dirty="0"/>
              <a:t> </a:t>
            </a:r>
            <a:r>
              <a:rPr lang="en-ID" sz="1400" dirty="0" err="1"/>
              <a:t>sederhana</a:t>
            </a:r>
            <a:r>
              <a:rPr lang="en-ID" sz="1400" dirty="0"/>
              <a:t>, </a:t>
            </a:r>
            <a:r>
              <a:rPr lang="en-ID" sz="1400" dirty="0" err="1"/>
              <a:t>bukan</a:t>
            </a:r>
            <a:r>
              <a:rPr lang="en-ID" sz="1400" dirty="0"/>
              <a:t> </a:t>
            </a:r>
            <a:r>
              <a:rPr lang="en-ID" sz="1400" dirty="0" err="1"/>
              <a:t>untuk</a:t>
            </a:r>
            <a:r>
              <a:rPr lang="en-ID" sz="1400" dirty="0"/>
              <a:t> </a:t>
            </a:r>
            <a:r>
              <a:rPr lang="en-ID" sz="1400" dirty="0" err="1"/>
              <a:t>bangunan</a:t>
            </a:r>
            <a:r>
              <a:rPr lang="en-ID" sz="1400" dirty="0"/>
              <a:t> </a:t>
            </a:r>
            <a:r>
              <a:rPr lang="en-ID" sz="1400" dirty="0" err="1"/>
              <a:t>besar</a:t>
            </a:r>
            <a:r>
              <a:rPr lang="en-ID" sz="1400" dirty="0"/>
              <a:t>. </a:t>
            </a:r>
            <a:r>
              <a:rPr lang="en-ID" sz="1400" dirty="0" err="1"/>
              <a:t>Perhitungan</a:t>
            </a:r>
            <a:r>
              <a:rPr lang="en-ID" sz="1400" dirty="0"/>
              <a:t> di </a:t>
            </a:r>
            <a:r>
              <a:rPr lang="en-ID" sz="1400" dirty="0" err="1"/>
              <a:t>atas</a:t>
            </a:r>
            <a:r>
              <a:rPr lang="en-ID" sz="1400" dirty="0"/>
              <a:t> juga </a:t>
            </a:r>
            <a:r>
              <a:rPr lang="en-ID" sz="1400" dirty="0" err="1"/>
              <a:t>mungkin</a:t>
            </a:r>
            <a:r>
              <a:rPr lang="en-ID" sz="1400" dirty="0"/>
              <a:t> </a:t>
            </a:r>
            <a:r>
              <a:rPr lang="en-ID" sz="1400" dirty="0" err="1"/>
              <a:t>tidak</a:t>
            </a:r>
            <a:r>
              <a:rPr lang="en-ID" sz="1400" dirty="0"/>
              <a:t> </a:t>
            </a:r>
            <a:r>
              <a:rPr lang="en-ID" sz="1400" dirty="0" err="1"/>
              <a:t>akurat</a:t>
            </a:r>
            <a:r>
              <a:rPr lang="en-ID" sz="1400" dirty="0"/>
              <a:t> pada </a:t>
            </a:r>
            <a:r>
              <a:rPr lang="en-ID" sz="1400" dirty="0" err="1"/>
              <a:t>kasus</a:t>
            </a:r>
            <a:r>
              <a:rPr lang="en-ID" sz="1400" dirty="0"/>
              <a:t> </a:t>
            </a:r>
            <a:r>
              <a:rPr lang="en-ID" sz="1400" dirty="0" err="1"/>
              <a:t>bangunan</a:t>
            </a:r>
            <a:r>
              <a:rPr lang="en-ID" sz="1400" dirty="0"/>
              <a:t> </a:t>
            </a:r>
            <a:r>
              <a:rPr lang="en-ID" sz="1400" dirty="0" err="1"/>
              <a:t>dengan</a:t>
            </a:r>
            <a:r>
              <a:rPr lang="en-ID" sz="1400" dirty="0"/>
              <a:t> </a:t>
            </a:r>
            <a:r>
              <a:rPr lang="en-ID" sz="1400" dirty="0" err="1"/>
              <a:t>desain</a:t>
            </a:r>
            <a:r>
              <a:rPr lang="en-ID" sz="1400" dirty="0"/>
              <a:t> yang </a:t>
            </a:r>
            <a:r>
              <a:rPr lang="en-ID" sz="1400" dirty="0" err="1"/>
              <a:t>tidak</a:t>
            </a:r>
            <a:r>
              <a:rPr lang="en-ID" sz="1400" dirty="0"/>
              <a:t> </a:t>
            </a:r>
            <a:r>
              <a:rPr lang="en-ID" sz="1400" dirty="0" err="1"/>
              <a:t>konvensional</a:t>
            </a:r>
            <a:r>
              <a:rPr lang="en-ID" sz="1400" dirty="0"/>
              <a:t>, </a:t>
            </a:r>
            <a:r>
              <a:rPr lang="en-ID" sz="1400" dirty="0" err="1"/>
              <a:t>misalnya</a:t>
            </a:r>
            <a:r>
              <a:rPr lang="en-ID" sz="1400" dirty="0"/>
              <a:t>: </a:t>
            </a:r>
            <a:r>
              <a:rPr lang="en-ID" sz="1400" dirty="0" err="1"/>
              <a:t>terlalu</a:t>
            </a:r>
            <a:r>
              <a:rPr lang="en-ID" sz="1400" dirty="0"/>
              <a:t> </a:t>
            </a:r>
            <a:r>
              <a:rPr lang="en-ID" sz="1400" dirty="0" err="1"/>
              <a:t>banyak</a:t>
            </a:r>
            <a:r>
              <a:rPr lang="en-ID" sz="1400" dirty="0"/>
              <a:t> </a:t>
            </a:r>
            <a:r>
              <a:rPr lang="en-ID" sz="1400" dirty="0" err="1"/>
              <a:t>jendela</a:t>
            </a:r>
            <a:r>
              <a:rPr lang="en-ID" sz="1400" dirty="0"/>
              <a:t>, </a:t>
            </a:r>
            <a:r>
              <a:rPr lang="en-ID" sz="1400" dirty="0" err="1"/>
              <a:t>bukaan</a:t>
            </a:r>
            <a:r>
              <a:rPr lang="en-ID" sz="1400" dirty="0"/>
              <a:t> </a:t>
            </a:r>
            <a:r>
              <a:rPr lang="en-ID" sz="1400" dirty="0" err="1"/>
              <a:t>atau</a:t>
            </a:r>
            <a:r>
              <a:rPr lang="en-ID" sz="1400" dirty="0"/>
              <a:t> </a:t>
            </a:r>
            <a:r>
              <a:rPr lang="en-ID" sz="1400" dirty="0" err="1"/>
              <a:t>terdapat</a:t>
            </a:r>
            <a:r>
              <a:rPr lang="en-ID" sz="1400" dirty="0"/>
              <a:t> skylight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4813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751FFC68-6058-40BE-88D5-F58200DB59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06" y="1293694"/>
            <a:ext cx="4971570" cy="4163688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6C49FBA4-C3F9-46B7-8EA6-CB18279255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687" y="975042"/>
            <a:ext cx="6941313" cy="49079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734EB4C-CCD8-4AE6-A702-11A94DB31DE8}"/>
              </a:ext>
            </a:extLst>
          </p:cNvPr>
          <p:cNvSpPr txBox="1"/>
          <p:nvPr/>
        </p:nvSpPr>
        <p:spPr>
          <a:xfrm>
            <a:off x="543554" y="549466"/>
            <a:ext cx="4674993" cy="475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 err="1"/>
              <a:t>Aliran</a:t>
            </a:r>
            <a:r>
              <a:rPr lang="en-US" sz="2800" b="1" dirty="0"/>
              <a:t> </a:t>
            </a:r>
            <a:r>
              <a:rPr lang="en-US" sz="2800" b="1" dirty="0" err="1"/>
              <a:t>Panas</a:t>
            </a:r>
            <a:r>
              <a:rPr lang="en-US" sz="2800" b="1" dirty="0"/>
              <a:t> </a:t>
            </a:r>
            <a:r>
              <a:rPr lang="en-US" sz="2800" b="1" dirty="0" err="1"/>
              <a:t>Dalam</a:t>
            </a:r>
            <a:r>
              <a:rPr lang="en-US" sz="2800" b="1" dirty="0"/>
              <a:t> </a:t>
            </a:r>
            <a:r>
              <a:rPr lang="en-US" sz="2800" b="1" dirty="0" err="1"/>
              <a:t>Bangunan</a:t>
            </a:r>
            <a:endParaRPr lang="en-US" sz="28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EEA12E-53A7-4470-B110-87F44A2DD0DC}"/>
              </a:ext>
            </a:extLst>
          </p:cNvPr>
          <p:cNvSpPr txBox="1"/>
          <p:nvPr/>
        </p:nvSpPr>
        <p:spPr>
          <a:xfrm>
            <a:off x="2881050" y="5951361"/>
            <a:ext cx="54807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i="1" dirty="0" err="1"/>
              <a:t>Mengapa</a:t>
            </a:r>
            <a:r>
              <a:rPr lang="en-ID" sz="2000" b="1" i="1" dirty="0"/>
              <a:t> </a:t>
            </a:r>
            <a:r>
              <a:rPr lang="en-ID" sz="2000" b="1" i="1" dirty="0" err="1"/>
              <a:t>mahasiswa</a:t>
            </a:r>
            <a:r>
              <a:rPr lang="en-ID" sz="2000" b="1" i="1" dirty="0"/>
              <a:t> </a:t>
            </a:r>
            <a:r>
              <a:rPr lang="en-ID" sz="2000" b="1" i="1" dirty="0" err="1"/>
              <a:t>arsitektur</a:t>
            </a:r>
            <a:r>
              <a:rPr lang="en-ID" sz="2000" b="1" i="1" dirty="0"/>
              <a:t> </a:t>
            </a:r>
            <a:r>
              <a:rPr lang="en-ID" sz="2000" b="1" i="1" dirty="0" err="1"/>
              <a:t>mesti</a:t>
            </a:r>
            <a:r>
              <a:rPr lang="en-ID" sz="2000" b="1" i="1" dirty="0"/>
              <a:t> </a:t>
            </a:r>
            <a:r>
              <a:rPr lang="en-ID" sz="2000" b="1" i="1" dirty="0" err="1"/>
              <a:t>paham</a:t>
            </a:r>
            <a:r>
              <a:rPr lang="en-ID" sz="2000" b="1" i="1" dirty="0"/>
              <a:t> </a:t>
            </a:r>
            <a:r>
              <a:rPr lang="en-ID" sz="2000" b="1" i="1" dirty="0" err="1"/>
              <a:t>ini</a:t>
            </a:r>
            <a:r>
              <a:rPr lang="en-ID" sz="2000" b="1" i="1" dirty="0"/>
              <a:t>?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204468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67F4BBA-768C-4AA7-8494-23F57458B994}"/>
              </a:ext>
            </a:extLst>
          </p:cNvPr>
          <p:cNvSpPr txBox="1"/>
          <p:nvPr/>
        </p:nvSpPr>
        <p:spPr>
          <a:xfrm>
            <a:off x="543554" y="549466"/>
            <a:ext cx="4674993" cy="475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 err="1"/>
              <a:t>Soal</a:t>
            </a:r>
            <a:r>
              <a:rPr lang="en-US" sz="2800" b="1" dirty="0"/>
              <a:t> </a:t>
            </a:r>
            <a:r>
              <a:rPr lang="en-US" sz="2800" b="1" dirty="0" err="1"/>
              <a:t>Cerita</a:t>
            </a:r>
            <a:r>
              <a:rPr lang="en-US" sz="2800" b="1" dirty="0"/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BB32DA-D577-4F8F-89BD-B3FA224126BF}"/>
              </a:ext>
            </a:extLst>
          </p:cNvPr>
          <p:cNvSpPr txBox="1"/>
          <p:nvPr/>
        </p:nvSpPr>
        <p:spPr>
          <a:xfrm>
            <a:off x="588532" y="1401100"/>
            <a:ext cx="523961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600" b="1" dirty="0" err="1"/>
              <a:t>Diketahui</a:t>
            </a:r>
            <a:r>
              <a:rPr lang="en-ID" sz="1600" b="1" dirty="0"/>
              <a:t>: </a:t>
            </a:r>
          </a:p>
          <a:p>
            <a:r>
              <a:rPr lang="en-ID" sz="1600" dirty="0"/>
              <a:t>Pak Budi </a:t>
            </a:r>
            <a:r>
              <a:rPr lang="en-ID" sz="1600" dirty="0" err="1"/>
              <a:t>tinggal</a:t>
            </a:r>
            <a:r>
              <a:rPr lang="en-ID" sz="1600" dirty="0"/>
              <a:t> di kos-</a:t>
            </a:r>
            <a:r>
              <a:rPr lang="en-ID" sz="1600" dirty="0" err="1"/>
              <a:t>kosan</a:t>
            </a:r>
            <a:r>
              <a:rPr lang="en-ID" sz="1600" dirty="0"/>
              <a:t> </a:t>
            </a:r>
            <a:r>
              <a:rPr lang="en-ID" sz="1600" dirty="0" err="1"/>
              <a:t>baru</a:t>
            </a:r>
            <a:r>
              <a:rPr lang="en-ID" sz="1600" dirty="0"/>
              <a:t> </a:t>
            </a:r>
            <a:r>
              <a:rPr lang="en-ID" sz="1600" dirty="0" err="1"/>
              <a:t>sejak</a:t>
            </a:r>
            <a:r>
              <a:rPr lang="en-ID" sz="1600" dirty="0"/>
              <a:t> </a:t>
            </a:r>
            <a:r>
              <a:rPr lang="en-ID" sz="1600" dirty="0" err="1"/>
              <a:t>tiga</a:t>
            </a:r>
            <a:r>
              <a:rPr lang="en-ID" sz="1600" dirty="0"/>
              <a:t> </a:t>
            </a:r>
            <a:r>
              <a:rPr lang="en-ID" sz="1600" dirty="0" err="1"/>
              <a:t>hari</a:t>
            </a:r>
            <a:r>
              <a:rPr lang="en-ID" sz="1600" dirty="0"/>
              <a:t> </a:t>
            </a:r>
            <a:r>
              <a:rPr lang="en-ID" sz="1600" dirty="0" err="1"/>
              <a:t>lalu</a:t>
            </a:r>
            <a:r>
              <a:rPr lang="en-ID" sz="1600" dirty="0"/>
              <a:t>. </a:t>
            </a:r>
            <a:r>
              <a:rPr lang="en-ID" sz="1600" dirty="0" err="1"/>
              <a:t>Ia</a:t>
            </a:r>
            <a:r>
              <a:rPr lang="en-ID" sz="1600" dirty="0"/>
              <a:t> </a:t>
            </a:r>
            <a:r>
              <a:rPr lang="en-ID" sz="1600" dirty="0" err="1"/>
              <a:t>mengeluh</a:t>
            </a:r>
            <a:r>
              <a:rPr lang="en-ID" sz="1600" dirty="0"/>
              <a:t> </a:t>
            </a:r>
            <a:r>
              <a:rPr lang="en-ID" sz="1600" dirty="0" err="1"/>
              <a:t>karena</a:t>
            </a:r>
            <a:r>
              <a:rPr lang="en-ID" sz="1600" dirty="0"/>
              <a:t> kos-</a:t>
            </a:r>
            <a:r>
              <a:rPr lang="en-ID" sz="1600" dirty="0" err="1"/>
              <a:t>kosannya</a:t>
            </a:r>
            <a:r>
              <a:rPr lang="en-ID" sz="1600" dirty="0"/>
              <a:t> </a:t>
            </a:r>
            <a:r>
              <a:rPr lang="en-ID" sz="1600" dirty="0" err="1"/>
              <a:t>panas</a:t>
            </a:r>
            <a:r>
              <a:rPr lang="en-ID" sz="1600" dirty="0"/>
              <a:t> </a:t>
            </a:r>
            <a:r>
              <a:rPr lang="en-ID" sz="1600" dirty="0" err="1"/>
              <a:t>sekali</a:t>
            </a:r>
            <a:r>
              <a:rPr lang="en-ID" sz="1600" dirty="0"/>
              <a:t> dan </a:t>
            </a:r>
            <a:r>
              <a:rPr lang="en-ID" sz="1600" dirty="0" err="1"/>
              <a:t>ini</a:t>
            </a:r>
            <a:r>
              <a:rPr lang="en-ID" sz="1600" dirty="0"/>
              <a:t> </a:t>
            </a:r>
            <a:r>
              <a:rPr lang="en-ID" sz="1600" dirty="0" err="1"/>
              <a:t>ia</a:t>
            </a:r>
            <a:r>
              <a:rPr lang="en-ID" sz="1600" dirty="0"/>
              <a:t> </a:t>
            </a:r>
            <a:r>
              <a:rPr lang="en-ID" sz="1600" dirty="0" err="1"/>
              <a:t>rasakan</a:t>
            </a:r>
            <a:r>
              <a:rPr lang="en-ID" sz="1600" dirty="0"/>
              <a:t> pada </a:t>
            </a:r>
            <a:r>
              <a:rPr lang="en-ID" sz="1600" dirty="0" err="1"/>
              <a:t>saat</a:t>
            </a:r>
            <a:r>
              <a:rPr lang="en-ID" sz="1600" dirty="0"/>
              <a:t> sore </a:t>
            </a:r>
            <a:r>
              <a:rPr lang="en-ID" sz="1600" dirty="0" err="1"/>
              <a:t>hari</a:t>
            </a:r>
            <a:r>
              <a:rPr lang="en-ID" sz="1600" dirty="0"/>
              <a:t>, </a:t>
            </a:r>
            <a:r>
              <a:rPr lang="en-ID" sz="1600" dirty="0" err="1"/>
              <a:t>khususnya</a:t>
            </a:r>
            <a:r>
              <a:rPr lang="en-ID" sz="1600" dirty="0"/>
              <a:t> </a:t>
            </a:r>
            <a:r>
              <a:rPr lang="en-ID" sz="1600" dirty="0" err="1"/>
              <a:t>ketika</a:t>
            </a:r>
            <a:r>
              <a:rPr lang="en-ID" sz="1600" dirty="0"/>
              <a:t> </a:t>
            </a:r>
            <a:r>
              <a:rPr lang="en-ID" sz="1600" dirty="0" err="1"/>
              <a:t>ia</a:t>
            </a:r>
            <a:r>
              <a:rPr lang="en-ID" sz="1600" dirty="0"/>
              <a:t> </a:t>
            </a:r>
            <a:r>
              <a:rPr lang="en-ID" sz="1600" dirty="0" err="1"/>
              <a:t>pulang</a:t>
            </a:r>
            <a:r>
              <a:rPr lang="en-ID" sz="1600" dirty="0"/>
              <a:t> </a:t>
            </a:r>
            <a:r>
              <a:rPr lang="en-ID" sz="1600" dirty="0" err="1"/>
              <a:t>kerja</a:t>
            </a:r>
            <a:r>
              <a:rPr lang="en-ID" sz="1600" dirty="0"/>
              <a:t>. </a:t>
            </a:r>
            <a:r>
              <a:rPr lang="en-ID" sz="1600" dirty="0" err="1"/>
              <a:t>Meskipun</a:t>
            </a:r>
            <a:r>
              <a:rPr lang="en-ID" sz="1600" dirty="0"/>
              <a:t> </a:t>
            </a:r>
            <a:r>
              <a:rPr lang="en-ID" sz="1600" dirty="0" err="1"/>
              <a:t>ia</a:t>
            </a:r>
            <a:r>
              <a:rPr lang="en-ID" sz="1600" dirty="0"/>
              <a:t> </a:t>
            </a:r>
            <a:r>
              <a:rPr lang="en-ID" sz="1600" dirty="0" err="1"/>
              <a:t>menghidupkan</a:t>
            </a:r>
            <a:r>
              <a:rPr lang="en-ID" sz="1600" dirty="0"/>
              <a:t> AC dan </a:t>
            </a:r>
            <a:r>
              <a:rPr lang="en-ID" sz="1600" dirty="0" err="1"/>
              <a:t>mengaturnya</a:t>
            </a:r>
            <a:r>
              <a:rPr lang="en-ID" sz="1600" dirty="0"/>
              <a:t> </a:t>
            </a:r>
            <a:r>
              <a:rPr lang="en-ID" sz="1600" dirty="0" err="1"/>
              <a:t>untuk</a:t>
            </a:r>
            <a:r>
              <a:rPr lang="en-ID" sz="1600" dirty="0"/>
              <a:t> </a:t>
            </a:r>
            <a:r>
              <a:rPr lang="en-ID" sz="1600" dirty="0" err="1"/>
              <a:t>menjadi</a:t>
            </a:r>
            <a:r>
              <a:rPr lang="en-ID" sz="1600" dirty="0"/>
              <a:t> sangat </a:t>
            </a:r>
            <a:r>
              <a:rPr lang="en-ID" sz="1600" dirty="0" err="1"/>
              <a:t>dingin</a:t>
            </a:r>
            <a:r>
              <a:rPr lang="en-ID" sz="1600" dirty="0"/>
              <a:t>, </a:t>
            </a:r>
            <a:r>
              <a:rPr lang="en-ID" sz="1600" dirty="0" err="1"/>
              <a:t>tetap</a:t>
            </a:r>
            <a:r>
              <a:rPr lang="en-ID" sz="1600" dirty="0"/>
              <a:t> </a:t>
            </a:r>
            <a:r>
              <a:rPr lang="en-ID" sz="1600" dirty="0" err="1"/>
              <a:t>butuh</a:t>
            </a:r>
            <a:r>
              <a:rPr lang="en-ID" sz="1600" dirty="0"/>
              <a:t> </a:t>
            </a:r>
            <a:r>
              <a:rPr lang="en-ID" sz="1600" dirty="0" err="1"/>
              <a:t>waktu</a:t>
            </a:r>
            <a:r>
              <a:rPr lang="en-ID" sz="1600" dirty="0"/>
              <a:t> lama </a:t>
            </a:r>
            <a:r>
              <a:rPr lang="en-ID" sz="1600" dirty="0" err="1"/>
              <a:t>ruangannya</a:t>
            </a:r>
            <a:r>
              <a:rPr lang="en-ID" sz="1600" dirty="0"/>
              <a:t> </a:t>
            </a:r>
            <a:r>
              <a:rPr lang="en-ID" sz="1600" dirty="0" err="1"/>
              <a:t>untuk</a:t>
            </a:r>
            <a:r>
              <a:rPr lang="en-ID" sz="1600" dirty="0"/>
              <a:t> </a:t>
            </a:r>
            <a:r>
              <a:rPr lang="en-ID" sz="1600" dirty="0" err="1"/>
              <a:t>menjadi</a:t>
            </a:r>
            <a:r>
              <a:rPr lang="en-ID" sz="1600" dirty="0"/>
              <a:t> </a:t>
            </a:r>
            <a:r>
              <a:rPr lang="en-ID" sz="1600" dirty="0" err="1"/>
              <a:t>sejuk</a:t>
            </a:r>
            <a:r>
              <a:rPr lang="en-ID" sz="1600" dirty="0"/>
              <a:t>. </a:t>
            </a:r>
            <a:r>
              <a:rPr lang="en-ID" sz="1600" dirty="0" err="1"/>
              <a:t>Bahkan</a:t>
            </a:r>
            <a:r>
              <a:rPr lang="en-ID" sz="1600" dirty="0"/>
              <a:t>, pada </a:t>
            </a:r>
            <a:r>
              <a:rPr lang="en-ID" sz="1600" dirty="0" err="1"/>
              <a:t>bagian</a:t>
            </a:r>
            <a:r>
              <a:rPr lang="en-ID" sz="1600" dirty="0"/>
              <a:t> </a:t>
            </a:r>
            <a:r>
              <a:rPr lang="en-ID" sz="1600" dirty="0" err="1"/>
              <a:t>kamar</a:t>
            </a:r>
            <a:r>
              <a:rPr lang="en-ID" sz="1600" dirty="0"/>
              <a:t> yang </a:t>
            </a:r>
            <a:r>
              <a:rPr lang="en-ID" sz="1600" dirty="0" err="1"/>
              <a:t>tidak</a:t>
            </a:r>
            <a:r>
              <a:rPr lang="en-ID" sz="1600" dirty="0"/>
              <a:t> </a:t>
            </a:r>
            <a:r>
              <a:rPr lang="en-ID" sz="1600" dirty="0" err="1"/>
              <a:t>terkena</a:t>
            </a:r>
            <a:r>
              <a:rPr lang="en-ID" sz="1600" dirty="0"/>
              <a:t> </a:t>
            </a:r>
            <a:r>
              <a:rPr lang="en-ID" sz="1600" dirty="0" err="1"/>
              <a:t>hembusan</a:t>
            </a:r>
            <a:r>
              <a:rPr lang="en-ID" sz="1600" dirty="0"/>
              <a:t> AC, </a:t>
            </a:r>
            <a:r>
              <a:rPr lang="en-ID" sz="1600" dirty="0" err="1"/>
              <a:t>suhunya</a:t>
            </a:r>
            <a:r>
              <a:rPr lang="en-ID" sz="1600" dirty="0"/>
              <a:t> </a:t>
            </a:r>
            <a:r>
              <a:rPr lang="en-ID" sz="1600" dirty="0" err="1"/>
              <a:t>terkadang</a:t>
            </a:r>
            <a:r>
              <a:rPr lang="en-ID" sz="1600" dirty="0"/>
              <a:t> </a:t>
            </a:r>
            <a:r>
              <a:rPr lang="en-ID" sz="1600" dirty="0" err="1"/>
              <a:t>relatif</a:t>
            </a:r>
            <a:r>
              <a:rPr lang="en-ID" sz="1600" dirty="0"/>
              <a:t> </a:t>
            </a:r>
            <a:r>
              <a:rPr lang="en-ID" sz="1600" dirty="0" err="1"/>
              <a:t>hangat</a:t>
            </a:r>
            <a:r>
              <a:rPr lang="en-ID" sz="1600" dirty="0"/>
              <a:t>. </a:t>
            </a:r>
          </a:p>
          <a:p>
            <a:r>
              <a:rPr lang="en-ID" sz="1600" dirty="0"/>
              <a:t>Di </a:t>
            </a:r>
            <a:r>
              <a:rPr lang="en-ID" sz="1600" dirty="0" err="1"/>
              <a:t>kiri</a:t>
            </a:r>
            <a:r>
              <a:rPr lang="en-ID" sz="1600" dirty="0"/>
              <a:t> dan </a:t>
            </a:r>
            <a:r>
              <a:rPr lang="en-ID" sz="1600" dirty="0" err="1"/>
              <a:t>kanan</a:t>
            </a:r>
            <a:r>
              <a:rPr lang="en-ID" sz="1600" dirty="0"/>
              <a:t> </a:t>
            </a:r>
            <a:r>
              <a:rPr lang="en-ID" sz="1600" dirty="0" err="1"/>
              <a:t>kamar</a:t>
            </a:r>
            <a:r>
              <a:rPr lang="en-ID" sz="1600" dirty="0"/>
              <a:t> </a:t>
            </a:r>
            <a:r>
              <a:rPr lang="en-ID" sz="1600" dirty="0" err="1"/>
              <a:t>pak</a:t>
            </a:r>
            <a:r>
              <a:rPr lang="en-ID" sz="1600" dirty="0"/>
              <a:t> </a:t>
            </a:r>
            <a:r>
              <a:rPr lang="en-ID" sz="1600" dirty="0" err="1"/>
              <a:t>budi</a:t>
            </a:r>
            <a:r>
              <a:rPr lang="en-ID" sz="1600" dirty="0"/>
              <a:t>, </a:t>
            </a:r>
            <a:r>
              <a:rPr lang="en-ID" sz="1600" dirty="0" err="1"/>
              <a:t>ada</a:t>
            </a:r>
            <a:r>
              <a:rPr lang="en-ID" sz="1600" dirty="0"/>
              <a:t> </a:t>
            </a:r>
            <a:r>
              <a:rPr lang="en-ID" sz="1600" dirty="0" err="1"/>
              <a:t>kamar</a:t>
            </a:r>
            <a:r>
              <a:rPr lang="en-ID" sz="1600" dirty="0"/>
              <a:t> yang </a:t>
            </a:r>
            <a:r>
              <a:rPr lang="en-ID" sz="1600" dirty="0" err="1"/>
              <a:t>belum</a:t>
            </a:r>
            <a:r>
              <a:rPr lang="en-ID" sz="1600" dirty="0"/>
              <a:t> </a:t>
            </a:r>
            <a:r>
              <a:rPr lang="en-ID" sz="1600" dirty="0" err="1"/>
              <a:t>dihuni</a:t>
            </a:r>
            <a:r>
              <a:rPr lang="en-ID" sz="1600" dirty="0"/>
              <a:t>. Kamar </a:t>
            </a:r>
            <a:r>
              <a:rPr lang="en-ID" sz="1600" dirty="0" err="1"/>
              <a:t>pak</a:t>
            </a:r>
            <a:r>
              <a:rPr lang="en-ID" sz="1600" dirty="0"/>
              <a:t> </a:t>
            </a:r>
            <a:r>
              <a:rPr lang="en-ID" sz="1600" dirty="0" err="1"/>
              <a:t>budi</a:t>
            </a:r>
            <a:r>
              <a:rPr lang="en-ID" sz="1600" dirty="0"/>
              <a:t> </a:t>
            </a:r>
            <a:r>
              <a:rPr lang="en-ID" sz="1600" dirty="0" err="1"/>
              <a:t>tidak</a:t>
            </a:r>
            <a:r>
              <a:rPr lang="en-ID" sz="1600" dirty="0"/>
              <a:t> </a:t>
            </a:r>
            <a:r>
              <a:rPr lang="en-ID" sz="1600" dirty="0" err="1"/>
              <a:t>memiliki</a:t>
            </a:r>
            <a:r>
              <a:rPr lang="en-ID" sz="1600" dirty="0"/>
              <a:t> </a:t>
            </a:r>
            <a:r>
              <a:rPr lang="en-ID" sz="1600" dirty="0" err="1"/>
              <a:t>jendela</a:t>
            </a:r>
            <a:r>
              <a:rPr lang="en-ID" sz="1600" dirty="0"/>
              <a:t> dan </a:t>
            </a:r>
            <a:r>
              <a:rPr lang="en-ID" sz="1600" dirty="0" err="1"/>
              <a:t>ia</a:t>
            </a:r>
            <a:r>
              <a:rPr lang="en-ID" sz="1600" dirty="0"/>
              <a:t> </a:t>
            </a:r>
            <a:r>
              <a:rPr lang="en-ID" sz="1600" dirty="0" err="1"/>
              <a:t>selalu</a:t>
            </a:r>
            <a:r>
              <a:rPr lang="en-ID" sz="1600" dirty="0"/>
              <a:t> </a:t>
            </a:r>
            <a:r>
              <a:rPr lang="en-ID" sz="1600" dirty="0" err="1"/>
              <a:t>mematikan</a:t>
            </a:r>
            <a:r>
              <a:rPr lang="en-ID" sz="1600" dirty="0"/>
              <a:t> </a:t>
            </a:r>
            <a:r>
              <a:rPr lang="en-ID" sz="1600" dirty="0" err="1"/>
              <a:t>semua</a:t>
            </a:r>
            <a:r>
              <a:rPr lang="en-ID" sz="1600" dirty="0"/>
              <a:t> </a:t>
            </a:r>
            <a:r>
              <a:rPr lang="en-ID" sz="1600" dirty="0" err="1"/>
              <a:t>peralatan</a:t>
            </a:r>
            <a:r>
              <a:rPr lang="en-ID" sz="1600" dirty="0"/>
              <a:t> </a:t>
            </a:r>
            <a:r>
              <a:rPr lang="en-ID" sz="1600" dirty="0" err="1"/>
              <a:t>elektronik</a:t>
            </a:r>
            <a:r>
              <a:rPr lang="en-ID" sz="1600" dirty="0"/>
              <a:t> dan </a:t>
            </a:r>
            <a:r>
              <a:rPr lang="en-ID" sz="1600" dirty="0" err="1"/>
              <a:t>lampu</a:t>
            </a:r>
            <a:r>
              <a:rPr lang="en-ID" sz="1600" dirty="0"/>
              <a:t> </a:t>
            </a:r>
            <a:r>
              <a:rPr lang="en-ID" sz="1600" dirty="0" err="1"/>
              <a:t>sebelum</a:t>
            </a:r>
            <a:r>
              <a:rPr lang="en-ID" sz="1600" dirty="0"/>
              <a:t> </a:t>
            </a:r>
            <a:r>
              <a:rPr lang="en-ID" sz="1600" dirty="0" err="1"/>
              <a:t>ia</a:t>
            </a:r>
            <a:r>
              <a:rPr lang="en-ID" sz="1600" dirty="0"/>
              <a:t> </a:t>
            </a:r>
            <a:r>
              <a:rPr lang="en-ID" sz="1600" dirty="0" err="1"/>
              <a:t>berangkat</a:t>
            </a:r>
            <a:r>
              <a:rPr lang="en-ID" sz="1600" dirty="0"/>
              <a:t> </a:t>
            </a:r>
            <a:r>
              <a:rPr lang="en-ID" sz="1600" dirty="0" err="1"/>
              <a:t>kerja</a:t>
            </a:r>
            <a:r>
              <a:rPr lang="en-ID" sz="1600" dirty="0"/>
              <a:t> di </a:t>
            </a:r>
            <a:r>
              <a:rPr lang="en-ID" sz="1600" dirty="0" err="1"/>
              <a:t>pagi</a:t>
            </a:r>
            <a:r>
              <a:rPr lang="en-ID" sz="1600" dirty="0"/>
              <a:t> </a:t>
            </a:r>
            <a:r>
              <a:rPr lang="en-ID" sz="1600" dirty="0" err="1"/>
              <a:t>hari</a:t>
            </a:r>
            <a:r>
              <a:rPr lang="en-ID" sz="1600" dirty="0"/>
              <a:t>.</a:t>
            </a:r>
          </a:p>
          <a:p>
            <a:endParaRPr lang="en-ID" sz="1600" dirty="0"/>
          </a:p>
          <a:p>
            <a:r>
              <a:rPr lang="en-ID" sz="1600" b="1" dirty="0" err="1"/>
              <a:t>Ditanya</a:t>
            </a:r>
            <a:r>
              <a:rPr lang="en-ID" sz="1600" b="1" dirty="0"/>
              <a:t>:</a:t>
            </a:r>
          </a:p>
          <a:p>
            <a:r>
              <a:rPr lang="en-ID" sz="1600" dirty="0" err="1"/>
              <a:t>Apa</a:t>
            </a:r>
            <a:r>
              <a:rPr lang="en-ID" sz="1600" dirty="0"/>
              <a:t> </a:t>
            </a:r>
            <a:r>
              <a:rPr lang="en-ID" sz="1600" dirty="0" err="1"/>
              <a:t>kira-kira</a:t>
            </a:r>
            <a:r>
              <a:rPr lang="en-ID" sz="1600" dirty="0"/>
              <a:t> </a:t>
            </a:r>
            <a:r>
              <a:rPr lang="en-ID" sz="1600" dirty="0" err="1"/>
              <a:t>penyebab</a:t>
            </a:r>
            <a:r>
              <a:rPr lang="en-ID" sz="1600" dirty="0"/>
              <a:t> </a:t>
            </a:r>
            <a:r>
              <a:rPr lang="en-ID" sz="1600" dirty="0" err="1"/>
              <a:t>ruangan</a:t>
            </a:r>
            <a:r>
              <a:rPr lang="en-ID" sz="1600" dirty="0"/>
              <a:t> yang </a:t>
            </a:r>
            <a:r>
              <a:rPr lang="en-ID" sz="1600" dirty="0" err="1"/>
              <a:t>panas</a:t>
            </a:r>
            <a:r>
              <a:rPr lang="en-ID" sz="1600" dirty="0"/>
              <a:t> di </a:t>
            </a:r>
            <a:r>
              <a:rPr lang="en-ID" sz="1600" dirty="0" err="1"/>
              <a:t>kamar</a:t>
            </a:r>
            <a:r>
              <a:rPr lang="en-ID" sz="1600" dirty="0"/>
              <a:t> </a:t>
            </a:r>
            <a:r>
              <a:rPr lang="en-ID" sz="1600" dirty="0" err="1"/>
              <a:t>pak</a:t>
            </a:r>
            <a:r>
              <a:rPr lang="en-ID" sz="1600" dirty="0"/>
              <a:t> </a:t>
            </a:r>
            <a:r>
              <a:rPr lang="en-ID" sz="1600" dirty="0" err="1"/>
              <a:t>budi</a:t>
            </a:r>
            <a:r>
              <a:rPr lang="en-ID" sz="1600" dirty="0"/>
              <a:t>?</a:t>
            </a:r>
          </a:p>
          <a:p>
            <a:r>
              <a:rPr lang="en-ID" sz="1600" dirty="0" err="1"/>
              <a:t>Apa</a:t>
            </a:r>
            <a:r>
              <a:rPr lang="en-ID" sz="1600" dirty="0"/>
              <a:t> </a:t>
            </a:r>
            <a:r>
              <a:rPr lang="en-ID" sz="1600" dirty="0" err="1"/>
              <a:t>kira-kira</a:t>
            </a:r>
            <a:r>
              <a:rPr lang="en-ID" sz="1600" dirty="0"/>
              <a:t> </a:t>
            </a:r>
            <a:r>
              <a:rPr lang="en-ID" sz="1600" dirty="0" err="1"/>
              <a:t>solusi</a:t>
            </a:r>
            <a:r>
              <a:rPr lang="en-ID" sz="1600" dirty="0"/>
              <a:t> yang </a:t>
            </a:r>
            <a:r>
              <a:rPr lang="en-ID" sz="1600" dirty="0" err="1"/>
              <a:t>cocok</a:t>
            </a:r>
            <a:r>
              <a:rPr lang="en-ID" sz="1600" dirty="0"/>
              <a:t>?</a:t>
            </a:r>
            <a:endParaRPr lang="en-US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462E43-FBBD-4BF0-968B-50F83F879CC3}"/>
              </a:ext>
            </a:extLst>
          </p:cNvPr>
          <p:cNvSpPr txBox="1"/>
          <p:nvPr/>
        </p:nvSpPr>
        <p:spPr>
          <a:xfrm>
            <a:off x="6532132" y="1394445"/>
            <a:ext cx="507133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600" b="1" dirty="0" err="1"/>
              <a:t>Diketahui</a:t>
            </a:r>
            <a:r>
              <a:rPr lang="en-ID" sz="1600" b="1" dirty="0"/>
              <a:t>: </a:t>
            </a:r>
          </a:p>
          <a:p>
            <a:r>
              <a:rPr lang="en-ID" sz="1600" dirty="0" err="1"/>
              <a:t>Mawar</a:t>
            </a:r>
            <a:r>
              <a:rPr lang="en-ID" sz="1600" dirty="0"/>
              <a:t> </a:t>
            </a:r>
            <a:r>
              <a:rPr lang="en-ID" sz="1600" dirty="0" err="1"/>
              <a:t>baru</a:t>
            </a:r>
            <a:r>
              <a:rPr lang="en-ID" sz="1600" dirty="0"/>
              <a:t> </a:t>
            </a:r>
            <a:r>
              <a:rPr lang="en-ID" sz="1600" dirty="0" err="1"/>
              <a:t>saja</a:t>
            </a:r>
            <a:r>
              <a:rPr lang="en-ID" sz="1600" dirty="0"/>
              <a:t> </a:t>
            </a:r>
            <a:r>
              <a:rPr lang="en-ID" sz="1600" dirty="0" err="1"/>
              <a:t>melakukan</a:t>
            </a:r>
            <a:r>
              <a:rPr lang="en-ID" sz="1600" dirty="0"/>
              <a:t> </a:t>
            </a:r>
            <a:r>
              <a:rPr lang="en-ID" sz="1600" dirty="0" err="1"/>
              <a:t>renovasi</a:t>
            </a:r>
            <a:r>
              <a:rPr lang="en-ID" sz="1600" dirty="0"/>
              <a:t> </a:t>
            </a:r>
            <a:r>
              <a:rPr lang="en-ID" sz="1600" dirty="0" err="1"/>
              <a:t>rumahnya</a:t>
            </a:r>
            <a:r>
              <a:rPr lang="en-ID" sz="1600" dirty="0"/>
              <a:t>. Ada </a:t>
            </a:r>
            <a:r>
              <a:rPr lang="en-ID" sz="1600" dirty="0" err="1"/>
              <a:t>ruangan</a:t>
            </a:r>
            <a:r>
              <a:rPr lang="en-ID" sz="1600" dirty="0"/>
              <a:t> </a:t>
            </a:r>
            <a:r>
              <a:rPr lang="en-ID" sz="1600" dirty="0" err="1"/>
              <a:t>latihan</a:t>
            </a:r>
            <a:r>
              <a:rPr lang="en-ID" sz="1600" dirty="0"/>
              <a:t> tari yang </a:t>
            </a:r>
            <a:r>
              <a:rPr lang="en-ID" sz="1600" dirty="0" err="1"/>
              <a:t>sebelumnya</a:t>
            </a:r>
            <a:r>
              <a:rPr lang="en-ID" sz="1600" dirty="0"/>
              <a:t> </a:t>
            </a:r>
            <a:r>
              <a:rPr lang="en-ID" sz="1600" dirty="0" err="1"/>
              <a:t>berlantai</a:t>
            </a:r>
            <a:r>
              <a:rPr lang="en-ID" sz="1600" dirty="0"/>
              <a:t> </a:t>
            </a:r>
            <a:r>
              <a:rPr lang="en-ID" sz="1600" dirty="0" err="1"/>
              <a:t>ubin</a:t>
            </a:r>
            <a:r>
              <a:rPr lang="en-ID" sz="1600" dirty="0"/>
              <a:t> </a:t>
            </a:r>
            <a:r>
              <a:rPr lang="en-ID" sz="1600" dirty="0" err="1"/>
              <a:t>telah</a:t>
            </a:r>
            <a:r>
              <a:rPr lang="en-ID" sz="1600" dirty="0"/>
              <a:t> </a:t>
            </a:r>
            <a:r>
              <a:rPr lang="en-ID" sz="1600" dirty="0" err="1"/>
              <a:t>diganti</a:t>
            </a:r>
            <a:r>
              <a:rPr lang="en-ID" sz="1600" dirty="0"/>
              <a:t> </a:t>
            </a:r>
            <a:r>
              <a:rPr lang="en-ID" sz="1600" dirty="0" err="1"/>
              <a:t>dengan</a:t>
            </a:r>
            <a:r>
              <a:rPr lang="en-ID" sz="1600" dirty="0"/>
              <a:t> </a:t>
            </a:r>
            <a:r>
              <a:rPr lang="en-ID" sz="1600" dirty="0" err="1"/>
              <a:t>lantai</a:t>
            </a:r>
            <a:r>
              <a:rPr lang="en-ID" sz="1600" dirty="0"/>
              <a:t> </a:t>
            </a:r>
            <a:r>
              <a:rPr lang="en-ID" sz="1600" dirty="0" err="1"/>
              <a:t>berbahan</a:t>
            </a:r>
            <a:r>
              <a:rPr lang="en-ID" sz="1600" dirty="0"/>
              <a:t> </a:t>
            </a:r>
            <a:r>
              <a:rPr lang="en-ID" sz="1600" dirty="0" err="1"/>
              <a:t>papan</a:t>
            </a:r>
            <a:r>
              <a:rPr lang="en-ID" sz="1600" dirty="0"/>
              <a:t> </a:t>
            </a:r>
            <a:r>
              <a:rPr lang="en-ID" sz="1600" dirty="0" err="1"/>
              <a:t>kayu</a:t>
            </a:r>
            <a:r>
              <a:rPr lang="en-ID" sz="1600" dirty="0"/>
              <a:t> </a:t>
            </a:r>
            <a:r>
              <a:rPr lang="en-ID" sz="1600" dirty="0" err="1"/>
              <a:t>supaya</a:t>
            </a:r>
            <a:r>
              <a:rPr lang="en-ID" sz="1600" dirty="0"/>
              <a:t> </a:t>
            </a:r>
            <a:r>
              <a:rPr lang="en-ID" sz="1600" dirty="0" err="1"/>
              <a:t>lebih</a:t>
            </a:r>
            <a:r>
              <a:rPr lang="en-ID" sz="1600" dirty="0"/>
              <a:t> </a:t>
            </a:r>
            <a:r>
              <a:rPr lang="en-ID" sz="1600" dirty="0" err="1"/>
              <a:t>nyaman</a:t>
            </a:r>
            <a:r>
              <a:rPr lang="en-ID" sz="1600" dirty="0"/>
              <a:t> </a:t>
            </a:r>
            <a:r>
              <a:rPr lang="en-ID" sz="1600" dirty="0" err="1"/>
              <a:t>digunakan</a:t>
            </a:r>
            <a:r>
              <a:rPr lang="en-ID" sz="1600" dirty="0"/>
              <a:t> </a:t>
            </a:r>
            <a:r>
              <a:rPr lang="en-ID" sz="1600" dirty="0" err="1"/>
              <a:t>untuk</a:t>
            </a:r>
            <a:r>
              <a:rPr lang="en-ID" sz="1600" dirty="0"/>
              <a:t> </a:t>
            </a:r>
            <a:r>
              <a:rPr lang="en-ID" sz="1600" dirty="0" err="1"/>
              <a:t>latihan</a:t>
            </a:r>
            <a:r>
              <a:rPr lang="en-ID" sz="1600" dirty="0"/>
              <a:t> </a:t>
            </a:r>
            <a:r>
              <a:rPr lang="en-ID" sz="1600" dirty="0" err="1"/>
              <a:t>menari</a:t>
            </a:r>
            <a:r>
              <a:rPr lang="en-ID" sz="1600" dirty="0"/>
              <a:t>. </a:t>
            </a:r>
            <a:r>
              <a:rPr lang="en-ID" sz="1600" dirty="0" err="1"/>
              <a:t>Semua</a:t>
            </a:r>
            <a:r>
              <a:rPr lang="en-ID" sz="1600" dirty="0"/>
              <a:t> </a:t>
            </a:r>
            <a:r>
              <a:rPr lang="en-ID" sz="1600" dirty="0" err="1"/>
              <a:t>dinding</a:t>
            </a:r>
            <a:r>
              <a:rPr lang="en-ID" sz="1600" dirty="0"/>
              <a:t> </a:t>
            </a:r>
            <a:r>
              <a:rPr lang="en-ID" sz="1600" dirty="0" err="1"/>
              <a:t>interiornya</a:t>
            </a:r>
            <a:r>
              <a:rPr lang="en-ID" sz="1600" dirty="0"/>
              <a:t> pun </a:t>
            </a:r>
            <a:r>
              <a:rPr lang="en-ID" sz="1600" dirty="0" err="1"/>
              <a:t>dilapisi</a:t>
            </a:r>
            <a:r>
              <a:rPr lang="en-ID" sz="1600" dirty="0"/>
              <a:t> material </a:t>
            </a:r>
            <a:r>
              <a:rPr lang="en-ID" sz="1600" dirty="0" err="1"/>
              <a:t>papan</a:t>
            </a:r>
            <a:r>
              <a:rPr lang="en-ID" sz="1600" dirty="0"/>
              <a:t> </a:t>
            </a:r>
            <a:r>
              <a:rPr lang="en-ID" sz="1600" dirty="0" err="1"/>
              <a:t>berserat</a:t>
            </a:r>
            <a:r>
              <a:rPr lang="en-ID" sz="1600" dirty="0"/>
              <a:t> </a:t>
            </a:r>
            <a:r>
              <a:rPr lang="en-ID" sz="1600" dirty="0" err="1"/>
              <a:t>kayu</a:t>
            </a:r>
            <a:r>
              <a:rPr lang="en-ID" sz="1600" dirty="0"/>
              <a:t> </a:t>
            </a:r>
            <a:r>
              <a:rPr lang="en-ID" sz="1600" dirty="0" err="1"/>
              <a:t>dengan</a:t>
            </a:r>
            <a:r>
              <a:rPr lang="en-ID" sz="1600" dirty="0"/>
              <a:t> </a:t>
            </a:r>
            <a:r>
              <a:rPr lang="en-ID" sz="1600" dirty="0" err="1"/>
              <a:t>pola</a:t>
            </a:r>
            <a:r>
              <a:rPr lang="en-ID" sz="1600" dirty="0"/>
              <a:t> </a:t>
            </a:r>
            <a:r>
              <a:rPr lang="en-ID" sz="1600" dirty="0" err="1"/>
              <a:t>dekoratif</a:t>
            </a:r>
            <a:r>
              <a:rPr lang="en-ID" sz="1600" dirty="0"/>
              <a:t> </a:t>
            </a:r>
            <a:r>
              <a:rPr lang="en-ID" sz="1600" dirty="0" err="1"/>
              <a:t>supaya</a:t>
            </a:r>
            <a:r>
              <a:rPr lang="en-ID" sz="1600" dirty="0"/>
              <a:t> </a:t>
            </a:r>
            <a:r>
              <a:rPr lang="en-ID" sz="1600" dirty="0" err="1"/>
              <a:t>lebih</a:t>
            </a:r>
            <a:r>
              <a:rPr lang="en-ID" sz="1600" dirty="0"/>
              <a:t> </a:t>
            </a:r>
            <a:r>
              <a:rPr lang="en-ID" sz="1600" dirty="0" err="1"/>
              <a:t>estetis</a:t>
            </a:r>
            <a:r>
              <a:rPr lang="en-ID" sz="1600" dirty="0"/>
              <a:t>. </a:t>
            </a:r>
            <a:r>
              <a:rPr lang="en-ID" sz="1600" dirty="0" err="1"/>
              <a:t>Sekarang</a:t>
            </a:r>
            <a:r>
              <a:rPr lang="en-ID" sz="1600" dirty="0"/>
              <a:t>, </a:t>
            </a:r>
            <a:r>
              <a:rPr lang="en-ID" sz="1600" dirty="0" err="1"/>
              <a:t>Mawar</a:t>
            </a:r>
            <a:r>
              <a:rPr lang="en-ID" sz="1600" dirty="0"/>
              <a:t> </a:t>
            </a:r>
            <a:r>
              <a:rPr lang="en-ID" sz="1600" dirty="0" err="1"/>
              <a:t>ingin</a:t>
            </a:r>
            <a:r>
              <a:rPr lang="en-ID" sz="1600" dirty="0"/>
              <a:t> </a:t>
            </a:r>
            <a:r>
              <a:rPr lang="en-ID" sz="1600" dirty="0" err="1"/>
              <a:t>mengisntal</a:t>
            </a:r>
            <a:r>
              <a:rPr lang="en-ID" sz="1600" dirty="0"/>
              <a:t> AC di </a:t>
            </a:r>
            <a:r>
              <a:rPr lang="en-ID" sz="1600" dirty="0" err="1"/>
              <a:t>ruangan</a:t>
            </a:r>
            <a:r>
              <a:rPr lang="en-ID" sz="1600" dirty="0"/>
              <a:t> </a:t>
            </a:r>
            <a:r>
              <a:rPr lang="en-ID" sz="1600" dirty="0" err="1"/>
              <a:t>tersebut</a:t>
            </a:r>
            <a:r>
              <a:rPr lang="en-ID" sz="1600" dirty="0"/>
              <a:t> </a:t>
            </a:r>
            <a:r>
              <a:rPr lang="en-ID" sz="1600" dirty="0" err="1"/>
              <a:t>karena</a:t>
            </a:r>
            <a:r>
              <a:rPr lang="en-ID" sz="1600" dirty="0"/>
              <a:t> di </a:t>
            </a:r>
            <a:r>
              <a:rPr lang="en-ID" sz="1600" dirty="0" err="1"/>
              <a:t>ruangan</a:t>
            </a:r>
            <a:r>
              <a:rPr lang="en-ID" sz="1600" dirty="0"/>
              <a:t> </a:t>
            </a:r>
            <a:r>
              <a:rPr lang="en-ID" sz="1600" dirty="0" err="1"/>
              <a:t>tersebut</a:t>
            </a:r>
            <a:r>
              <a:rPr lang="en-ID" sz="1600" dirty="0"/>
              <a:t> </a:t>
            </a:r>
            <a:r>
              <a:rPr lang="en-ID" sz="1600" dirty="0" err="1"/>
              <a:t>sekarang</a:t>
            </a:r>
            <a:r>
              <a:rPr lang="en-ID" sz="1600" dirty="0"/>
              <a:t> </a:t>
            </a:r>
            <a:r>
              <a:rPr lang="en-ID" sz="1600" dirty="0" err="1"/>
              <a:t>terasa</a:t>
            </a:r>
            <a:r>
              <a:rPr lang="en-ID" sz="1600" dirty="0"/>
              <a:t> </a:t>
            </a:r>
            <a:r>
              <a:rPr lang="en-ID" sz="1600" dirty="0" err="1"/>
              <a:t>lebih</a:t>
            </a:r>
            <a:r>
              <a:rPr lang="en-ID" sz="1600" dirty="0"/>
              <a:t> </a:t>
            </a:r>
            <a:r>
              <a:rPr lang="en-ID" sz="1600" dirty="0" err="1"/>
              <a:t>hangat</a:t>
            </a:r>
            <a:r>
              <a:rPr lang="en-ID" sz="1600" dirty="0"/>
              <a:t> </a:t>
            </a:r>
            <a:r>
              <a:rPr lang="en-ID" sz="1600" dirty="0" err="1"/>
              <a:t>khususnya</a:t>
            </a:r>
            <a:r>
              <a:rPr lang="en-ID" sz="1600" dirty="0"/>
              <a:t> </a:t>
            </a:r>
            <a:r>
              <a:rPr lang="en-ID" sz="1600" dirty="0" err="1"/>
              <a:t>jika</a:t>
            </a:r>
            <a:r>
              <a:rPr lang="en-ID" sz="1600" dirty="0"/>
              <a:t> </a:t>
            </a:r>
            <a:r>
              <a:rPr lang="en-ID" sz="1600" dirty="0" err="1"/>
              <a:t>ia</a:t>
            </a:r>
            <a:r>
              <a:rPr lang="en-ID" sz="1600" dirty="0"/>
              <a:t> </a:t>
            </a:r>
            <a:r>
              <a:rPr lang="en-ID" sz="1600" dirty="0" err="1"/>
              <a:t>latihan</a:t>
            </a:r>
            <a:r>
              <a:rPr lang="en-ID" sz="1600" dirty="0"/>
              <a:t> </a:t>
            </a:r>
            <a:r>
              <a:rPr lang="en-ID" sz="1600" dirty="0" err="1"/>
              <a:t>menari</a:t>
            </a:r>
            <a:r>
              <a:rPr lang="en-ID" sz="1600" dirty="0"/>
              <a:t> </a:t>
            </a:r>
            <a:r>
              <a:rPr lang="en-ID" sz="1600" dirty="0" err="1"/>
              <a:t>bersama</a:t>
            </a:r>
            <a:r>
              <a:rPr lang="en-ID" sz="1600" dirty="0"/>
              <a:t> </a:t>
            </a:r>
            <a:r>
              <a:rPr lang="en-ID" sz="1600" dirty="0" err="1"/>
              <a:t>teman-temannya</a:t>
            </a:r>
            <a:r>
              <a:rPr lang="en-ID" sz="1600" dirty="0"/>
              <a:t>. </a:t>
            </a:r>
            <a:r>
              <a:rPr lang="en-ID" sz="1600" dirty="0" err="1"/>
              <a:t>Padahal</a:t>
            </a:r>
            <a:r>
              <a:rPr lang="en-ID" sz="1600" dirty="0"/>
              <a:t>, </a:t>
            </a:r>
            <a:r>
              <a:rPr lang="en-ID" sz="1600" dirty="0" err="1"/>
              <a:t>sebelum</a:t>
            </a:r>
            <a:r>
              <a:rPr lang="en-ID" sz="1600" dirty="0"/>
              <a:t> </a:t>
            </a:r>
            <a:r>
              <a:rPr lang="en-ID" sz="1600" dirty="0" err="1"/>
              <a:t>ia</a:t>
            </a:r>
            <a:r>
              <a:rPr lang="en-ID" sz="1600" dirty="0"/>
              <a:t> </a:t>
            </a:r>
            <a:r>
              <a:rPr lang="en-ID" sz="1600" dirty="0" err="1"/>
              <a:t>merenovasi</a:t>
            </a:r>
            <a:r>
              <a:rPr lang="en-ID" sz="1600" dirty="0"/>
              <a:t> </a:t>
            </a:r>
            <a:r>
              <a:rPr lang="en-ID" sz="1600" dirty="0" err="1"/>
              <a:t>ruangan</a:t>
            </a:r>
            <a:r>
              <a:rPr lang="en-ID" sz="1600" dirty="0"/>
              <a:t> </a:t>
            </a:r>
            <a:r>
              <a:rPr lang="en-ID" sz="1600" dirty="0" err="1"/>
              <a:t>tersebut</a:t>
            </a:r>
            <a:r>
              <a:rPr lang="en-ID" sz="1600" dirty="0"/>
              <a:t>, </a:t>
            </a:r>
            <a:r>
              <a:rPr lang="en-ID" sz="1600" dirty="0" err="1"/>
              <a:t>suhu</a:t>
            </a:r>
            <a:r>
              <a:rPr lang="en-ID" sz="1600" dirty="0"/>
              <a:t> </a:t>
            </a:r>
            <a:r>
              <a:rPr lang="en-ID" sz="1600" dirty="0" err="1"/>
              <a:t>udaranya</a:t>
            </a:r>
            <a:r>
              <a:rPr lang="en-ID" sz="1600" dirty="0"/>
              <a:t> </a:t>
            </a:r>
            <a:r>
              <a:rPr lang="en-ID" sz="1600" dirty="0" err="1"/>
              <a:t>masih</a:t>
            </a:r>
            <a:r>
              <a:rPr lang="en-ID" sz="1600" dirty="0"/>
              <a:t> </a:t>
            </a:r>
            <a:r>
              <a:rPr lang="en-ID" sz="1600" dirty="0" err="1"/>
              <a:t>terasa</a:t>
            </a:r>
            <a:r>
              <a:rPr lang="en-ID" sz="1600" dirty="0"/>
              <a:t> </a:t>
            </a:r>
            <a:r>
              <a:rPr lang="en-ID" sz="1600" dirty="0" err="1"/>
              <a:t>nyaman</a:t>
            </a:r>
            <a:r>
              <a:rPr lang="en-ID" sz="1600" dirty="0"/>
              <a:t> </a:t>
            </a:r>
            <a:r>
              <a:rPr lang="en-ID" sz="1600" dirty="0" err="1"/>
              <a:t>jika</a:t>
            </a:r>
            <a:r>
              <a:rPr lang="en-ID" sz="1600" dirty="0"/>
              <a:t> </a:t>
            </a:r>
            <a:r>
              <a:rPr lang="en-ID" sz="1600" dirty="0" err="1"/>
              <a:t>jendela</a:t>
            </a:r>
            <a:r>
              <a:rPr lang="en-ID" sz="1600" dirty="0"/>
              <a:t> </a:t>
            </a:r>
            <a:r>
              <a:rPr lang="en-ID" sz="1600" dirty="0" err="1"/>
              <a:t>sedikit</a:t>
            </a:r>
            <a:r>
              <a:rPr lang="en-ID" sz="1600" dirty="0"/>
              <a:t> </a:t>
            </a:r>
            <a:r>
              <a:rPr lang="en-ID" sz="1600" dirty="0" err="1"/>
              <a:t>dibuka</a:t>
            </a:r>
            <a:r>
              <a:rPr lang="en-ID" sz="1600" dirty="0"/>
              <a:t> dan </a:t>
            </a:r>
            <a:r>
              <a:rPr lang="en-ID" sz="1600" dirty="0" err="1"/>
              <a:t>kipas</a:t>
            </a:r>
            <a:r>
              <a:rPr lang="en-ID" sz="1600" dirty="0"/>
              <a:t> </a:t>
            </a:r>
            <a:r>
              <a:rPr lang="en-ID" sz="1600" dirty="0" err="1"/>
              <a:t>angin</a:t>
            </a:r>
            <a:r>
              <a:rPr lang="en-ID" sz="1600" dirty="0"/>
              <a:t> </a:t>
            </a:r>
            <a:r>
              <a:rPr lang="en-ID" sz="1600" dirty="0" err="1"/>
              <a:t>dinyalakan</a:t>
            </a:r>
            <a:r>
              <a:rPr lang="en-ID" sz="1600" dirty="0"/>
              <a:t>. </a:t>
            </a:r>
            <a:r>
              <a:rPr lang="en-ID" sz="1600" dirty="0" err="1"/>
              <a:t>Sekarang</a:t>
            </a:r>
            <a:r>
              <a:rPr lang="en-ID" sz="1600" dirty="0"/>
              <a:t>, </a:t>
            </a:r>
            <a:r>
              <a:rPr lang="en-ID" sz="1600" dirty="0" err="1"/>
              <a:t>meskipun</a:t>
            </a:r>
            <a:r>
              <a:rPr lang="en-ID" sz="1600" dirty="0"/>
              <a:t> </a:t>
            </a:r>
            <a:r>
              <a:rPr lang="en-ID" sz="1600" dirty="0" err="1"/>
              <a:t>jendela</a:t>
            </a:r>
            <a:r>
              <a:rPr lang="en-ID" sz="1600" dirty="0"/>
              <a:t> dan </a:t>
            </a:r>
            <a:r>
              <a:rPr lang="en-ID" sz="1600" dirty="0" err="1"/>
              <a:t>kipas</a:t>
            </a:r>
            <a:r>
              <a:rPr lang="en-ID" sz="1600" dirty="0"/>
              <a:t> </a:t>
            </a:r>
            <a:r>
              <a:rPr lang="en-ID" sz="1600" dirty="0" err="1"/>
              <a:t>angin</a:t>
            </a:r>
            <a:r>
              <a:rPr lang="en-ID" sz="1600" dirty="0"/>
              <a:t> </a:t>
            </a:r>
            <a:r>
              <a:rPr lang="en-ID" sz="1600" dirty="0" err="1"/>
              <a:t>dinyalakan</a:t>
            </a:r>
            <a:r>
              <a:rPr lang="en-ID" sz="1600" dirty="0"/>
              <a:t>, </a:t>
            </a:r>
            <a:r>
              <a:rPr lang="en-ID" sz="1600" dirty="0" err="1"/>
              <a:t>ruangan</a:t>
            </a:r>
            <a:r>
              <a:rPr lang="en-ID" sz="1600" dirty="0"/>
              <a:t> </a:t>
            </a:r>
            <a:r>
              <a:rPr lang="en-ID" sz="1600" dirty="0" err="1"/>
              <a:t>tersebut</a:t>
            </a:r>
            <a:r>
              <a:rPr lang="en-ID" sz="1600" dirty="0"/>
              <a:t> </a:t>
            </a:r>
            <a:r>
              <a:rPr lang="en-ID" sz="1600" dirty="0" err="1"/>
              <a:t>cenderung</a:t>
            </a:r>
            <a:r>
              <a:rPr lang="en-ID" sz="1600" dirty="0"/>
              <a:t> </a:t>
            </a:r>
            <a:r>
              <a:rPr lang="en-ID" sz="1600" dirty="0" err="1"/>
              <a:t>lebih</a:t>
            </a:r>
            <a:r>
              <a:rPr lang="en-ID" sz="1600" dirty="0"/>
              <a:t> </a:t>
            </a:r>
            <a:r>
              <a:rPr lang="en-ID" sz="1600" dirty="0" err="1"/>
              <a:t>hangat</a:t>
            </a:r>
            <a:r>
              <a:rPr lang="en-ID" sz="1600" dirty="0"/>
              <a:t>.</a:t>
            </a:r>
          </a:p>
          <a:p>
            <a:endParaRPr lang="en-ID" sz="1600" dirty="0"/>
          </a:p>
          <a:p>
            <a:r>
              <a:rPr lang="en-ID" sz="1600" b="1" dirty="0" err="1"/>
              <a:t>Ditanya</a:t>
            </a:r>
            <a:r>
              <a:rPr lang="en-ID" sz="1600" b="1" dirty="0"/>
              <a:t>:</a:t>
            </a:r>
          </a:p>
          <a:p>
            <a:r>
              <a:rPr lang="en-ID" sz="1600" dirty="0" err="1"/>
              <a:t>Jelaskan</a:t>
            </a:r>
            <a:r>
              <a:rPr lang="en-ID" sz="1600" dirty="0"/>
              <a:t> </a:t>
            </a:r>
            <a:r>
              <a:rPr lang="en-ID" sz="1600" dirty="0" err="1"/>
              <a:t>mengapa</a:t>
            </a:r>
            <a:r>
              <a:rPr lang="en-ID" sz="1600" dirty="0"/>
              <a:t> </a:t>
            </a:r>
            <a:r>
              <a:rPr lang="en-ID" sz="1600" dirty="0" err="1"/>
              <a:t>ruangan</a:t>
            </a:r>
            <a:r>
              <a:rPr lang="en-ID" sz="1600" dirty="0"/>
              <a:t> tari </a:t>
            </a:r>
            <a:r>
              <a:rPr lang="en-ID" sz="1600" dirty="0" err="1"/>
              <a:t>menjadi</a:t>
            </a:r>
            <a:r>
              <a:rPr lang="en-ID" sz="1600" dirty="0"/>
              <a:t> </a:t>
            </a:r>
            <a:r>
              <a:rPr lang="en-ID" sz="1600" dirty="0" err="1"/>
              <a:t>panas</a:t>
            </a:r>
            <a:r>
              <a:rPr lang="en-ID" sz="1600" dirty="0"/>
              <a:t> </a:t>
            </a:r>
            <a:r>
              <a:rPr lang="en-ID" sz="1600" dirty="0" err="1"/>
              <a:t>setelah</a:t>
            </a:r>
            <a:r>
              <a:rPr lang="en-ID" sz="1600" dirty="0"/>
              <a:t> </a:t>
            </a:r>
            <a:r>
              <a:rPr lang="en-ID" sz="1600" dirty="0" err="1"/>
              <a:t>direnovasi</a:t>
            </a:r>
            <a:r>
              <a:rPr lang="en-ID" sz="1600" dirty="0"/>
              <a:t>? </a:t>
            </a:r>
            <a:endParaRPr lang="en-US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C23B51-A3AC-4264-B93B-C8E902E8A3FC}"/>
              </a:ext>
            </a:extLst>
          </p:cNvPr>
          <p:cNvSpPr txBox="1"/>
          <p:nvPr/>
        </p:nvSpPr>
        <p:spPr>
          <a:xfrm>
            <a:off x="588532" y="1028502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b="1" i="1" dirty="0" err="1"/>
              <a:t>Soal</a:t>
            </a:r>
            <a:r>
              <a:rPr lang="en-ID" b="1" i="1" dirty="0"/>
              <a:t> 1</a:t>
            </a:r>
            <a:endParaRPr lang="en-US" b="1" i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6F29D7-5566-43D9-881A-02376A3DCE58}"/>
              </a:ext>
            </a:extLst>
          </p:cNvPr>
          <p:cNvSpPr txBox="1"/>
          <p:nvPr/>
        </p:nvSpPr>
        <p:spPr>
          <a:xfrm>
            <a:off x="6532132" y="1025236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b="1" i="1" dirty="0" err="1"/>
              <a:t>Soal</a:t>
            </a:r>
            <a:r>
              <a:rPr lang="en-ID" b="1" i="1" dirty="0"/>
              <a:t> 2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4087269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BE379C50-0121-478C-9221-21C92A313F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481" y="1999964"/>
            <a:ext cx="1888381" cy="1661908"/>
          </a:xfrm>
          <a:prstGeom prst="rect">
            <a:avLst/>
          </a:prstGeom>
        </p:spPr>
      </p:pic>
      <p:pic>
        <p:nvPicPr>
          <p:cNvPr id="10" name="Picture 9" descr="A picture containing clipart&#10;&#10;Description automatically generated">
            <a:extLst>
              <a:ext uri="{FF2B5EF4-FFF2-40B4-BE49-F238E27FC236}">
                <a16:creationId xmlns:a16="http://schemas.microsoft.com/office/drawing/2014/main" id="{E6F33E38-9C5D-4A07-B642-A78C373B30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178" y="1831182"/>
            <a:ext cx="2291501" cy="4944478"/>
          </a:xfrm>
          <a:prstGeom prst="rect">
            <a:avLst/>
          </a:prstGeom>
        </p:spPr>
      </p:pic>
      <p:pic>
        <p:nvPicPr>
          <p:cNvPr id="12" name="Picture 11" descr="Shape&#10;&#10;Description automatically generated">
            <a:extLst>
              <a:ext uri="{FF2B5EF4-FFF2-40B4-BE49-F238E27FC236}">
                <a16:creationId xmlns:a16="http://schemas.microsoft.com/office/drawing/2014/main" id="{6CE9CB96-2BB2-4032-A359-EC70606447C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26"/>
          <a:stretch/>
        </p:blipFill>
        <p:spPr>
          <a:xfrm>
            <a:off x="684574" y="2272855"/>
            <a:ext cx="2292350" cy="2840586"/>
          </a:xfrm>
          <a:prstGeom prst="rect">
            <a:avLst/>
          </a:prstGeom>
        </p:spPr>
      </p:pic>
      <p:pic>
        <p:nvPicPr>
          <p:cNvPr id="18" name="Picture 17" descr="A picture containing text&#10;&#10;Description automatically generated">
            <a:extLst>
              <a:ext uri="{FF2B5EF4-FFF2-40B4-BE49-F238E27FC236}">
                <a16:creationId xmlns:a16="http://schemas.microsoft.com/office/drawing/2014/main" id="{453AB247-45ED-4D5E-B978-4C8425AD7D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90727" y="2867567"/>
            <a:ext cx="2349921" cy="1651161"/>
          </a:xfrm>
          <a:prstGeom prst="rect">
            <a:avLst/>
          </a:prstGeom>
        </p:spPr>
      </p:pic>
      <p:pic>
        <p:nvPicPr>
          <p:cNvPr id="20" name="Picture 19" descr="A picture containing clipart&#10;&#10;Description automatically generated">
            <a:extLst>
              <a:ext uri="{FF2B5EF4-FFF2-40B4-BE49-F238E27FC236}">
                <a16:creationId xmlns:a16="http://schemas.microsoft.com/office/drawing/2014/main" id="{0A3FF5D2-644F-4761-9151-F6A5D34883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34809" y="4877548"/>
            <a:ext cx="2332536" cy="1419541"/>
          </a:xfrm>
          <a:prstGeom prst="rect">
            <a:avLst/>
          </a:prstGeom>
        </p:spPr>
      </p:pic>
      <p:pic>
        <p:nvPicPr>
          <p:cNvPr id="24" name="Picture 23" descr="A picture containing text&#10;&#10;Description automatically generated">
            <a:extLst>
              <a:ext uri="{FF2B5EF4-FFF2-40B4-BE49-F238E27FC236}">
                <a16:creationId xmlns:a16="http://schemas.microsoft.com/office/drawing/2014/main" id="{63E9E793-A41B-4F3D-A1F9-438B434BF2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094" y="3968664"/>
            <a:ext cx="1781828" cy="2109521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96686438-D1F6-4B6F-8B77-FAD160E399F2}"/>
              </a:ext>
            </a:extLst>
          </p:cNvPr>
          <p:cNvSpPr txBox="1"/>
          <p:nvPr/>
        </p:nvSpPr>
        <p:spPr>
          <a:xfrm>
            <a:off x="628142" y="960033"/>
            <a:ext cx="1387496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ID" sz="1600" b="1" dirty="0" err="1">
                <a:latin typeface="Abadi Extra Light" panose="020B0204020104020204" pitchFamily="34" charset="0"/>
              </a:rPr>
              <a:t>Konstruksi</a:t>
            </a:r>
            <a:endParaRPr lang="en-ID" sz="1600" b="1" dirty="0">
              <a:latin typeface="Abadi Extra Light" panose="020B02040201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1400" b="1" dirty="0" err="1">
                <a:latin typeface="Abadi Extra Light" panose="020B0204020104020204" pitchFamily="34" charset="0"/>
              </a:rPr>
              <a:t>Konduktivitas</a:t>
            </a:r>
            <a:endParaRPr lang="en-ID" sz="1400" b="1" dirty="0">
              <a:latin typeface="Abadi Extra Light" panose="020B02040201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1400" b="1" dirty="0" err="1">
                <a:latin typeface="Abadi Extra Light" panose="020B0204020104020204" pitchFamily="34" charset="0"/>
              </a:rPr>
              <a:t>Ketebalan</a:t>
            </a:r>
            <a:endParaRPr lang="en-ID" sz="1400" b="1" dirty="0">
              <a:latin typeface="Abadi Extra Light" panose="020B02040201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1400" b="1" dirty="0" err="1">
                <a:latin typeface="Abadi Extra Light" panose="020B0204020104020204" pitchFamily="34" charset="0"/>
              </a:rPr>
              <a:t>Kepadatan</a:t>
            </a:r>
            <a:endParaRPr lang="en-ID" sz="1400" b="1" dirty="0">
              <a:latin typeface="Abadi Extra Light" panose="020B02040201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D" sz="1600" b="1" dirty="0">
              <a:latin typeface="Abadi Extra Light" panose="020B0204020104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D228FDE-3F7A-42EB-A4AD-1B5F5BCD29F7}"/>
              </a:ext>
            </a:extLst>
          </p:cNvPr>
          <p:cNvSpPr txBox="1"/>
          <p:nvPr/>
        </p:nvSpPr>
        <p:spPr>
          <a:xfrm>
            <a:off x="3823631" y="947703"/>
            <a:ext cx="29279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600" b="1" dirty="0">
                <a:latin typeface="Abadi Extra Light" panose="020B0204020104020204" pitchFamily="34" charset="0"/>
              </a:rPr>
              <a:t>2. </a:t>
            </a:r>
            <a:r>
              <a:rPr lang="en-ID" sz="1600" b="1" dirty="0" err="1">
                <a:latin typeface="Abadi Extra Light" panose="020B0204020104020204" pitchFamily="34" charset="0"/>
              </a:rPr>
              <a:t>Kaca</a:t>
            </a:r>
            <a:r>
              <a:rPr lang="en-ID" sz="1600" b="1" dirty="0">
                <a:latin typeface="Abadi Extra Light" panose="020B0204020104020204" pitchFamily="34" charset="0"/>
              </a:rPr>
              <a:t>/ </a:t>
            </a:r>
            <a:r>
              <a:rPr lang="en-ID" sz="1600" b="1" dirty="0" err="1">
                <a:latin typeface="Abadi Extra Light" panose="020B0204020104020204" pitchFamily="34" charset="0"/>
              </a:rPr>
              <a:t>bukaan</a:t>
            </a:r>
            <a:endParaRPr lang="en-ID" sz="1600" b="1" dirty="0">
              <a:latin typeface="Abadi Extra Light" panose="020B02040201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1400" b="1" dirty="0" err="1">
                <a:latin typeface="Abadi Extra Light" panose="020B0204020104020204" pitchFamily="34" charset="0"/>
              </a:rPr>
              <a:t>Orientasi</a:t>
            </a:r>
            <a:endParaRPr lang="en-ID" sz="1400" b="1" dirty="0">
              <a:latin typeface="Abadi Extra Light" panose="020B02040201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1400" b="1" dirty="0">
                <a:latin typeface="Abadi Extra Light" panose="020B0204020104020204" pitchFamily="34" charset="0"/>
              </a:rPr>
              <a:t>Solar Heat Gain Coefficient (SHGC)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1400" b="1" dirty="0">
                <a:latin typeface="Abadi Extra Light" panose="020B0204020104020204" pitchFamily="34" charset="0"/>
              </a:rPr>
              <a:t>Shad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D" sz="1400" b="1" dirty="0">
              <a:latin typeface="Abadi Extra Light" panose="020B0204020104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BC0FD74-CA09-41F6-8BB4-F98C493F0CCE}"/>
              </a:ext>
            </a:extLst>
          </p:cNvPr>
          <p:cNvSpPr txBox="1"/>
          <p:nvPr/>
        </p:nvSpPr>
        <p:spPr>
          <a:xfrm>
            <a:off x="6867284" y="924767"/>
            <a:ext cx="15260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600" b="1" dirty="0">
                <a:latin typeface="Abadi Extra Light" panose="020B0204020104020204" pitchFamily="34" charset="0"/>
              </a:rPr>
              <a:t>3. </a:t>
            </a:r>
            <a:r>
              <a:rPr lang="en-ID" sz="1600" b="1" dirty="0" err="1">
                <a:latin typeface="Abadi Extra Light" panose="020B0204020104020204" pitchFamily="34" charset="0"/>
              </a:rPr>
              <a:t>Ventilasi</a:t>
            </a:r>
            <a:r>
              <a:rPr lang="en-ID" sz="1600" b="1" dirty="0">
                <a:latin typeface="Abadi Extra Light" panose="020B0204020104020204" pitchFamily="34" charset="0"/>
              </a:rPr>
              <a:t> </a:t>
            </a:r>
            <a:r>
              <a:rPr lang="en-ID" sz="1600" b="1" dirty="0" err="1">
                <a:latin typeface="Abadi Extra Light" panose="020B0204020104020204" pitchFamily="34" charset="0"/>
              </a:rPr>
              <a:t>Alami</a:t>
            </a:r>
            <a:endParaRPr lang="en-ID" sz="1600" b="1" dirty="0">
              <a:latin typeface="Abadi Extra Light" panose="020B02040201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1400" b="1" dirty="0">
                <a:latin typeface="Abadi Extra Light" panose="020B0204020104020204" pitchFamily="34" charset="0"/>
              </a:rPr>
              <a:t>Lokasi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1400" b="1" dirty="0" err="1">
                <a:latin typeface="Abadi Extra Light" panose="020B0204020104020204" pitchFamily="34" charset="0"/>
              </a:rPr>
              <a:t>Besaran</a:t>
            </a:r>
            <a:endParaRPr lang="en-ID" sz="1400" b="1" dirty="0">
              <a:latin typeface="Abadi Extra Light" panose="020B0204020104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8EB9B4F-35F1-416F-9512-D5E1C778577E}"/>
              </a:ext>
            </a:extLst>
          </p:cNvPr>
          <p:cNvSpPr txBox="1"/>
          <p:nvPr/>
        </p:nvSpPr>
        <p:spPr>
          <a:xfrm>
            <a:off x="9290727" y="914697"/>
            <a:ext cx="1637564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 startAt="4"/>
            </a:pPr>
            <a:r>
              <a:rPr lang="en-ID" sz="1600" b="1" dirty="0" err="1">
                <a:latin typeface="Abadi Extra Light" panose="020B0204020104020204" pitchFamily="34" charset="0"/>
              </a:rPr>
              <a:t>Pembayangan</a:t>
            </a:r>
            <a:endParaRPr lang="en-ID" sz="1600" b="1" dirty="0">
              <a:latin typeface="Abadi Extra Light" panose="020B02040201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1400" b="1" dirty="0">
                <a:latin typeface="Abadi Extra Light" panose="020B0204020104020204" pitchFamily="34" charset="0"/>
              </a:rPr>
              <a:t>Shading device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1400" b="1" dirty="0" err="1">
                <a:latin typeface="Abadi Extra Light" panose="020B0204020104020204" pitchFamily="34" charset="0"/>
              </a:rPr>
              <a:t>Peneduh</a:t>
            </a:r>
            <a:r>
              <a:rPr lang="en-ID" sz="1400" b="1" dirty="0">
                <a:latin typeface="Abadi Extra Light" panose="020B0204020104020204" pitchFamily="34" charset="0"/>
              </a:rPr>
              <a:t> atap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1400" b="1" dirty="0" err="1">
                <a:latin typeface="Abadi Extra Light" panose="020B0204020104020204" pitchFamily="34" charset="0"/>
              </a:rPr>
              <a:t>Vegetasi</a:t>
            </a:r>
            <a:endParaRPr lang="en-ID" sz="1400" b="1" dirty="0">
              <a:latin typeface="Abadi Extra Light" panose="020B02040201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D" sz="1600" b="1" dirty="0">
              <a:latin typeface="Abadi Extra Light" panose="020B0204020104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94EB755-ED26-4236-BF44-BCDE8AC68FE3}"/>
              </a:ext>
            </a:extLst>
          </p:cNvPr>
          <p:cNvSpPr txBox="1"/>
          <p:nvPr/>
        </p:nvSpPr>
        <p:spPr>
          <a:xfrm>
            <a:off x="628142" y="545365"/>
            <a:ext cx="5301603" cy="4757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ID" sz="2800" b="1" dirty="0" err="1"/>
              <a:t>Pengendalian</a:t>
            </a:r>
            <a:r>
              <a:rPr lang="en-ID" sz="2800" b="1" dirty="0"/>
              <a:t> </a:t>
            </a:r>
            <a:r>
              <a:rPr lang="en-ID" sz="2800" b="1" dirty="0" err="1"/>
              <a:t>Panas</a:t>
            </a:r>
            <a:r>
              <a:rPr lang="en-ID" sz="2800" b="1" dirty="0"/>
              <a:t> </a:t>
            </a:r>
            <a:r>
              <a:rPr lang="en-ID" sz="2800" b="1" dirty="0" err="1"/>
              <a:t>Secara</a:t>
            </a:r>
            <a:r>
              <a:rPr lang="en-ID" sz="2800" b="1" dirty="0"/>
              <a:t> </a:t>
            </a:r>
            <a:r>
              <a:rPr lang="en-ID" sz="2800" b="1" dirty="0" err="1"/>
              <a:t>Pasif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395276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2FDE95BA-D986-4E95-9103-D31B985F64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23" b="9462"/>
          <a:stretch/>
        </p:blipFill>
        <p:spPr>
          <a:xfrm>
            <a:off x="729742" y="1831301"/>
            <a:ext cx="10233822" cy="31953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14AB66-A77E-4951-A16C-A60C02085910}"/>
              </a:ext>
            </a:extLst>
          </p:cNvPr>
          <p:cNvSpPr txBox="1"/>
          <p:nvPr/>
        </p:nvSpPr>
        <p:spPr>
          <a:xfrm>
            <a:off x="628142" y="545365"/>
            <a:ext cx="10926549" cy="4757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ID" sz="2800" b="1" dirty="0" err="1"/>
              <a:t>Pengendalian</a:t>
            </a:r>
            <a:r>
              <a:rPr lang="en-ID" sz="2800" b="1" dirty="0"/>
              <a:t> </a:t>
            </a:r>
            <a:r>
              <a:rPr lang="en-ID" sz="2800" b="1" dirty="0" err="1"/>
              <a:t>Panas</a:t>
            </a:r>
            <a:r>
              <a:rPr lang="en-ID" sz="2800" b="1" dirty="0"/>
              <a:t> </a:t>
            </a:r>
            <a:r>
              <a:rPr lang="en-ID" sz="2800" b="1" dirty="0" err="1"/>
              <a:t>Secara</a:t>
            </a:r>
            <a:r>
              <a:rPr lang="en-ID" sz="2800" b="1" dirty="0"/>
              <a:t> </a:t>
            </a:r>
            <a:r>
              <a:rPr lang="en-ID" sz="2800" b="1" dirty="0" err="1"/>
              <a:t>Pasif</a:t>
            </a:r>
            <a:r>
              <a:rPr lang="en-ID" sz="2800" b="1" dirty="0"/>
              <a:t> </a:t>
            </a:r>
            <a:r>
              <a:rPr lang="en-ID" sz="2800" b="1" dirty="0">
                <a:sym typeface="Wingdings" panose="05000000000000000000" pitchFamily="2" charset="2"/>
              </a:rPr>
              <a:t> </a:t>
            </a:r>
            <a:r>
              <a:rPr lang="en-ID" sz="2800" b="1" dirty="0" err="1">
                <a:sym typeface="Wingdings" panose="05000000000000000000" pitchFamily="2" charset="2"/>
              </a:rPr>
              <a:t>Meminimalisir</a:t>
            </a:r>
            <a:r>
              <a:rPr lang="en-ID" sz="2800" b="1" dirty="0">
                <a:sym typeface="Wingdings" panose="05000000000000000000" pitchFamily="2" charset="2"/>
              </a:rPr>
              <a:t> </a:t>
            </a:r>
            <a:r>
              <a:rPr lang="en-ID" sz="2800" b="1" dirty="0" err="1">
                <a:sym typeface="Wingdings" panose="05000000000000000000" pitchFamily="2" charset="2"/>
              </a:rPr>
              <a:t>Pendekatan</a:t>
            </a:r>
            <a:r>
              <a:rPr lang="en-ID" sz="2800" b="1" dirty="0">
                <a:sym typeface="Wingdings" panose="05000000000000000000" pitchFamily="2" charset="2"/>
              </a:rPr>
              <a:t> </a:t>
            </a:r>
            <a:r>
              <a:rPr lang="en-ID" sz="2800" b="1" dirty="0" err="1">
                <a:sym typeface="Wingdings" panose="05000000000000000000" pitchFamily="2" charset="2"/>
              </a:rPr>
              <a:t>Aktif</a:t>
            </a:r>
            <a:r>
              <a:rPr lang="en-ID" sz="2800" b="1" dirty="0">
                <a:sym typeface="Wingdings" panose="05000000000000000000" pitchFamily="2" charset="2"/>
              </a:rPr>
              <a:t> </a:t>
            </a:r>
            <a:endParaRPr lang="en-US" sz="2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36D878-F452-491E-95A8-646A9EADA942}"/>
              </a:ext>
            </a:extLst>
          </p:cNvPr>
          <p:cNvSpPr txBox="1"/>
          <p:nvPr/>
        </p:nvSpPr>
        <p:spPr>
          <a:xfrm>
            <a:off x="628142" y="1080432"/>
            <a:ext cx="5101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dirty="0" err="1"/>
              <a:t>Pendekatan</a:t>
            </a:r>
            <a:r>
              <a:rPr lang="en-ID" dirty="0"/>
              <a:t> </a:t>
            </a:r>
            <a:r>
              <a:rPr lang="en-ID" dirty="0" err="1"/>
              <a:t>Aktif</a:t>
            </a:r>
            <a:r>
              <a:rPr lang="en-ID" dirty="0"/>
              <a:t>: AC, </a:t>
            </a:r>
            <a:r>
              <a:rPr lang="en-ID" dirty="0" err="1"/>
              <a:t>Kipas</a:t>
            </a:r>
            <a:r>
              <a:rPr lang="en-ID" dirty="0"/>
              <a:t> </a:t>
            </a:r>
            <a:r>
              <a:rPr lang="en-ID" dirty="0" err="1"/>
              <a:t>Angin</a:t>
            </a:r>
            <a:r>
              <a:rPr lang="en-ID" dirty="0"/>
              <a:t>, </a:t>
            </a:r>
            <a:r>
              <a:rPr lang="en-ID" dirty="0" err="1"/>
              <a:t>Ventilasi</a:t>
            </a:r>
            <a:r>
              <a:rPr lang="en-ID" dirty="0"/>
              <a:t> </a:t>
            </a:r>
            <a:r>
              <a:rPr lang="en-ID" dirty="0" err="1"/>
              <a:t>Mekanik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58FAE1-9846-4D4E-A806-1699DA7CE73E}"/>
              </a:ext>
            </a:extLst>
          </p:cNvPr>
          <p:cNvSpPr txBox="1"/>
          <p:nvPr/>
        </p:nvSpPr>
        <p:spPr>
          <a:xfrm>
            <a:off x="628142" y="1372739"/>
            <a:ext cx="5667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dirty="0" err="1"/>
              <a:t>Energi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bangunan</a:t>
            </a:r>
            <a:r>
              <a:rPr lang="en-ID" dirty="0"/>
              <a:t> paling </a:t>
            </a:r>
            <a:r>
              <a:rPr lang="en-ID" dirty="0" err="1"/>
              <a:t>banyak</a:t>
            </a:r>
            <a:r>
              <a:rPr lang="en-ID" dirty="0"/>
              <a:t> </a:t>
            </a:r>
            <a:r>
              <a:rPr lang="en-ID" dirty="0" err="1"/>
              <a:t>digunakan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AC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36599C-3F5E-4D6D-A0CB-9D9DD23EA54E}"/>
              </a:ext>
            </a:extLst>
          </p:cNvPr>
          <p:cNvSpPr txBox="1"/>
          <p:nvPr/>
        </p:nvSpPr>
        <p:spPr>
          <a:xfrm>
            <a:off x="729742" y="5192954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200" b="0" i="1" u="none" strike="noStrike" baseline="0" dirty="0" err="1">
                <a:solidFill>
                  <a:srgbClr val="000000"/>
                </a:solidFill>
                <a:latin typeface="Myriad Pro"/>
              </a:rPr>
              <a:t>Sumber</a:t>
            </a:r>
            <a:r>
              <a:rPr lang="en-ID" sz="1200" b="0" i="1" u="none" strike="noStrike" baseline="0" dirty="0">
                <a:solidFill>
                  <a:srgbClr val="000000"/>
                </a:solidFill>
                <a:latin typeface="Myriad Pro"/>
              </a:rPr>
              <a:t>: Japan International Cooperation Agency (JICA).2009. A Study of Electricity Use in Multiple Jakarta Buildings. 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317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pie chart&#10;&#10;Description automatically generated">
            <a:extLst>
              <a:ext uri="{FF2B5EF4-FFF2-40B4-BE49-F238E27FC236}">
                <a16:creationId xmlns:a16="http://schemas.microsoft.com/office/drawing/2014/main" id="{C5057215-EBD7-4461-8294-8105816A6A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64"/>
          <a:stretch/>
        </p:blipFill>
        <p:spPr>
          <a:xfrm>
            <a:off x="748604" y="1175326"/>
            <a:ext cx="9029703" cy="28632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68A3F9C-F591-4DD3-B836-B4BBB4C2E8FC}"/>
              </a:ext>
            </a:extLst>
          </p:cNvPr>
          <p:cNvSpPr txBox="1"/>
          <p:nvPr/>
        </p:nvSpPr>
        <p:spPr>
          <a:xfrm>
            <a:off x="628142" y="419279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200" b="0" i="1" u="none" strike="noStrike" baseline="0" dirty="0" err="1">
                <a:solidFill>
                  <a:srgbClr val="000000"/>
                </a:solidFill>
                <a:latin typeface="Myriad Pro"/>
              </a:rPr>
              <a:t>Sumber</a:t>
            </a:r>
            <a:r>
              <a:rPr lang="en-ID" sz="1200" b="0" i="1" u="none" strike="noStrike" baseline="0" dirty="0">
                <a:solidFill>
                  <a:srgbClr val="000000"/>
                </a:solidFill>
                <a:latin typeface="Myriad Pro"/>
              </a:rPr>
              <a:t>: International Finance Corporation (IFC). 2011. Jakarta Building Energy Efficiency Baseline and Saving Potential: Sensitivity Analysis.</a:t>
            </a:r>
            <a:endParaRPr lang="en-US" sz="1200" i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29F336-A570-485C-B062-BB35D235FA74}"/>
              </a:ext>
            </a:extLst>
          </p:cNvPr>
          <p:cNvSpPr txBox="1"/>
          <p:nvPr/>
        </p:nvSpPr>
        <p:spPr>
          <a:xfrm>
            <a:off x="628142" y="545365"/>
            <a:ext cx="10926549" cy="4757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ID" sz="2800" b="1" dirty="0" err="1"/>
              <a:t>Sumber</a:t>
            </a:r>
            <a:r>
              <a:rPr lang="en-ID" sz="2800" b="1" dirty="0"/>
              <a:t> </a:t>
            </a:r>
            <a:r>
              <a:rPr lang="en-ID" sz="2800" b="1" dirty="0" err="1"/>
              <a:t>Aliran</a:t>
            </a:r>
            <a:r>
              <a:rPr lang="en-ID" sz="2800" b="1" dirty="0"/>
              <a:t> </a:t>
            </a:r>
            <a:r>
              <a:rPr lang="en-ID" sz="2800" b="1" dirty="0" err="1"/>
              <a:t>Panas</a:t>
            </a:r>
            <a:r>
              <a:rPr lang="en-ID" sz="2800" b="1" dirty="0"/>
              <a:t> </a:t>
            </a:r>
            <a:r>
              <a:rPr lang="en-ID" sz="2800" b="1" dirty="0" err="1"/>
              <a:t>Ke</a:t>
            </a:r>
            <a:r>
              <a:rPr lang="en-ID" sz="2800" b="1" dirty="0"/>
              <a:t> </a:t>
            </a:r>
            <a:r>
              <a:rPr lang="en-ID" sz="2800" b="1" dirty="0" err="1"/>
              <a:t>Dalam</a:t>
            </a:r>
            <a:r>
              <a:rPr lang="en-ID" sz="2800" b="1" dirty="0"/>
              <a:t> </a:t>
            </a:r>
            <a:r>
              <a:rPr lang="en-ID" sz="2800" b="1" dirty="0" err="1"/>
              <a:t>Bangunan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19960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pie chart&#10;&#10;Description automatically generated">
            <a:extLst>
              <a:ext uri="{FF2B5EF4-FFF2-40B4-BE49-F238E27FC236}">
                <a16:creationId xmlns:a16="http://schemas.microsoft.com/office/drawing/2014/main" id="{BEF2D9C6-463B-4740-BB76-9C46DB2D64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6"/>
          <a:stretch/>
        </p:blipFill>
        <p:spPr>
          <a:xfrm>
            <a:off x="590666" y="1052945"/>
            <a:ext cx="9015152" cy="51810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889531-8A9C-4C49-BBB8-4DD27A42D32E}"/>
              </a:ext>
            </a:extLst>
          </p:cNvPr>
          <p:cNvSpPr txBox="1"/>
          <p:nvPr/>
        </p:nvSpPr>
        <p:spPr>
          <a:xfrm>
            <a:off x="508000" y="6233997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200" b="0" i="1" u="none" strike="noStrike" baseline="0" dirty="0" err="1">
                <a:solidFill>
                  <a:srgbClr val="000000"/>
                </a:solidFill>
                <a:latin typeface="Myriad Pro"/>
              </a:rPr>
              <a:t>Sumber</a:t>
            </a:r>
            <a:r>
              <a:rPr lang="en-ID" sz="1200" b="0" i="1" u="none" strike="noStrike" baseline="0" dirty="0">
                <a:solidFill>
                  <a:srgbClr val="000000"/>
                </a:solidFill>
                <a:latin typeface="Myriad Pro"/>
              </a:rPr>
              <a:t>: International Finance Corporation (IFC). 2011. Jakarta Building Energy Efficiency Baseline and Saving Potential: Sensitivity Analysis.</a:t>
            </a:r>
            <a:endParaRPr lang="en-US" sz="1200" i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2E6879-C352-49E0-A2DB-B8688665358A}"/>
              </a:ext>
            </a:extLst>
          </p:cNvPr>
          <p:cNvSpPr txBox="1"/>
          <p:nvPr/>
        </p:nvSpPr>
        <p:spPr>
          <a:xfrm>
            <a:off x="628142" y="545365"/>
            <a:ext cx="10926549" cy="4757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ID" sz="2800" b="1" dirty="0" err="1"/>
              <a:t>Potensi</a:t>
            </a:r>
            <a:r>
              <a:rPr lang="en-ID" sz="2800" b="1" dirty="0"/>
              <a:t> </a:t>
            </a:r>
            <a:r>
              <a:rPr lang="en-ID" sz="2800" b="1" dirty="0" err="1"/>
              <a:t>penghematan</a:t>
            </a:r>
            <a:r>
              <a:rPr lang="en-ID" sz="2800" b="1" dirty="0"/>
              <a:t> </a:t>
            </a:r>
            <a:r>
              <a:rPr lang="en-ID" sz="2800" b="1" dirty="0" err="1"/>
              <a:t>Energi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231476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A4A2CE5A-1BCE-4F56-9C4E-22CA50FBD1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42" y="1312069"/>
            <a:ext cx="10443525" cy="38972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7EBC2D-E0AB-4313-856C-B842A3F8604D}"/>
              </a:ext>
            </a:extLst>
          </p:cNvPr>
          <p:cNvSpPr txBox="1"/>
          <p:nvPr/>
        </p:nvSpPr>
        <p:spPr>
          <a:xfrm>
            <a:off x="628142" y="545365"/>
            <a:ext cx="10926549" cy="4757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ID" sz="2800" b="1" dirty="0" err="1"/>
              <a:t>Potensi</a:t>
            </a:r>
            <a:r>
              <a:rPr lang="en-ID" sz="2800" b="1" dirty="0"/>
              <a:t> </a:t>
            </a:r>
            <a:r>
              <a:rPr lang="en-ID" sz="2800" b="1" dirty="0" err="1"/>
              <a:t>Penghematan</a:t>
            </a:r>
            <a:r>
              <a:rPr lang="en-ID" sz="2800" b="1" dirty="0"/>
              <a:t> </a:t>
            </a:r>
            <a:r>
              <a:rPr lang="en-ID" sz="2800" b="1" dirty="0" err="1"/>
              <a:t>Energi</a:t>
            </a:r>
            <a:r>
              <a:rPr lang="en-ID" sz="2800" b="1" dirty="0"/>
              <a:t> Pada </a:t>
            </a:r>
            <a:r>
              <a:rPr lang="en-ID" sz="2800" b="1" dirty="0" err="1"/>
              <a:t>Berbagai</a:t>
            </a:r>
            <a:r>
              <a:rPr lang="en-ID" sz="2800" b="1" dirty="0"/>
              <a:t> </a:t>
            </a:r>
            <a:r>
              <a:rPr lang="en-ID" sz="2800" b="1" dirty="0" err="1"/>
              <a:t>Bangunan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900230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5830F8F8-F477-415B-A4CB-A9040BE8E0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73" y="0"/>
            <a:ext cx="6788727" cy="69067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74737A-E8E6-44E5-9745-EA63CED9FC08}"/>
              </a:ext>
            </a:extLst>
          </p:cNvPr>
          <p:cNvSpPr txBox="1"/>
          <p:nvPr/>
        </p:nvSpPr>
        <p:spPr>
          <a:xfrm>
            <a:off x="628142" y="545365"/>
            <a:ext cx="4775131" cy="4757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ID" sz="2800" b="1" dirty="0" err="1"/>
              <a:t>Penghematan</a:t>
            </a:r>
            <a:r>
              <a:rPr lang="en-ID" sz="2800" b="1" dirty="0"/>
              <a:t> </a:t>
            </a:r>
            <a:r>
              <a:rPr lang="en-ID" sz="2800" b="1" dirty="0" err="1"/>
              <a:t>Energi</a:t>
            </a:r>
            <a:r>
              <a:rPr lang="en-ID" sz="2800" b="1" dirty="0"/>
              <a:t>: </a:t>
            </a:r>
            <a:r>
              <a:rPr lang="en-ID" sz="2800" b="1" dirty="0" err="1"/>
              <a:t>Peneduh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41643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610</Words>
  <Application>Microsoft Office PowerPoint</Application>
  <PresentationFormat>Widescreen</PresentationFormat>
  <Paragraphs>63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Abadi Extra Light</vt:lpstr>
      <vt:lpstr>Arial</vt:lpstr>
      <vt:lpstr>Calibri</vt:lpstr>
      <vt:lpstr>Calibri Light</vt:lpstr>
      <vt:lpstr>Myriad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5</cp:revision>
  <dcterms:created xsi:type="dcterms:W3CDTF">2022-03-03T14:11:08Z</dcterms:created>
  <dcterms:modified xsi:type="dcterms:W3CDTF">2022-03-03T17:48:03Z</dcterms:modified>
</cp:coreProperties>
</file>