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4" r:id="rId4"/>
    <p:sldId id="271" r:id="rId5"/>
    <p:sldId id="272" r:id="rId6"/>
    <p:sldId id="27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25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86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170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648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831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894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70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00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636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93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096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299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8165A-DE24-4E44-80D8-A4A6EA541B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868362"/>
            <a:ext cx="9144000" cy="2387600"/>
          </a:xfrm>
        </p:spPr>
        <p:txBody>
          <a:bodyPr/>
          <a:lstStyle/>
          <a:p>
            <a:r>
              <a:rPr lang="en-US" dirty="0"/>
              <a:t>Etika </a:t>
            </a:r>
            <a:r>
              <a:rPr lang="en-US" dirty="0" err="1"/>
              <a:t>Bisnis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EBE8BD-E737-4E9E-95CC-A424D8DEBA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Kewirausahaan</a:t>
            </a:r>
            <a:endParaRPr lang="en-US" dirty="0"/>
          </a:p>
          <a:p>
            <a:r>
              <a:rPr lang="en-US" dirty="0"/>
              <a:t>Dini </a:t>
            </a:r>
            <a:r>
              <a:rPr lang="en-US" dirty="0" err="1"/>
              <a:t>Turipanam</a:t>
            </a:r>
            <a:r>
              <a:rPr lang="en-US" dirty="0"/>
              <a:t> </a:t>
            </a:r>
            <a:r>
              <a:rPr lang="en-US" dirty="0" err="1"/>
              <a:t>Alamanda</a:t>
            </a:r>
            <a:endParaRPr lang="en-US" dirty="0"/>
          </a:p>
          <a:p>
            <a:endParaRPr lang="en-US" dirty="0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BC70D556-9A20-4165-A2BF-9F4230A8A53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26108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21894-A404-4E73-B567-6A091AA68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5220" y="365125"/>
            <a:ext cx="3278579" cy="1325563"/>
          </a:xfrm>
        </p:spPr>
        <p:txBody>
          <a:bodyPr/>
          <a:lstStyle/>
          <a:p>
            <a:r>
              <a:rPr lang="en-US" dirty="0" err="1"/>
              <a:t>Definisi</a:t>
            </a:r>
            <a:r>
              <a:rPr lang="en-US" dirty="0"/>
              <a:t> Etika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21739-A12E-45D7-95CB-9284BC6F6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702" y="1847994"/>
            <a:ext cx="2950028" cy="3162012"/>
          </a:xfrm>
        </p:spPr>
        <p:txBody>
          <a:bodyPr/>
          <a:lstStyle/>
          <a:p>
            <a:pPr marL="0" indent="0" algn="just">
              <a:buNone/>
            </a:pPr>
            <a:r>
              <a:rPr lang="en-ID" sz="4000" dirty="0"/>
              <a:t>E</a:t>
            </a:r>
            <a:r>
              <a:rPr lang="en-ID" dirty="0"/>
              <a:t>tika </a:t>
            </a:r>
            <a:r>
              <a:rPr lang="en-ID" dirty="0" err="1"/>
              <a:t>berasal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kata “</a:t>
            </a:r>
            <a:r>
              <a:rPr lang="en-ID" dirty="0" err="1"/>
              <a:t>etchus</a:t>
            </a:r>
            <a:r>
              <a:rPr lang="en-ID" dirty="0"/>
              <a:t>” (Bahasa Latin) “</a:t>
            </a:r>
            <a:r>
              <a:rPr lang="en-ID" dirty="0" err="1"/>
              <a:t>eticos</a:t>
            </a:r>
            <a:r>
              <a:rPr lang="en-ID" dirty="0"/>
              <a:t>” (Bahasa Yunani) yang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makna</a:t>
            </a:r>
            <a:r>
              <a:rPr lang="en-ID" dirty="0"/>
              <a:t> “</a:t>
            </a:r>
            <a:r>
              <a:rPr lang="en-ID" dirty="0" err="1"/>
              <a:t>kebiasaan</a:t>
            </a:r>
            <a:r>
              <a:rPr lang="en-ID" dirty="0"/>
              <a:t>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0DBCC6-54C4-444A-A690-6B8774586B35}"/>
              </a:ext>
            </a:extLst>
          </p:cNvPr>
          <p:cNvSpPr txBox="1"/>
          <p:nvPr/>
        </p:nvSpPr>
        <p:spPr>
          <a:xfrm>
            <a:off x="4361212" y="2067779"/>
            <a:ext cx="61098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b="1" dirty="0"/>
              <a:t>Etika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nilai-nilai</a:t>
            </a:r>
            <a:r>
              <a:rPr lang="en-ID" dirty="0"/>
              <a:t> yang </a:t>
            </a:r>
            <a:r>
              <a:rPr lang="en-ID" dirty="0" err="1"/>
              <a:t>dianut</a:t>
            </a:r>
            <a:r>
              <a:rPr lang="en-ID" dirty="0"/>
              <a:t> oleh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, </a:t>
            </a:r>
            <a:r>
              <a:rPr lang="en-ID" dirty="0" err="1"/>
              <a:t>didasarkan</a:t>
            </a:r>
            <a:r>
              <a:rPr lang="en-ID" dirty="0"/>
              <a:t> pada </a:t>
            </a:r>
            <a:r>
              <a:rPr lang="en-ID" dirty="0" err="1"/>
              <a:t>kebiasaan</a:t>
            </a:r>
            <a:r>
              <a:rPr lang="en-ID" dirty="0"/>
              <a:t> </a:t>
            </a:r>
            <a:r>
              <a:rPr lang="en-ID" dirty="0" err="1"/>
              <a:t>merek</a:t>
            </a:r>
            <a:r>
              <a:rPr lang="en-ID" dirty="0"/>
              <a:t> (</a:t>
            </a:r>
            <a:r>
              <a:rPr lang="en-ID" dirty="0" err="1"/>
              <a:t>Chaniago</a:t>
            </a:r>
            <a:r>
              <a:rPr lang="en-ID" dirty="0"/>
              <a:t>, 2013 </a:t>
            </a:r>
            <a:r>
              <a:rPr lang="en-ID" dirty="0" err="1"/>
              <a:t>dalam</a:t>
            </a:r>
            <a:r>
              <a:rPr lang="en-ID" dirty="0"/>
              <a:t> [3])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D79E5B-9576-43CF-BD8E-E6CE5554D05C}"/>
              </a:ext>
            </a:extLst>
          </p:cNvPr>
          <p:cNvSpPr txBox="1"/>
          <p:nvPr/>
        </p:nvSpPr>
        <p:spPr>
          <a:xfrm>
            <a:off x="4361212" y="2828835"/>
            <a:ext cx="61098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b="1" dirty="0"/>
              <a:t>Etika </a:t>
            </a:r>
            <a:r>
              <a:rPr lang="en-ID" b="1" dirty="0" err="1"/>
              <a:t>bisnis</a:t>
            </a:r>
            <a:r>
              <a:rPr lang="en-ID" b="1" dirty="0"/>
              <a:t> </a:t>
            </a:r>
            <a:r>
              <a:rPr lang="en-ID" dirty="0" err="1"/>
              <a:t>adalah</a:t>
            </a:r>
            <a:r>
              <a:rPr lang="en-ID" dirty="0"/>
              <a:t> salah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bisnis</a:t>
            </a:r>
            <a:r>
              <a:rPr lang="en-ID" dirty="0"/>
              <a:t> yang </a:t>
            </a:r>
            <a:r>
              <a:rPr lang="en-ID" dirty="0" err="1"/>
              <a:t>mencakup</a:t>
            </a:r>
            <a:r>
              <a:rPr lang="en-ID" dirty="0"/>
              <a:t> </a:t>
            </a:r>
            <a:r>
              <a:rPr lang="en-ID" dirty="0" err="1"/>
              <a:t>seluruh</a:t>
            </a:r>
            <a:r>
              <a:rPr lang="en-ID" dirty="0"/>
              <a:t> </a:t>
            </a:r>
            <a:r>
              <a:rPr lang="en-ID" dirty="0" err="1"/>
              <a:t>aspek</a:t>
            </a:r>
            <a:r>
              <a:rPr lang="en-ID" dirty="0"/>
              <a:t> yang </a:t>
            </a:r>
            <a:r>
              <a:rPr lang="en-ID" dirty="0" err="1"/>
              <a:t>berkaitan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individu</a:t>
            </a:r>
            <a:r>
              <a:rPr lang="en-ID" dirty="0"/>
              <a:t>, </a:t>
            </a:r>
            <a:r>
              <a:rPr lang="en-ID" dirty="0" err="1"/>
              <a:t>perusahaan</a:t>
            </a:r>
            <a:r>
              <a:rPr lang="en-ID" dirty="0"/>
              <a:t>, dan </a:t>
            </a:r>
            <a:r>
              <a:rPr lang="en-ID" dirty="0" err="1"/>
              <a:t>masyarakat</a:t>
            </a:r>
            <a:r>
              <a:rPr lang="en-ID" dirty="0"/>
              <a:t> (Fahmi, 2014 </a:t>
            </a:r>
            <a:r>
              <a:rPr lang="en-ID" dirty="0" err="1"/>
              <a:t>dalam</a:t>
            </a:r>
            <a:r>
              <a:rPr lang="en-ID" dirty="0"/>
              <a:t> [3])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F50A06-BE7C-4654-94EC-A7A3D0291D25}"/>
              </a:ext>
            </a:extLst>
          </p:cNvPr>
          <p:cNvSpPr txBox="1"/>
          <p:nvPr/>
        </p:nvSpPr>
        <p:spPr>
          <a:xfrm>
            <a:off x="4361212" y="3967831"/>
            <a:ext cx="61098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b="1" dirty="0"/>
              <a:t>Etika </a:t>
            </a:r>
            <a:r>
              <a:rPr lang="en-ID" b="1" dirty="0" err="1"/>
              <a:t>bisnis</a:t>
            </a:r>
            <a:r>
              <a:rPr lang="en-ID" b="1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studi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aspek-aspek</a:t>
            </a:r>
            <a:r>
              <a:rPr lang="en-ID" dirty="0"/>
              <a:t> moral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ekonomi</a:t>
            </a:r>
            <a:r>
              <a:rPr lang="en-ID" dirty="0"/>
              <a:t> dan </a:t>
            </a:r>
            <a:r>
              <a:rPr lang="en-ID" dirty="0" err="1"/>
              <a:t>bisnis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59244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16B2-D64D-43E3-823F-7F19326F8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5812" y="365125"/>
            <a:ext cx="4477987" cy="1325563"/>
          </a:xfrm>
        </p:spPr>
        <p:txBody>
          <a:bodyPr/>
          <a:lstStyle/>
          <a:p>
            <a:r>
              <a:rPr lang="en-ID" dirty="0" err="1"/>
              <a:t>Prinsip</a:t>
            </a:r>
            <a:r>
              <a:rPr lang="en-ID" dirty="0"/>
              <a:t> Etika </a:t>
            </a:r>
            <a:r>
              <a:rPr lang="en-ID" dirty="0" err="1"/>
              <a:t>Bisnis</a:t>
            </a:r>
            <a:r>
              <a:rPr lang="en-ID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42BE4-1BFF-465C-803D-30D481FDA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190" y="2371889"/>
            <a:ext cx="2961905" cy="235448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ID" sz="2000" b="1" dirty="0" err="1"/>
              <a:t>Prinsip</a:t>
            </a:r>
            <a:r>
              <a:rPr lang="en-ID" sz="2000" b="1" dirty="0"/>
              <a:t> </a:t>
            </a:r>
            <a:r>
              <a:rPr lang="en-ID" sz="2000" b="1" dirty="0" err="1"/>
              <a:t>Otonomi</a:t>
            </a:r>
            <a:r>
              <a:rPr lang="en-ID" sz="2000" dirty="0"/>
              <a:t>, </a:t>
            </a:r>
            <a:r>
              <a:rPr lang="en-ID" sz="2000" dirty="0" err="1"/>
              <a:t>kemampuan</a:t>
            </a:r>
            <a:r>
              <a:rPr lang="en-ID" sz="2000" dirty="0"/>
              <a:t> </a:t>
            </a:r>
            <a:r>
              <a:rPr lang="en-ID" sz="2000" dirty="0" err="1"/>
              <a:t>mengambil</a:t>
            </a:r>
            <a:r>
              <a:rPr lang="en-ID" sz="2000" dirty="0"/>
              <a:t> </a:t>
            </a:r>
            <a:r>
              <a:rPr lang="en-ID" sz="2000" dirty="0" err="1"/>
              <a:t>keputusan</a:t>
            </a:r>
            <a:r>
              <a:rPr lang="en-ID" sz="2000" dirty="0"/>
              <a:t> dan </a:t>
            </a:r>
            <a:r>
              <a:rPr lang="en-ID" sz="2000" dirty="0" err="1"/>
              <a:t>bertindak</a:t>
            </a:r>
            <a:r>
              <a:rPr lang="en-ID" sz="2000" dirty="0"/>
              <a:t> </a:t>
            </a:r>
            <a:r>
              <a:rPr lang="en-ID" sz="2000" dirty="0" err="1"/>
              <a:t>berdasarkan</a:t>
            </a:r>
            <a:r>
              <a:rPr lang="en-ID" sz="2000" dirty="0"/>
              <a:t> </a:t>
            </a:r>
            <a:r>
              <a:rPr lang="en-ID" sz="2000" dirty="0" err="1"/>
              <a:t>kesadaran</a:t>
            </a:r>
            <a:r>
              <a:rPr lang="en-ID" sz="2000" dirty="0"/>
              <a:t> </a:t>
            </a:r>
            <a:r>
              <a:rPr lang="en-ID" sz="2000" dirty="0" err="1"/>
              <a:t>tentang</a:t>
            </a:r>
            <a:r>
              <a:rPr lang="en-ID" sz="2000" dirty="0"/>
              <a:t> </a:t>
            </a:r>
            <a:r>
              <a:rPr lang="en-ID" sz="2000" dirty="0" err="1"/>
              <a:t>apa</a:t>
            </a:r>
            <a:r>
              <a:rPr lang="en-ID" sz="2000" dirty="0"/>
              <a:t> yang </a:t>
            </a:r>
            <a:r>
              <a:rPr lang="en-ID" sz="2000" dirty="0" err="1"/>
              <a:t>baik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dilakukan</a:t>
            </a:r>
            <a:r>
              <a:rPr lang="en-ID" sz="2000" dirty="0"/>
              <a:t> dan </a:t>
            </a:r>
            <a:r>
              <a:rPr lang="en-ID" sz="2000" dirty="0" err="1"/>
              <a:t>bertanggung</a:t>
            </a:r>
            <a:r>
              <a:rPr lang="en-ID" sz="2000" dirty="0"/>
              <a:t> </a:t>
            </a:r>
            <a:r>
              <a:rPr lang="en-ID" sz="2000" dirty="0" err="1"/>
              <a:t>jawab</a:t>
            </a:r>
            <a:r>
              <a:rPr lang="en-ID" sz="2000" dirty="0"/>
              <a:t> </a:t>
            </a:r>
            <a:r>
              <a:rPr lang="en-ID" sz="2000" dirty="0" err="1"/>
              <a:t>secara</a:t>
            </a:r>
            <a:r>
              <a:rPr lang="en-ID" sz="2000" dirty="0"/>
              <a:t> moral </a:t>
            </a:r>
            <a:r>
              <a:rPr lang="en-ID" sz="2000" dirty="0" err="1"/>
              <a:t>atas</a:t>
            </a:r>
            <a:r>
              <a:rPr lang="en-ID" sz="2000" dirty="0"/>
              <a:t> </a:t>
            </a:r>
            <a:r>
              <a:rPr lang="en-ID" sz="2000" dirty="0" err="1"/>
              <a:t>keputusan</a:t>
            </a:r>
            <a:r>
              <a:rPr lang="en-ID" sz="2000" dirty="0"/>
              <a:t> yang </a:t>
            </a:r>
            <a:r>
              <a:rPr lang="en-ID" sz="2000" dirty="0" err="1"/>
              <a:t>diambil</a:t>
            </a:r>
            <a:endParaRPr lang="en-ID" sz="2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A9F4E3E-600D-45CC-B9A1-87879E064C7D}"/>
              </a:ext>
            </a:extLst>
          </p:cNvPr>
          <p:cNvSpPr txBox="1">
            <a:spLocks/>
          </p:cNvSpPr>
          <p:nvPr/>
        </p:nvSpPr>
        <p:spPr>
          <a:xfrm>
            <a:off x="3472542" y="2502517"/>
            <a:ext cx="2961905" cy="23544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en-ID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BB725E-4793-42A6-8605-EC109C84F14E}"/>
              </a:ext>
            </a:extLst>
          </p:cNvPr>
          <p:cNvSpPr txBox="1"/>
          <p:nvPr/>
        </p:nvSpPr>
        <p:spPr>
          <a:xfrm>
            <a:off x="4001981" y="1648435"/>
            <a:ext cx="296190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b="1" dirty="0" err="1"/>
              <a:t>Prinsip</a:t>
            </a:r>
            <a:r>
              <a:rPr lang="en-ID" b="1" dirty="0"/>
              <a:t> </a:t>
            </a:r>
            <a:r>
              <a:rPr lang="en-ID" b="1" dirty="0" err="1"/>
              <a:t>Kejujuran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bisnis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bertahan</a:t>
            </a:r>
            <a:r>
              <a:rPr lang="en-ID" dirty="0"/>
              <a:t> lama </a:t>
            </a:r>
            <a:r>
              <a:rPr lang="en-ID" dirty="0" err="1"/>
              <a:t>apabila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berlandaskan</a:t>
            </a:r>
            <a:r>
              <a:rPr lang="en-ID" dirty="0"/>
              <a:t> pada </a:t>
            </a:r>
            <a:r>
              <a:rPr lang="en-ID" dirty="0" err="1"/>
              <a:t>kejujuran</a:t>
            </a:r>
            <a:r>
              <a:rPr lang="en-ID" dirty="0"/>
              <a:t>,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kejujuran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kunci</a:t>
            </a:r>
            <a:r>
              <a:rPr lang="en-ID" dirty="0"/>
              <a:t> </a:t>
            </a:r>
            <a:r>
              <a:rPr lang="en-ID" dirty="0" err="1"/>
              <a:t>keberhasilan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bisnis</a:t>
            </a:r>
            <a:endParaRPr lang="en-ID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1C13EC-D4DA-45B6-A6BB-6B875171FE36}"/>
              </a:ext>
            </a:extLst>
          </p:cNvPr>
          <p:cNvSpPr txBox="1"/>
          <p:nvPr/>
        </p:nvSpPr>
        <p:spPr>
          <a:xfrm>
            <a:off x="7652653" y="1648434"/>
            <a:ext cx="296190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b="1" dirty="0" err="1"/>
              <a:t>Prinsip</a:t>
            </a:r>
            <a:r>
              <a:rPr lang="en-ID" b="1" dirty="0"/>
              <a:t> </a:t>
            </a:r>
            <a:r>
              <a:rPr lang="en-ID" b="1" dirty="0" err="1"/>
              <a:t>Keadilan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orang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berbisnis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mendapat</a:t>
            </a:r>
            <a:r>
              <a:rPr lang="en-ID" dirty="0"/>
              <a:t> </a:t>
            </a:r>
            <a:r>
              <a:rPr lang="en-ID" dirty="0" err="1"/>
              <a:t>perlakuan</a:t>
            </a:r>
            <a:r>
              <a:rPr lang="en-ID" dirty="0"/>
              <a:t> yang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haknya</a:t>
            </a:r>
            <a:r>
              <a:rPr lang="en-ID" dirty="0"/>
              <a:t> masing-masing, </a:t>
            </a:r>
            <a:r>
              <a:rPr lang="en-ID" dirty="0" err="1"/>
              <a:t>maksudnya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yang </a:t>
            </a:r>
            <a:r>
              <a:rPr lang="en-ID" dirty="0" err="1"/>
              <a:t>boleh</a:t>
            </a:r>
            <a:r>
              <a:rPr lang="en-ID" dirty="0"/>
              <a:t> </a:t>
            </a:r>
            <a:r>
              <a:rPr lang="en-ID" dirty="0" err="1"/>
              <a:t>dirugikan</a:t>
            </a:r>
            <a:r>
              <a:rPr lang="en-ID" dirty="0"/>
              <a:t> </a:t>
            </a:r>
            <a:r>
              <a:rPr lang="en-ID" dirty="0" err="1"/>
              <a:t>haknya</a:t>
            </a:r>
            <a:r>
              <a:rPr lang="en-ID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582AB0-3C8E-4EE7-A40D-5D13315376B2}"/>
              </a:ext>
            </a:extLst>
          </p:cNvPr>
          <p:cNvSpPr txBox="1"/>
          <p:nvPr/>
        </p:nvSpPr>
        <p:spPr>
          <a:xfrm>
            <a:off x="4001981" y="3947407"/>
            <a:ext cx="296190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b="1" dirty="0" err="1"/>
              <a:t>Prinsip</a:t>
            </a:r>
            <a:r>
              <a:rPr lang="en-ID" b="1" dirty="0"/>
              <a:t> </a:t>
            </a:r>
            <a:r>
              <a:rPr lang="en-ID" b="1" dirty="0" err="1"/>
              <a:t>Saling</a:t>
            </a:r>
            <a:r>
              <a:rPr lang="en-ID" b="1" dirty="0"/>
              <a:t> </a:t>
            </a:r>
            <a:r>
              <a:rPr lang="en-ID" b="1" dirty="0" err="1"/>
              <a:t>Menguntungkan</a:t>
            </a:r>
            <a:r>
              <a:rPr lang="en-ID" dirty="0"/>
              <a:t>, </a:t>
            </a:r>
          </a:p>
          <a:p>
            <a:pPr algn="just"/>
            <a:r>
              <a:rPr lang="en-ID" dirty="0" err="1"/>
              <a:t>yaitu</a:t>
            </a:r>
            <a:r>
              <a:rPr lang="en-ID" dirty="0"/>
              <a:t> agar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pihak</a:t>
            </a:r>
            <a:r>
              <a:rPr lang="en-ID" dirty="0"/>
              <a:t> </a:t>
            </a:r>
            <a:r>
              <a:rPr lang="en-ID" dirty="0" err="1"/>
              <a:t>berusaha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saling</a:t>
            </a:r>
            <a:r>
              <a:rPr lang="en-ID" dirty="0"/>
              <a:t> </a:t>
            </a:r>
            <a:r>
              <a:rPr lang="en-ID" dirty="0" err="1"/>
              <a:t>menguntungkan</a:t>
            </a:r>
            <a:endParaRPr lang="en-ID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CC7C45-2ED2-4C1F-BA33-C07956572833}"/>
              </a:ext>
            </a:extLst>
          </p:cNvPr>
          <p:cNvSpPr txBox="1"/>
          <p:nvPr/>
        </p:nvSpPr>
        <p:spPr>
          <a:xfrm>
            <a:off x="7593772" y="3850425"/>
            <a:ext cx="317714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b="1" dirty="0" err="1"/>
              <a:t>Prinsip</a:t>
            </a:r>
            <a:r>
              <a:rPr lang="en-ID" b="1" dirty="0"/>
              <a:t> </a:t>
            </a:r>
            <a:r>
              <a:rPr lang="en-ID" b="1" dirty="0" err="1"/>
              <a:t>Integritas</a:t>
            </a:r>
            <a:r>
              <a:rPr lang="en-ID" b="1" dirty="0"/>
              <a:t> Moral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berbisnis</a:t>
            </a:r>
            <a:r>
              <a:rPr lang="en-ID" dirty="0"/>
              <a:t> di mana para </a:t>
            </a:r>
            <a:r>
              <a:rPr lang="en-ID" dirty="0" err="1"/>
              <a:t>pelaku</a:t>
            </a:r>
            <a:r>
              <a:rPr lang="en-ID" dirty="0"/>
              <a:t> </a:t>
            </a:r>
            <a:r>
              <a:rPr lang="en-ID" dirty="0" err="1"/>
              <a:t>bisnis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menjalankan</a:t>
            </a:r>
            <a:r>
              <a:rPr lang="en-ID" dirty="0"/>
              <a:t> </a:t>
            </a:r>
            <a:r>
              <a:rPr lang="en-ID" dirty="0" err="1"/>
              <a:t>usaha</a:t>
            </a:r>
            <a:r>
              <a:rPr lang="en-ID" dirty="0"/>
              <a:t> </a:t>
            </a:r>
            <a:r>
              <a:rPr lang="en-ID" dirty="0" err="1"/>
              <a:t>bisnisnya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menjaga</a:t>
            </a:r>
            <a:r>
              <a:rPr lang="en-ID" dirty="0"/>
              <a:t> </a:t>
            </a:r>
            <a:r>
              <a:rPr lang="en-ID" dirty="0" err="1"/>
              <a:t>nama</a:t>
            </a:r>
            <a:r>
              <a:rPr lang="en-ID" dirty="0"/>
              <a:t>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 agar </a:t>
            </a:r>
            <a:r>
              <a:rPr lang="en-ID" dirty="0" err="1"/>
              <a:t>tetap</a:t>
            </a:r>
            <a:r>
              <a:rPr lang="en-ID" dirty="0"/>
              <a:t> </a:t>
            </a:r>
            <a:r>
              <a:rPr lang="en-ID" dirty="0" err="1"/>
              <a:t>dipercaya</a:t>
            </a:r>
            <a:r>
              <a:rPr lang="en-ID" dirty="0"/>
              <a:t> dan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terbaik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93024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21894-A404-4E73-B567-6A091AA68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4432" y="365125"/>
            <a:ext cx="9299368" cy="1325563"/>
          </a:xfrm>
        </p:spPr>
        <p:txBody>
          <a:bodyPr>
            <a:normAutofit/>
          </a:bodyPr>
          <a:lstStyle/>
          <a:p>
            <a:r>
              <a:rPr lang="en-US" dirty="0"/>
              <a:t>Cara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Etika </a:t>
            </a:r>
            <a:r>
              <a:rPr lang="en-US" dirty="0" err="1"/>
              <a:t>Bisnis</a:t>
            </a:r>
            <a:endParaRPr lang="en-ID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0DBCC6-54C4-444A-A690-6B8774586B35}"/>
              </a:ext>
            </a:extLst>
          </p:cNvPr>
          <p:cNvSpPr txBox="1"/>
          <p:nvPr/>
        </p:nvSpPr>
        <p:spPr>
          <a:xfrm>
            <a:off x="1306285" y="2275261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b="1" dirty="0" err="1"/>
              <a:t>Pendekatan</a:t>
            </a:r>
            <a:r>
              <a:rPr lang="en-ID" b="1" dirty="0"/>
              <a:t> Utilitarian (</a:t>
            </a:r>
            <a:r>
              <a:rPr lang="en-ID" b="1" i="1" dirty="0"/>
              <a:t>Utilitarian Approach</a:t>
            </a:r>
            <a:r>
              <a:rPr lang="en-ID" b="1" dirty="0"/>
              <a:t>)</a:t>
            </a:r>
            <a:endParaRPr lang="en-ID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D79E5B-9576-43CF-BD8E-E6CE5554D05C}"/>
              </a:ext>
            </a:extLst>
          </p:cNvPr>
          <p:cNvSpPr txBox="1"/>
          <p:nvPr/>
        </p:nvSpPr>
        <p:spPr>
          <a:xfrm>
            <a:off x="1306285" y="2946678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1" dirty="0" err="1"/>
              <a:t>Pendekatan</a:t>
            </a:r>
            <a:r>
              <a:rPr lang="en-US" b="1" dirty="0"/>
              <a:t> </a:t>
            </a:r>
            <a:r>
              <a:rPr lang="en-US" b="1" dirty="0" err="1"/>
              <a:t>Individu</a:t>
            </a:r>
            <a:r>
              <a:rPr lang="en-US" b="1" dirty="0"/>
              <a:t> (</a:t>
            </a:r>
            <a:r>
              <a:rPr lang="en-US" b="1" i="1" dirty="0"/>
              <a:t>Individual Rights Approach</a:t>
            </a:r>
            <a:r>
              <a:rPr lang="en-US" b="1" dirty="0"/>
              <a:t>)</a:t>
            </a:r>
            <a:endParaRPr lang="en-ID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F50A06-BE7C-4654-94EC-A7A3D0291D25}"/>
              </a:ext>
            </a:extLst>
          </p:cNvPr>
          <p:cNvSpPr txBox="1"/>
          <p:nvPr/>
        </p:nvSpPr>
        <p:spPr>
          <a:xfrm>
            <a:off x="1306285" y="3970163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b="1" dirty="0" err="1"/>
              <a:t>Pendekatan</a:t>
            </a:r>
            <a:r>
              <a:rPr lang="en-ID" b="1" dirty="0"/>
              <a:t> </a:t>
            </a:r>
            <a:r>
              <a:rPr lang="en-ID" b="1" dirty="0" err="1"/>
              <a:t>Keadilan</a:t>
            </a:r>
            <a:r>
              <a:rPr lang="en-ID" b="1" dirty="0"/>
              <a:t> (</a:t>
            </a:r>
            <a:r>
              <a:rPr lang="en-ID" b="1" i="1" dirty="0"/>
              <a:t>Justice Approach</a:t>
            </a:r>
            <a:r>
              <a:rPr lang="en-ID" b="1" dirty="0"/>
              <a:t>)</a:t>
            </a:r>
            <a:endParaRPr lang="en-ID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AEC821-471B-45DE-884B-492409D9B056}"/>
              </a:ext>
            </a:extLst>
          </p:cNvPr>
          <p:cNvSpPr txBox="1"/>
          <p:nvPr/>
        </p:nvSpPr>
        <p:spPr>
          <a:xfrm>
            <a:off x="1306285" y="2577346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tindakan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didasarkan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konsekuensinya</a:t>
            </a:r>
            <a:endParaRPr lang="en-ID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3299B40-7DAB-4299-9AE2-A4644D76A093}"/>
              </a:ext>
            </a:extLst>
          </p:cNvPr>
          <p:cNvSpPr txBox="1"/>
          <p:nvPr/>
        </p:nvSpPr>
        <p:spPr>
          <a:xfrm>
            <a:off x="1306285" y="3316010"/>
            <a:ext cx="61098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Pendekatan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pengaruh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menghargai</a:t>
            </a:r>
            <a:r>
              <a:rPr lang="en-ID" dirty="0"/>
              <a:t> dan </a:t>
            </a:r>
            <a:r>
              <a:rPr lang="en-ID" dirty="0" err="1"/>
              <a:t>menghormati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tindakan</a:t>
            </a:r>
            <a:r>
              <a:rPr lang="en-ID" dirty="0"/>
              <a:t> yang </a:t>
            </a:r>
            <a:r>
              <a:rPr lang="en-ID" dirty="0" err="1"/>
              <a:t>dilakukan</a:t>
            </a:r>
            <a:r>
              <a:rPr lang="en-ID" dirty="0"/>
              <a:t> orang lain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DE6782-BC49-4D4A-A7E0-7F6612D8273C}"/>
              </a:ext>
            </a:extLst>
          </p:cNvPr>
          <p:cNvSpPr txBox="1"/>
          <p:nvPr/>
        </p:nvSpPr>
        <p:spPr>
          <a:xfrm>
            <a:off x="1306285" y="4331673"/>
            <a:ext cx="61098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pembuat</a:t>
            </a:r>
            <a:r>
              <a:rPr lang="en-ID" dirty="0"/>
              <a:t> </a:t>
            </a:r>
            <a:r>
              <a:rPr lang="en-ID" dirty="0" err="1"/>
              <a:t>keputusan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kedudukan</a:t>
            </a:r>
            <a:r>
              <a:rPr lang="en-ID" dirty="0"/>
              <a:t> yang </a:t>
            </a:r>
            <a:r>
              <a:rPr lang="en-ID" dirty="0" err="1"/>
              <a:t>sama</a:t>
            </a:r>
            <a:r>
              <a:rPr lang="en-ID" dirty="0"/>
              <a:t>,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bertindak</a:t>
            </a:r>
            <a:r>
              <a:rPr lang="en-ID" dirty="0"/>
              <a:t> </a:t>
            </a:r>
            <a:r>
              <a:rPr lang="en-ID" dirty="0" err="1"/>
              <a:t>adil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pelayanan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pelanggan</a:t>
            </a:r>
            <a:r>
              <a:rPr lang="en-ID" dirty="0"/>
              <a:t>,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perorangan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kelompok</a:t>
            </a:r>
            <a:endParaRPr lang="en-ID" dirty="0"/>
          </a:p>
        </p:txBody>
      </p:sp>
      <p:pic>
        <p:nvPicPr>
          <p:cNvPr id="1028" name="Picture 4" descr="пока png 4 » PNG Image">
            <a:extLst>
              <a:ext uri="{FF2B5EF4-FFF2-40B4-BE49-F238E27FC236}">
                <a16:creationId xmlns:a16="http://schemas.microsoft.com/office/drawing/2014/main" id="{60B5EAA7-5650-4A95-8079-FB836BDDB9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3975" y="2275261"/>
            <a:ext cx="2992010" cy="2740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6935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C6E37-5DEF-43F3-9A4D-C8C2E2829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7590" y="365125"/>
            <a:ext cx="8076210" cy="1325563"/>
          </a:xfrm>
        </p:spPr>
        <p:txBody>
          <a:bodyPr/>
          <a:lstStyle/>
          <a:p>
            <a:r>
              <a:rPr lang="sv-SE" dirty="0"/>
              <a:t>Etika Bisnis di Bidang Pemasaran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0E169-7A2A-4B38-BA2E-CD7FAB5D0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813" y="2141537"/>
            <a:ext cx="3021281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D" sz="1800" dirty="0"/>
              <a:t>Etika </a:t>
            </a:r>
            <a:r>
              <a:rPr lang="en-ID" sz="1800" dirty="0" err="1"/>
              <a:t>pemasaran</a:t>
            </a:r>
            <a:r>
              <a:rPr lang="en-ID" sz="1800" dirty="0"/>
              <a:t> </a:t>
            </a:r>
            <a:r>
              <a:rPr lang="en-ID" sz="1800" dirty="0" err="1"/>
              <a:t>dalam</a:t>
            </a:r>
            <a:r>
              <a:rPr lang="en-ID" sz="1800" dirty="0"/>
              <a:t> </a:t>
            </a:r>
            <a:r>
              <a:rPr lang="en-ID" sz="1800" dirty="0" err="1"/>
              <a:t>konteks</a:t>
            </a:r>
            <a:r>
              <a:rPr lang="en-ID" sz="1800" dirty="0"/>
              <a:t> </a:t>
            </a:r>
            <a:r>
              <a:rPr lang="en-ID" sz="1800" b="1" dirty="0" err="1"/>
              <a:t>produk</a:t>
            </a:r>
            <a:r>
              <a:rPr lang="en-ID" sz="1800" b="1" dirty="0"/>
              <a:t>,</a:t>
            </a:r>
            <a:r>
              <a:rPr lang="en-ID" sz="1800" dirty="0"/>
              <a:t> </a:t>
            </a:r>
            <a:r>
              <a:rPr lang="en-ID" sz="1800" dirty="0" err="1"/>
              <a:t>harus</a:t>
            </a:r>
            <a:r>
              <a:rPr lang="en-ID" sz="1800" dirty="0"/>
              <a:t> </a:t>
            </a:r>
            <a:r>
              <a:rPr lang="en-ID" sz="1800" dirty="0" err="1"/>
              <a:t>memperhatikan</a:t>
            </a:r>
            <a:r>
              <a:rPr lang="en-ID" sz="1800" dirty="0"/>
              <a:t> </a:t>
            </a:r>
            <a:r>
              <a:rPr lang="en-ID" sz="1800" dirty="0" err="1"/>
              <a:t>bahwa</a:t>
            </a:r>
            <a:r>
              <a:rPr lang="en-ID" sz="1800" dirty="0"/>
              <a:t> :</a:t>
            </a:r>
          </a:p>
          <a:p>
            <a:pPr algn="just"/>
            <a:r>
              <a:rPr lang="en-ID" sz="1800" dirty="0" err="1"/>
              <a:t>produk</a:t>
            </a:r>
            <a:r>
              <a:rPr lang="en-ID" sz="1800" dirty="0"/>
              <a:t> yang </a:t>
            </a:r>
            <a:r>
              <a:rPr lang="en-ID" sz="1800" dirty="0" err="1"/>
              <a:t>dibuat</a:t>
            </a:r>
            <a:r>
              <a:rPr lang="en-ID" sz="1800" dirty="0"/>
              <a:t> </a:t>
            </a:r>
            <a:r>
              <a:rPr lang="en-ID" sz="1800" dirty="0" err="1"/>
              <a:t>berguna</a:t>
            </a:r>
            <a:r>
              <a:rPr lang="en-ID" sz="1800" dirty="0"/>
              <a:t> dan </a:t>
            </a:r>
            <a:r>
              <a:rPr lang="en-ID" sz="1800" dirty="0" err="1"/>
              <a:t>dibutuhkan</a:t>
            </a:r>
            <a:r>
              <a:rPr lang="en-ID" sz="1800" dirty="0"/>
              <a:t> oleh </a:t>
            </a:r>
            <a:r>
              <a:rPr lang="en-ID" sz="1800" dirty="0" err="1"/>
              <a:t>masyarakat</a:t>
            </a:r>
            <a:endParaRPr lang="en-ID" sz="1800" dirty="0"/>
          </a:p>
          <a:p>
            <a:pPr algn="just"/>
            <a:r>
              <a:rPr lang="en-ID" sz="1800" dirty="0" err="1"/>
              <a:t>produk</a:t>
            </a:r>
            <a:r>
              <a:rPr lang="en-ID" sz="1800" dirty="0"/>
              <a:t> yang </a:t>
            </a:r>
            <a:r>
              <a:rPr lang="en-ID" sz="1800" dirty="0" err="1"/>
              <a:t>dibuat</a:t>
            </a:r>
            <a:r>
              <a:rPr lang="en-ID" sz="1800" dirty="0"/>
              <a:t> </a:t>
            </a:r>
            <a:r>
              <a:rPr lang="en-ID" sz="1800" dirty="0" err="1"/>
              <a:t>berpotensi</a:t>
            </a:r>
            <a:r>
              <a:rPr lang="en-ID" sz="1800" dirty="0"/>
              <a:t> </a:t>
            </a:r>
            <a:r>
              <a:rPr lang="en-ID" sz="1800" dirty="0" err="1"/>
              <a:t>ekonomi</a:t>
            </a:r>
            <a:r>
              <a:rPr lang="en-ID" sz="1800" dirty="0"/>
              <a:t> </a:t>
            </a:r>
            <a:r>
              <a:rPr lang="en-ID" sz="1800" dirty="0" err="1"/>
              <a:t>atau</a:t>
            </a:r>
            <a:r>
              <a:rPr lang="en-ID" sz="1800" dirty="0"/>
              <a:t> benefit</a:t>
            </a:r>
          </a:p>
          <a:p>
            <a:pPr algn="just"/>
            <a:r>
              <a:rPr lang="en-ID" sz="1800" dirty="0" err="1"/>
              <a:t>produk</a:t>
            </a:r>
            <a:r>
              <a:rPr lang="en-ID" sz="1800" dirty="0"/>
              <a:t> yang </a:t>
            </a:r>
            <a:r>
              <a:rPr lang="en-ID" sz="1800" dirty="0" err="1"/>
              <a:t>dibuat</a:t>
            </a:r>
            <a:r>
              <a:rPr lang="en-ID" sz="1800" dirty="0"/>
              <a:t> </a:t>
            </a:r>
            <a:r>
              <a:rPr lang="en-ID" sz="1800" dirty="0" err="1"/>
              <a:t>bernilai</a:t>
            </a:r>
            <a:r>
              <a:rPr lang="en-ID" sz="1800" dirty="0"/>
              <a:t> </a:t>
            </a:r>
            <a:r>
              <a:rPr lang="en-ID" sz="1800" dirty="0" err="1"/>
              <a:t>tambah</a:t>
            </a:r>
            <a:r>
              <a:rPr lang="en-ID" sz="1800" dirty="0"/>
              <a:t> </a:t>
            </a:r>
            <a:r>
              <a:rPr lang="en-ID" sz="1800" dirty="0" err="1"/>
              <a:t>tinggi</a:t>
            </a:r>
            <a:endParaRPr lang="en-ID" sz="1800" dirty="0"/>
          </a:p>
          <a:p>
            <a:pPr algn="just"/>
            <a:r>
              <a:rPr lang="en-ID" sz="1800" dirty="0" err="1"/>
              <a:t>produk</a:t>
            </a:r>
            <a:r>
              <a:rPr lang="en-ID" sz="1800" dirty="0"/>
              <a:t> yang </a:t>
            </a:r>
            <a:r>
              <a:rPr lang="en-ID" sz="1800" dirty="0" err="1"/>
              <a:t>dibuat</a:t>
            </a:r>
            <a:r>
              <a:rPr lang="en-ID" sz="1800" dirty="0"/>
              <a:t> </a:t>
            </a:r>
            <a:r>
              <a:rPr lang="en-ID" sz="1800" dirty="0" err="1"/>
              <a:t>dapat</a:t>
            </a:r>
            <a:r>
              <a:rPr lang="en-ID" sz="1800" dirty="0"/>
              <a:t> </a:t>
            </a:r>
            <a:r>
              <a:rPr lang="en-ID" sz="1800" dirty="0" err="1"/>
              <a:t>memuaskan</a:t>
            </a:r>
            <a:r>
              <a:rPr lang="en-ID" sz="1800" dirty="0"/>
              <a:t> </a:t>
            </a:r>
            <a:r>
              <a:rPr lang="en-ID" sz="1800" dirty="0" err="1"/>
              <a:t>masyarakat</a:t>
            </a:r>
            <a:endParaRPr lang="en-ID" sz="1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B797CC-005F-45D7-BA4F-EB1513A9FA7A}"/>
              </a:ext>
            </a:extLst>
          </p:cNvPr>
          <p:cNvSpPr txBox="1"/>
          <p:nvPr/>
        </p:nvSpPr>
        <p:spPr>
          <a:xfrm>
            <a:off x="3613067" y="2141537"/>
            <a:ext cx="2482933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dirty="0"/>
              <a:t>Etika </a:t>
            </a:r>
            <a:r>
              <a:rPr lang="en-ID" dirty="0" err="1"/>
              <a:t>pemasaran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konteks</a:t>
            </a:r>
            <a:r>
              <a:rPr lang="en-ID" dirty="0"/>
              <a:t> </a:t>
            </a:r>
            <a:r>
              <a:rPr lang="en-ID" b="1" dirty="0" err="1"/>
              <a:t>harga</a:t>
            </a:r>
            <a:r>
              <a:rPr lang="en-ID" dirty="0"/>
              <a:t>,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memperhatikan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D" dirty="0" err="1"/>
              <a:t>harga</a:t>
            </a:r>
            <a:r>
              <a:rPr lang="en-ID" dirty="0"/>
              <a:t> </a:t>
            </a:r>
            <a:r>
              <a:rPr lang="en-ID" dirty="0" err="1"/>
              <a:t>diukur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kemampuan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daya</a:t>
            </a:r>
            <a:r>
              <a:rPr lang="en-ID" dirty="0"/>
              <a:t> </a:t>
            </a:r>
            <a:r>
              <a:rPr lang="en-ID" dirty="0" err="1"/>
              <a:t>beli</a:t>
            </a:r>
            <a:r>
              <a:rPr lang="en-ID" dirty="0"/>
              <a:t> </a:t>
            </a:r>
            <a:r>
              <a:rPr lang="en-ID" dirty="0" err="1"/>
              <a:t>masyarakat</a:t>
            </a:r>
            <a:endParaRPr lang="en-ID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mencari</a:t>
            </a:r>
            <a:r>
              <a:rPr lang="en-ID" dirty="0"/>
              <a:t> margin </a:t>
            </a:r>
            <a:r>
              <a:rPr lang="en-ID" dirty="0" err="1"/>
              <a:t>laba</a:t>
            </a:r>
            <a:r>
              <a:rPr lang="en-ID" dirty="0"/>
              <a:t> yang </a:t>
            </a:r>
            <a:r>
              <a:rPr lang="en-ID" dirty="0" err="1"/>
              <a:t>layak</a:t>
            </a:r>
            <a:endParaRPr lang="en-ID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D" dirty="0" err="1"/>
              <a:t>harga</a:t>
            </a:r>
            <a:r>
              <a:rPr lang="en-ID" dirty="0"/>
              <a:t> </a:t>
            </a:r>
            <a:r>
              <a:rPr lang="en-ID" dirty="0" err="1"/>
              <a:t>dibebani</a:t>
            </a:r>
            <a:r>
              <a:rPr lang="en-ID" dirty="0"/>
              <a:t> </a:t>
            </a:r>
            <a:r>
              <a:rPr lang="en-ID" dirty="0" err="1"/>
              <a:t>biaya</a:t>
            </a:r>
            <a:r>
              <a:rPr lang="en-ID" dirty="0"/>
              <a:t> </a:t>
            </a:r>
            <a:r>
              <a:rPr lang="en-ID" dirty="0" err="1"/>
              <a:t>produksi</a:t>
            </a:r>
            <a:r>
              <a:rPr lang="en-ID" dirty="0"/>
              <a:t> yang </a:t>
            </a:r>
            <a:r>
              <a:rPr lang="en-ID" dirty="0" err="1"/>
              <a:t>layak</a:t>
            </a:r>
            <a:endParaRPr lang="en-ID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89BE2A-EF9F-4D92-8A36-404EA25A9E6B}"/>
              </a:ext>
            </a:extLst>
          </p:cNvPr>
          <p:cNvSpPr txBox="1"/>
          <p:nvPr/>
        </p:nvSpPr>
        <p:spPr>
          <a:xfrm>
            <a:off x="6185065" y="2141537"/>
            <a:ext cx="248293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sv-SE" dirty="0"/>
              <a:t>Etika pemasaran dalam konteks </a:t>
            </a:r>
            <a:r>
              <a:rPr lang="sv-SE" b="1" dirty="0"/>
              <a:t>tempat</a:t>
            </a:r>
            <a:r>
              <a:rPr lang="sv-SE" dirty="0"/>
              <a:t>, harus memperhatikan bahwa 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v-SE" dirty="0"/>
              <a:t>barang dijamin keamanan dan keutuhannya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v-SE" dirty="0"/>
              <a:t>konsumen mendapat pelayanan yang cepat dan tepat</a:t>
            </a:r>
            <a:endParaRPr lang="en-ID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CBCFBC-2BEA-4437-A838-4011E291161F}"/>
              </a:ext>
            </a:extLst>
          </p:cNvPr>
          <p:cNvSpPr txBox="1"/>
          <p:nvPr/>
        </p:nvSpPr>
        <p:spPr>
          <a:xfrm>
            <a:off x="8771907" y="2141537"/>
            <a:ext cx="3021279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dirty="0"/>
              <a:t>Etika </a:t>
            </a:r>
            <a:r>
              <a:rPr lang="en-ID" dirty="0" err="1"/>
              <a:t>pemasaran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konteks</a:t>
            </a:r>
            <a:r>
              <a:rPr lang="en-ID" dirty="0"/>
              <a:t> </a:t>
            </a:r>
            <a:r>
              <a:rPr lang="en-ID" b="1" dirty="0" err="1"/>
              <a:t>promosi</a:t>
            </a:r>
            <a:r>
              <a:rPr lang="en-ID" b="1" dirty="0"/>
              <a:t>,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memperhatikan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sarana</a:t>
            </a:r>
            <a:r>
              <a:rPr lang="en-ID" dirty="0"/>
              <a:t> </a:t>
            </a:r>
            <a:r>
              <a:rPr lang="en-ID" dirty="0" err="1"/>
              <a:t>menyampaikan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yang </a:t>
            </a:r>
            <a:r>
              <a:rPr lang="en-ID" dirty="0" err="1"/>
              <a:t>benar</a:t>
            </a:r>
            <a:r>
              <a:rPr lang="en-ID" dirty="0"/>
              <a:t> dan </a:t>
            </a:r>
            <a:r>
              <a:rPr lang="en-ID" dirty="0" err="1"/>
              <a:t>obyektif</a:t>
            </a:r>
            <a:endParaRPr lang="en-ID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sarana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membangun</a:t>
            </a:r>
            <a:r>
              <a:rPr lang="en-ID" dirty="0"/>
              <a:t> image </a:t>
            </a:r>
            <a:r>
              <a:rPr lang="en-ID" dirty="0" err="1"/>
              <a:t>positif</a:t>
            </a:r>
            <a:endParaRPr lang="en-ID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unsur</a:t>
            </a:r>
            <a:r>
              <a:rPr lang="en-ID" dirty="0"/>
              <a:t> </a:t>
            </a:r>
            <a:r>
              <a:rPr lang="en-ID" dirty="0" err="1"/>
              <a:t>memanipulasi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memperdaya</a:t>
            </a:r>
            <a:r>
              <a:rPr lang="en-ID" dirty="0"/>
              <a:t> </a:t>
            </a:r>
            <a:r>
              <a:rPr lang="en-ID" dirty="0" err="1"/>
              <a:t>konsumen</a:t>
            </a:r>
            <a:endParaRPr lang="en-ID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mengecewakan</a:t>
            </a:r>
            <a:r>
              <a:rPr lang="en-ID" dirty="0"/>
              <a:t> </a:t>
            </a:r>
            <a:r>
              <a:rPr lang="en-ID" dirty="0" err="1"/>
              <a:t>konsumen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77692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795F3-FCB8-45B0-A6FE-8C9D4AFBC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8208" y="365125"/>
            <a:ext cx="8325592" cy="1325563"/>
          </a:xfrm>
        </p:spPr>
        <p:txBody>
          <a:bodyPr/>
          <a:lstStyle/>
          <a:p>
            <a:r>
              <a:rPr lang="en-ID" dirty="0"/>
              <a:t>Ruang </a:t>
            </a:r>
            <a:r>
              <a:rPr lang="en-ID" dirty="0" err="1"/>
              <a:t>lingkup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Etika </a:t>
            </a:r>
            <a:r>
              <a:rPr lang="en-ID" dirty="0" err="1"/>
              <a:t>Pemasaran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259E3-28E8-4B6F-A2E9-9495E70F3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D" dirty="0" err="1"/>
              <a:t>manajer</a:t>
            </a:r>
            <a:r>
              <a:rPr lang="en-ID" dirty="0"/>
              <a:t> </a:t>
            </a:r>
            <a:r>
              <a:rPr lang="en-ID" dirty="0" err="1"/>
              <a:t>pemasaran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menerima</a:t>
            </a:r>
            <a:r>
              <a:rPr lang="en-ID" dirty="0"/>
              <a:t> </a:t>
            </a:r>
            <a:r>
              <a:rPr lang="en-ID" dirty="0" err="1"/>
              <a:t>tanggung</a:t>
            </a:r>
            <a:r>
              <a:rPr lang="en-ID" dirty="0"/>
              <a:t> </a:t>
            </a:r>
            <a:r>
              <a:rPr lang="en-ID" dirty="0" err="1"/>
              <a:t>jawab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konsekuensi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tindakan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.</a:t>
            </a:r>
          </a:p>
          <a:p>
            <a:pPr algn="just"/>
            <a:r>
              <a:rPr lang="en-ID" dirty="0" err="1"/>
              <a:t>manajer</a:t>
            </a:r>
            <a:r>
              <a:rPr lang="en-ID" dirty="0"/>
              <a:t> </a:t>
            </a:r>
            <a:r>
              <a:rPr lang="en-ID" dirty="0" err="1"/>
              <a:t>pemasaran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hal-hal</a:t>
            </a:r>
            <a:r>
              <a:rPr lang="en-ID" dirty="0"/>
              <a:t> </a:t>
            </a:r>
            <a:r>
              <a:rPr lang="en-ID" dirty="0" err="1"/>
              <a:t>berikut</a:t>
            </a:r>
            <a:r>
              <a:rPr lang="en-ID" dirty="0"/>
              <a:t> : </a:t>
            </a:r>
            <a:r>
              <a:rPr lang="en-ID" dirty="0" err="1"/>
              <a:t>menahan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sengaja</a:t>
            </a:r>
            <a:r>
              <a:rPr lang="en-ID" dirty="0"/>
              <a:t> </a:t>
            </a:r>
            <a:r>
              <a:rPr lang="en-ID" dirty="0" err="1"/>
              <a:t>merugikan</a:t>
            </a:r>
            <a:r>
              <a:rPr lang="en-ID" dirty="0"/>
              <a:t>, </a:t>
            </a:r>
            <a:r>
              <a:rPr lang="en-ID" dirty="0" err="1"/>
              <a:t>mematuhi</a:t>
            </a:r>
            <a:r>
              <a:rPr lang="en-ID" dirty="0"/>
              <a:t>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peraturan</a:t>
            </a:r>
            <a:r>
              <a:rPr lang="en-ID" dirty="0"/>
              <a:t> </a:t>
            </a:r>
            <a:r>
              <a:rPr lang="en-ID" dirty="0" err="1"/>
              <a:t>perundang-undangan</a:t>
            </a:r>
            <a:r>
              <a:rPr lang="en-ID" dirty="0"/>
              <a:t> dan </a:t>
            </a:r>
            <a:r>
              <a:rPr lang="en-ID" dirty="0" err="1"/>
              <a:t>peraturan</a:t>
            </a:r>
            <a:r>
              <a:rPr lang="en-ID" dirty="0"/>
              <a:t> yang </a:t>
            </a:r>
            <a:r>
              <a:rPr lang="en-ID" dirty="0" err="1"/>
              <a:t>relevan</a:t>
            </a:r>
            <a:r>
              <a:rPr lang="en-ID" dirty="0"/>
              <a:t>,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akurat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mewakili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sendiri</a:t>
            </a:r>
            <a:r>
              <a:rPr lang="en-ID" dirty="0"/>
              <a:t> dan </a:t>
            </a:r>
            <a:r>
              <a:rPr lang="en-ID" dirty="0" err="1"/>
              <a:t>perusahaan</a:t>
            </a:r>
            <a:r>
              <a:rPr lang="en-ID" dirty="0"/>
              <a:t>.</a:t>
            </a:r>
          </a:p>
          <a:p>
            <a:pPr algn="just"/>
            <a:r>
              <a:rPr lang="en-ID" dirty="0" err="1"/>
              <a:t>manajer</a:t>
            </a:r>
            <a:r>
              <a:rPr lang="en-ID" dirty="0"/>
              <a:t> </a:t>
            </a:r>
            <a:r>
              <a:rPr lang="en-ID" dirty="0" err="1"/>
              <a:t>pemasaran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segala</a:t>
            </a:r>
            <a:r>
              <a:rPr lang="en-ID" dirty="0"/>
              <a:t> </a:t>
            </a:r>
            <a:r>
              <a:rPr lang="en-ID" dirty="0" err="1"/>
              <a:t>upaya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memastikan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pilihan</a:t>
            </a:r>
            <a:r>
              <a:rPr lang="en-ID" dirty="0"/>
              <a:t> dan </a:t>
            </a:r>
            <a:r>
              <a:rPr lang="en-ID" dirty="0" err="1"/>
              <a:t>tindakan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melayani</a:t>
            </a:r>
            <a:r>
              <a:rPr lang="en-ID" dirty="0"/>
              <a:t> </a:t>
            </a:r>
            <a:r>
              <a:rPr lang="en-ID" dirty="0" err="1"/>
              <a:t>kepentingan</a:t>
            </a:r>
            <a:r>
              <a:rPr lang="en-ID" dirty="0"/>
              <a:t> </a:t>
            </a:r>
            <a:r>
              <a:rPr lang="en-ID" dirty="0" err="1"/>
              <a:t>terbaik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pelanggan</a:t>
            </a:r>
            <a:r>
              <a:rPr lang="en-ID" dirty="0"/>
              <a:t>, </a:t>
            </a:r>
            <a:r>
              <a:rPr lang="en-ID" dirty="0" err="1"/>
              <a:t>organisasi</a:t>
            </a:r>
            <a:r>
              <a:rPr lang="en-ID" dirty="0"/>
              <a:t>, dan </a:t>
            </a:r>
            <a:r>
              <a:rPr lang="en-ID" dirty="0" err="1"/>
              <a:t>masyarakat</a:t>
            </a:r>
            <a:r>
              <a:rPr lang="en-ID" dirty="0"/>
              <a:t> </a:t>
            </a:r>
            <a:r>
              <a:rPr lang="en-ID" dirty="0" err="1"/>
              <a:t>terkait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7478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1644</TotalTime>
  <Words>487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Etika Bisnis</vt:lpstr>
      <vt:lpstr>Definisi Etika</vt:lpstr>
      <vt:lpstr>Prinsip Etika Bisnis </vt:lpstr>
      <vt:lpstr>Cara pendekatan dalam Etika Bisnis</vt:lpstr>
      <vt:lpstr>Etika Bisnis di Bidang Pemasaran</vt:lpstr>
      <vt:lpstr>Ruang lingkup dari Etika Pemasaran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PRODI BISNIS DIGITAL</dc:title>
  <dc:creator>FISIP</dc:creator>
  <cp:lastModifiedBy>FISIP</cp:lastModifiedBy>
  <cp:revision>41</cp:revision>
  <dcterms:created xsi:type="dcterms:W3CDTF">2020-09-30T22:11:45Z</dcterms:created>
  <dcterms:modified xsi:type="dcterms:W3CDTF">2021-05-15T08:51:27Z</dcterms:modified>
</cp:coreProperties>
</file>