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48"/>
  </p:notesMasterIdLst>
  <p:sldIdLst>
    <p:sldId id="270" r:id="rId5"/>
    <p:sldId id="303" r:id="rId6"/>
    <p:sldId id="348" r:id="rId7"/>
    <p:sldId id="349" r:id="rId8"/>
    <p:sldId id="350" r:id="rId9"/>
    <p:sldId id="351" r:id="rId10"/>
    <p:sldId id="352" r:id="rId11"/>
    <p:sldId id="353" r:id="rId12"/>
    <p:sldId id="347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96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393" r:id="rId39"/>
    <p:sldId id="378" r:id="rId40"/>
    <p:sldId id="379" r:id="rId41"/>
    <p:sldId id="380" r:id="rId42"/>
    <p:sldId id="381" r:id="rId43"/>
    <p:sldId id="328" r:id="rId44"/>
    <p:sldId id="329" r:id="rId45"/>
    <p:sldId id="394" r:id="rId46"/>
    <p:sldId id="395" r:id="rId4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6E2"/>
    <a:srgbClr val="EFCDEF"/>
    <a:srgbClr val="CCCCFF"/>
    <a:srgbClr val="CCFFCC"/>
    <a:srgbClr val="DBCBF1"/>
    <a:srgbClr val="A67DDB"/>
    <a:srgbClr val="3E59E1"/>
    <a:srgbClr val="660066"/>
    <a:srgbClr val="D98BD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03056-D7CD-4255-8E2B-14FF78EA17E5}" type="datetimeFigureOut">
              <a:rPr lang="id-ID" smtClean="0"/>
              <a:t>08/10/2019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8B563-810F-4183-98F8-45E8FDE425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555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7FE26A0-A1D6-4CC4-97BF-83A4BAC0D38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Looking for distance r. Dotted line x</a:t>
            </a:r>
            <a:r>
              <a:rPr lang="ja-JP" altLang="en-US" smtClean="0">
                <a:latin typeface="Arial" panose="020B0604020202020204" pitchFamily="34" charset="0"/>
              </a:rPr>
              <a:t>’</a:t>
            </a:r>
            <a:r>
              <a:rPr lang="en-US" altLang="ja-JP" smtClean="0">
                <a:latin typeface="Arial" panose="020B0604020202020204" pitchFamily="34" charset="0"/>
              </a:rPr>
              <a:t>-x is perpendicular to decision boundary so parallel to w. Unit vector is w/|w|, so this one is rw/|w|.</a:t>
            </a:r>
          </a:p>
          <a:p>
            <a:r>
              <a:rPr lang="en-US" smtClean="0">
                <a:latin typeface="Arial" panose="020B0604020202020204" pitchFamily="34" charset="0"/>
              </a:rPr>
              <a:t>x</a:t>
            </a:r>
            <a:r>
              <a:rPr lang="ja-JP" altLang="en-US" smtClean="0">
                <a:latin typeface="Arial" panose="020B0604020202020204" pitchFamily="34" charset="0"/>
              </a:rPr>
              <a:t>’</a:t>
            </a:r>
            <a:r>
              <a:rPr lang="en-US" altLang="ja-JP" smtClean="0">
                <a:latin typeface="Arial" panose="020B0604020202020204" pitchFamily="34" charset="0"/>
              </a:rPr>
              <a:t> = x – rw/|w|. X</a:t>
            </a:r>
            <a:r>
              <a:rPr lang="ja-JP" altLang="en-US" smtClean="0">
                <a:latin typeface="Arial" panose="020B0604020202020204" pitchFamily="34" charset="0"/>
              </a:rPr>
              <a:t>’</a:t>
            </a:r>
            <a:r>
              <a:rPr lang="en-US" altLang="ja-JP" smtClean="0">
                <a:latin typeface="Arial" panose="020B0604020202020204" pitchFamily="34" charset="0"/>
              </a:rPr>
              <a:t> satisfies wx+b = 0.</a:t>
            </a:r>
          </a:p>
          <a:p>
            <a:r>
              <a:rPr lang="en-US" smtClean="0">
                <a:latin typeface="Arial" panose="020B0604020202020204" pitchFamily="34" charset="0"/>
              </a:rPr>
              <a:t>So wT(x –rw/|w|) + b = 0</a:t>
            </a:r>
          </a:p>
          <a:p>
            <a:r>
              <a:rPr lang="en-US" smtClean="0">
                <a:latin typeface="Arial" panose="020B0604020202020204" pitchFamily="34" charset="0"/>
              </a:rPr>
              <a:t>Recall that |w| = sqrt(wTw). So, solving for r gives:</a:t>
            </a:r>
          </a:p>
          <a:p>
            <a:r>
              <a:rPr lang="en-US" smtClean="0">
                <a:latin typeface="Arial" panose="020B0604020202020204" pitchFamily="34" charset="0"/>
              </a:rPr>
              <a:t>r = y(wTx + b)/|w|</a:t>
            </a:r>
          </a:p>
        </p:txBody>
      </p:sp>
    </p:spTree>
    <p:extLst>
      <p:ext uri="{BB962C8B-B14F-4D97-AF65-F5344CB8AC3E}">
        <p14:creationId xmlns:p14="http://schemas.microsoft.com/office/powerpoint/2010/main" val="266400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C7762C6-DF90-40DE-845D-A6268CC0EC82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2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1E98BA8-C60D-4930-A0C8-6CAAC88E8309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3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0F5C-2E58-4F46-B5AF-05D0C5287E6E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5410-8A4C-46DF-9F02-58F147797C9C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895B-EB0D-4285-9CB4-61663D2C4142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2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74-E850-439A-B0D7-5D67DE4340AD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61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CDA-9A21-4F24-BFAA-B928DC3E10C2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4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76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752600"/>
            <a:ext cx="508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52600"/>
            <a:ext cx="508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9EC91-0146-42D7-954E-476B65E4F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67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76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752600"/>
            <a:ext cx="508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752600"/>
            <a:ext cx="508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67200"/>
            <a:ext cx="508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F484-2872-459F-BCA1-E58CEA63C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569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D67DA5-8EB9-43A5-9376-A6634728907B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CE15-45B7-4C55-A53A-77DF5B0C0E1C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5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21B3-A59C-4737-B704-9A847920A39C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82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pattFill prst="solidDmnd">
          <a:fgClr>
            <a:schemeClr val="tx2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>
            <a:lvl1pPr marL="91440" indent="-91440">
              <a:buClr>
                <a:srgbClr val="00FF00"/>
              </a:buClr>
              <a:buFont typeface="Wingdings" panose="05000000000000000000" pitchFamily="2" charset="2"/>
              <a:buChar char="v"/>
              <a:defRPr sz="2800">
                <a:solidFill>
                  <a:schemeClr val="bg1"/>
                </a:solidFill>
              </a:defRPr>
            </a:lvl1pPr>
            <a:lvl2pPr marL="265176" indent="-137160"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448056" indent="-137160">
              <a:buClr>
                <a:srgbClr val="C00000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 marL="594360" indent="-137160">
              <a:buClr>
                <a:srgbClr val="C00000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777240" indent="-137160">
              <a:buClr>
                <a:srgbClr val="C00000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E0FF-7E91-405E-AD91-A45EC0BBE6DE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cap="none" baseline="0">
                <a:solidFill>
                  <a:schemeClr val="accent3"/>
                </a:solidFill>
              </a:defRPr>
            </a:lvl1pPr>
          </a:lstStyle>
          <a:p>
            <a:r>
              <a:rPr lang="id-ID" smtClean="0"/>
              <a:t>Renny P. Kusumawardani – Sistem Cerdas – Jurusan Sistem Informasi ITS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00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AC08-3C79-4FC8-B098-353E6F1DD130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47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78C8-204C-42D9-AF28-93AAF5BE24AB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70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6AEF-62AE-4270-8488-6F628E2C8182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73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63BA-7B0A-49B1-87C0-FB3F18392E73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07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DA16-C103-4FEE-AB57-2CC1CD54521D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27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5F25-A205-44E8-BAA2-068DCB923DC6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6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64D-DCEC-458E-B031-FDD543DF24B9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41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B0C7-E99D-44B8-8EE5-0A042724C8F6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77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83819A2-3B21-449E-913E-ADDB4335175A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645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91440" indent="-91440">
              <a:buClr>
                <a:srgbClr val="00FF00"/>
              </a:buClr>
              <a:buFont typeface="Wingdings" panose="05000000000000000000" pitchFamily="2" charset="2"/>
              <a:buChar char="v"/>
              <a:defRPr sz="2800">
                <a:solidFill>
                  <a:schemeClr val="bg1"/>
                </a:solidFill>
              </a:defRPr>
            </a:lvl1pPr>
            <a:lvl2pPr marL="265176" indent="-137160">
              <a:buClr>
                <a:srgbClr val="00FF00"/>
              </a:buClr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2pPr>
            <a:lvl3pPr marL="448056" indent="-137160">
              <a:buClr>
                <a:srgbClr val="00FF00"/>
              </a:buClr>
              <a:buFont typeface="Wingdings" panose="05000000000000000000" pitchFamily="2" charset="2"/>
              <a:buChar char="v"/>
              <a:defRPr sz="1800">
                <a:solidFill>
                  <a:schemeClr val="bg1"/>
                </a:solidFill>
              </a:defRPr>
            </a:lvl3pPr>
            <a:lvl4pPr marL="594360" indent="-137160">
              <a:buClr>
                <a:srgbClr val="00FF00"/>
              </a:buClr>
              <a:buFont typeface="Wingdings" panose="05000000000000000000" pitchFamily="2" charset="2"/>
              <a:buChar char="v"/>
              <a:defRPr sz="1800">
                <a:solidFill>
                  <a:schemeClr val="bg1"/>
                </a:solidFill>
              </a:defRPr>
            </a:lvl4pPr>
            <a:lvl5pPr marL="777240" indent="-137160">
              <a:buClr>
                <a:srgbClr val="00FF00"/>
              </a:buClr>
              <a:buFont typeface="Wingdings" panose="05000000000000000000" pitchFamily="2" charset="2"/>
              <a:buChar char="v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BCFC-D539-49E4-8481-37C65C776685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Renny P. Kusumawardani – Sistem Cerdas – Jurusan Sistem Informasi ITS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8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5AE03B2-32AF-4D1E-8DA9-0FFDA6C04761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8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6294-65EE-4619-B190-084153D245FE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912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DF86-3E24-4173-9D53-C99B0ABCDAB6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02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4F0-0769-4ACA-996E-56A14DAEBE70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90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43D0-0EE3-41C2-A27F-47F9E3DC87A5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77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C2E3-D6F5-4195-BBC0-916BABCD1B88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32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2BAF-C807-458A-B281-C5117C6A325F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50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579-8DC6-4A06-B114-C5D49C62AEB2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4882-26C0-4A1B-BCE7-5FD7188F1637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02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F07B-2842-41BE-AA56-41F6A773C90A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947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4F7592A-9C1D-4015-80CC-13648FB3447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10/8/2019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27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5AE03B2-32AF-4D1E-8DA9-0FFDA6C04761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50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C09C-CB77-47D0-945A-E2267B3C881A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10/8/2019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80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582E-1F4B-4C7D-98CD-E954DE0B908B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10/8/2019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569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7D64-093B-4416-923E-CA55A6D5F71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10/8/2019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97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2476-9AD0-4832-9856-4AF37FF426D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10/8/2019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95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0602-982A-48FE-BC70-7BE49195EE2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10/8/2019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58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C9F5-5AA2-4BBC-A5B0-16954E9B6E01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10/8/2019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24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A2C4-6BBA-431F-B407-73BEF61692AB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10/8/2019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15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A5DA-DCCD-47A0-8A82-2D017A6421AB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10/8/2019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669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E04C-9E42-46F8-BDBC-90B713D2E342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10/8/2019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321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45C1-C683-489E-AC68-A4ECEA1241BE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10/8/2019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F69C-953D-492E-A5FB-15FA43E3636D}" type="slidenum"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91440" indent="-91440">
              <a:buClr>
                <a:srgbClr val="00FF00"/>
              </a:buClr>
              <a:buFont typeface="Wingdings" panose="05000000000000000000" pitchFamily="2" charset="2"/>
              <a:buChar char="v"/>
              <a:defRPr sz="2800">
                <a:solidFill>
                  <a:schemeClr val="bg1"/>
                </a:solidFill>
              </a:defRPr>
            </a:lvl1pPr>
            <a:lvl2pPr marL="265176" indent="-137160">
              <a:buClr>
                <a:srgbClr val="00FF00"/>
              </a:buClr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2pPr>
            <a:lvl3pPr marL="448056" indent="-137160"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3pPr>
            <a:lvl4pPr marL="594360" indent="-137160">
              <a:buClr>
                <a:srgbClr val="006600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4pPr>
            <a:lvl5pPr marL="777240" indent="-137160">
              <a:buClr>
                <a:srgbClr val="00FF00"/>
              </a:buClr>
              <a:buFont typeface="Wingdings" panose="05000000000000000000" pitchFamily="2" charset="2"/>
              <a:buChar char="v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CDDD-1E6E-4176-BED2-EE6CF28EB3A1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cap="none" baseline="0">
                <a:solidFill>
                  <a:schemeClr val="accent3"/>
                </a:solidFill>
              </a:defRPr>
            </a:lvl1pPr>
          </a:lstStyle>
          <a:p>
            <a:r>
              <a:rPr lang="id-ID" smtClean="0"/>
              <a:t>Renny P. Kusumawardani – Sistem Cerdas – Jurusan Sistem Informasi ITS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462" y="1970226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2BF6-FC80-483B-8572-A1861216A54C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cap="none" baseline="0">
                <a:solidFill>
                  <a:srgbClr val="006600"/>
                </a:solidFill>
              </a:defRPr>
            </a:lvl1pPr>
          </a:lstStyle>
          <a:p>
            <a:r>
              <a:rPr lang="id-ID" smtClean="0"/>
              <a:t>Renny P. Kusumawardani – Sistem Cerdas – Jurusan Sistem Informasi ITS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79947" y="4403056"/>
            <a:ext cx="10999915" cy="2067648"/>
          </a:xfrm>
          <a:prstGeom prst="rect">
            <a:avLst/>
          </a:prstGeom>
          <a:blipFill dpi="0" rotWithShape="1">
            <a:blip r:embed="rId2">
              <a:alphaModFix amt="5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947" y="999388"/>
            <a:ext cx="3179251" cy="340366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8084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pattFill prst="divot">
          <a:fgClr>
            <a:schemeClr val="accent2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  <a:solidFill>
            <a:schemeClr val="accent2">
              <a:alpha val="50000"/>
            </a:schemeClr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  <a:solidFill>
            <a:schemeClr val="accent2">
              <a:alpha val="50000"/>
            </a:schemeClr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54EA-2369-4ECE-AD00-5E67850E69E0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cap="none" baseline="0">
                <a:solidFill>
                  <a:srgbClr val="006600"/>
                </a:solidFill>
              </a:defRPr>
            </a:lvl1pPr>
          </a:lstStyle>
          <a:p>
            <a:r>
              <a:rPr lang="id-ID" smtClean="0"/>
              <a:t>Renny P. Kusumawardani – Sistem Cerdas – Jurusan Sistem Informasi ITS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8204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EBEC-537E-42B3-92E0-E97EACCF54CC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3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DAE0-D9A9-411F-B3D1-1EB65092DF0F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2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05AE03B2-32AF-4D1E-8DA9-0FFDA6C04761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79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9" r:id="rId3"/>
    <p:sldLayoutId id="2147483710" r:id="rId4"/>
    <p:sldLayoutId id="2147483696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711" r:id="rId15"/>
    <p:sldLayoutId id="2147483712" r:id="rId16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922AA993-A07F-4399-93AA-5FD517F6C39F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2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4E149663-3466-4CCE-A3AE-E8F467328288}" type="datetime1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10/8/2019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67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48C54E0-D649-40FD-9894-37E0FB1C01AE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10/8/2019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71F69C-953D-492E-A5FB-15FA43E3636D}" type="slidenum"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05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cjlin/libsvm/" TargetMode="External"/><Relationship Id="rId2" Type="http://schemas.openxmlformats.org/officeDocument/2006/relationships/hyperlink" Target="http://svmlight.joachims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cjlin/libsvm/" TargetMode="External"/><Relationship Id="rId2" Type="http://schemas.openxmlformats.org/officeDocument/2006/relationships/hyperlink" Target="http://svmlight.joachim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awm/tutorials" TargetMode="Externa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rnel-machines.org/" TargetMode="Externa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5400" b="1" dirty="0" smtClean="0"/>
              <a:t>support vector machines</a:t>
            </a:r>
            <a:endParaRPr lang="id-ID" sz="54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b="1" dirty="0"/>
              <a:t>KS141321 </a:t>
            </a:r>
            <a:r>
              <a:rPr lang="id-ID" b="1" dirty="0">
                <a:solidFill>
                  <a:srgbClr val="00B0F0"/>
                </a:solidFill>
              </a:rPr>
              <a:t>SISTEM CERDAS</a:t>
            </a:r>
            <a:r>
              <a:rPr lang="id-ID" dirty="0">
                <a:solidFill>
                  <a:srgbClr val="00B0F0"/>
                </a:solidFill>
              </a:rPr>
              <a:t> </a:t>
            </a:r>
            <a:endParaRPr lang="id-ID" dirty="0" smtClean="0">
              <a:solidFill>
                <a:srgbClr val="00B0F0"/>
              </a:solidFill>
            </a:endParaRPr>
          </a:p>
          <a:p>
            <a:r>
              <a:rPr lang="id-ID" dirty="0" smtClean="0">
                <a:solidFill>
                  <a:srgbClr val="00FF00"/>
                </a:solidFill>
              </a:rPr>
              <a:t>Materi 13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Jurusan Sistem Informasi ITS</a:t>
            </a:r>
          </a:p>
        </p:txBody>
      </p:sp>
    </p:spTree>
    <p:extLst>
      <p:ext uri="{BB962C8B-B14F-4D97-AF65-F5344CB8AC3E}">
        <p14:creationId xmlns:p14="http://schemas.microsoft.com/office/powerpoint/2010/main" val="8935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2755152-DB65-4A0C-A8CF-7D3F8957185C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48627" y="135731"/>
            <a:ext cx="9720072" cy="1499616"/>
          </a:xfrm>
        </p:spPr>
        <p:txBody>
          <a:bodyPr/>
          <a:lstStyle/>
          <a:p>
            <a:pPr eaLnBrk="1" hangingPunct="1"/>
            <a:r>
              <a:rPr lang="en-US" dirty="0" smtClean="0"/>
              <a:t>Geometric Margin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615" y="1511628"/>
            <a:ext cx="11027391" cy="5233396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Distance </a:t>
            </a:r>
            <a:r>
              <a:rPr lang="en-US" sz="2400" dirty="0"/>
              <a:t>from example to the separator is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Examples closest to the </a:t>
            </a:r>
            <a:r>
              <a:rPr lang="en-US" sz="2400" i="1" u="sng" dirty="0" err="1"/>
              <a:t>hyperplane</a:t>
            </a:r>
            <a:r>
              <a:rPr lang="en-US" sz="2400" dirty="0"/>
              <a:t> are </a:t>
            </a:r>
            <a:r>
              <a:rPr lang="en-US" sz="2400" b="1" i="1" dirty="0"/>
              <a:t>support vectors</a:t>
            </a:r>
            <a:r>
              <a:rPr lang="en-US" sz="2400" dirty="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 dirty="0"/>
              <a:t>Margin</a:t>
            </a:r>
            <a:r>
              <a:rPr lang="en-US" sz="2400" dirty="0"/>
              <a:t> </a:t>
            </a:r>
            <a:r>
              <a:rPr lang="el-GR" sz="2400" i="1" dirty="0">
                <a:cs typeface="Times New Roman" panose="02020603050405020304" pitchFamily="18" charset="0"/>
              </a:rPr>
              <a:t>ρ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/>
              <a:t>of the separator is the width of separation between support vectors of classes.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971800" y="3663950"/>
            <a:ext cx="0" cy="30416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2833688" y="6653213"/>
            <a:ext cx="408146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008438" y="4483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433763" y="4840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3586163" y="5386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3205163" y="5843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738563" y="4243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3205163" y="5157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357563" y="5310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4119563" y="4929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5021263" y="4916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4652963" y="5843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5643563" y="5843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4335463" y="6364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4957763" y="5233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4389438" y="57277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5033963" y="6072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5719763" y="5157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4205288" y="3644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4814888" y="3721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96" name="AutoShape 24"/>
          <p:cNvSpPr>
            <a:spLocks noChangeArrowheads="1"/>
          </p:cNvSpPr>
          <p:nvPr/>
        </p:nvSpPr>
        <p:spPr bwMode="auto">
          <a:xfrm>
            <a:off x="5881688" y="4483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V="1">
            <a:off x="3374760" y="3711575"/>
            <a:ext cx="2143125" cy="28844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4286250" y="3727450"/>
            <a:ext cx="762000" cy="61595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 flipH="1" flipV="1">
            <a:off x="4768850" y="4749800"/>
            <a:ext cx="254000" cy="18415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graphicFrame>
        <p:nvGraphicFramePr>
          <p:cNvPr id="287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848446"/>
              </p:ext>
            </p:extLst>
          </p:nvPr>
        </p:nvGraphicFramePr>
        <p:xfrm>
          <a:off x="6718259" y="1454261"/>
          <a:ext cx="13589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" imgW="876300" imgH="469900" progId="Equation.3">
                  <p:embed/>
                </p:oleObj>
              </mc:Choice>
              <mc:Fallback>
                <p:oleObj name="Equation" r:id="rId4" imgW="876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259" y="1454261"/>
                        <a:ext cx="13589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4391025" y="3863975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28702" name="Oval 30"/>
          <p:cNvSpPr>
            <a:spLocks noChangeArrowheads="1"/>
          </p:cNvSpPr>
          <p:nvPr/>
        </p:nvSpPr>
        <p:spPr bwMode="auto">
          <a:xfrm>
            <a:off x="4044950" y="486410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703" name="Oval 31"/>
          <p:cNvSpPr>
            <a:spLocks noChangeArrowheads="1"/>
          </p:cNvSpPr>
          <p:nvPr/>
        </p:nvSpPr>
        <p:spPr bwMode="auto">
          <a:xfrm>
            <a:off x="4318000" y="565943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704" name="Oval 32"/>
          <p:cNvSpPr>
            <a:spLocks noChangeArrowheads="1"/>
          </p:cNvSpPr>
          <p:nvPr/>
        </p:nvSpPr>
        <p:spPr bwMode="auto">
          <a:xfrm>
            <a:off x="4951413" y="484663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H="1" flipV="1">
            <a:off x="4144964" y="5564189"/>
            <a:ext cx="244475" cy="17462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 flipH="1" flipV="1">
            <a:off x="4197350" y="5002214"/>
            <a:ext cx="234950" cy="179387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V="1">
            <a:off x="3871914" y="3825875"/>
            <a:ext cx="2009775" cy="26939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 flipV="1">
            <a:off x="3224214" y="3463925"/>
            <a:ext cx="2066925" cy="27701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709" name="Line 38"/>
          <p:cNvSpPr>
            <a:spLocks noChangeShapeType="1"/>
          </p:cNvSpPr>
          <p:nvPr/>
        </p:nvSpPr>
        <p:spPr bwMode="auto">
          <a:xfrm>
            <a:off x="5238750" y="3530600"/>
            <a:ext cx="552450" cy="4191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710" name="Text Box 39"/>
          <p:cNvSpPr txBox="1">
            <a:spLocks noChangeArrowheads="1"/>
          </p:cNvSpPr>
          <p:nvPr/>
        </p:nvSpPr>
        <p:spPr bwMode="auto">
          <a:xfrm>
            <a:off x="5314950" y="320675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i="1" dirty="0">
                <a:solidFill>
                  <a:schemeClr val="bg1"/>
                </a:solidFill>
                <a:latin typeface="Times New Roman" panose="02020603050405020304" pitchFamily="18" charset="0"/>
              </a:rPr>
              <a:t>ρ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11" name="Text Box 40"/>
          <p:cNvSpPr txBox="1">
            <a:spLocks noChangeArrowheads="1"/>
          </p:cNvSpPr>
          <p:nvPr/>
        </p:nvSpPr>
        <p:spPr bwMode="auto">
          <a:xfrm>
            <a:off x="4038600" y="327660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8712" name="Text Box 41"/>
          <p:cNvSpPr txBox="1">
            <a:spLocks noChangeArrowheads="1"/>
          </p:cNvSpPr>
          <p:nvPr/>
        </p:nvSpPr>
        <p:spPr bwMode="auto">
          <a:xfrm>
            <a:off x="5089526" y="4154489"/>
            <a:ext cx="582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i="1">
                <a:solidFill>
                  <a:schemeClr val="bg1"/>
                </a:solidFill>
              </a:rPr>
              <a:t>x</a:t>
            </a:r>
            <a:r>
              <a:rPr lang="en-US" i="1">
                <a:solidFill>
                  <a:schemeClr val="bg1"/>
                </a:solidFill>
                <a:cs typeface="Arial" panose="020B0604020202020204" pitchFamily="34" charset="0"/>
              </a:rPr>
              <a:t>′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713" name="Line 26"/>
          <p:cNvSpPr>
            <a:spLocks noChangeShapeType="1"/>
          </p:cNvSpPr>
          <p:nvPr/>
        </p:nvSpPr>
        <p:spPr bwMode="auto">
          <a:xfrm>
            <a:off x="2209800" y="6019800"/>
            <a:ext cx="762000" cy="6159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714" name="TextBox 43"/>
          <p:cNvSpPr txBox="1">
            <a:spLocks noChangeArrowheads="1"/>
          </p:cNvSpPr>
          <p:nvPr/>
        </p:nvSpPr>
        <p:spPr bwMode="auto">
          <a:xfrm>
            <a:off x="1981200" y="6172200"/>
            <a:ext cx="38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28715" name="TextBox 44"/>
          <p:cNvSpPr txBox="1">
            <a:spLocks noChangeArrowheads="1"/>
          </p:cNvSpPr>
          <p:nvPr/>
        </p:nvSpPr>
        <p:spPr bwMode="auto">
          <a:xfrm>
            <a:off x="6655064" y="3210733"/>
            <a:ext cx="4590691" cy="3139321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Derivation of finding </a:t>
            </a:r>
            <a:r>
              <a:rPr lang="en-US" sz="1800" i="1" dirty="0">
                <a:solidFill>
                  <a:schemeClr val="bg1"/>
                </a:solidFill>
              </a:rPr>
              <a:t>r:</a:t>
            </a:r>
            <a:endParaRPr lang="en-US" sz="1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Dotted line </a:t>
            </a:r>
            <a:r>
              <a:rPr lang="en-US" sz="1800" b="1" dirty="0">
                <a:solidFill>
                  <a:schemeClr val="bg1"/>
                </a:solidFill>
              </a:rPr>
              <a:t>x</a:t>
            </a:r>
            <a:r>
              <a:rPr lang="ja-JP" altLang="en-US" sz="1800" b="1" dirty="0">
                <a:solidFill>
                  <a:schemeClr val="bg1"/>
                </a:solidFill>
              </a:rPr>
              <a:t>’</a:t>
            </a:r>
            <a:r>
              <a:rPr lang="en-US" altLang="ja-JP" sz="18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−</a:t>
            </a:r>
            <a:r>
              <a:rPr lang="en-US" altLang="ja-JP" sz="1800" b="1" dirty="0">
                <a:solidFill>
                  <a:schemeClr val="bg1"/>
                </a:solidFill>
              </a:rPr>
              <a:t>x</a:t>
            </a:r>
            <a:r>
              <a:rPr lang="en-US" altLang="ja-JP" sz="1800" dirty="0">
                <a:solidFill>
                  <a:schemeClr val="bg1"/>
                </a:solidFill>
              </a:rPr>
              <a:t> is perpendicular to</a:t>
            </a: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decision boundary so parallel to </a:t>
            </a:r>
            <a:r>
              <a:rPr lang="en-US" sz="1800" b="1" dirty="0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Unit vector is </a:t>
            </a:r>
            <a:r>
              <a:rPr lang="en-US" sz="1800" b="1" dirty="0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/|</a:t>
            </a:r>
            <a:r>
              <a:rPr lang="en-US" sz="1800" b="1" dirty="0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|, so line is </a:t>
            </a:r>
            <a:r>
              <a:rPr lang="en-US" sz="1800" dirty="0" err="1">
                <a:solidFill>
                  <a:schemeClr val="bg1"/>
                </a:solidFill>
              </a:rPr>
              <a:t>r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/|</a:t>
            </a:r>
            <a:r>
              <a:rPr lang="en-US" sz="1800" b="1" dirty="0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|.</a:t>
            </a:r>
          </a:p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x</a:t>
            </a:r>
            <a:r>
              <a:rPr lang="ja-JP" altLang="en-US" sz="1800" b="1" dirty="0">
                <a:solidFill>
                  <a:schemeClr val="bg1"/>
                </a:solidFill>
              </a:rPr>
              <a:t>’</a:t>
            </a:r>
            <a:r>
              <a:rPr lang="en-US" altLang="ja-JP" sz="1800" dirty="0">
                <a:solidFill>
                  <a:schemeClr val="bg1"/>
                </a:solidFill>
              </a:rPr>
              <a:t> = </a:t>
            </a:r>
            <a:r>
              <a:rPr lang="en-US" altLang="ja-JP" sz="1800" b="1" dirty="0">
                <a:solidFill>
                  <a:schemeClr val="bg1"/>
                </a:solidFill>
              </a:rPr>
              <a:t>x</a:t>
            </a:r>
            <a:r>
              <a:rPr lang="en-US" altLang="ja-JP" sz="1800" dirty="0">
                <a:solidFill>
                  <a:schemeClr val="bg1"/>
                </a:solidFill>
              </a:rPr>
              <a:t> – </a:t>
            </a:r>
            <a:r>
              <a:rPr lang="en-US" altLang="ja-JP" sz="1800" dirty="0" err="1">
                <a:solidFill>
                  <a:schemeClr val="bg1"/>
                </a:solidFill>
              </a:rPr>
              <a:t>yr</a:t>
            </a:r>
            <a:r>
              <a:rPr lang="en-US" altLang="ja-JP" sz="1800" b="1" dirty="0" err="1">
                <a:solidFill>
                  <a:schemeClr val="bg1"/>
                </a:solidFill>
              </a:rPr>
              <a:t>w</a:t>
            </a:r>
            <a:r>
              <a:rPr lang="en-US" altLang="ja-JP" sz="1800" dirty="0">
                <a:solidFill>
                  <a:schemeClr val="bg1"/>
                </a:solidFill>
              </a:rPr>
              <a:t>/|</a:t>
            </a:r>
            <a:r>
              <a:rPr lang="en-US" altLang="ja-JP" sz="1800" b="1" dirty="0">
                <a:solidFill>
                  <a:schemeClr val="bg1"/>
                </a:solidFill>
              </a:rPr>
              <a:t>w</a:t>
            </a:r>
            <a:r>
              <a:rPr lang="en-US" altLang="ja-JP" sz="1800" dirty="0">
                <a:solidFill>
                  <a:schemeClr val="bg1"/>
                </a:solidFill>
              </a:rPr>
              <a:t>|. </a:t>
            </a:r>
          </a:p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x</a:t>
            </a:r>
            <a:r>
              <a:rPr lang="ja-JP" altLang="en-US" sz="1800" b="1" dirty="0">
                <a:solidFill>
                  <a:schemeClr val="bg1"/>
                </a:solidFill>
              </a:rPr>
              <a:t>’</a:t>
            </a:r>
            <a:r>
              <a:rPr lang="en-US" altLang="ja-JP" sz="1800" b="1" dirty="0">
                <a:solidFill>
                  <a:schemeClr val="bg1"/>
                </a:solidFill>
              </a:rPr>
              <a:t> </a:t>
            </a:r>
            <a:r>
              <a:rPr lang="en-US" altLang="ja-JP" sz="1800" dirty="0">
                <a:solidFill>
                  <a:schemeClr val="bg1"/>
                </a:solidFill>
              </a:rPr>
              <a:t>satisfies </a:t>
            </a:r>
            <a:r>
              <a:rPr lang="en-US" altLang="ja-JP" sz="1800" b="1" dirty="0" err="1">
                <a:solidFill>
                  <a:schemeClr val="bg1"/>
                </a:solidFill>
              </a:rPr>
              <a:t>w</a:t>
            </a:r>
            <a:r>
              <a:rPr lang="en-US" altLang="ja-JP" sz="1800" baseline="30000" dirty="0" err="1">
                <a:solidFill>
                  <a:schemeClr val="bg1"/>
                </a:solidFill>
              </a:rPr>
              <a:t>T</a:t>
            </a:r>
            <a:r>
              <a:rPr lang="en-US" altLang="ja-JP" sz="1800" b="1" dirty="0" err="1">
                <a:solidFill>
                  <a:schemeClr val="bg1"/>
                </a:solidFill>
              </a:rPr>
              <a:t>x</a:t>
            </a:r>
            <a:r>
              <a:rPr lang="ja-JP" altLang="en-US" sz="1800" b="1" dirty="0">
                <a:solidFill>
                  <a:schemeClr val="bg1"/>
                </a:solidFill>
              </a:rPr>
              <a:t>’</a:t>
            </a:r>
            <a:r>
              <a:rPr lang="en-US" altLang="ja-JP" sz="1800" dirty="0">
                <a:solidFill>
                  <a:schemeClr val="bg1"/>
                </a:solidFill>
              </a:rPr>
              <a:t>+b = 0.</a:t>
            </a: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So 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baseline="30000" dirty="0" err="1">
                <a:solidFill>
                  <a:schemeClr val="bg1"/>
                </a:solidFill>
              </a:rPr>
              <a:t>T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b="1" dirty="0">
                <a:solidFill>
                  <a:schemeClr val="bg1"/>
                </a:solidFill>
              </a:rPr>
              <a:t>x</a:t>
            </a:r>
            <a:r>
              <a:rPr lang="en-US" sz="1800" dirty="0">
                <a:solidFill>
                  <a:schemeClr val="bg1"/>
                </a:solidFill>
              </a:rPr>
              <a:t> –</a:t>
            </a:r>
            <a:r>
              <a:rPr lang="en-US" sz="1800" dirty="0" err="1">
                <a:solidFill>
                  <a:schemeClr val="bg1"/>
                </a:solidFill>
              </a:rPr>
              <a:t>yr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/|</a:t>
            </a:r>
            <a:r>
              <a:rPr lang="en-US" sz="1800" b="1" dirty="0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|) + b = 0</a:t>
            </a: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Recall that |</a:t>
            </a:r>
            <a:r>
              <a:rPr lang="en-US" sz="1800" b="1" dirty="0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| = </a:t>
            </a:r>
            <a:r>
              <a:rPr lang="en-US" sz="1800" dirty="0" err="1">
                <a:solidFill>
                  <a:schemeClr val="bg1"/>
                </a:solidFill>
              </a:rPr>
              <a:t>sqrt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baseline="30000" dirty="0" err="1">
                <a:solidFill>
                  <a:schemeClr val="bg1"/>
                </a:solidFill>
              </a:rPr>
              <a:t>T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).</a:t>
            </a: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So 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baseline="30000" dirty="0" err="1">
                <a:solidFill>
                  <a:schemeClr val="bg1"/>
                </a:solidFill>
              </a:rPr>
              <a:t>T</a:t>
            </a:r>
            <a:r>
              <a:rPr lang="en-US" sz="1800" b="1" dirty="0" err="1">
                <a:solidFill>
                  <a:schemeClr val="bg1"/>
                </a:solidFill>
              </a:rPr>
              <a:t>x</a:t>
            </a:r>
            <a:r>
              <a:rPr lang="en-US" sz="1800" dirty="0">
                <a:solidFill>
                  <a:schemeClr val="bg1"/>
                </a:solidFill>
              </a:rPr>
              <a:t> –</a:t>
            </a:r>
            <a:r>
              <a:rPr lang="en-US" sz="1800" dirty="0" err="1">
                <a:solidFill>
                  <a:schemeClr val="bg1"/>
                </a:solidFill>
              </a:rPr>
              <a:t>yr|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| + b = 0</a:t>
            </a: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So, solving for r gives:</a:t>
            </a:r>
          </a:p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r = y(</a:t>
            </a:r>
            <a:r>
              <a:rPr lang="en-US" sz="1800" b="1" dirty="0" err="1">
                <a:solidFill>
                  <a:schemeClr val="bg1"/>
                </a:solidFill>
              </a:rPr>
              <a:t>w</a:t>
            </a:r>
            <a:r>
              <a:rPr lang="en-US" sz="1800" baseline="30000" dirty="0" err="1">
                <a:solidFill>
                  <a:schemeClr val="bg1"/>
                </a:solidFill>
              </a:rPr>
              <a:t>T</a:t>
            </a:r>
            <a:r>
              <a:rPr lang="en-US" sz="1800" b="1" dirty="0" err="1">
                <a:solidFill>
                  <a:schemeClr val="bg1"/>
                </a:solidFill>
              </a:rPr>
              <a:t>x</a:t>
            </a:r>
            <a:r>
              <a:rPr lang="en-US" sz="1800" dirty="0">
                <a:solidFill>
                  <a:schemeClr val="bg1"/>
                </a:solidFill>
              </a:rPr>
              <a:t> + b)/|</a:t>
            </a:r>
            <a:r>
              <a:rPr lang="en-US" sz="1800" b="1" dirty="0">
                <a:solidFill>
                  <a:schemeClr val="bg1"/>
                </a:solidFill>
              </a:rPr>
              <a:t>w</a:t>
            </a:r>
            <a:r>
              <a:rPr lang="en-US" sz="180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28716" name="TextBox 4"/>
          <p:cNvSpPr txBox="1">
            <a:spLocks noChangeArrowheads="1"/>
          </p:cNvSpPr>
          <p:nvPr/>
        </p:nvSpPr>
        <p:spPr bwMode="auto">
          <a:xfrm>
            <a:off x="9144000" y="-33338"/>
            <a:ext cx="1098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15.1</a:t>
            </a:r>
          </a:p>
        </p:txBody>
      </p:sp>
    </p:spTree>
    <p:extLst>
      <p:ext uri="{BB962C8B-B14F-4D97-AF65-F5344CB8AC3E}">
        <p14:creationId xmlns:p14="http://schemas.microsoft.com/office/powerpoint/2010/main" val="384398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649625-B4F9-4FFE-8ADA-C1FC720FF951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6708" y="24384"/>
            <a:ext cx="9720072" cy="1499616"/>
          </a:xfrm>
        </p:spPr>
        <p:txBody>
          <a:bodyPr/>
          <a:lstStyle/>
          <a:p>
            <a:pPr eaLnBrk="1" hangingPunct="1"/>
            <a:r>
              <a:rPr lang="en-US" dirty="0" smtClean="0"/>
              <a:t>Linear SVM Mathematically</a:t>
            </a:r>
            <a:br>
              <a:rPr lang="en-US" dirty="0" smtClean="0"/>
            </a:br>
            <a:r>
              <a:rPr lang="en-US" sz="2400" dirty="0"/>
              <a:t>The linearly separable case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708" y="1524000"/>
            <a:ext cx="10288492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Assume that all data is at least distance 1 from the </a:t>
            </a:r>
            <a:r>
              <a:rPr lang="en-US" sz="2400" dirty="0" err="1"/>
              <a:t>hyperplane</a:t>
            </a:r>
            <a:r>
              <a:rPr lang="en-US" sz="2400" dirty="0"/>
              <a:t>, then the following two constraints follow for a training set {(</a:t>
            </a:r>
            <a:r>
              <a:rPr lang="en-US" sz="2400" b="1" dirty="0"/>
              <a:t>x</a:t>
            </a:r>
            <a:r>
              <a:rPr lang="en-US" sz="2400" b="1" baseline="-25000" dirty="0"/>
              <a:t>i</a:t>
            </a:r>
            <a:r>
              <a:rPr lang="en-US" sz="2400" b="1" dirty="0"/>
              <a:t> </a:t>
            </a:r>
            <a:r>
              <a:rPr lang="en-US" sz="2400" dirty="0"/>
              <a:t>,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i</a:t>
            </a:r>
            <a:r>
              <a:rPr lang="en-US" sz="2400" dirty="0"/>
              <a:t>)}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For support vectors, the inequality becomes an equality</a:t>
            </a:r>
          </a:p>
          <a:p>
            <a:pPr eaLnBrk="1" hangingPunct="1"/>
            <a:r>
              <a:rPr lang="en-US" sz="2400" dirty="0"/>
              <a:t>Then, since each example</a:t>
            </a:r>
            <a:r>
              <a:rPr lang="en-US" altLang="en-US" sz="2400" dirty="0"/>
              <a:t>’</a:t>
            </a:r>
            <a:r>
              <a:rPr lang="en-US" sz="2400" dirty="0"/>
              <a:t>s distance from the </a:t>
            </a:r>
            <a:r>
              <a:rPr lang="en-US" sz="2400" dirty="0" err="1"/>
              <a:t>hyperplane</a:t>
            </a:r>
            <a:r>
              <a:rPr lang="en-US" sz="2400" dirty="0"/>
              <a:t> is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The margin is:</a:t>
            </a:r>
          </a:p>
          <a:p>
            <a:pPr eaLnBrk="1" hangingPunct="1"/>
            <a:endParaRPr lang="en-US" sz="2400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476750" y="2628900"/>
            <a:ext cx="3810000" cy="1016000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w</a:t>
            </a:r>
            <a:r>
              <a:rPr lang="en-US" b="1" baseline="30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b="1" baseline="-25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+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if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w</a:t>
            </a:r>
            <a:r>
              <a:rPr lang="en-US" b="1" baseline="30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b="1" baseline="-25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+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−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if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−1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614323"/>
              </p:ext>
            </p:extLst>
          </p:nvPr>
        </p:nvGraphicFramePr>
        <p:xfrm>
          <a:off x="3105150" y="5599382"/>
          <a:ext cx="1093788" cy="934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3" imgW="520700" imgH="444500" progId="Equation.3">
                  <p:embed/>
                </p:oleObj>
              </mc:Choice>
              <mc:Fallback>
                <p:oleObj name="Equation" r:id="rId3" imgW="520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5599382"/>
                        <a:ext cx="1093788" cy="934770"/>
                      </a:xfrm>
                      <a:prstGeom prst="rect">
                        <a:avLst/>
                      </a:prstGeom>
                      <a:solidFill>
                        <a:srgbClr val="DBCBF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07598"/>
              </p:ext>
            </p:extLst>
          </p:nvPr>
        </p:nvGraphicFramePr>
        <p:xfrm>
          <a:off x="8636000" y="4756150"/>
          <a:ext cx="1606550" cy="8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5" imgW="876300" imgH="469900" progId="Equation.3">
                  <p:embed/>
                </p:oleObj>
              </mc:Choice>
              <mc:Fallback>
                <p:oleObj name="Equation" r:id="rId5" imgW="876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0" y="4756150"/>
                        <a:ext cx="1606550" cy="862325"/>
                      </a:xfrm>
                      <a:prstGeom prst="rect">
                        <a:avLst/>
                      </a:prstGeom>
                      <a:solidFill>
                        <a:srgbClr val="DBCBF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Box 4"/>
          <p:cNvSpPr txBox="1">
            <a:spLocks noChangeArrowheads="1"/>
          </p:cNvSpPr>
          <p:nvPr/>
        </p:nvSpPr>
        <p:spPr bwMode="auto">
          <a:xfrm>
            <a:off x="9144000" y="-33338"/>
            <a:ext cx="1098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15.1</a:t>
            </a:r>
          </a:p>
        </p:txBody>
      </p:sp>
    </p:spTree>
    <p:extLst>
      <p:ext uri="{BB962C8B-B14F-4D97-AF65-F5344CB8AC3E}">
        <p14:creationId xmlns:p14="http://schemas.microsoft.com/office/powerpoint/2010/main" val="253896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8CAF91E-AA0F-4AF1-9403-B28B2FC6F516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6" y="152401"/>
            <a:ext cx="8416925" cy="1216025"/>
          </a:xfrm>
        </p:spPr>
        <p:txBody>
          <a:bodyPr/>
          <a:lstStyle/>
          <a:p>
            <a:pPr eaLnBrk="1" hangingPunct="1"/>
            <a:r>
              <a:rPr lang="en-US" sz="3600" dirty="0"/>
              <a:t>Linear Support Vector Machine (SVM)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1407" y="1638300"/>
            <a:ext cx="7053262" cy="4343400"/>
          </a:xfrm>
          <a:noFill/>
        </p:spPr>
        <p:txBody>
          <a:bodyPr>
            <a:noAutofit/>
          </a:bodyPr>
          <a:lstStyle/>
          <a:p>
            <a:pPr marL="469900" indent="-469900"/>
            <a:r>
              <a:rPr lang="en-US" sz="2400" b="1" dirty="0" err="1" smtClean="0">
                <a:solidFill>
                  <a:schemeClr val="tx1"/>
                </a:solidFill>
              </a:rPr>
              <a:t>Hyperplane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marL="469900" indent="-469900">
              <a:buNone/>
            </a:pPr>
            <a:r>
              <a:rPr lang="en-US" sz="2400" dirty="0">
                <a:solidFill>
                  <a:schemeClr val="tx1"/>
                </a:solidFill>
              </a:rPr>
              <a:t>        </a:t>
            </a:r>
            <a:r>
              <a:rPr lang="en-US" sz="2400" b="1" dirty="0" err="1">
                <a:solidFill>
                  <a:schemeClr val="tx1"/>
                </a:solidFill>
              </a:rPr>
              <a:t>w</a:t>
            </a:r>
            <a:r>
              <a:rPr lang="en-US" sz="2400" baseline="30000" dirty="0" err="1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en-US" sz="2400" dirty="0">
                <a:solidFill>
                  <a:schemeClr val="tx1"/>
                </a:solidFill>
              </a:rPr>
              <a:t> + b = 0</a:t>
            </a:r>
          </a:p>
          <a:p>
            <a:pPr marL="469900" indent="-46990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469900" indent="-469900"/>
            <a:r>
              <a:rPr lang="en-US" sz="2400" b="1" dirty="0">
                <a:solidFill>
                  <a:schemeClr val="tx1"/>
                </a:solidFill>
              </a:rPr>
              <a:t>Extra scale constraint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469900" indent="-469900">
              <a:buNone/>
            </a:pPr>
            <a:r>
              <a:rPr lang="en-US" sz="2400" dirty="0">
                <a:solidFill>
                  <a:schemeClr val="tx1"/>
                </a:solidFill>
              </a:rPr>
              <a:t>        </a:t>
            </a:r>
            <a:r>
              <a:rPr lang="en-US" sz="2400" b="1" dirty="0">
                <a:solidFill>
                  <a:schemeClr val="tx1"/>
                </a:solidFill>
              </a:rPr>
              <a:t>min</a:t>
            </a:r>
            <a:r>
              <a:rPr lang="en-US" sz="2400" b="1" baseline="-25000" dirty="0">
                <a:solidFill>
                  <a:schemeClr val="tx1"/>
                </a:solidFill>
              </a:rPr>
              <a:t>i=1,…,n</a:t>
            </a:r>
            <a:r>
              <a:rPr lang="en-US" sz="2400" b="1" dirty="0">
                <a:solidFill>
                  <a:schemeClr val="tx1"/>
                </a:solidFill>
              </a:rPr>
              <a:t> |</a:t>
            </a:r>
            <a:r>
              <a:rPr lang="en-US" sz="2400" b="1" dirty="0" err="1">
                <a:solidFill>
                  <a:schemeClr val="tx1"/>
                </a:solidFill>
              </a:rPr>
              <a:t>w</a:t>
            </a:r>
            <a:r>
              <a:rPr lang="en-US" sz="2400" b="1" baseline="30000" dirty="0" err="1">
                <a:solidFill>
                  <a:schemeClr val="tx1"/>
                </a:solidFill>
              </a:rPr>
              <a:t>T</a:t>
            </a:r>
            <a:r>
              <a:rPr lang="en-US" sz="2400" b="1" dirty="0" err="1">
                <a:solidFill>
                  <a:schemeClr val="tx1"/>
                </a:solidFill>
              </a:rPr>
              <a:t>x</a:t>
            </a:r>
            <a:r>
              <a:rPr lang="en-US" sz="2400" b="1" baseline="-25000" dirty="0" err="1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+ b| = 1</a:t>
            </a:r>
          </a:p>
          <a:p>
            <a:pPr marL="469900" indent="-46990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469900" indent="-469900"/>
            <a:r>
              <a:rPr lang="en-US" sz="2400" dirty="0">
                <a:solidFill>
                  <a:schemeClr val="tx1"/>
                </a:solidFill>
              </a:rPr>
              <a:t>This implies:</a:t>
            </a:r>
          </a:p>
          <a:p>
            <a:pPr marL="469900" indent="-469900">
              <a:buNone/>
            </a:pPr>
            <a:r>
              <a:rPr lang="en-US" sz="2400" dirty="0">
                <a:solidFill>
                  <a:schemeClr val="tx1"/>
                </a:solidFill>
              </a:rPr>
              <a:t>       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baseline="30000" dirty="0" err="1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–</a:t>
            </a:r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) = 2</a:t>
            </a:r>
          </a:p>
          <a:p>
            <a:pPr marL="469900" indent="-469900">
              <a:buNone/>
            </a:pPr>
            <a:r>
              <a:rPr lang="en-US" sz="2400" dirty="0">
                <a:solidFill>
                  <a:schemeClr val="tx1"/>
                </a:solidFill>
              </a:rPr>
              <a:t> 	</a:t>
            </a:r>
            <a:r>
              <a:rPr lang="el-GR" sz="20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ρ</a:t>
            </a:r>
            <a:r>
              <a:rPr lang="en-US" sz="2400" dirty="0">
                <a:solidFill>
                  <a:schemeClr val="tx1"/>
                </a:solidFill>
              </a:rPr>
              <a:t> = ||</a:t>
            </a:r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–</a:t>
            </a:r>
            <a:r>
              <a:rPr lang="en-US" sz="2400" dirty="0" err="1">
                <a:solidFill>
                  <a:schemeClr val="tx1"/>
                </a:solidFill>
              </a:rPr>
              <a:t>x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||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b="1" dirty="0">
                <a:solidFill>
                  <a:schemeClr val="tx1"/>
                </a:solidFill>
              </a:rPr>
              <a:t>2/||w||</a:t>
            </a:r>
            <a:r>
              <a:rPr lang="en-US" sz="2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67056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65532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934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6553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6858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71628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7467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8229600" y="2362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88392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91440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9448800" y="3276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96774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92202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98298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99060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91440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6858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66" name="Oval 22"/>
          <p:cNvSpPr>
            <a:spLocks noChangeArrowheads="1"/>
          </p:cNvSpPr>
          <p:nvPr/>
        </p:nvSpPr>
        <p:spPr bwMode="auto">
          <a:xfrm>
            <a:off x="65532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74676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8839200" y="3200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72" name="Oval 28"/>
          <p:cNvSpPr>
            <a:spLocks noChangeArrowheads="1"/>
          </p:cNvSpPr>
          <p:nvPr/>
        </p:nvSpPr>
        <p:spPr bwMode="auto">
          <a:xfrm>
            <a:off x="92964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73" name="Oval 29"/>
          <p:cNvSpPr>
            <a:spLocks noChangeArrowheads="1"/>
          </p:cNvSpPr>
          <p:nvPr/>
        </p:nvSpPr>
        <p:spPr bwMode="auto">
          <a:xfrm>
            <a:off x="90678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9601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1775" name="Oval 31"/>
          <p:cNvSpPr>
            <a:spLocks noChangeArrowheads="1"/>
          </p:cNvSpPr>
          <p:nvPr/>
        </p:nvSpPr>
        <p:spPr bwMode="auto">
          <a:xfrm>
            <a:off x="9753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971808" name="Line 32"/>
          <p:cNvSpPr>
            <a:spLocks noChangeShapeType="1"/>
          </p:cNvSpPr>
          <p:nvPr/>
        </p:nvSpPr>
        <p:spPr bwMode="auto">
          <a:xfrm rot="921216">
            <a:off x="6724650" y="2413000"/>
            <a:ext cx="2820988" cy="2020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71809" name="Line 33"/>
          <p:cNvSpPr>
            <a:spLocks noChangeShapeType="1"/>
          </p:cNvSpPr>
          <p:nvPr/>
        </p:nvSpPr>
        <p:spPr bwMode="auto">
          <a:xfrm rot="921216">
            <a:off x="6477000" y="2590801"/>
            <a:ext cx="2725738" cy="19923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71810" name="Line 34"/>
          <p:cNvSpPr>
            <a:spLocks noChangeShapeType="1"/>
          </p:cNvSpPr>
          <p:nvPr/>
        </p:nvSpPr>
        <p:spPr bwMode="auto">
          <a:xfrm rot="921216">
            <a:off x="7086600" y="2286001"/>
            <a:ext cx="2725738" cy="19923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71811" name="Text Box 35"/>
          <p:cNvSpPr txBox="1">
            <a:spLocks noChangeArrowheads="1"/>
          </p:cNvSpPr>
          <p:nvPr/>
        </p:nvSpPr>
        <p:spPr bwMode="auto">
          <a:xfrm>
            <a:off x="8610601" y="5334001"/>
            <a:ext cx="177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 b="1">
                <a:latin typeface="Verdana" panose="020B0604030504040204" pitchFamily="34" charset="0"/>
                <a:cs typeface="Arial" panose="020B0604020202020204" pitchFamily="34" charset="0"/>
              </a:rPr>
              <a:t>w</a:t>
            </a:r>
            <a:r>
              <a:rPr lang="en-US" sz="1800" b="1" baseline="30000">
                <a:latin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1800" b="1">
                <a:latin typeface="Verdana" panose="020B0604030504040204" pitchFamily="34" charset="0"/>
                <a:cs typeface="Arial" panose="020B0604020202020204" pitchFamily="34" charset="0"/>
              </a:rPr>
              <a:t> x + b = 0</a:t>
            </a:r>
          </a:p>
        </p:txBody>
      </p:sp>
      <p:sp>
        <p:nvSpPr>
          <p:cNvPr id="971812" name="Line 36"/>
          <p:cNvSpPr>
            <a:spLocks noChangeShapeType="1"/>
          </p:cNvSpPr>
          <p:nvPr/>
        </p:nvSpPr>
        <p:spPr bwMode="auto">
          <a:xfrm flipH="1">
            <a:off x="8153400" y="21336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71813" name="Text Box 37"/>
          <p:cNvSpPr txBox="1">
            <a:spLocks noChangeArrowheads="1"/>
          </p:cNvSpPr>
          <p:nvPr/>
        </p:nvSpPr>
        <p:spPr bwMode="auto">
          <a:xfrm>
            <a:off x="8366125" y="1784351"/>
            <a:ext cx="1798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 b="1">
                <a:latin typeface="Verdana" panose="020B0604030504040204" pitchFamily="34" charset="0"/>
                <a:cs typeface="Arial" panose="020B0604020202020204" pitchFamily="34" charset="0"/>
              </a:rPr>
              <a:t>w</a:t>
            </a:r>
            <a:r>
              <a:rPr lang="en-US" sz="1800" b="1" baseline="30000">
                <a:latin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1800" b="1">
                <a:latin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en-US" sz="1800" b="1" baseline="-25000">
                <a:latin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sz="1800" b="1">
                <a:latin typeface="Verdana" panose="020B0604030504040204" pitchFamily="34" charset="0"/>
                <a:cs typeface="Arial" panose="020B0604020202020204" pitchFamily="34" charset="0"/>
              </a:rPr>
              <a:t> + b = 1</a:t>
            </a:r>
          </a:p>
        </p:txBody>
      </p:sp>
      <p:sp>
        <p:nvSpPr>
          <p:cNvPr id="971814" name="Text Box 38"/>
          <p:cNvSpPr txBox="1">
            <a:spLocks noChangeArrowheads="1"/>
          </p:cNvSpPr>
          <p:nvPr/>
        </p:nvSpPr>
        <p:spPr bwMode="auto">
          <a:xfrm>
            <a:off x="4800600" y="2452688"/>
            <a:ext cx="191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800" b="1">
                <a:latin typeface="Verdana" panose="020B0604030504040204" pitchFamily="34" charset="0"/>
                <a:cs typeface="Arial" panose="020B0604020202020204" pitchFamily="34" charset="0"/>
              </a:rPr>
              <a:t>w</a:t>
            </a:r>
            <a:r>
              <a:rPr lang="en-US" sz="1800" b="1" baseline="30000">
                <a:latin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1800" b="1">
                <a:latin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en-US" sz="1800" b="1" baseline="-25000">
                <a:latin typeface="Verdana" panose="020B0604030504040204" pitchFamily="34" charset="0"/>
                <a:cs typeface="Arial" panose="020B0604020202020204" pitchFamily="34" charset="0"/>
              </a:rPr>
              <a:t>b</a:t>
            </a:r>
            <a:r>
              <a:rPr lang="en-US" sz="1800" b="1">
                <a:latin typeface="Verdana" panose="020B0604030504040204" pitchFamily="34" charset="0"/>
                <a:cs typeface="Arial" panose="020B0604020202020204" pitchFamily="34" charset="0"/>
              </a:rPr>
              <a:t> + b = -1</a:t>
            </a:r>
          </a:p>
        </p:txBody>
      </p:sp>
      <p:sp>
        <p:nvSpPr>
          <p:cNvPr id="971815" name="Line 39"/>
          <p:cNvSpPr>
            <a:spLocks noChangeShapeType="1"/>
          </p:cNvSpPr>
          <p:nvPr/>
        </p:nvSpPr>
        <p:spPr bwMode="auto">
          <a:xfrm>
            <a:off x="6172200" y="2743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71816" name="Line 40"/>
          <p:cNvSpPr>
            <a:spLocks noChangeShapeType="1"/>
          </p:cNvSpPr>
          <p:nvPr/>
        </p:nvSpPr>
        <p:spPr bwMode="auto">
          <a:xfrm flipV="1">
            <a:off x="6934200" y="2014538"/>
            <a:ext cx="457200" cy="423862"/>
          </a:xfrm>
          <a:prstGeom prst="line">
            <a:avLst/>
          </a:prstGeom>
          <a:noFill/>
          <a:ln w="60325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71817" name="Text Box 41"/>
          <p:cNvSpPr txBox="1">
            <a:spLocks noChangeArrowheads="1"/>
          </p:cNvSpPr>
          <p:nvPr/>
        </p:nvSpPr>
        <p:spPr bwMode="auto">
          <a:xfrm>
            <a:off x="6613525" y="1835151"/>
            <a:ext cx="37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b="1" i="1">
                <a:solidFill>
                  <a:srgbClr val="00A000"/>
                </a:solidFill>
              </a:rPr>
              <a:t>ρ</a:t>
            </a:r>
            <a:endParaRPr lang="en-US" b="1" i="1">
              <a:solidFill>
                <a:srgbClr val="00A000"/>
              </a:solidFill>
            </a:endParaRPr>
          </a:p>
        </p:txBody>
      </p:sp>
      <p:cxnSp>
        <p:nvCxnSpPr>
          <p:cNvPr id="31786" name="Straight Arrow Connector 43"/>
          <p:cNvCxnSpPr>
            <a:cxnSpLocks noChangeShapeType="1"/>
            <a:stCxn id="971811" idx="0"/>
          </p:cNvCxnSpPr>
          <p:nvPr/>
        </p:nvCxnSpPr>
        <p:spPr bwMode="auto">
          <a:xfrm rot="16200000" flipV="1">
            <a:off x="9092407" y="4928394"/>
            <a:ext cx="533400" cy="2778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49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7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7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7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7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7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7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7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7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7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808" grpId="0" animBg="1"/>
      <p:bldP spid="971809" grpId="0" animBg="1"/>
      <p:bldP spid="971810" grpId="0" animBg="1"/>
      <p:bldP spid="971811" grpId="0"/>
      <p:bldP spid="971812" grpId="0" animBg="1"/>
      <p:bldP spid="971813" grpId="0"/>
      <p:bldP spid="971814" grpId="0"/>
      <p:bldP spid="971815" grpId="0" animBg="1"/>
      <p:bldP spid="971816" grpId="0" animBg="1"/>
      <p:bldP spid="9718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DCBE54C-44D3-47AF-A408-68987BAE301A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14574"/>
            <a:ext cx="9720072" cy="1499616"/>
          </a:xfrm>
        </p:spPr>
        <p:txBody>
          <a:bodyPr/>
          <a:lstStyle/>
          <a:p>
            <a:pPr eaLnBrk="1" hangingPunct="1"/>
            <a:r>
              <a:rPr lang="en-US" dirty="0" smtClean="0"/>
              <a:t>Linear SVMs Mathematically (cont.)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4128" y="1514189"/>
            <a:ext cx="9720073" cy="519141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/>
              <a:t>Then we can formulate the </a:t>
            </a:r>
            <a:r>
              <a:rPr lang="en-US" sz="2600" i="1" dirty="0"/>
              <a:t>quadratic optimization problem: </a:t>
            </a:r>
          </a:p>
          <a:p>
            <a:pPr eaLnBrk="1" hangingPunct="1"/>
            <a:endParaRPr lang="en-US" sz="2600" i="1" dirty="0"/>
          </a:p>
          <a:p>
            <a:pPr eaLnBrk="1" hangingPunct="1"/>
            <a:endParaRPr lang="en-US" sz="2600" i="1" dirty="0"/>
          </a:p>
          <a:p>
            <a:pPr marL="0" indent="0" eaLnBrk="1" hangingPunct="1">
              <a:buNone/>
            </a:pPr>
            <a:endParaRPr lang="id-ID" sz="2600" i="1" dirty="0"/>
          </a:p>
          <a:p>
            <a:pPr marL="0" indent="0" eaLnBrk="1" hangingPunct="1">
              <a:buNone/>
            </a:pPr>
            <a:endParaRPr lang="en-US" sz="2600" i="1" dirty="0"/>
          </a:p>
          <a:p>
            <a:pPr eaLnBrk="1" hangingPunct="1"/>
            <a:r>
              <a:rPr lang="en-US" sz="2600" dirty="0"/>
              <a:t>A better formulation (min </a:t>
            </a:r>
            <a:r>
              <a:rPr lang="en-US" sz="2600" b="1" dirty="0"/>
              <a:t>||w||</a:t>
            </a:r>
            <a:r>
              <a:rPr lang="en-US" sz="2600" dirty="0"/>
              <a:t> = max 1/ </a:t>
            </a:r>
            <a:r>
              <a:rPr lang="en-US" sz="2600" b="1" dirty="0"/>
              <a:t>||w||</a:t>
            </a:r>
            <a:r>
              <a:rPr lang="en-US" sz="2600" dirty="0"/>
              <a:t> ):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971801" y="2240138"/>
            <a:ext cx="5886450" cy="1671637"/>
          </a:xfrm>
          <a:prstGeom prst="rect">
            <a:avLst/>
          </a:prstGeom>
          <a:solidFill>
            <a:srgbClr val="CCCCFF"/>
          </a:solidFill>
          <a:ln w="254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Find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and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such that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is maximized; and for all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{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</a:t>
            </a:r>
            <a:r>
              <a:rPr lang="en-US" sz="2800" i="1" baseline="-25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)}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w</a:t>
            </a:r>
            <a:r>
              <a:rPr lang="en-US" b="1" baseline="30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b="1" baseline="-25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if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=1;  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w</a:t>
            </a:r>
            <a:r>
              <a:rPr lang="en-US" b="1" baseline="30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b="1" baseline="-25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-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if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-1</a:t>
            </a:r>
          </a:p>
        </p:txBody>
      </p:sp>
      <p:graphicFrame>
        <p:nvGraphicFramePr>
          <p:cNvPr id="327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275184"/>
              </p:ext>
            </p:extLst>
          </p:nvPr>
        </p:nvGraphicFramePr>
        <p:xfrm>
          <a:off x="3302000" y="2730675"/>
          <a:ext cx="80803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3" imgW="520700" imgH="444500" progId="Equation.3">
                  <p:embed/>
                </p:oleObj>
              </mc:Choice>
              <mc:Fallback>
                <p:oleObj name="Equation" r:id="rId3" imgW="520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2730675"/>
                        <a:ext cx="808038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586038" y="4799067"/>
            <a:ext cx="6657975" cy="1671637"/>
          </a:xfrm>
          <a:prstGeom prst="rect">
            <a:avLst/>
          </a:prstGeom>
          <a:solidFill>
            <a:srgbClr val="DBCBF1"/>
          </a:solidFill>
          <a:ln w="254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Find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and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such that</a:t>
            </a:r>
          </a:p>
          <a:p>
            <a:pPr eaLnBrk="1" hangingPunct="1">
              <a:spcBef>
                <a:spcPct val="50000"/>
              </a:spcBef>
            </a:pPr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=½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w</a:t>
            </a:r>
            <a:r>
              <a:rPr lang="en-US" baseline="30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 is minimized;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and for all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{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</a:t>
            </a:r>
            <a:r>
              <a:rPr lang="en-US" sz="2800" i="1" baseline="-25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)}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:   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w</a:t>
            </a:r>
            <a:r>
              <a:rPr lang="en-US" b="1" baseline="30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b="1" baseline="-25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775" name="TextBox 4"/>
          <p:cNvSpPr txBox="1">
            <a:spLocks noChangeArrowheads="1"/>
          </p:cNvSpPr>
          <p:nvPr/>
        </p:nvSpPr>
        <p:spPr bwMode="auto">
          <a:xfrm>
            <a:off x="9144000" y="-33338"/>
            <a:ext cx="1098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15.1</a:t>
            </a:r>
          </a:p>
        </p:txBody>
      </p:sp>
    </p:spTree>
    <p:extLst>
      <p:ext uri="{BB962C8B-B14F-4D97-AF65-F5344CB8AC3E}">
        <p14:creationId xmlns:p14="http://schemas.microsoft.com/office/powerpoint/2010/main" val="30116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61E115-575A-4ABE-A714-12321D5486FC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9264" y="0"/>
            <a:ext cx="9720072" cy="1499616"/>
          </a:xfrm>
        </p:spPr>
        <p:txBody>
          <a:bodyPr/>
          <a:lstStyle/>
          <a:p>
            <a:pPr eaLnBrk="1" hangingPunct="1"/>
            <a:r>
              <a:rPr lang="en-US" dirty="0" smtClean="0"/>
              <a:t>Solving the Optimization Problem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264" y="1409700"/>
            <a:ext cx="10270236" cy="5335324"/>
          </a:xfrm>
        </p:spPr>
        <p:txBody>
          <a:bodyPr>
            <a:normAutofit/>
          </a:bodyPr>
          <a:lstStyle/>
          <a:p>
            <a:pPr eaLnBrk="1" hangingPunct="1"/>
            <a:endParaRPr lang="id-ID" sz="2000" dirty="0" smtClean="0"/>
          </a:p>
          <a:p>
            <a:pPr marL="0" indent="0" eaLnBrk="1" hangingPunct="1">
              <a:buNone/>
            </a:pPr>
            <a:endParaRPr lang="id-ID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eaLnBrk="1" hangingPunct="1"/>
            <a:r>
              <a:rPr lang="en-US" sz="2200" dirty="0"/>
              <a:t>This is now optimizing a </a:t>
            </a:r>
            <a:r>
              <a:rPr lang="en-US" sz="2200" i="1" dirty="0"/>
              <a:t>quadratic </a:t>
            </a:r>
            <a:r>
              <a:rPr lang="en-US" sz="2200" dirty="0"/>
              <a:t>function subject to </a:t>
            </a:r>
            <a:r>
              <a:rPr lang="en-US" sz="2200" i="1" dirty="0"/>
              <a:t>linear </a:t>
            </a:r>
            <a:r>
              <a:rPr lang="en-US" sz="2200" dirty="0"/>
              <a:t>constraints</a:t>
            </a:r>
          </a:p>
          <a:p>
            <a:pPr eaLnBrk="1" hangingPunct="1"/>
            <a:r>
              <a:rPr lang="en-US" sz="2200" dirty="0"/>
              <a:t>Quadratic optimization problems are a well-known class of mathematical programming problem, and many (intricate) algorithms exist for solving them (with many special ones built for SVMs)</a:t>
            </a:r>
          </a:p>
          <a:p>
            <a:pPr eaLnBrk="1" hangingPunct="1"/>
            <a:r>
              <a:rPr lang="en-US" sz="2200" dirty="0"/>
              <a:t>The solution involves constructing a </a:t>
            </a:r>
            <a:r>
              <a:rPr lang="en-US" sz="2200" i="1" dirty="0"/>
              <a:t>dual problem </a:t>
            </a:r>
            <a:r>
              <a:rPr lang="en-US" sz="2200" dirty="0"/>
              <a:t>where a </a:t>
            </a:r>
            <a:r>
              <a:rPr lang="en-US" sz="2200" i="1" dirty="0"/>
              <a:t>Lagrange multiplier</a:t>
            </a:r>
            <a:r>
              <a:rPr lang="en-US" sz="2200" dirty="0"/>
              <a:t> </a:t>
            </a:r>
            <a:r>
              <a:rPr lang="el-GR" sz="2200" i="1" dirty="0"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cs typeface="Times New Roman" panose="02020603050405020304" pitchFamily="18" charset="0"/>
              </a:rPr>
              <a:t>i</a:t>
            </a:r>
            <a:r>
              <a:rPr lang="en-US" sz="2200" i="1" baseline="-25000" dirty="0"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is associated with every constraint in the primary problem</a:t>
            </a:r>
            <a:r>
              <a:rPr lang="en-US" sz="2200" dirty="0"/>
              <a:t>:</a:t>
            </a:r>
          </a:p>
          <a:p>
            <a:pPr eaLnBrk="1" hangingPunct="1"/>
            <a:endParaRPr lang="en-US" sz="2200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609850" y="1532382"/>
            <a:ext cx="6438900" cy="1107996"/>
          </a:xfrm>
          <a:prstGeom prst="rect">
            <a:avLst/>
          </a:prstGeom>
          <a:solidFill>
            <a:srgbClr val="CCCCFF"/>
          </a:solidFill>
          <a:ln w="254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2060"/>
                </a:solidFill>
                <a:latin typeface="+mn-lt"/>
              </a:rPr>
              <a:t>Find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w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n-US" sz="2200" i="1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such that</a:t>
            </a:r>
          </a:p>
          <a:p>
            <a:pPr eaLnBrk="1" hangingPunct="1"/>
            <a:r>
              <a:rPr lang="el-GR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Φ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=½ 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w</a:t>
            </a:r>
            <a:r>
              <a:rPr lang="en-US" sz="2200" baseline="30000" dirty="0" err="1">
                <a:solidFill>
                  <a:srgbClr val="002060"/>
                </a:solidFill>
                <a:latin typeface="+mn-lt"/>
              </a:rPr>
              <a:t>T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w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 is minimized; </a:t>
            </a:r>
          </a:p>
          <a:p>
            <a:pPr eaLnBrk="1" hangingPunct="1"/>
            <a:r>
              <a:rPr lang="en-US" sz="2200" dirty="0">
                <a:solidFill>
                  <a:srgbClr val="002060"/>
                </a:solidFill>
                <a:latin typeface="+mn-lt"/>
              </a:rPr>
              <a:t>and for all {(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x</a:t>
            </a:r>
            <a:r>
              <a:rPr lang="en-US" sz="2200" b="1" baseline="-25000" dirty="0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,</a:t>
            </a:r>
            <a:r>
              <a:rPr lang="en-US" sz="2200" i="1" dirty="0" err="1">
                <a:solidFill>
                  <a:srgbClr val="002060"/>
                </a:solidFill>
                <a:latin typeface="+mn-lt"/>
              </a:rPr>
              <a:t>y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)}:  </a:t>
            </a:r>
            <a:r>
              <a:rPr lang="en-US" sz="2200" i="1" dirty="0" err="1">
                <a:solidFill>
                  <a:srgbClr val="002060"/>
                </a:solidFill>
                <a:latin typeface="+mn-lt"/>
              </a:rPr>
              <a:t>y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(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w</a:t>
            </a:r>
            <a:r>
              <a:rPr lang="en-US" sz="2200" b="1" baseline="30000" dirty="0" err="1">
                <a:solidFill>
                  <a:srgbClr val="002060"/>
                </a:solidFill>
                <a:latin typeface="+mn-lt"/>
              </a:rPr>
              <a:t>T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sz="2200" b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+ </a:t>
            </a:r>
            <a:r>
              <a:rPr lang="en-US" sz="2200" i="1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≥ 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971800" y="5172076"/>
            <a:ext cx="6438900" cy="1457325"/>
          </a:xfrm>
          <a:prstGeom prst="rect">
            <a:avLst/>
          </a:prstGeom>
          <a:solidFill>
            <a:srgbClr val="EFCDEF"/>
          </a:solidFill>
          <a:ln w="254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2060"/>
                </a:solidFill>
                <a:latin typeface="+mn-lt"/>
              </a:rPr>
              <a:t>Find 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…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sz="2200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such that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Q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l-GR" sz="2200" b="1" dirty="0">
                <a:solidFill>
                  <a:srgbClr val="002060"/>
                </a:solidFill>
                <a:latin typeface="+mn-lt"/>
              </a:rPr>
              <a:t>α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=</a:t>
            </a:r>
            <a:r>
              <a:rPr lang="el-GR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Σ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200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½</a:t>
            </a:r>
            <a:r>
              <a:rPr lang="el-GR" sz="2200" dirty="0">
                <a:solidFill>
                  <a:srgbClr val="002060"/>
                </a:solidFill>
                <a:latin typeface="+mn-lt"/>
              </a:rPr>
              <a:t>ΣΣ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j</a:t>
            </a:r>
            <a:r>
              <a:rPr lang="en-US" sz="22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2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j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sz="2200" b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b="1" baseline="30000" dirty="0" err="1">
                <a:solidFill>
                  <a:srgbClr val="002060"/>
                </a:solidFill>
                <a:latin typeface="+mn-lt"/>
              </a:rPr>
              <a:t>T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sz="2200" b="1" baseline="-25000" dirty="0" err="1">
                <a:solidFill>
                  <a:srgbClr val="002060"/>
                </a:solidFill>
                <a:latin typeface="+mn-lt"/>
              </a:rPr>
              <a:t>j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is maximized and </a:t>
            </a:r>
          </a:p>
          <a:p>
            <a:pPr eaLnBrk="1" hangingPunct="1"/>
            <a:r>
              <a:rPr lang="en-US" sz="2200" dirty="0">
                <a:solidFill>
                  <a:srgbClr val="002060"/>
                </a:solidFill>
                <a:latin typeface="+mn-lt"/>
              </a:rPr>
              <a:t>(1)  </a:t>
            </a:r>
            <a:r>
              <a:rPr lang="el-GR" sz="2200" dirty="0">
                <a:solidFill>
                  <a:srgbClr val="002060"/>
                </a:solidFill>
                <a:latin typeface="+mn-lt"/>
              </a:rPr>
              <a:t>Σ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2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200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= 0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en-US" sz="2200" dirty="0">
                <a:solidFill>
                  <a:srgbClr val="002060"/>
                </a:solidFill>
                <a:latin typeface="+mn-lt"/>
              </a:rPr>
              <a:t>(2) 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≥ 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0 for all 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endParaRPr lang="en-US" sz="2200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44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322" y="881110"/>
            <a:ext cx="9965605" cy="574829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200" dirty="0"/>
              <a:t>The solution has the form: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id-ID" sz="2200" dirty="0" smtClean="0"/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sz="2200" dirty="0"/>
          </a:p>
          <a:p>
            <a:pPr eaLnBrk="1" hangingPunct="1">
              <a:lnSpc>
                <a:spcPct val="100000"/>
              </a:lnSpc>
            </a:pPr>
            <a:r>
              <a:rPr lang="en-US" sz="2200" dirty="0"/>
              <a:t>Each non-zero </a:t>
            </a:r>
            <a:r>
              <a:rPr lang="el-GR" sz="2200" i="1" dirty="0"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cs typeface="Times New Roman" panose="02020603050405020304" pitchFamily="18" charset="0"/>
              </a:rPr>
              <a:t>i</a:t>
            </a:r>
            <a:r>
              <a:rPr lang="en-US" sz="2200" dirty="0">
                <a:cs typeface="Times New Roman" panose="02020603050405020304" pitchFamily="18" charset="0"/>
              </a:rPr>
              <a:t> indicates that corresponding </a:t>
            </a:r>
            <a:r>
              <a:rPr lang="en-US" sz="2200" b="1" dirty="0"/>
              <a:t>x</a:t>
            </a:r>
            <a:r>
              <a:rPr lang="en-US" sz="2200" b="1" baseline="-25000" dirty="0"/>
              <a:t>i</a:t>
            </a:r>
            <a:r>
              <a:rPr lang="en-US" sz="2200" dirty="0"/>
              <a:t> is a support vector.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 dirty="0"/>
              <a:t>Then the classifying function will have the form: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id-ID" sz="2200" dirty="0" smtClean="0"/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sz="2200" dirty="0"/>
          </a:p>
          <a:p>
            <a:pPr eaLnBrk="1" hangingPunct="1">
              <a:lnSpc>
                <a:spcPct val="100000"/>
              </a:lnSpc>
            </a:pPr>
            <a:r>
              <a:rPr lang="en-US" sz="2200" dirty="0"/>
              <a:t>Notice that it relies on an </a:t>
            </a:r>
            <a:r>
              <a:rPr lang="en-US" sz="2200" i="1" dirty="0"/>
              <a:t>inner product</a:t>
            </a:r>
            <a:r>
              <a:rPr lang="en-US" sz="2200" dirty="0"/>
              <a:t> between the test point </a:t>
            </a:r>
            <a:r>
              <a:rPr lang="en-US" sz="2200" b="1" dirty="0"/>
              <a:t>x</a:t>
            </a:r>
            <a:r>
              <a:rPr lang="en-US" sz="2200" b="1" i="1" dirty="0"/>
              <a:t> </a:t>
            </a:r>
            <a:r>
              <a:rPr lang="en-US" sz="2200" dirty="0"/>
              <a:t>and the support vectors </a:t>
            </a:r>
            <a:r>
              <a:rPr lang="en-US" sz="2200" b="1" dirty="0"/>
              <a:t>x</a:t>
            </a:r>
            <a:r>
              <a:rPr lang="en-US" sz="2200" b="1" baseline="-25000" dirty="0"/>
              <a:t>i</a:t>
            </a:r>
            <a:endParaRPr lang="en-US" sz="2200" dirty="0"/>
          </a:p>
          <a:p>
            <a:pPr lvl="1" eaLnBrk="1" hangingPunct="1">
              <a:lnSpc>
                <a:spcPct val="100000"/>
              </a:lnSpc>
            </a:pPr>
            <a:r>
              <a:rPr lang="en-US" sz="2200" dirty="0"/>
              <a:t>We will return to this later.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 dirty="0"/>
              <a:t>Also keep in mind that solving the optimization problem involved computing the inner products </a:t>
            </a:r>
            <a:r>
              <a:rPr lang="en-US" sz="2200" b="1" dirty="0" err="1"/>
              <a:t>x</a:t>
            </a:r>
            <a:r>
              <a:rPr lang="en-US" sz="2200" b="1" baseline="-25000" dirty="0" err="1"/>
              <a:t>i</a:t>
            </a:r>
            <a:r>
              <a:rPr lang="en-US" sz="2200" b="1" baseline="30000" dirty="0" err="1"/>
              <a:t>T</a:t>
            </a:r>
            <a:r>
              <a:rPr lang="en-US" sz="2200" b="1" dirty="0" err="1"/>
              <a:t>x</a:t>
            </a:r>
            <a:r>
              <a:rPr lang="en-US" sz="2200" b="1" baseline="-25000" dirty="0" err="1"/>
              <a:t>j</a:t>
            </a:r>
            <a:r>
              <a:rPr lang="en-US" sz="2200" b="1" baseline="-25000" dirty="0"/>
              <a:t> </a:t>
            </a:r>
            <a:r>
              <a:rPr lang="en-US" sz="2200" dirty="0"/>
              <a:t>between all pairs of training points.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062161" y="1630918"/>
            <a:ext cx="7019925" cy="461665"/>
          </a:xfrm>
          <a:prstGeom prst="rect">
            <a:avLst/>
          </a:prstGeom>
          <a:solidFill>
            <a:srgbClr val="CCCCFF"/>
          </a:solidFill>
          <a:ln w="254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=</a:t>
            </a:r>
            <a:r>
              <a:rPr lang="el-GR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Σ</a:t>
            </a:r>
            <a:r>
              <a:rPr lang="el-GR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b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b="1" baseline="-25000" dirty="0">
                <a:solidFill>
                  <a:srgbClr val="002060"/>
                </a:solidFill>
                <a:latin typeface="+mn-lt"/>
              </a:rPr>
              <a:t>             </a:t>
            </a:r>
            <a:r>
              <a:rPr lang="en-US" i="1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= </a:t>
            </a:r>
            <a:r>
              <a:rPr lang="en-US" i="1" dirty="0" err="1">
                <a:solidFill>
                  <a:srgbClr val="002060"/>
                </a:solidFill>
                <a:latin typeface="+mn-lt"/>
              </a:rPr>
              <a:t>y</a:t>
            </a:r>
            <a:r>
              <a:rPr lang="en-US" i="1" baseline="-25000" dirty="0" err="1">
                <a:solidFill>
                  <a:srgbClr val="002060"/>
                </a:solidFill>
                <a:latin typeface="+mn-lt"/>
              </a:rPr>
              <a:t>k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w</a:t>
            </a:r>
            <a:r>
              <a:rPr lang="en-US" b="1" baseline="30000" dirty="0" err="1">
                <a:solidFill>
                  <a:srgbClr val="002060"/>
                </a:solidFill>
                <a:latin typeface="+mn-lt"/>
              </a:rPr>
              <a:t>T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b="1" baseline="-25000" dirty="0" err="1">
                <a:solidFill>
                  <a:srgbClr val="002060"/>
                </a:solidFill>
                <a:latin typeface="+mn-lt"/>
              </a:rPr>
              <a:t>k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for any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b="1" baseline="-25000" dirty="0" err="1">
                <a:solidFill>
                  <a:srgbClr val="002060"/>
                </a:solidFill>
                <a:latin typeface="+mn-lt"/>
              </a:rPr>
              <a:t>k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such that </a:t>
            </a:r>
            <a:r>
              <a:rPr lang="el-GR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i="1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</a:t>
            </a:r>
            <a:r>
              <a:rPr lang="en-US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en-US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095750" y="3668493"/>
            <a:ext cx="2571750" cy="461665"/>
          </a:xfrm>
          <a:prstGeom prst="rect">
            <a:avLst/>
          </a:prstGeom>
          <a:solidFill>
            <a:srgbClr val="EFCDEF"/>
          </a:solidFill>
          <a:ln w="254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) = 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b="1" baseline="-25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b="1" baseline="30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+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0" y="131302"/>
            <a:ext cx="9720072" cy="1499616"/>
          </a:xfrm>
        </p:spPr>
        <p:txBody>
          <a:bodyPr/>
          <a:lstStyle/>
          <a:p>
            <a:pPr eaLnBrk="1" hangingPunct="1"/>
            <a:r>
              <a:rPr lang="en-US" dirty="0" smtClean="0"/>
              <a:t>The Optimization Problem Solution</a:t>
            </a:r>
          </a:p>
        </p:txBody>
      </p:sp>
    </p:spTree>
    <p:extLst>
      <p:ext uri="{BB962C8B-B14F-4D97-AF65-F5344CB8AC3E}">
        <p14:creationId xmlns:p14="http://schemas.microsoft.com/office/powerpoint/2010/main" val="2110357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 Margin Classification 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2" y="1982788"/>
            <a:ext cx="5129212" cy="4025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If the training data is not linearly separable, </a:t>
            </a:r>
            <a:r>
              <a:rPr lang="en-US" sz="2400" b="1" i="1" dirty="0"/>
              <a:t>slack variables</a:t>
            </a:r>
            <a:r>
              <a:rPr lang="en-US" sz="2400" b="1" dirty="0"/>
              <a:t> </a:t>
            </a:r>
            <a:r>
              <a:rPr lang="el-GR" sz="2400" b="1" i="1" dirty="0">
                <a:cs typeface="Times New Roman" panose="02020603050405020304" pitchFamily="18" charset="0"/>
              </a:rPr>
              <a:t>ξ</a:t>
            </a:r>
            <a:r>
              <a:rPr lang="en-US" sz="2400" b="1" i="1" baseline="-25000" dirty="0" err="1">
                <a:cs typeface="Times New Roman" panose="02020603050405020304" pitchFamily="18" charset="0"/>
              </a:rPr>
              <a:t>i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dirty="0"/>
              <a:t>can be added to allow misclassification of difficult or noisy examples.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Allow some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Let some points be moved to where they belong, at a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Still, try to minimize training set errors, and to place </a:t>
            </a:r>
            <a:r>
              <a:rPr lang="en-US" sz="2400" dirty="0" err="1"/>
              <a:t>hyperplane</a:t>
            </a:r>
            <a:r>
              <a:rPr lang="en-US" sz="2400" dirty="0"/>
              <a:t> </a:t>
            </a:r>
            <a:r>
              <a:rPr lang="en-US" altLang="en-US" sz="2400" dirty="0"/>
              <a:t>“</a:t>
            </a:r>
            <a:r>
              <a:rPr lang="en-US" sz="2400" dirty="0"/>
              <a:t>far</a:t>
            </a:r>
            <a:r>
              <a:rPr lang="en-US" altLang="en-US" sz="2400" dirty="0"/>
              <a:t>”</a:t>
            </a:r>
            <a:r>
              <a:rPr lang="en-US" sz="2400" dirty="0"/>
              <a:t> from each class (large margin)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6645275" y="2520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6510338" y="54467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7685088" y="32766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7110413" y="3633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7262813" y="4179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6881813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7415213" y="3036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6881813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7034213" y="41036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7796213" y="37226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8697913" y="3709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8329613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9320213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8012113" y="5157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8634413" y="4027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>
            <a:off x="8066088" y="4521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8710613" y="4865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9396413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7881938" y="24384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8491538" y="25146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9558338" y="32766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89" name="AutoShape 25"/>
          <p:cNvSpPr>
            <a:spLocks noChangeArrowheads="1"/>
          </p:cNvSpPr>
          <p:nvPr/>
        </p:nvSpPr>
        <p:spPr bwMode="auto">
          <a:xfrm>
            <a:off x="7370763" y="3721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7091363" y="44275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>
            <a:off x="8545513" y="4389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962588" name="Line 28"/>
          <p:cNvSpPr>
            <a:spLocks noChangeShapeType="1"/>
          </p:cNvSpPr>
          <p:nvPr/>
        </p:nvSpPr>
        <p:spPr bwMode="auto">
          <a:xfrm flipV="1">
            <a:off x="7110414" y="2438400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62589" name="Line 29"/>
          <p:cNvSpPr>
            <a:spLocks noChangeShapeType="1"/>
          </p:cNvSpPr>
          <p:nvPr/>
        </p:nvSpPr>
        <p:spPr bwMode="auto">
          <a:xfrm flipH="1" flipV="1">
            <a:off x="8445500" y="3543300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62590" name="Oval 30"/>
          <p:cNvSpPr>
            <a:spLocks noChangeArrowheads="1"/>
          </p:cNvSpPr>
          <p:nvPr/>
        </p:nvSpPr>
        <p:spPr bwMode="auto">
          <a:xfrm>
            <a:off x="7721600" y="365760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962591" name="Oval 31"/>
          <p:cNvSpPr>
            <a:spLocks noChangeArrowheads="1"/>
          </p:cNvSpPr>
          <p:nvPr/>
        </p:nvSpPr>
        <p:spPr bwMode="auto">
          <a:xfrm>
            <a:off x="7994650" y="445293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962592" name="Oval 32"/>
          <p:cNvSpPr>
            <a:spLocks noChangeArrowheads="1"/>
          </p:cNvSpPr>
          <p:nvPr/>
        </p:nvSpPr>
        <p:spPr bwMode="auto">
          <a:xfrm>
            <a:off x="8628063" y="364013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962593" name="Line 33"/>
          <p:cNvSpPr>
            <a:spLocks noChangeShapeType="1"/>
          </p:cNvSpPr>
          <p:nvPr/>
        </p:nvSpPr>
        <p:spPr bwMode="auto">
          <a:xfrm flipH="1" flipV="1">
            <a:off x="7821614" y="435768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62594" name="Line 34"/>
          <p:cNvSpPr>
            <a:spLocks noChangeShapeType="1"/>
          </p:cNvSpPr>
          <p:nvPr/>
        </p:nvSpPr>
        <p:spPr bwMode="auto">
          <a:xfrm flipH="1" flipV="1">
            <a:off x="7874000" y="3795714"/>
            <a:ext cx="234950" cy="179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62595" name="Line 35"/>
          <p:cNvSpPr>
            <a:spLocks noChangeShapeType="1"/>
          </p:cNvSpPr>
          <p:nvPr/>
        </p:nvSpPr>
        <p:spPr bwMode="auto">
          <a:xfrm flipV="1">
            <a:off x="7548564" y="2619375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62596" name="Line 36"/>
          <p:cNvSpPr>
            <a:spLocks noChangeShapeType="1"/>
          </p:cNvSpPr>
          <p:nvPr/>
        </p:nvSpPr>
        <p:spPr bwMode="auto">
          <a:xfrm flipV="1">
            <a:off x="6900864" y="2257425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62597" name="Line 37"/>
          <p:cNvSpPr>
            <a:spLocks noChangeShapeType="1"/>
          </p:cNvSpPr>
          <p:nvPr/>
        </p:nvSpPr>
        <p:spPr bwMode="auto">
          <a:xfrm flipH="1" flipV="1">
            <a:off x="7772400" y="3886200"/>
            <a:ext cx="774700" cy="520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62598" name="Line 38"/>
          <p:cNvSpPr>
            <a:spLocks noChangeShapeType="1"/>
          </p:cNvSpPr>
          <p:nvPr/>
        </p:nvSpPr>
        <p:spPr bwMode="auto">
          <a:xfrm>
            <a:off x="7451726" y="3797300"/>
            <a:ext cx="777875" cy="54610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stealth"/>
          </a:ln>
        </p:spPr>
        <p:txBody>
          <a:bodyPr/>
          <a:lstStyle/>
          <a:p>
            <a:pPr>
              <a:defRPr/>
            </a:pPr>
            <a:endParaRPr lang="en-US">
              <a:latin typeface="Lucida Sans" charset="0"/>
              <a:ea typeface="Arial Unicode MS" charset="0"/>
              <a:cs typeface="Arial Unicode MS" charset="0"/>
            </a:endParaRPr>
          </a:p>
        </p:txBody>
      </p:sp>
      <p:sp>
        <p:nvSpPr>
          <p:cNvPr id="962599" name="Text Box 39"/>
          <p:cNvSpPr txBox="1">
            <a:spLocks noChangeArrowheads="1"/>
          </p:cNvSpPr>
          <p:nvPr/>
        </p:nvSpPr>
        <p:spPr bwMode="auto">
          <a:xfrm>
            <a:off x="8258175" y="4181476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962600" name="Text Box 40"/>
          <p:cNvSpPr txBox="1">
            <a:spLocks noChangeArrowheads="1"/>
          </p:cNvSpPr>
          <p:nvPr/>
        </p:nvSpPr>
        <p:spPr bwMode="auto">
          <a:xfrm>
            <a:off x="7372350" y="3800476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156503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8" grpId="0" animBg="1"/>
      <p:bldP spid="962589" grpId="0" animBg="1"/>
      <p:bldP spid="962590" grpId="0" animBg="1"/>
      <p:bldP spid="962591" grpId="0" animBg="1"/>
      <p:bldP spid="962592" grpId="0" animBg="1"/>
      <p:bldP spid="962593" grpId="0" animBg="1"/>
      <p:bldP spid="962594" grpId="0" animBg="1"/>
      <p:bldP spid="962595" grpId="0" animBg="1"/>
      <p:bldP spid="962596" grpId="0" animBg="1"/>
      <p:bldP spid="962597" grpId="0" animBg="1"/>
      <p:bldP spid="962599" grpId="0"/>
      <p:bldP spid="9626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578" y="-1016"/>
            <a:ext cx="9720072" cy="1499616"/>
          </a:xfrm>
        </p:spPr>
        <p:txBody>
          <a:bodyPr/>
          <a:lstStyle/>
          <a:p>
            <a:pPr eaLnBrk="1" hangingPunct="1"/>
            <a:r>
              <a:rPr lang="en-US" dirty="0" smtClean="0"/>
              <a:t>Soft Margin Classification Mathematically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5578" y="1638300"/>
            <a:ext cx="9720073" cy="49149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The old formulation:</a:t>
            </a:r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id-ID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The new formulation incorporating slack variables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 eaLnBrk="1" hangingPunct="1">
              <a:buNone/>
            </a:pPr>
            <a:endParaRPr lang="id-ID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Parameter </a:t>
            </a:r>
            <a:r>
              <a:rPr lang="en-US" sz="2400" i="1" dirty="0"/>
              <a:t>C</a:t>
            </a:r>
            <a:r>
              <a:rPr lang="en-US" sz="2400" dirty="0"/>
              <a:t> can be viewed as a way to control </a:t>
            </a:r>
            <a:r>
              <a:rPr lang="en-US" sz="2400" b="1" dirty="0" err="1"/>
              <a:t>overfitting</a:t>
            </a:r>
            <a:endParaRPr lang="en-US" sz="2400" b="1" dirty="0"/>
          </a:p>
          <a:p>
            <a:pPr lvl="1" eaLnBrk="1" hangingPunct="1"/>
            <a:r>
              <a:rPr lang="en-US" dirty="0"/>
              <a:t>A regularization term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417064" y="2222500"/>
            <a:ext cx="6438900" cy="1107996"/>
          </a:xfrm>
          <a:prstGeom prst="rect">
            <a:avLst/>
          </a:prstGeom>
          <a:solidFill>
            <a:srgbClr val="CCCCFF"/>
          </a:solidFill>
          <a:ln w="254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2060"/>
                </a:solidFill>
                <a:latin typeface="+mn-lt"/>
              </a:rPr>
              <a:t>Find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w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n-US" sz="2200" i="1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such that</a:t>
            </a:r>
          </a:p>
          <a:p>
            <a:pPr eaLnBrk="1" hangingPunct="1"/>
            <a:r>
              <a:rPr lang="el-GR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Φ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=½ 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w</a:t>
            </a:r>
            <a:r>
              <a:rPr lang="en-US" sz="2200" baseline="30000" dirty="0" err="1">
                <a:solidFill>
                  <a:srgbClr val="002060"/>
                </a:solidFill>
                <a:latin typeface="+mn-lt"/>
              </a:rPr>
              <a:t>T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w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 is minimized and for all {(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x</a:t>
            </a:r>
            <a:r>
              <a:rPr lang="en-US" sz="2200" b="1" baseline="-25000" dirty="0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,</a:t>
            </a:r>
            <a:r>
              <a:rPr lang="en-US" sz="2200" i="1" dirty="0" err="1">
                <a:solidFill>
                  <a:srgbClr val="002060"/>
                </a:solidFill>
                <a:latin typeface="+mn-lt"/>
              </a:rPr>
              <a:t>y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)}</a:t>
            </a:r>
          </a:p>
          <a:p>
            <a:pPr eaLnBrk="1" hangingPunct="1"/>
            <a:r>
              <a:rPr lang="en-US" sz="2200" i="1" dirty="0" err="1">
                <a:solidFill>
                  <a:srgbClr val="002060"/>
                </a:solidFill>
                <a:latin typeface="+mn-lt"/>
              </a:rPr>
              <a:t>y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(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w</a:t>
            </a:r>
            <a:r>
              <a:rPr lang="en-US" sz="2200" b="1" baseline="30000" dirty="0" err="1">
                <a:solidFill>
                  <a:srgbClr val="002060"/>
                </a:solidFill>
                <a:latin typeface="+mn-lt"/>
              </a:rPr>
              <a:t>T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sz="2200" b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+ b)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≥ 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417064" y="4241800"/>
            <a:ext cx="7277100" cy="1107996"/>
          </a:xfrm>
          <a:prstGeom prst="rect">
            <a:avLst/>
          </a:prstGeom>
          <a:solidFill>
            <a:srgbClr val="EFCDEF"/>
          </a:solidFill>
          <a:ln w="254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2060"/>
                </a:solidFill>
                <a:latin typeface="+mn-lt"/>
              </a:rPr>
              <a:t>Find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w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n-US" sz="2200" i="1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such that</a:t>
            </a:r>
          </a:p>
          <a:p>
            <a:pPr eaLnBrk="1" hangingPunct="1"/>
            <a:r>
              <a:rPr lang="el-GR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Φ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=½ 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w</a:t>
            </a:r>
            <a:r>
              <a:rPr lang="en-US" sz="2200" baseline="30000" dirty="0" err="1">
                <a:solidFill>
                  <a:srgbClr val="002060"/>
                </a:solidFill>
                <a:latin typeface="+mn-lt"/>
              </a:rPr>
              <a:t>T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w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+ </a:t>
            </a:r>
            <a:r>
              <a:rPr lang="en-US" sz="2200" i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l-GR" sz="2200" dirty="0">
                <a:solidFill>
                  <a:srgbClr val="002060"/>
                </a:solidFill>
                <a:latin typeface="+mn-lt"/>
              </a:rPr>
              <a:t>Σ</a:t>
            </a:r>
            <a:r>
              <a:rPr lang="el-GR" sz="2200" i="1" dirty="0">
                <a:solidFill>
                  <a:srgbClr val="002060"/>
                </a:solidFill>
                <a:latin typeface="+mn-lt"/>
              </a:rPr>
              <a:t>ξ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    is minimized and for all {(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x</a:t>
            </a:r>
            <a:r>
              <a:rPr lang="en-US" sz="2200" b="1" baseline="-25000" dirty="0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,</a:t>
            </a:r>
            <a:r>
              <a:rPr lang="en-US" sz="2200" i="1" dirty="0" err="1">
                <a:solidFill>
                  <a:srgbClr val="002060"/>
                </a:solidFill>
                <a:latin typeface="+mn-lt"/>
              </a:rPr>
              <a:t>y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)}</a:t>
            </a:r>
          </a:p>
          <a:p>
            <a:pPr eaLnBrk="1" hangingPunct="1"/>
            <a:r>
              <a:rPr lang="en-US" sz="2200" i="1" dirty="0" err="1">
                <a:solidFill>
                  <a:srgbClr val="002060"/>
                </a:solidFill>
                <a:latin typeface="+mn-lt"/>
              </a:rPr>
              <a:t>y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w</a:t>
            </a:r>
            <a:r>
              <a:rPr lang="en-US" sz="2200" b="1" baseline="30000" dirty="0" err="1">
                <a:solidFill>
                  <a:srgbClr val="002060"/>
                </a:solidFill>
                <a:latin typeface="+mn-lt"/>
              </a:rPr>
              <a:t>T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sz="2200" b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+ </a:t>
            </a:r>
            <a:r>
              <a:rPr lang="en-US" sz="2200" i="1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≥ 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1- 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ξ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 and    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ξ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200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≥ 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0 for all </a:t>
            </a:r>
            <a:r>
              <a:rPr lang="en-US" sz="22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endParaRPr lang="en-US" sz="2200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9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698" y="946878"/>
            <a:ext cx="5956300" cy="240599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1280" y="182563"/>
            <a:ext cx="804144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Overfitting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3680" y="4184839"/>
            <a:ext cx="48497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Learned hypothesis may </a:t>
            </a:r>
            <a:r>
              <a:rPr lang="en-US" sz="2800" b="1" dirty="0" smtClean="0">
                <a:solidFill>
                  <a:schemeClr val="bg1"/>
                </a:solidFill>
              </a:rPr>
              <a:t>fit</a:t>
            </a:r>
            <a:r>
              <a:rPr lang="en-US" sz="2800" dirty="0" smtClean="0">
                <a:solidFill>
                  <a:schemeClr val="bg1"/>
                </a:solidFill>
              </a:rPr>
              <a:t> the training data very well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even outliers</a:t>
            </a:r>
            <a:r>
              <a:rPr lang="en-US" sz="2800" dirty="0">
                <a:solidFill>
                  <a:schemeClr val="bg1"/>
                </a:solidFill>
              </a:rPr>
              <a:t> (</a:t>
            </a:r>
            <a:r>
              <a:rPr lang="en-US" sz="2800" b="1" dirty="0">
                <a:solidFill>
                  <a:schemeClr val="bg1"/>
                </a:solidFill>
              </a:rPr>
              <a:t>noise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smtClean="0">
                <a:solidFill>
                  <a:schemeClr val="bg1"/>
                </a:solidFill>
              </a:rPr>
              <a:t>but fail to </a:t>
            </a:r>
            <a:r>
              <a:rPr lang="en-US" sz="2800" b="1" dirty="0" smtClean="0">
                <a:solidFill>
                  <a:schemeClr val="bg1"/>
                </a:solidFill>
              </a:rPr>
              <a:t>generalize</a:t>
            </a:r>
            <a:r>
              <a:rPr lang="en-US" sz="2800" dirty="0" smtClean="0">
                <a:solidFill>
                  <a:schemeClr val="bg1"/>
                </a:solidFill>
              </a:rPr>
              <a:t> to new examples (test data)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8" name="Εικόνα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1767787"/>
            <a:ext cx="3956050" cy="2906053"/>
          </a:xfrm>
          <a:prstGeom prst="rect">
            <a:avLst/>
          </a:prstGeom>
        </p:spPr>
      </p:pic>
      <p:sp>
        <p:nvSpPr>
          <p:cNvPr id="9" name="Ορθογώνιο 1"/>
          <p:cNvSpPr/>
          <p:nvPr/>
        </p:nvSpPr>
        <p:spPr>
          <a:xfrm>
            <a:off x="5433444" y="353802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http://</a:t>
            </a:r>
            <a:r>
              <a:rPr lang="en-US" sz="900" i="1" dirty="0" err="1">
                <a:solidFill>
                  <a:schemeClr val="bg1"/>
                </a:solidFill>
              </a:rPr>
              <a:t>wiki.bethanycrane.com</a:t>
            </a:r>
            <a:r>
              <a:rPr lang="en-US" sz="900" i="1" dirty="0">
                <a:solidFill>
                  <a:schemeClr val="bg1"/>
                </a:solidFill>
              </a:rPr>
              <a:t>/overfitting-of-data</a:t>
            </a:r>
          </a:p>
        </p:txBody>
      </p:sp>
      <p:sp>
        <p:nvSpPr>
          <p:cNvPr id="10" name="Ορθογώνιο 3"/>
          <p:cNvSpPr/>
          <p:nvPr/>
        </p:nvSpPr>
        <p:spPr>
          <a:xfrm>
            <a:off x="817354" y="501614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https://</a:t>
            </a:r>
            <a:r>
              <a:rPr lang="en-US" sz="900" i="1" dirty="0" err="1">
                <a:solidFill>
                  <a:schemeClr val="bg1"/>
                </a:solidFill>
              </a:rPr>
              <a:t>www.neuraldesigner.com</a:t>
            </a:r>
            <a:r>
              <a:rPr lang="en-US" sz="900" i="1" dirty="0">
                <a:solidFill>
                  <a:schemeClr val="bg1"/>
                </a:solidFill>
              </a:rPr>
              <a:t>/images/learning/</a:t>
            </a:r>
            <a:r>
              <a:rPr lang="en-US" sz="900" i="1" dirty="0" err="1">
                <a:solidFill>
                  <a:schemeClr val="bg1"/>
                </a:solidFill>
              </a:rPr>
              <a:t>selection_error.svg</a:t>
            </a:r>
            <a:endParaRPr lang="el-GR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4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C0E43F7-ECDF-4350-B234-FFAA97EE8063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264" y="0"/>
            <a:ext cx="9720072" cy="1499616"/>
          </a:xfrm>
        </p:spPr>
        <p:txBody>
          <a:bodyPr/>
          <a:lstStyle/>
          <a:p>
            <a:pPr eaLnBrk="1" hangingPunct="1"/>
            <a:r>
              <a:rPr lang="en-US" dirty="0" smtClean="0"/>
              <a:t>Soft Margin Classification – Solution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264" y="1334779"/>
            <a:ext cx="10274902" cy="5343951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The dual problem for soft margin classification: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Neither slack variables </a:t>
            </a:r>
            <a:r>
              <a:rPr lang="el-GR" sz="2400" i="1" dirty="0">
                <a:cs typeface="Times New Roman" panose="02020603050405020304" pitchFamily="18" charset="0"/>
              </a:rPr>
              <a:t>ξ</a:t>
            </a:r>
            <a:r>
              <a:rPr lang="en-US" sz="2400" i="1" baseline="-25000" dirty="0" err="1">
                <a:cs typeface="Times New Roman" panose="02020603050405020304" pitchFamily="18" charset="0"/>
              </a:rPr>
              <a:t>i</a:t>
            </a:r>
            <a:r>
              <a:rPr lang="en-US" sz="2400" baseline="-25000" dirty="0">
                <a:cs typeface="Times New Roman" panose="02020603050405020304" pitchFamily="18" charset="0"/>
              </a:rPr>
              <a:t>  </a:t>
            </a:r>
            <a:r>
              <a:rPr lang="en-US" sz="2400" dirty="0">
                <a:cs typeface="Times New Roman" panose="02020603050405020304" pitchFamily="18" charset="0"/>
              </a:rPr>
              <a:t>nor their Lagrange multipliers appear in the dual problem!</a:t>
            </a:r>
          </a:p>
          <a:p>
            <a:pPr eaLnBrk="1" hangingPunct="1"/>
            <a:r>
              <a:rPr lang="en-US" sz="2400" dirty="0">
                <a:cs typeface="Times New Roman" panose="02020603050405020304" pitchFamily="18" charset="0"/>
              </a:rPr>
              <a:t>Again, </a:t>
            </a:r>
            <a:r>
              <a:rPr lang="en-US" sz="2400" b="1" dirty="0"/>
              <a:t>x</a:t>
            </a:r>
            <a:r>
              <a:rPr lang="en-US" sz="2400" b="1" baseline="-25000" dirty="0"/>
              <a:t>i </a:t>
            </a:r>
            <a:r>
              <a:rPr lang="en-US" sz="2400" dirty="0"/>
              <a:t>with non-zero </a:t>
            </a:r>
            <a:r>
              <a:rPr lang="el-GR" sz="2400" i="1" dirty="0">
                <a:cs typeface="Times New Roman" panose="02020603050405020304" pitchFamily="18" charset="0"/>
              </a:rPr>
              <a:t>α</a:t>
            </a:r>
            <a:r>
              <a:rPr lang="en-US" sz="2400" i="1" baseline="-25000" dirty="0" err="1">
                <a:cs typeface="Times New Roman" panose="02020603050405020304" pitchFamily="18" charset="0"/>
              </a:rPr>
              <a:t>i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will be support vectors.</a:t>
            </a:r>
          </a:p>
          <a:p>
            <a:pPr eaLnBrk="1" hangingPunct="1"/>
            <a:r>
              <a:rPr lang="en-US" sz="2400" dirty="0">
                <a:cs typeface="Times New Roman" panose="02020603050405020304" pitchFamily="18" charset="0"/>
              </a:rPr>
              <a:t>Solution to the dual problem is: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376840" y="1753337"/>
            <a:ext cx="6381750" cy="1457325"/>
          </a:xfrm>
          <a:prstGeom prst="rect">
            <a:avLst/>
          </a:prstGeom>
          <a:solidFill>
            <a:srgbClr val="CCCCFF"/>
          </a:solidFill>
          <a:ln w="254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2060"/>
                </a:solidFill>
                <a:latin typeface="+mn-lt"/>
              </a:rPr>
              <a:t>Find 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…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sz="2200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such that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Q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l-GR" sz="2200" b="1" dirty="0">
                <a:solidFill>
                  <a:srgbClr val="002060"/>
                </a:solidFill>
                <a:latin typeface="+mn-lt"/>
              </a:rPr>
              <a:t>α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=</a:t>
            </a:r>
            <a:r>
              <a:rPr lang="el-GR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Σ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200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½</a:t>
            </a:r>
            <a:r>
              <a:rPr lang="el-GR" sz="2200" dirty="0">
                <a:solidFill>
                  <a:srgbClr val="002060"/>
                </a:solidFill>
                <a:latin typeface="+mn-lt"/>
              </a:rPr>
              <a:t>ΣΣ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j</a:t>
            </a:r>
            <a:r>
              <a:rPr lang="en-US" sz="22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2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j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sz="2200" b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2200" b="1" baseline="30000" dirty="0" err="1">
                <a:solidFill>
                  <a:srgbClr val="002060"/>
                </a:solidFill>
                <a:latin typeface="+mn-lt"/>
              </a:rPr>
              <a:t>T</a:t>
            </a:r>
            <a:r>
              <a:rPr lang="en-US" sz="2200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sz="2200" b="1" baseline="-25000" dirty="0" err="1">
                <a:solidFill>
                  <a:srgbClr val="002060"/>
                </a:solidFill>
                <a:latin typeface="+mn-lt"/>
              </a:rPr>
              <a:t>j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is maximized and </a:t>
            </a:r>
          </a:p>
          <a:p>
            <a:pPr eaLnBrk="1" hangingPunct="1"/>
            <a:r>
              <a:rPr lang="en-US" sz="2200" dirty="0">
                <a:solidFill>
                  <a:srgbClr val="002060"/>
                </a:solidFill>
                <a:latin typeface="+mn-lt"/>
              </a:rPr>
              <a:t>(1)  </a:t>
            </a:r>
            <a:r>
              <a:rPr lang="el-GR" sz="2200" dirty="0">
                <a:solidFill>
                  <a:srgbClr val="002060"/>
                </a:solidFill>
                <a:latin typeface="+mn-lt"/>
              </a:rPr>
              <a:t>Σ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2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200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= 0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  <a:p>
            <a:pPr eaLnBrk="1" hangingPunct="1"/>
            <a:r>
              <a:rPr lang="en-US" sz="2200" dirty="0">
                <a:solidFill>
                  <a:srgbClr val="002060"/>
                </a:solidFill>
                <a:latin typeface="+mn-lt"/>
              </a:rPr>
              <a:t>(2)  0 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≤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200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≤ </a:t>
            </a:r>
            <a:r>
              <a:rPr lang="en-US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</a:t>
            </a:r>
            <a:r>
              <a:rPr lang="en-US" sz="2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for all </a:t>
            </a:r>
            <a:r>
              <a:rPr lang="el-GR" sz="22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2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endParaRPr lang="en-US" sz="2200" i="1" baseline="-250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415748" y="5249069"/>
            <a:ext cx="5518451" cy="982663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</a:t>
            </a:r>
            <a:r>
              <a:rPr lang="en-US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= </a:t>
            </a:r>
            <a:r>
              <a:rPr lang="el-GR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Σ</a:t>
            </a:r>
            <a:r>
              <a:rPr lang="el-GR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b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b="1" baseline="-25000" dirty="0">
                <a:solidFill>
                  <a:srgbClr val="002060"/>
                </a:solidFill>
                <a:latin typeface="+mn-lt"/>
              </a:rPr>
              <a:t>             </a:t>
            </a:r>
          </a:p>
          <a:p>
            <a:pPr eaLnBrk="1" hangingPunct="1"/>
            <a:r>
              <a:rPr lang="en-US" i="1" dirty="0">
                <a:solidFill>
                  <a:srgbClr val="002060"/>
                </a:solidFill>
                <a:latin typeface="+mn-lt"/>
              </a:rPr>
              <a:t>b = </a:t>
            </a:r>
            <a:r>
              <a:rPr lang="en-US" i="1" dirty="0" err="1">
                <a:solidFill>
                  <a:srgbClr val="002060"/>
                </a:solidFill>
                <a:latin typeface="+mn-lt"/>
              </a:rPr>
              <a:t>y</a:t>
            </a:r>
            <a:r>
              <a:rPr lang="en-US" i="1" baseline="-25000" dirty="0" err="1">
                <a:solidFill>
                  <a:srgbClr val="002060"/>
                </a:solidFill>
                <a:latin typeface="+mn-lt"/>
              </a:rPr>
              <a:t>k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(1- </a:t>
            </a:r>
            <a:r>
              <a:rPr lang="el-GR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ξ</a:t>
            </a:r>
            <a:r>
              <a:rPr lang="en-US" i="1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) -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w</a:t>
            </a:r>
            <a:r>
              <a:rPr lang="en-US" b="1" baseline="30000" dirty="0" err="1">
                <a:solidFill>
                  <a:srgbClr val="002060"/>
                </a:solidFill>
                <a:latin typeface="+mn-lt"/>
              </a:rPr>
              <a:t>T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i="1" baseline="-25000" dirty="0" err="1">
                <a:solidFill>
                  <a:srgbClr val="002060"/>
                </a:solidFill>
                <a:latin typeface="+mn-lt"/>
              </a:rPr>
              <a:t>k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where </a:t>
            </a:r>
            <a:r>
              <a:rPr lang="en-US" i="1" dirty="0">
                <a:solidFill>
                  <a:srgbClr val="002060"/>
                </a:solidFill>
                <a:latin typeface="+mn-lt"/>
              </a:rPr>
              <a:t>k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= </a:t>
            </a:r>
            <a:r>
              <a:rPr lang="en-US" dirty="0" err="1">
                <a:solidFill>
                  <a:srgbClr val="002060"/>
                </a:solidFill>
                <a:latin typeface="+mn-lt"/>
              </a:rPr>
              <a:t>argmax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</a:t>
            </a:r>
            <a:r>
              <a:rPr lang="el-GR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i="1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</a:t>
            </a:r>
            <a:r>
              <a:rPr lang="ja-JP" altLang="en-US" i="1" baseline="-25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’</a:t>
            </a:r>
            <a:endParaRPr lang="en-US" i="1" baseline="-250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414682" y="5687280"/>
            <a:ext cx="2991154" cy="523220"/>
          </a:xfrm>
          <a:prstGeom prst="rect">
            <a:avLst/>
          </a:prstGeom>
          <a:solidFill>
            <a:srgbClr val="EFCDEF"/>
          </a:solidFill>
          <a:ln w="57150">
            <a:solidFill>
              <a:srgbClr val="E2A6E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 i="1" dirty="0">
                <a:solidFill>
                  <a:srgbClr val="002060"/>
                </a:solidFill>
                <a:latin typeface="+mn-lt"/>
              </a:rPr>
              <a:t>f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x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) = </a:t>
            </a:r>
            <a:r>
              <a:rPr lang="el-GR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Σ</a:t>
            </a:r>
            <a:r>
              <a:rPr lang="el-GR" sz="28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sz="28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800" i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800" i="1" baseline="-250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sz="2800" b="1" baseline="-25000" dirty="0" err="1">
                <a:solidFill>
                  <a:srgbClr val="002060"/>
                </a:solidFill>
                <a:latin typeface="+mn-lt"/>
              </a:rPr>
              <a:t>i</a:t>
            </a:r>
            <a:r>
              <a:rPr lang="en-US" sz="2800" b="1" baseline="30000" dirty="0" err="1">
                <a:solidFill>
                  <a:srgbClr val="002060"/>
                </a:solidFill>
                <a:latin typeface="+mn-lt"/>
              </a:rPr>
              <a:t>T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x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+ </a:t>
            </a:r>
            <a:r>
              <a:rPr lang="en-US" sz="2800" i="1" dirty="0">
                <a:solidFill>
                  <a:srgbClr val="002060"/>
                </a:solidFill>
                <a:latin typeface="+mn-lt"/>
              </a:rPr>
              <a:t>b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414682" y="4750802"/>
            <a:ext cx="342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w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is not needed explicitly for classification!</a:t>
            </a:r>
          </a:p>
        </p:txBody>
      </p:sp>
    </p:spTree>
    <p:extLst>
      <p:ext uri="{BB962C8B-B14F-4D97-AF65-F5344CB8AC3E}">
        <p14:creationId xmlns:p14="http://schemas.microsoft.com/office/powerpoint/2010/main" val="515871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</a:t>
            </a:r>
            <a:r>
              <a:rPr lang="id-ID" dirty="0" smtClean="0"/>
              <a:t>engenalan SVM: Klasifikasi Linear</a:t>
            </a:r>
            <a:endParaRPr lang="id-ID" sz="2000" dirty="0" smtClean="0"/>
          </a:p>
          <a:p>
            <a:r>
              <a:rPr lang="id-ID" dirty="0" smtClean="0"/>
              <a:t>Hard-Margin v.s. Soft-Margin: Slack Variable</a:t>
            </a:r>
            <a:endParaRPr lang="id-ID" dirty="0"/>
          </a:p>
          <a:p>
            <a:r>
              <a:rPr lang="id-ID" dirty="0" smtClean="0"/>
              <a:t>Trik Kernel</a:t>
            </a:r>
          </a:p>
          <a:p>
            <a:r>
              <a:rPr lang="id-ID" dirty="0" smtClean="0"/>
              <a:t>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Renny P. Kusumawardani – Sistem Cerdas – Jurusan Sistem Informasi 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7989F9-F06A-4C9B-BE1A-28D3557F1CC8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 with SVMs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4128" y="2084832"/>
            <a:ext cx="9720073" cy="4425506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sz="3000" dirty="0">
                <a:solidFill>
                  <a:schemeClr val="tx1"/>
                </a:solidFill>
                <a:sym typeface="Symbol" panose="05050102010706020507" pitchFamily="18" charset="2"/>
              </a:rPr>
              <a:t>Given a new point </a:t>
            </a:r>
            <a:r>
              <a:rPr lang="en-US" sz="3000" b="1" dirty="0">
                <a:solidFill>
                  <a:schemeClr val="tx1"/>
                </a:solidFill>
                <a:sym typeface="Symbol" panose="05050102010706020507" pitchFamily="18" charset="2"/>
              </a:rPr>
              <a:t>x</a:t>
            </a:r>
            <a:r>
              <a:rPr lang="en-US" sz="3000" dirty="0">
                <a:solidFill>
                  <a:schemeClr val="tx1"/>
                </a:solidFill>
                <a:sym typeface="Symbol" panose="05050102010706020507" pitchFamily="18" charset="2"/>
              </a:rPr>
              <a:t>, we can score its projection onto the </a:t>
            </a:r>
            <a:r>
              <a:rPr lang="en-US" sz="3000" dirty="0" err="1">
                <a:solidFill>
                  <a:schemeClr val="tx1"/>
                </a:solidFill>
                <a:sym typeface="Symbol" panose="05050102010706020507" pitchFamily="18" charset="2"/>
              </a:rPr>
              <a:t>hyperplane</a:t>
            </a:r>
            <a:r>
              <a:rPr lang="en-US" sz="3000" dirty="0">
                <a:solidFill>
                  <a:schemeClr val="tx1"/>
                </a:solidFill>
                <a:sym typeface="Symbol" panose="05050102010706020507" pitchFamily="18" charset="2"/>
              </a:rPr>
              <a:t> normal:</a:t>
            </a:r>
          </a:p>
          <a:p>
            <a:pPr lvl="1" eaLnBrk="1" hangingPunct="1"/>
            <a:r>
              <a:rPr 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I.e., compute score: </a:t>
            </a:r>
            <a:r>
              <a:rPr lang="en-US" sz="2800" b="1" dirty="0" err="1">
                <a:solidFill>
                  <a:schemeClr val="tx1"/>
                </a:solidFill>
                <a:sym typeface="Symbol" panose="05050102010706020507" pitchFamily="18" charset="2"/>
              </a:rPr>
              <a:t>w</a:t>
            </a:r>
            <a:r>
              <a:rPr lang="en-US" sz="2800" b="1" baseline="30000" dirty="0" err="1">
                <a:solidFill>
                  <a:schemeClr val="tx1"/>
                </a:solidFill>
                <a:sym typeface="Symbol" panose="05050102010706020507" pitchFamily="18" charset="2"/>
              </a:rPr>
              <a:t>T</a:t>
            </a:r>
            <a:r>
              <a:rPr lang="en-US" sz="2800" b="1" dirty="0" err="1">
                <a:solidFill>
                  <a:schemeClr val="tx1"/>
                </a:solidFill>
                <a:sym typeface="Symbol" panose="05050102010706020507" pitchFamily="18" charset="2"/>
              </a:rPr>
              <a:t>x</a:t>
            </a:r>
            <a:r>
              <a:rPr 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 + </a:t>
            </a:r>
            <a:r>
              <a:rPr lang="en-US" sz="2800" i="1" dirty="0">
                <a:solidFill>
                  <a:schemeClr val="tx1"/>
                </a:solidFill>
                <a:sym typeface="Symbol" panose="05050102010706020507" pitchFamily="18" charset="2"/>
              </a:rPr>
              <a:t>b</a:t>
            </a:r>
            <a:r>
              <a:rPr 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 </a:t>
            </a:r>
            <a:r>
              <a:rPr lang="el-GR" dirty="0" smtClean="0">
                <a:solidFill>
                  <a:schemeClr val="tx1"/>
                </a:solidFill>
              </a:rPr>
              <a:t>Σ</a:t>
            </a:r>
            <a:r>
              <a:rPr lang="el-GR" i="1" dirty="0" smtClean="0">
                <a:solidFill>
                  <a:schemeClr val="tx1"/>
                </a:solidFill>
              </a:rPr>
              <a:t>α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i</a:t>
            </a:r>
            <a:r>
              <a:rPr lang="en-US" i="1" dirty="0" err="1" smtClean="0">
                <a:solidFill>
                  <a:schemeClr val="tx1"/>
                </a:solidFill>
              </a:rPr>
              <a:t>y</a:t>
            </a:r>
            <a:r>
              <a:rPr lang="en-US" i="1" baseline="-25000" dirty="0" err="1" smtClean="0">
                <a:solidFill>
                  <a:schemeClr val="tx1"/>
                </a:solidFill>
              </a:rPr>
              <a:t>i</a:t>
            </a:r>
            <a:r>
              <a:rPr lang="en-US" b="1" dirty="0" err="1" smtClean="0">
                <a:solidFill>
                  <a:schemeClr val="tx1"/>
                </a:solidFill>
              </a:rPr>
              <a:t>x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i</a:t>
            </a:r>
            <a:r>
              <a:rPr lang="en-US" b="1" baseline="30000" dirty="0" err="1" smtClean="0">
                <a:solidFill>
                  <a:schemeClr val="tx1"/>
                </a:solidFill>
              </a:rPr>
              <a:t>T</a:t>
            </a:r>
            <a:r>
              <a:rPr lang="en-US" b="1" dirty="0" err="1" smtClean="0">
                <a:solidFill>
                  <a:schemeClr val="tx1"/>
                </a:solidFill>
              </a:rPr>
              <a:t>x</a:t>
            </a:r>
            <a:r>
              <a:rPr lang="en-US" b="1" dirty="0" smtClean="0">
                <a:solidFill>
                  <a:schemeClr val="tx1"/>
                </a:solidFill>
              </a:rPr>
              <a:t> + </a:t>
            </a:r>
            <a:r>
              <a:rPr lang="en-US" i="1" dirty="0" smtClean="0">
                <a:solidFill>
                  <a:schemeClr val="tx1"/>
                </a:solidFill>
              </a:rPr>
              <a:t>b</a:t>
            </a:r>
          </a:p>
          <a:p>
            <a:pPr lvl="2" eaLnBrk="1" hangingPunct="1"/>
            <a:r>
              <a:rPr lang="en-US" sz="2200" dirty="0" smtClean="0">
                <a:solidFill>
                  <a:schemeClr val="tx1"/>
                </a:solidFill>
              </a:rPr>
              <a:t>Decide class based on whether &lt; or &gt; 0</a:t>
            </a:r>
          </a:p>
          <a:p>
            <a:pPr lvl="1" eaLnBrk="1" hangingPunct="1"/>
            <a:endParaRPr lang="en-US" i="1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Can set confidence threshold </a:t>
            </a:r>
            <a:r>
              <a:rPr lang="en-US" sz="2800" i="1" dirty="0">
                <a:solidFill>
                  <a:schemeClr val="tx1"/>
                </a:solidFill>
                <a:sym typeface="Symbol" panose="05050102010706020507" pitchFamily="18" charset="2"/>
              </a:rPr>
              <a:t>t</a:t>
            </a:r>
            <a:r>
              <a:rPr 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.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7467600" y="4419600"/>
            <a:ext cx="1981200" cy="1981200"/>
            <a:chOff x="3744" y="1536"/>
            <a:chExt cx="1248" cy="1248"/>
          </a:xfrm>
        </p:grpSpPr>
        <p:sp>
          <p:nvSpPr>
            <p:cNvPr id="39958" name="Oval 5"/>
            <p:cNvSpPr>
              <a:spLocks noChangeArrowheads="1"/>
            </p:cNvSpPr>
            <p:nvPr/>
          </p:nvSpPr>
          <p:spPr bwMode="auto">
            <a:xfrm>
              <a:off x="4512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59" name="Oval 6"/>
            <p:cNvSpPr>
              <a:spLocks noChangeArrowheads="1"/>
            </p:cNvSpPr>
            <p:nvPr/>
          </p:nvSpPr>
          <p:spPr bwMode="auto">
            <a:xfrm>
              <a:off x="4704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60" name="Oval 7"/>
            <p:cNvSpPr>
              <a:spLocks noChangeArrowheads="1"/>
            </p:cNvSpPr>
            <p:nvPr/>
          </p:nvSpPr>
          <p:spPr bwMode="auto">
            <a:xfrm>
              <a:off x="4608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61" name="Oval 8"/>
            <p:cNvSpPr>
              <a:spLocks noChangeArrowheads="1"/>
            </p:cNvSpPr>
            <p:nvPr/>
          </p:nvSpPr>
          <p:spPr bwMode="auto">
            <a:xfrm>
              <a:off x="4896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62" name="Oval 9"/>
            <p:cNvSpPr>
              <a:spLocks noChangeArrowheads="1"/>
            </p:cNvSpPr>
            <p:nvPr/>
          </p:nvSpPr>
          <p:spPr bwMode="auto">
            <a:xfrm>
              <a:off x="4752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63" name="Oval 10"/>
            <p:cNvSpPr>
              <a:spLocks noChangeArrowheads="1"/>
            </p:cNvSpPr>
            <p:nvPr/>
          </p:nvSpPr>
          <p:spPr bwMode="auto">
            <a:xfrm>
              <a:off x="4704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64" name="Oval 11"/>
            <p:cNvSpPr>
              <a:spLocks noChangeArrowheads="1"/>
            </p:cNvSpPr>
            <p:nvPr/>
          </p:nvSpPr>
          <p:spPr bwMode="auto">
            <a:xfrm>
              <a:off x="4320" y="15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65" name="Rectangle 12"/>
            <p:cNvSpPr>
              <a:spLocks noChangeArrowheads="1"/>
            </p:cNvSpPr>
            <p:nvPr/>
          </p:nvSpPr>
          <p:spPr bwMode="auto">
            <a:xfrm>
              <a:off x="3936" y="220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66" name="Rectangle 13"/>
            <p:cNvSpPr>
              <a:spLocks noChangeArrowheads="1"/>
            </p:cNvSpPr>
            <p:nvPr/>
          </p:nvSpPr>
          <p:spPr bwMode="auto">
            <a:xfrm>
              <a:off x="4032" y="268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67" name="Rectangle 14"/>
            <p:cNvSpPr>
              <a:spLocks noChangeArrowheads="1"/>
            </p:cNvSpPr>
            <p:nvPr/>
          </p:nvSpPr>
          <p:spPr bwMode="auto">
            <a:xfrm>
              <a:off x="4128" y="2400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68" name="Rectangle 15"/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69" name="Rectangle 16"/>
            <p:cNvSpPr>
              <a:spLocks noChangeArrowheads="1"/>
            </p:cNvSpPr>
            <p:nvPr/>
          </p:nvSpPr>
          <p:spPr bwMode="auto">
            <a:xfrm>
              <a:off x="3744" y="230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70" name="Rectangle 17"/>
            <p:cNvSpPr>
              <a:spLocks noChangeArrowheads="1"/>
            </p:cNvSpPr>
            <p:nvPr/>
          </p:nvSpPr>
          <p:spPr bwMode="auto">
            <a:xfrm>
              <a:off x="3936" y="244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71" name="Rectangle 18"/>
            <p:cNvSpPr>
              <a:spLocks noChangeArrowheads="1"/>
            </p:cNvSpPr>
            <p:nvPr/>
          </p:nvSpPr>
          <p:spPr bwMode="auto">
            <a:xfrm>
              <a:off x="3792" y="259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72" name="Oval 19"/>
            <p:cNvSpPr>
              <a:spLocks noChangeArrowheads="1"/>
            </p:cNvSpPr>
            <p:nvPr/>
          </p:nvSpPr>
          <p:spPr bwMode="auto">
            <a:xfrm>
              <a:off x="4800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73" name="Oval 20"/>
            <p:cNvSpPr>
              <a:spLocks noChangeArrowheads="1"/>
            </p:cNvSpPr>
            <p:nvPr/>
          </p:nvSpPr>
          <p:spPr bwMode="auto">
            <a:xfrm>
              <a:off x="4848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74" name="Oval 21"/>
            <p:cNvSpPr>
              <a:spLocks noChangeArrowheads="1"/>
            </p:cNvSpPr>
            <p:nvPr/>
          </p:nvSpPr>
          <p:spPr bwMode="auto">
            <a:xfrm>
              <a:off x="4344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75" name="Rectangle 22"/>
            <p:cNvSpPr>
              <a:spLocks noChangeArrowheads="1"/>
            </p:cNvSpPr>
            <p:nvPr/>
          </p:nvSpPr>
          <p:spPr bwMode="auto">
            <a:xfrm>
              <a:off x="4128" y="216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76" name="Rectangle 23"/>
            <p:cNvSpPr>
              <a:spLocks noChangeArrowheads="1"/>
            </p:cNvSpPr>
            <p:nvPr/>
          </p:nvSpPr>
          <p:spPr bwMode="auto">
            <a:xfrm>
              <a:off x="4320" y="230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77" name="Rectangle 24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78" name="Oval 25"/>
            <p:cNvSpPr>
              <a:spLocks noChangeArrowheads="1"/>
            </p:cNvSpPr>
            <p:nvPr/>
          </p:nvSpPr>
          <p:spPr bwMode="auto">
            <a:xfrm>
              <a:off x="4568" y="19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79" name="Oval 26"/>
            <p:cNvSpPr>
              <a:spLocks noChangeArrowheads="1"/>
            </p:cNvSpPr>
            <p:nvPr/>
          </p:nvSpPr>
          <p:spPr bwMode="auto">
            <a:xfrm>
              <a:off x="4464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</p:grpSp>
      <p:sp>
        <p:nvSpPr>
          <p:cNvPr id="39941" name="Line 27"/>
          <p:cNvSpPr>
            <a:spLocks noChangeShapeType="1"/>
          </p:cNvSpPr>
          <p:nvPr/>
        </p:nvSpPr>
        <p:spPr bwMode="auto">
          <a:xfrm>
            <a:off x="7391400" y="4495800"/>
            <a:ext cx="1981200" cy="152400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39942" name="Group 28"/>
          <p:cNvGrpSpPr>
            <a:grpSpLocks/>
          </p:cNvGrpSpPr>
          <p:nvPr/>
        </p:nvGrpSpPr>
        <p:grpSpPr bwMode="auto">
          <a:xfrm>
            <a:off x="7162800" y="4267200"/>
            <a:ext cx="2438400" cy="1981200"/>
            <a:chOff x="3552" y="1440"/>
            <a:chExt cx="1536" cy="1248"/>
          </a:xfrm>
        </p:grpSpPr>
        <p:sp>
          <p:nvSpPr>
            <p:cNvPr id="39956" name="Line 29"/>
            <p:cNvSpPr>
              <a:spLocks noChangeShapeType="1"/>
            </p:cNvSpPr>
            <p:nvPr/>
          </p:nvSpPr>
          <p:spPr bwMode="auto">
            <a:xfrm>
              <a:off x="3840" y="1440"/>
              <a:ext cx="124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57" name="Line 30"/>
            <p:cNvSpPr>
              <a:spLocks noChangeShapeType="1"/>
            </p:cNvSpPr>
            <p:nvPr/>
          </p:nvSpPr>
          <p:spPr bwMode="auto">
            <a:xfrm>
              <a:off x="3552" y="1728"/>
              <a:ext cx="124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39943" name="Group 31"/>
          <p:cNvGrpSpPr>
            <a:grpSpLocks/>
          </p:cNvGrpSpPr>
          <p:nvPr/>
        </p:nvGrpSpPr>
        <p:grpSpPr bwMode="auto">
          <a:xfrm>
            <a:off x="7772400" y="4876800"/>
            <a:ext cx="1155700" cy="914400"/>
            <a:chOff x="3936" y="1824"/>
            <a:chExt cx="728" cy="576"/>
          </a:xfrm>
        </p:grpSpPr>
        <p:sp>
          <p:nvSpPr>
            <p:cNvPr id="39951" name="Oval 32"/>
            <p:cNvSpPr>
              <a:spLocks noChangeArrowheads="1"/>
            </p:cNvSpPr>
            <p:nvPr/>
          </p:nvSpPr>
          <p:spPr bwMode="auto">
            <a:xfrm>
              <a:off x="4344" y="18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52" name="Rectangle 33"/>
            <p:cNvSpPr>
              <a:spLocks noChangeArrowheads="1"/>
            </p:cNvSpPr>
            <p:nvPr/>
          </p:nvSpPr>
          <p:spPr bwMode="auto">
            <a:xfrm>
              <a:off x="4128" y="2168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53" name="Rectangle 34"/>
            <p:cNvSpPr>
              <a:spLocks noChangeArrowheads="1"/>
            </p:cNvSpPr>
            <p:nvPr/>
          </p:nvSpPr>
          <p:spPr bwMode="auto">
            <a:xfrm>
              <a:off x="4320" y="2304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54" name="Rectangle 35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39955" name="Oval 36"/>
            <p:cNvSpPr>
              <a:spLocks noChangeArrowheads="1"/>
            </p:cNvSpPr>
            <p:nvPr/>
          </p:nvSpPr>
          <p:spPr bwMode="auto">
            <a:xfrm>
              <a:off x="4568" y="199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d-ID"/>
            </a:p>
          </p:txBody>
        </p:sp>
      </p:grpSp>
      <p:sp>
        <p:nvSpPr>
          <p:cNvPr id="910373" name="AutoShape 37"/>
          <p:cNvSpPr>
            <a:spLocks noChangeArrowheads="1"/>
          </p:cNvSpPr>
          <p:nvPr/>
        </p:nvSpPr>
        <p:spPr bwMode="auto">
          <a:xfrm>
            <a:off x="7696200" y="4876800"/>
            <a:ext cx="228600" cy="2286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39945" name="Text Box 38"/>
          <p:cNvSpPr txBox="1">
            <a:spLocks noChangeArrowheads="1"/>
          </p:cNvSpPr>
          <p:nvPr/>
        </p:nvSpPr>
        <p:spPr bwMode="auto">
          <a:xfrm>
            <a:off x="9051925" y="6110288"/>
            <a:ext cx="41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latin typeface="Rockwell" panose="02060603020205020403" pitchFamily="18" charset="0"/>
              </a:rPr>
              <a:t>-1</a:t>
            </a:r>
            <a:endParaRPr lang="en-US" sz="1400">
              <a:latin typeface="Rockwell" panose="02060603020205020403" pitchFamily="18" charset="0"/>
            </a:endParaRPr>
          </a:p>
        </p:txBody>
      </p:sp>
      <p:sp>
        <p:nvSpPr>
          <p:cNvPr id="39946" name="Text Box 39"/>
          <p:cNvSpPr txBox="1">
            <a:spLocks noChangeArrowheads="1"/>
          </p:cNvSpPr>
          <p:nvPr/>
        </p:nvSpPr>
        <p:spPr bwMode="auto">
          <a:xfrm>
            <a:off x="9290051" y="5927726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latin typeface="Rockwell" panose="02060603020205020403" pitchFamily="18" charset="0"/>
              </a:rPr>
              <a:t>0</a:t>
            </a:r>
            <a:endParaRPr lang="en-US" sz="1400">
              <a:latin typeface="Rockwell" panose="02060603020205020403" pitchFamily="18" charset="0"/>
            </a:endParaRPr>
          </a:p>
        </p:txBody>
      </p:sp>
      <p:sp>
        <p:nvSpPr>
          <p:cNvPr id="39947" name="Text Box 40"/>
          <p:cNvSpPr txBox="1">
            <a:spLocks noChangeArrowheads="1"/>
          </p:cNvSpPr>
          <p:nvPr/>
        </p:nvSpPr>
        <p:spPr bwMode="auto">
          <a:xfrm>
            <a:off x="9518651" y="5715001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latin typeface="Rockwell" panose="02060603020205020403" pitchFamily="18" charset="0"/>
              </a:rPr>
              <a:t>1</a:t>
            </a:r>
            <a:endParaRPr lang="en-US" sz="1400">
              <a:latin typeface="Rockwell" panose="02060603020205020403" pitchFamily="18" charset="0"/>
            </a:endParaRPr>
          </a:p>
        </p:txBody>
      </p:sp>
      <p:sp>
        <p:nvSpPr>
          <p:cNvPr id="910377" name="Line 41"/>
          <p:cNvSpPr>
            <a:spLocks noChangeShapeType="1"/>
          </p:cNvSpPr>
          <p:nvPr/>
        </p:nvSpPr>
        <p:spPr bwMode="auto">
          <a:xfrm>
            <a:off x="5638800" y="4724400"/>
            <a:ext cx="1981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9949" name="Text Box 42"/>
          <p:cNvSpPr txBox="1">
            <a:spLocks noChangeArrowheads="1"/>
          </p:cNvSpPr>
          <p:nvPr/>
        </p:nvSpPr>
        <p:spPr bwMode="auto">
          <a:xfrm>
            <a:off x="2895600" y="4953000"/>
            <a:ext cx="2895600" cy="1323439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 Unicode MS" panose="020B0604020202020204" pitchFamily="34" charset="-128"/>
              </a:rPr>
              <a:t>Score &gt; </a:t>
            </a:r>
            <a:r>
              <a:rPr lang="en-US" sz="2000" i="1" dirty="0">
                <a:solidFill>
                  <a:schemeClr val="bg1"/>
                </a:solidFill>
                <a:latin typeface="Arial Unicode MS" panose="020B0604020202020204" pitchFamily="34" charset="-128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 Unicode MS" panose="020B0604020202020204" pitchFamily="34" charset="-128"/>
              </a:rPr>
              <a:t>: yes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 Unicode MS" panose="020B0604020202020204" pitchFamily="34" charset="-128"/>
              </a:rPr>
              <a:t>Score &lt; -</a:t>
            </a:r>
            <a:r>
              <a:rPr lang="en-US" sz="2000" i="1" dirty="0">
                <a:solidFill>
                  <a:schemeClr val="bg1"/>
                </a:solidFill>
                <a:latin typeface="Arial Unicode MS" panose="020B0604020202020204" pitchFamily="34" charset="-128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 Unicode MS" panose="020B0604020202020204" pitchFamily="34" charset="-128"/>
              </a:rPr>
              <a:t>: no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 Unicode MS" panose="020B0604020202020204" pitchFamily="34" charset="-128"/>
              </a:rPr>
              <a:t>Else: don</a:t>
            </a:r>
            <a:r>
              <a:rPr lang="en-US" altLang="en-US" sz="2000" dirty="0">
                <a:solidFill>
                  <a:schemeClr val="bg1"/>
                </a:solidFill>
                <a:latin typeface="Arial Unicode MS" panose="020B0604020202020204" pitchFamily="34" charset="-128"/>
              </a:rPr>
              <a:t>’</a:t>
            </a:r>
            <a:r>
              <a:rPr lang="en-US" sz="2000" dirty="0">
                <a:solidFill>
                  <a:schemeClr val="bg1"/>
                </a:solidFill>
                <a:latin typeface="Arial Unicode MS" panose="020B0604020202020204" pitchFamily="34" charset="-128"/>
              </a:rPr>
              <a:t>t know</a:t>
            </a:r>
          </a:p>
        </p:txBody>
      </p:sp>
      <p:sp>
        <p:nvSpPr>
          <p:cNvPr id="39950" name="TextBox 4"/>
          <p:cNvSpPr txBox="1">
            <a:spLocks noChangeArrowheads="1"/>
          </p:cNvSpPr>
          <p:nvPr/>
        </p:nvSpPr>
        <p:spPr bwMode="auto">
          <a:xfrm>
            <a:off x="9144000" y="-33338"/>
            <a:ext cx="1098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15.1</a:t>
            </a:r>
          </a:p>
        </p:txBody>
      </p:sp>
    </p:spTree>
    <p:extLst>
      <p:ext uri="{BB962C8B-B14F-4D97-AF65-F5344CB8AC3E}">
        <p14:creationId xmlns:p14="http://schemas.microsoft.com/office/powerpoint/2010/main" val="32457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73" grpId="0" animBg="1"/>
      <p:bldP spid="9103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91CBBCE-4756-4517-8656-E80F86AD1CBB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SVMs:  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4128" y="1733550"/>
            <a:ext cx="10158222" cy="4575810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The classifier is a </a:t>
            </a:r>
            <a:r>
              <a:rPr lang="en-US" sz="2400" i="1" dirty="0"/>
              <a:t>separating </a:t>
            </a:r>
            <a:r>
              <a:rPr lang="en-US" sz="2400" i="1" dirty="0" err="1"/>
              <a:t>hyperplane</a:t>
            </a:r>
            <a:r>
              <a:rPr lang="en-US" sz="2400" i="1" dirty="0" smtClean="0"/>
              <a:t>.</a:t>
            </a:r>
            <a:endParaRPr lang="en-US" sz="2400" dirty="0"/>
          </a:p>
          <a:p>
            <a:pPr eaLnBrk="1" hangingPunct="1"/>
            <a:r>
              <a:rPr lang="en-US" sz="2400" dirty="0"/>
              <a:t>The most </a:t>
            </a:r>
            <a:r>
              <a:rPr lang="en-US" altLang="en-US" sz="2400" dirty="0"/>
              <a:t>“</a:t>
            </a:r>
            <a:r>
              <a:rPr lang="en-US" sz="2400" dirty="0"/>
              <a:t>important</a:t>
            </a:r>
            <a:r>
              <a:rPr lang="en-US" altLang="en-US" sz="2400" dirty="0"/>
              <a:t>”</a:t>
            </a:r>
            <a:r>
              <a:rPr lang="en-US" sz="2400" dirty="0"/>
              <a:t> training points are the support vectors; they define the </a:t>
            </a:r>
            <a:r>
              <a:rPr lang="en-US" sz="2400" dirty="0" err="1"/>
              <a:t>hyperplane</a:t>
            </a:r>
            <a:r>
              <a:rPr lang="en-US" sz="2400" dirty="0" smtClean="0"/>
              <a:t>.</a:t>
            </a:r>
            <a:endParaRPr lang="en-US" sz="2400" dirty="0"/>
          </a:p>
          <a:p>
            <a:pPr eaLnBrk="1" hangingPunct="1"/>
            <a:r>
              <a:rPr lang="en-US" sz="2400" dirty="0"/>
              <a:t>Quadratic optimization algorithms can identify which training points </a:t>
            </a:r>
            <a:r>
              <a:rPr lang="en-US" sz="2400" b="1" dirty="0"/>
              <a:t>x</a:t>
            </a:r>
            <a:r>
              <a:rPr lang="en-US" sz="2400" b="1" baseline="-25000" dirty="0"/>
              <a:t>i </a:t>
            </a:r>
            <a:r>
              <a:rPr lang="en-US" sz="2400" dirty="0"/>
              <a:t>are support vectors with non-zero </a:t>
            </a:r>
            <a:r>
              <a:rPr lang="en-US" sz="2400" dirty="0" err="1"/>
              <a:t>Lagrangian</a:t>
            </a:r>
            <a:r>
              <a:rPr lang="en-US" sz="2400" dirty="0"/>
              <a:t> multipliers </a:t>
            </a:r>
            <a:r>
              <a:rPr lang="el-GR" sz="2400" i="1" dirty="0">
                <a:cs typeface="Times New Roman" panose="02020603050405020304" pitchFamily="18" charset="0"/>
              </a:rPr>
              <a:t>α</a:t>
            </a:r>
            <a:r>
              <a:rPr lang="en-US" sz="2400" i="1" baseline="-25000" dirty="0" err="1"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cs typeface="Times New Roman" panose="02020603050405020304" pitchFamily="18" charset="0"/>
              </a:rPr>
              <a:t>.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endParaRPr 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dirty="0">
                <a:cs typeface="Times New Roman" panose="02020603050405020304" pitchFamily="18" charset="0"/>
              </a:rPr>
              <a:t>Both in the dual formulation of the problem and in the solution, training points appear only inside inner products: </a:t>
            </a:r>
            <a:endParaRPr lang="en-US" sz="2400" b="1" baseline="-25000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209800" y="4879975"/>
            <a:ext cx="4152900" cy="1155700"/>
          </a:xfrm>
          <a:prstGeom prst="rect">
            <a:avLst/>
          </a:prstGeom>
          <a:solidFill>
            <a:srgbClr val="CCCCFF"/>
          </a:solidFill>
          <a:ln w="254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</a:rPr>
              <a:t>Find </a:t>
            </a:r>
            <a:r>
              <a:rPr lang="el-GR"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l-GR"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</a:rPr>
              <a:t>such that</a:t>
            </a:r>
          </a:p>
          <a:p>
            <a:pPr eaLnBrk="1" hangingPunct="1"/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800" b="1">
                <a:solidFill>
                  <a:schemeClr val="bg1"/>
                </a:solidFill>
                <a:latin typeface="Times New Roman" panose="02020603050405020304" pitchFamily="18" charset="0"/>
              </a:rPr>
              <a:t>α</a:t>
            </a:r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l-GR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l-GR" sz="1800">
                <a:solidFill>
                  <a:schemeClr val="bg1"/>
                </a:solidFill>
                <a:latin typeface="Times New Roman" panose="02020603050405020304" pitchFamily="18" charset="0"/>
              </a:rPr>
              <a:t>ΣΣ</a:t>
            </a:r>
            <a:r>
              <a:rPr lang="el-GR"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16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  <a:r>
              <a:rPr lang="en-US" sz="1600" b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16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j</a:t>
            </a:r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</a:rPr>
              <a:t>is maximized and 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</a:rPr>
              <a:t>(1)</a:t>
            </a:r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l-GR" sz="1800">
                <a:solidFill>
                  <a:schemeClr val="bg1"/>
                </a:solidFill>
                <a:latin typeface="Times New Roman" panose="02020603050405020304" pitchFamily="18" charset="0"/>
              </a:rPr>
              <a:t>Σ</a:t>
            </a:r>
            <a:r>
              <a:rPr lang="el-GR"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sz="16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</a:rPr>
              <a:t>(2)  0 </a:t>
            </a:r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l-GR"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all </a:t>
            </a:r>
            <a:r>
              <a:rPr lang="el-GR"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i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4429125" y="5457825"/>
            <a:ext cx="419100" cy="3238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896100" y="5105401"/>
            <a:ext cx="2343150" cy="461665"/>
          </a:xfrm>
          <a:prstGeom prst="rect">
            <a:avLst/>
          </a:prstGeom>
          <a:solidFill>
            <a:srgbClr val="EFCDEF"/>
          </a:solidFill>
          <a:ln w="2540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) = 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2000" b="1" baseline="-25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  <a:r>
              <a:rPr lang="en-US" sz="2000" b="1" baseline="30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+ 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8162925" y="5219700"/>
            <a:ext cx="438150" cy="3238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0968" name="TextBox 4"/>
          <p:cNvSpPr txBox="1">
            <a:spLocks noChangeArrowheads="1"/>
          </p:cNvSpPr>
          <p:nvPr/>
        </p:nvSpPr>
        <p:spPr bwMode="auto">
          <a:xfrm>
            <a:off x="9144001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15.2.1</a:t>
            </a:r>
          </a:p>
        </p:txBody>
      </p:sp>
    </p:spTree>
    <p:extLst>
      <p:ext uri="{BB962C8B-B14F-4D97-AF65-F5344CB8AC3E}">
        <p14:creationId xmlns:p14="http://schemas.microsoft.com/office/powerpoint/2010/main" val="2786122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776" y="13558"/>
            <a:ext cx="9720072" cy="1499616"/>
          </a:xfrm>
        </p:spPr>
        <p:txBody>
          <a:bodyPr/>
          <a:lstStyle/>
          <a:p>
            <a:pPr eaLnBrk="1" hangingPunct="1"/>
            <a:r>
              <a:rPr lang="en-US" dirty="0" smtClean="0"/>
              <a:t>Non-linear SVMs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5776" y="1066800"/>
            <a:ext cx="10367074" cy="54673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600" dirty="0"/>
              <a:t>Datasets that are linearly separable (with some noise) work out great:</a:t>
            </a:r>
          </a:p>
          <a:p>
            <a:pPr eaLnBrk="1" hangingPunct="1"/>
            <a:endParaRPr lang="en-US" sz="2600" dirty="0"/>
          </a:p>
          <a:p>
            <a:pPr marL="0" indent="0" eaLnBrk="1" hangingPunct="1">
              <a:buNone/>
            </a:pPr>
            <a:endParaRPr lang="en-US" sz="2600" dirty="0"/>
          </a:p>
          <a:p>
            <a:pPr eaLnBrk="1" hangingPunct="1"/>
            <a:r>
              <a:rPr lang="en-US" sz="2600" dirty="0"/>
              <a:t>But what are we going to do if the dataset is just too hard? </a:t>
            </a:r>
          </a:p>
          <a:p>
            <a:pPr eaLnBrk="1" hangingPunct="1"/>
            <a:endParaRPr lang="en-US" sz="2600" dirty="0"/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How about … mapping data to a higher-dimensional space: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305175" y="6191250"/>
            <a:ext cx="3962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805238" y="5170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5114925" y="6134100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972050" y="6162676"/>
            <a:ext cx="304800" cy="3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4129088" y="5646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4586288" y="59610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4814888" y="60563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5653088" y="5970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5881688" y="57896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5462588" y="60372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6262688" y="54657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>
            <a:off x="6548438" y="51609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6967538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V="1">
            <a:off x="5114925" y="4743450"/>
            <a:ext cx="0" cy="1485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5114925" y="45624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latin typeface="Times New Roman" panose="02020603050405020304" pitchFamily="18" charset="0"/>
              </a:rPr>
              <a:t>x</a:t>
            </a:r>
            <a:r>
              <a:rPr lang="en-US" sz="1800" i="1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7200900" y="6096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endParaRPr lang="en-US" sz="1800" i="1" baseline="30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4" name="Line 21"/>
          <p:cNvSpPr>
            <a:spLocks noChangeShapeType="1"/>
          </p:cNvSpPr>
          <p:nvPr/>
        </p:nvSpPr>
        <p:spPr bwMode="auto">
          <a:xfrm>
            <a:off x="3200400" y="3743325"/>
            <a:ext cx="3962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005" name="AutoShape 22"/>
          <p:cNvSpPr>
            <a:spLocks noChangeArrowheads="1"/>
          </p:cNvSpPr>
          <p:nvPr/>
        </p:nvSpPr>
        <p:spPr bwMode="auto">
          <a:xfrm>
            <a:off x="364331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06" name="Line 23"/>
          <p:cNvSpPr>
            <a:spLocks noChangeShapeType="1"/>
          </p:cNvSpPr>
          <p:nvPr/>
        </p:nvSpPr>
        <p:spPr bwMode="auto">
          <a:xfrm>
            <a:off x="5010150" y="3686175"/>
            <a:ext cx="0" cy="114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4867275" y="3743326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2008" name="AutoShape 25"/>
          <p:cNvSpPr>
            <a:spLocks noChangeArrowheads="1"/>
          </p:cNvSpPr>
          <p:nvPr/>
        </p:nvSpPr>
        <p:spPr bwMode="auto">
          <a:xfrm>
            <a:off x="4005263" y="36941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09" name="AutoShape 26"/>
          <p:cNvSpPr>
            <a:spLocks noChangeArrowheads="1"/>
          </p:cNvSpPr>
          <p:nvPr/>
        </p:nvSpPr>
        <p:spPr bwMode="auto">
          <a:xfrm>
            <a:off x="448151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10" name="AutoShape 27"/>
          <p:cNvSpPr>
            <a:spLocks noChangeArrowheads="1"/>
          </p:cNvSpPr>
          <p:nvPr/>
        </p:nvSpPr>
        <p:spPr bwMode="auto">
          <a:xfrm>
            <a:off x="469106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11" name="AutoShape 28"/>
          <p:cNvSpPr>
            <a:spLocks noChangeArrowheads="1"/>
          </p:cNvSpPr>
          <p:nvPr/>
        </p:nvSpPr>
        <p:spPr bwMode="auto">
          <a:xfrm>
            <a:off x="554831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12" name="AutoShape 29"/>
          <p:cNvSpPr>
            <a:spLocks noChangeArrowheads="1"/>
          </p:cNvSpPr>
          <p:nvPr/>
        </p:nvSpPr>
        <p:spPr bwMode="auto">
          <a:xfrm>
            <a:off x="577691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13" name="AutoShape 30"/>
          <p:cNvSpPr>
            <a:spLocks noChangeArrowheads="1"/>
          </p:cNvSpPr>
          <p:nvPr/>
        </p:nvSpPr>
        <p:spPr bwMode="auto">
          <a:xfrm>
            <a:off x="541496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14" name="AutoShape 31"/>
          <p:cNvSpPr>
            <a:spLocks noChangeArrowheads="1"/>
          </p:cNvSpPr>
          <p:nvPr/>
        </p:nvSpPr>
        <p:spPr bwMode="auto">
          <a:xfrm>
            <a:off x="615791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15" name="AutoShape 32"/>
          <p:cNvSpPr>
            <a:spLocks noChangeArrowheads="1"/>
          </p:cNvSpPr>
          <p:nvPr/>
        </p:nvSpPr>
        <p:spPr bwMode="auto">
          <a:xfrm>
            <a:off x="6386513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16" name="AutoShape 33"/>
          <p:cNvSpPr>
            <a:spLocks noChangeArrowheads="1"/>
          </p:cNvSpPr>
          <p:nvPr/>
        </p:nvSpPr>
        <p:spPr bwMode="auto">
          <a:xfrm>
            <a:off x="6881813" y="36941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17" name="Text Box 34"/>
          <p:cNvSpPr txBox="1">
            <a:spLocks noChangeArrowheads="1"/>
          </p:cNvSpPr>
          <p:nvPr/>
        </p:nvSpPr>
        <p:spPr bwMode="auto">
          <a:xfrm>
            <a:off x="7029450" y="36861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endParaRPr lang="en-US" sz="1800" i="1" baseline="30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8" name="Line 36"/>
          <p:cNvSpPr>
            <a:spLocks noChangeShapeType="1"/>
          </p:cNvSpPr>
          <p:nvPr/>
        </p:nvSpPr>
        <p:spPr bwMode="auto">
          <a:xfrm>
            <a:off x="3200400" y="2314575"/>
            <a:ext cx="3962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019" name="AutoShape 37"/>
          <p:cNvSpPr>
            <a:spLocks noChangeArrowheads="1"/>
          </p:cNvSpPr>
          <p:nvPr/>
        </p:nvSpPr>
        <p:spPr bwMode="auto">
          <a:xfrm>
            <a:off x="3643313" y="2274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20" name="Line 38"/>
          <p:cNvSpPr>
            <a:spLocks noChangeShapeType="1"/>
          </p:cNvSpPr>
          <p:nvPr/>
        </p:nvSpPr>
        <p:spPr bwMode="auto">
          <a:xfrm>
            <a:off x="5010150" y="2257425"/>
            <a:ext cx="0" cy="114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021" name="Text Box 39"/>
          <p:cNvSpPr txBox="1">
            <a:spLocks noChangeArrowheads="1"/>
          </p:cNvSpPr>
          <p:nvPr/>
        </p:nvSpPr>
        <p:spPr bwMode="auto">
          <a:xfrm>
            <a:off x="4867275" y="2314576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2022" name="AutoShape 40"/>
          <p:cNvSpPr>
            <a:spLocks noChangeArrowheads="1"/>
          </p:cNvSpPr>
          <p:nvPr/>
        </p:nvSpPr>
        <p:spPr bwMode="auto">
          <a:xfrm>
            <a:off x="4005263" y="22653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23" name="AutoShape 41"/>
          <p:cNvSpPr>
            <a:spLocks noChangeArrowheads="1"/>
          </p:cNvSpPr>
          <p:nvPr/>
        </p:nvSpPr>
        <p:spPr bwMode="auto">
          <a:xfrm>
            <a:off x="4481513" y="2274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24" name="AutoShape 42"/>
          <p:cNvSpPr>
            <a:spLocks noChangeArrowheads="1"/>
          </p:cNvSpPr>
          <p:nvPr/>
        </p:nvSpPr>
        <p:spPr bwMode="auto">
          <a:xfrm>
            <a:off x="4691063" y="2274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25" name="AutoShape 43"/>
          <p:cNvSpPr>
            <a:spLocks noChangeArrowheads="1"/>
          </p:cNvSpPr>
          <p:nvPr/>
        </p:nvSpPr>
        <p:spPr bwMode="auto">
          <a:xfrm>
            <a:off x="5548313" y="2274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26" name="AutoShape 44"/>
          <p:cNvSpPr>
            <a:spLocks noChangeArrowheads="1"/>
          </p:cNvSpPr>
          <p:nvPr/>
        </p:nvSpPr>
        <p:spPr bwMode="auto">
          <a:xfrm>
            <a:off x="5776913" y="2274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27" name="AutoShape 45"/>
          <p:cNvSpPr>
            <a:spLocks noChangeArrowheads="1"/>
          </p:cNvSpPr>
          <p:nvPr/>
        </p:nvSpPr>
        <p:spPr bwMode="auto">
          <a:xfrm>
            <a:off x="5414963" y="2274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28" name="Line 46"/>
          <p:cNvSpPr>
            <a:spLocks noChangeShapeType="1"/>
          </p:cNvSpPr>
          <p:nvPr/>
        </p:nvSpPr>
        <p:spPr bwMode="auto">
          <a:xfrm>
            <a:off x="5124450" y="2066925"/>
            <a:ext cx="0" cy="5524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029" name="Oval 47"/>
          <p:cNvSpPr>
            <a:spLocks noChangeArrowheads="1"/>
          </p:cNvSpPr>
          <p:nvPr/>
        </p:nvSpPr>
        <p:spPr bwMode="auto">
          <a:xfrm>
            <a:off x="5341938" y="221138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30" name="Oval 48"/>
          <p:cNvSpPr>
            <a:spLocks noChangeArrowheads="1"/>
          </p:cNvSpPr>
          <p:nvPr/>
        </p:nvSpPr>
        <p:spPr bwMode="auto">
          <a:xfrm>
            <a:off x="4627563" y="2201864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31" name="Line 49"/>
          <p:cNvSpPr>
            <a:spLocks noChangeShapeType="1"/>
          </p:cNvSpPr>
          <p:nvPr/>
        </p:nvSpPr>
        <p:spPr bwMode="auto">
          <a:xfrm flipH="1" flipV="1">
            <a:off x="5453064" y="2038350"/>
            <a:ext cx="9525" cy="5984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032" name="Line 50"/>
          <p:cNvSpPr>
            <a:spLocks noChangeShapeType="1"/>
          </p:cNvSpPr>
          <p:nvPr/>
        </p:nvSpPr>
        <p:spPr bwMode="auto">
          <a:xfrm flipH="1" flipV="1">
            <a:off x="4738689" y="2038350"/>
            <a:ext cx="9525" cy="5984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033" name="Text Box 51"/>
          <p:cNvSpPr txBox="1">
            <a:spLocks noChangeArrowheads="1"/>
          </p:cNvSpPr>
          <p:nvPr/>
        </p:nvSpPr>
        <p:spPr bwMode="auto">
          <a:xfrm>
            <a:off x="7067550" y="22383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endParaRPr lang="en-US" sz="1800" i="1" baseline="30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34" name="Line 52"/>
          <p:cNvSpPr>
            <a:spLocks noChangeShapeType="1"/>
          </p:cNvSpPr>
          <p:nvPr/>
        </p:nvSpPr>
        <p:spPr bwMode="auto">
          <a:xfrm flipV="1">
            <a:off x="4476750" y="5048250"/>
            <a:ext cx="3181350" cy="12954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035" name="Line 53"/>
          <p:cNvSpPr>
            <a:spLocks noChangeShapeType="1"/>
          </p:cNvSpPr>
          <p:nvPr/>
        </p:nvSpPr>
        <p:spPr bwMode="auto">
          <a:xfrm flipV="1">
            <a:off x="4471989" y="4972050"/>
            <a:ext cx="3114675" cy="1284288"/>
          </a:xfrm>
          <a:prstGeom prst="line">
            <a:avLst/>
          </a:prstGeom>
          <a:noFill/>
          <a:ln w="19050" cap="rnd">
            <a:solidFill>
              <a:srgbClr val="66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036" name="Line 54"/>
          <p:cNvSpPr>
            <a:spLocks noChangeShapeType="1"/>
          </p:cNvSpPr>
          <p:nvPr/>
        </p:nvSpPr>
        <p:spPr bwMode="auto">
          <a:xfrm flipV="1">
            <a:off x="4586289" y="5143500"/>
            <a:ext cx="3057525" cy="1246188"/>
          </a:xfrm>
          <a:prstGeom prst="line">
            <a:avLst/>
          </a:prstGeom>
          <a:noFill/>
          <a:ln w="19050" cap="rnd">
            <a:solidFill>
              <a:srgbClr val="66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037" name="Oval 55"/>
          <p:cNvSpPr>
            <a:spLocks noChangeArrowheads="1"/>
          </p:cNvSpPr>
          <p:nvPr/>
        </p:nvSpPr>
        <p:spPr bwMode="auto">
          <a:xfrm>
            <a:off x="6199188" y="5402264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38" name="Oval 56"/>
          <p:cNvSpPr>
            <a:spLocks noChangeArrowheads="1"/>
          </p:cNvSpPr>
          <p:nvPr/>
        </p:nvSpPr>
        <p:spPr bwMode="auto">
          <a:xfrm>
            <a:off x="5808663" y="571658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39" name="Oval 57"/>
          <p:cNvSpPr>
            <a:spLocks noChangeArrowheads="1"/>
          </p:cNvSpPr>
          <p:nvPr/>
        </p:nvSpPr>
        <p:spPr bwMode="auto">
          <a:xfrm>
            <a:off x="4741863" y="5992814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2040" name="TextBox 4"/>
          <p:cNvSpPr txBox="1">
            <a:spLocks noChangeArrowheads="1"/>
          </p:cNvSpPr>
          <p:nvPr/>
        </p:nvSpPr>
        <p:spPr bwMode="auto">
          <a:xfrm>
            <a:off x="9144001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15.2.3</a:t>
            </a:r>
          </a:p>
        </p:txBody>
      </p:sp>
    </p:spTree>
    <p:extLst>
      <p:ext uri="{BB962C8B-B14F-4D97-AF65-F5344CB8AC3E}">
        <p14:creationId xmlns:p14="http://schemas.microsoft.com/office/powerpoint/2010/main" val="2834574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364" y="182055"/>
            <a:ext cx="9720072" cy="1499616"/>
          </a:xfrm>
        </p:spPr>
        <p:txBody>
          <a:bodyPr/>
          <a:lstStyle/>
          <a:p>
            <a:pPr eaLnBrk="1" hangingPunct="1"/>
            <a:r>
              <a:rPr lang="en-US" dirty="0" smtClean="0"/>
              <a:t>Non-linear SVMs:  Feature spaces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364" y="1681670"/>
            <a:ext cx="10174986" cy="4789034"/>
          </a:xfrm>
        </p:spPr>
        <p:txBody>
          <a:bodyPr/>
          <a:lstStyle/>
          <a:p>
            <a:pPr eaLnBrk="1" hangingPunct="1"/>
            <a:r>
              <a:rPr lang="en-US" dirty="0" smtClean="0"/>
              <a:t>General idea:   the original feature space can always be mapped to some higher-dimensional feature space where the training set is separable: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V="1">
            <a:off x="3592513" y="3244850"/>
            <a:ext cx="0" cy="304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1971676" y="4856163"/>
            <a:ext cx="3319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3622675" y="40767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048000" y="4433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200400" y="4979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3733800" y="54562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3314700" y="4122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2819400" y="4751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3238500" y="5494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3733800" y="4522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>
            <a:off x="4635500" y="4510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4495800" y="5722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2247900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25" name="AutoShape 17"/>
          <p:cNvSpPr>
            <a:spLocks noChangeArrowheads="1"/>
          </p:cNvSpPr>
          <p:nvPr/>
        </p:nvSpPr>
        <p:spPr bwMode="auto">
          <a:xfrm>
            <a:off x="3759200" y="6091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4724400" y="5246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>
            <a:off x="2787650" y="5786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28" name="AutoShape 20"/>
          <p:cNvSpPr>
            <a:spLocks noChangeArrowheads="1"/>
          </p:cNvSpPr>
          <p:nvPr/>
        </p:nvSpPr>
        <p:spPr bwMode="auto">
          <a:xfrm>
            <a:off x="2476500" y="5303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>
            <a:off x="2533650" y="3779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30" name="AutoShape 22"/>
          <p:cNvSpPr>
            <a:spLocks noChangeArrowheads="1"/>
          </p:cNvSpPr>
          <p:nvPr/>
        </p:nvSpPr>
        <p:spPr bwMode="auto">
          <a:xfrm>
            <a:off x="4029075" y="4914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>
            <a:off x="3648075" y="50482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32" name="AutoShape 24"/>
          <p:cNvSpPr>
            <a:spLocks noChangeArrowheads="1"/>
          </p:cNvSpPr>
          <p:nvPr/>
        </p:nvSpPr>
        <p:spPr bwMode="auto">
          <a:xfrm>
            <a:off x="3933825" y="38100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2638425" y="3895725"/>
            <a:ext cx="1885950" cy="1905000"/>
          </a:xfrm>
          <a:prstGeom prst="ellipse">
            <a:avLst/>
          </a:prstGeom>
          <a:noFill/>
          <a:ln w="15875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auto">
          <a:xfrm>
            <a:off x="2686050" y="3932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4610100" y="3913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H="1" flipV="1">
            <a:off x="7631113" y="2997200"/>
            <a:ext cx="0" cy="207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7600951" y="5084763"/>
            <a:ext cx="2347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3038" name="AutoShape 30"/>
          <p:cNvSpPr>
            <a:spLocks noChangeArrowheads="1"/>
          </p:cNvSpPr>
          <p:nvPr/>
        </p:nvSpPr>
        <p:spPr bwMode="auto">
          <a:xfrm>
            <a:off x="7899400" y="4448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39" name="AutoShape 31"/>
          <p:cNvSpPr>
            <a:spLocks noChangeArrowheads="1"/>
          </p:cNvSpPr>
          <p:nvPr/>
        </p:nvSpPr>
        <p:spPr bwMode="auto">
          <a:xfrm>
            <a:off x="7324725" y="48053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40" name="AutoShape 32"/>
          <p:cNvSpPr>
            <a:spLocks noChangeArrowheads="1"/>
          </p:cNvSpPr>
          <p:nvPr/>
        </p:nvSpPr>
        <p:spPr bwMode="auto">
          <a:xfrm>
            <a:off x="7705725" y="5360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41" name="AutoShape 33"/>
          <p:cNvSpPr>
            <a:spLocks noChangeArrowheads="1"/>
          </p:cNvSpPr>
          <p:nvPr/>
        </p:nvSpPr>
        <p:spPr bwMode="auto">
          <a:xfrm>
            <a:off x="8524875" y="5360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42" name="AutoShape 34"/>
          <p:cNvSpPr>
            <a:spLocks noChangeArrowheads="1"/>
          </p:cNvSpPr>
          <p:nvPr/>
        </p:nvSpPr>
        <p:spPr bwMode="auto">
          <a:xfrm>
            <a:off x="7591425" y="44942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43" name="AutoShape 35"/>
          <p:cNvSpPr>
            <a:spLocks noChangeArrowheads="1"/>
          </p:cNvSpPr>
          <p:nvPr/>
        </p:nvSpPr>
        <p:spPr bwMode="auto">
          <a:xfrm>
            <a:off x="7800975" y="4770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44" name="AutoShape 36"/>
          <p:cNvSpPr>
            <a:spLocks noChangeArrowheads="1"/>
          </p:cNvSpPr>
          <p:nvPr/>
        </p:nvSpPr>
        <p:spPr bwMode="auto">
          <a:xfrm>
            <a:off x="8029575" y="5399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45" name="AutoShape 37"/>
          <p:cNvSpPr>
            <a:spLocks noChangeArrowheads="1"/>
          </p:cNvSpPr>
          <p:nvPr/>
        </p:nvSpPr>
        <p:spPr bwMode="auto">
          <a:xfrm>
            <a:off x="8010525" y="48942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46" name="AutoShape 38"/>
          <p:cNvSpPr>
            <a:spLocks noChangeArrowheads="1"/>
          </p:cNvSpPr>
          <p:nvPr/>
        </p:nvSpPr>
        <p:spPr bwMode="auto">
          <a:xfrm>
            <a:off x="9617075" y="4529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47" name="AutoShape 39"/>
          <p:cNvSpPr>
            <a:spLocks noChangeArrowheads="1"/>
          </p:cNvSpPr>
          <p:nvPr/>
        </p:nvSpPr>
        <p:spPr bwMode="auto">
          <a:xfrm>
            <a:off x="9477375" y="5741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48" name="AutoShape 40"/>
          <p:cNvSpPr>
            <a:spLocks noChangeArrowheads="1"/>
          </p:cNvSpPr>
          <p:nvPr/>
        </p:nvSpPr>
        <p:spPr bwMode="auto">
          <a:xfrm>
            <a:off x="9001125" y="3494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49" name="AutoShape 41"/>
          <p:cNvSpPr>
            <a:spLocks noChangeArrowheads="1"/>
          </p:cNvSpPr>
          <p:nvPr/>
        </p:nvSpPr>
        <p:spPr bwMode="auto">
          <a:xfrm>
            <a:off x="9007475" y="475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50" name="AutoShape 42"/>
          <p:cNvSpPr>
            <a:spLocks noChangeArrowheads="1"/>
          </p:cNvSpPr>
          <p:nvPr/>
        </p:nvSpPr>
        <p:spPr bwMode="auto">
          <a:xfrm>
            <a:off x="9705975" y="5265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51" name="AutoShape 43"/>
          <p:cNvSpPr>
            <a:spLocks noChangeArrowheads="1"/>
          </p:cNvSpPr>
          <p:nvPr/>
        </p:nvSpPr>
        <p:spPr bwMode="auto">
          <a:xfrm>
            <a:off x="8531225" y="420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52" name="AutoShape 44"/>
          <p:cNvSpPr>
            <a:spLocks noChangeArrowheads="1"/>
          </p:cNvSpPr>
          <p:nvPr/>
        </p:nvSpPr>
        <p:spPr bwMode="auto">
          <a:xfrm>
            <a:off x="9134475" y="5437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53" name="AutoShape 45"/>
          <p:cNvSpPr>
            <a:spLocks noChangeArrowheads="1"/>
          </p:cNvSpPr>
          <p:nvPr/>
        </p:nvSpPr>
        <p:spPr bwMode="auto">
          <a:xfrm>
            <a:off x="8924925" y="3703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54" name="AutoShape 46"/>
          <p:cNvSpPr>
            <a:spLocks noChangeArrowheads="1"/>
          </p:cNvSpPr>
          <p:nvPr/>
        </p:nvSpPr>
        <p:spPr bwMode="auto">
          <a:xfrm>
            <a:off x="7534275" y="5210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55" name="AutoShape 47"/>
          <p:cNvSpPr>
            <a:spLocks noChangeArrowheads="1"/>
          </p:cNvSpPr>
          <p:nvPr/>
        </p:nvSpPr>
        <p:spPr bwMode="auto">
          <a:xfrm>
            <a:off x="7153275" y="53435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56" name="AutoShape 48"/>
          <p:cNvSpPr>
            <a:spLocks noChangeArrowheads="1"/>
          </p:cNvSpPr>
          <p:nvPr/>
        </p:nvSpPr>
        <p:spPr bwMode="auto">
          <a:xfrm>
            <a:off x="8915400" y="38290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57" name="AutoShape 49"/>
          <p:cNvSpPr>
            <a:spLocks noChangeArrowheads="1"/>
          </p:cNvSpPr>
          <p:nvPr/>
        </p:nvSpPr>
        <p:spPr bwMode="auto">
          <a:xfrm>
            <a:off x="8467725" y="3360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58" name="AutoShape 50"/>
          <p:cNvSpPr>
            <a:spLocks noChangeArrowheads="1"/>
          </p:cNvSpPr>
          <p:nvPr/>
        </p:nvSpPr>
        <p:spPr bwMode="auto">
          <a:xfrm>
            <a:off x="9591675" y="3932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59" name="Line 51"/>
          <p:cNvSpPr>
            <a:spLocks noChangeShapeType="1"/>
          </p:cNvSpPr>
          <p:nvPr/>
        </p:nvSpPr>
        <p:spPr bwMode="auto">
          <a:xfrm flipH="1">
            <a:off x="6383338" y="5086350"/>
            <a:ext cx="1238250" cy="996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>
            <a:off x="7620000" y="3733800"/>
            <a:ext cx="1447800" cy="1333500"/>
          </a:xfrm>
          <a:prstGeom prst="line">
            <a:avLst/>
          </a:prstGeom>
          <a:noFill/>
          <a:ln w="15875">
            <a:solidFill>
              <a:srgbClr val="0020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 flipV="1">
            <a:off x="7848600" y="5105400"/>
            <a:ext cx="1219200" cy="1219200"/>
          </a:xfrm>
          <a:prstGeom prst="line">
            <a:avLst/>
          </a:prstGeom>
          <a:noFill/>
          <a:ln w="15875">
            <a:solidFill>
              <a:srgbClr val="0020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 flipV="1">
            <a:off x="6153150" y="3771900"/>
            <a:ext cx="1466850" cy="838200"/>
          </a:xfrm>
          <a:prstGeom prst="line">
            <a:avLst/>
          </a:prstGeom>
          <a:noFill/>
          <a:ln w="15875">
            <a:solidFill>
              <a:srgbClr val="0020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6134100" y="4610100"/>
            <a:ext cx="1714500" cy="1695450"/>
          </a:xfrm>
          <a:prstGeom prst="line">
            <a:avLst/>
          </a:prstGeom>
          <a:noFill/>
          <a:ln w="15875">
            <a:solidFill>
              <a:srgbClr val="0020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3064" name="AutoShape 56"/>
          <p:cNvSpPr>
            <a:spLocks noChangeArrowheads="1"/>
          </p:cNvSpPr>
          <p:nvPr/>
        </p:nvSpPr>
        <p:spPr bwMode="auto">
          <a:xfrm>
            <a:off x="5114925" y="3171825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43065" name="Text Box 57"/>
          <p:cNvSpPr txBox="1">
            <a:spLocks noChangeArrowheads="1"/>
          </p:cNvSpPr>
          <p:nvPr/>
        </p:nvSpPr>
        <p:spPr bwMode="auto">
          <a:xfrm>
            <a:off x="5114925" y="3571876"/>
            <a:ext cx="150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3066" name="TextBox 4"/>
          <p:cNvSpPr txBox="1">
            <a:spLocks noChangeArrowheads="1"/>
          </p:cNvSpPr>
          <p:nvPr/>
        </p:nvSpPr>
        <p:spPr bwMode="auto">
          <a:xfrm>
            <a:off x="9144001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15.2.3</a:t>
            </a:r>
          </a:p>
        </p:txBody>
      </p:sp>
    </p:spTree>
    <p:extLst>
      <p:ext uri="{BB962C8B-B14F-4D97-AF65-F5344CB8AC3E}">
        <p14:creationId xmlns:p14="http://schemas.microsoft.com/office/powerpoint/2010/main" val="990035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B982115-04BD-4AFC-9A12-D6D651402D31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178" y="133350"/>
            <a:ext cx="9720072" cy="943303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altLang="en-US" dirty="0" smtClean="0"/>
              <a:t>“</a:t>
            </a:r>
            <a:r>
              <a:rPr lang="en-US" dirty="0" smtClean="0"/>
              <a:t>Kernel Trick</a:t>
            </a:r>
            <a:r>
              <a:rPr lang="en-US" altLang="en-US" dirty="0" smtClean="0"/>
              <a:t>”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3736427"/>
            <a:ext cx="8458200" cy="312157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sz="2000" dirty="0" smtClean="0"/>
              <a:t>Example</a:t>
            </a:r>
            <a:r>
              <a:rPr lang="en-US" sz="2000" dirty="0"/>
              <a:t>: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2000" dirty="0"/>
              <a:t>	2-dimensional vectors </a:t>
            </a:r>
            <a:r>
              <a:rPr lang="en-US" sz="2000" b="1" dirty="0"/>
              <a:t>x</a:t>
            </a:r>
            <a:r>
              <a:rPr lang="en-US" sz="2000" dirty="0"/>
              <a:t>=[</a:t>
            </a:r>
            <a:r>
              <a:rPr lang="en-US" sz="2000" i="1" dirty="0"/>
              <a:t>x</a:t>
            </a:r>
            <a:r>
              <a:rPr lang="en-US" sz="2000" i="1" baseline="-25000" dirty="0"/>
              <a:t>1   </a:t>
            </a:r>
            <a:r>
              <a:rPr lang="en-US" sz="2000" i="1" dirty="0"/>
              <a:t>x</a:t>
            </a:r>
            <a:r>
              <a:rPr lang="en-US" sz="2000" i="1" baseline="-25000" dirty="0"/>
              <a:t>2</a:t>
            </a:r>
            <a:r>
              <a:rPr lang="en-US" sz="2000" dirty="0"/>
              <a:t>];  let </a:t>
            </a:r>
            <a:r>
              <a:rPr lang="en-US" sz="2000" i="1" dirty="0"/>
              <a:t>K</a:t>
            </a:r>
            <a:r>
              <a:rPr lang="en-US" sz="2000" dirty="0"/>
              <a:t>(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i</a:t>
            </a:r>
            <a:r>
              <a:rPr lang="en-US" sz="2000" dirty="0" err="1"/>
              <a:t>,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j</a:t>
            </a:r>
            <a:r>
              <a:rPr lang="en-US" sz="2000" dirty="0"/>
              <a:t>)=(1 + 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i</a:t>
            </a:r>
            <a:r>
              <a:rPr lang="en-US" sz="2000" b="1" baseline="30000" dirty="0" err="1"/>
              <a:t>T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j</a:t>
            </a:r>
            <a:r>
              <a:rPr lang="en-US" sz="2000" dirty="0"/>
              <a:t>)</a:t>
            </a:r>
            <a:r>
              <a:rPr lang="en-US" sz="2000" baseline="30000" dirty="0"/>
              <a:t>2</a:t>
            </a:r>
            <a:r>
              <a:rPr lang="en-US" sz="2000" baseline="-25000" dirty="0"/>
              <a:t>,</a:t>
            </a:r>
            <a:endParaRPr lang="en-US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2000" dirty="0"/>
              <a:t>	Need to show that </a:t>
            </a:r>
            <a:r>
              <a:rPr lang="en-US" sz="2000" i="1" dirty="0"/>
              <a:t>K</a:t>
            </a:r>
            <a:r>
              <a:rPr lang="en-US" sz="2000" dirty="0"/>
              <a:t>(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i</a:t>
            </a:r>
            <a:r>
              <a:rPr lang="en-US" sz="2000" dirty="0" err="1"/>
              <a:t>,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j</a:t>
            </a:r>
            <a:r>
              <a:rPr lang="en-US" sz="2000" dirty="0"/>
              <a:t>)= </a:t>
            </a:r>
            <a:r>
              <a:rPr lang="el-GR" sz="2000" dirty="0">
                <a:cs typeface="Times New Roman" panose="02020603050405020304" pitchFamily="18" charset="0"/>
              </a:rPr>
              <a:t>φ</a:t>
            </a:r>
            <a:r>
              <a:rPr lang="en-US" sz="2000" dirty="0"/>
              <a:t>(</a:t>
            </a:r>
            <a:r>
              <a:rPr lang="en-US" sz="2000" b="1" dirty="0"/>
              <a:t>x</a:t>
            </a:r>
            <a:r>
              <a:rPr lang="en-US" sz="2000" b="1" baseline="-25000" dirty="0"/>
              <a:t>i</a:t>
            </a:r>
            <a:r>
              <a:rPr lang="en-US" sz="2000" dirty="0"/>
              <a:t>)</a:t>
            </a:r>
            <a:r>
              <a:rPr lang="en-US" sz="2000" b="1" baseline="-25000" dirty="0"/>
              <a:t> </a:t>
            </a:r>
            <a:r>
              <a:rPr lang="en-US" sz="2000" b="1" baseline="30000" dirty="0"/>
              <a:t>T</a:t>
            </a:r>
            <a:r>
              <a:rPr lang="el-GR" sz="2000" dirty="0">
                <a:cs typeface="Times New Roman" panose="02020603050405020304" pitchFamily="18" charset="0"/>
              </a:rPr>
              <a:t>φ</a:t>
            </a:r>
            <a:r>
              <a:rPr lang="en-US" sz="2000" dirty="0"/>
              <a:t>(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j</a:t>
            </a:r>
            <a:r>
              <a:rPr lang="en-US" sz="2000" dirty="0"/>
              <a:t>):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2000" dirty="0"/>
              <a:t>	</a:t>
            </a:r>
            <a:r>
              <a:rPr lang="en-US" sz="2000" i="1" dirty="0"/>
              <a:t>K</a:t>
            </a:r>
            <a:r>
              <a:rPr lang="en-US" sz="2000" dirty="0"/>
              <a:t>(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i</a:t>
            </a:r>
            <a:r>
              <a:rPr lang="en-US" sz="2000" dirty="0" err="1"/>
              <a:t>,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j</a:t>
            </a:r>
            <a:r>
              <a:rPr lang="en-US" sz="2000" dirty="0"/>
              <a:t>)=(1 + 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i</a:t>
            </a:r>
            <a:r>
              <a:rPr lang="en-US" sz="2000" b="1" baseline="30000" dirty="0" err="1"/>
              <a:t>T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j</a:t>
            </a:r>
            <a:r>
              <a:rPr lang="en-US" sz="2000" dirty="0"/>
              <a:t>)</a:t>
            </a:r>
            <a:r>
              <a:rPr lang="en-US" sz="2000" baseline="30000" dirty="0"/>
              <a:t>2</a:t>
            </a:r>
            <a:r>
              <a:rPr lang="en-US" sz="2000" baseline="-25000" dirty="0"/>
              <a:t>,</a:t>
            </a:r>
            <a:r>
              <a:rPr lang="en-US" sz="2000" dirty="0"/>
              <a:t>= 1+ </a:t>
            </a:r>
            <a:r>
              <a:rPr lang="en-US" sz="2000" i="1" dirty="0"/>
              <a:t>x</a:t>
            </a:r>
            <a:r>
              <a:rPr lang="en-US" sz="2000" i="1" baseline="-25000" dirty="0"/>
              <a:t>i1</a:t>
            </a:r>
            <a:r>
              <a:rPr lang="en-US" sz="2000" i="1" baseline="30000" dirty="0"/>
              <a:t>2</a:t>
            </a:r>
            <a:r>
              <a:rPr lang="en-US" sz="2000" i="1" dirty="0"/>
              <a:t>x</a:t>
            </a:r>
            <a:r>
              <a:rPr lang="en-US" sz="2000" i="1" baseline="-25000" dirty="0"/>
              <a:t>j1</a:t>
            </a:r>
            <a:r>
              <a:rPr lang="en-US" sz="2000" i="1" baseline="30000" dirty="0"/>
              <a:t>2 </a:t>
            </a:r>
            <a:r>
              <a:rPr lang="en-US" sz="2000" i="1" dirty="0"/>
              <a:t>+ </a:t>
            </a:r>
            <a:r>
              <a:rPr lang="en-US" sz="2000" dirty="0"/>
              <a:t>2 </a:t>
            </a:r>
            <a:r>
              <a:rPr lang="en-US" sz="2000" i="1" dirty="0"/>
              <a:t>x</a:t>
            </a:r>
            <a:r>
              <a:rPr lang="en-US" sz="2000" i="1" baseline="-25000" dirty="0"/>
              <a:t>i1</a:t>
            </a:r>
            <a:r>
              <a:rPr lang="en-US" sz="2000" i="1" dirty="0"/>
              <a:t>x</a:t>
            </a:r>
            <a:r>
              <a:rPr lang="en-US" sz="2000" i="1" baseline="-25000" dirty="0"/>
              <a:t>j1</a:t>
            </a:r>
            <a:r>
              <a:rPr lang="en-US" sz="2000" i="1" baseline="30000" dirty="0"/>
              <a:t> </a:t>
            </a:r>
            <a:r>
              <a:rPr lang="en-US" sz="2000" i="1" dirty="0"/>
              <a:t>x</a:t>
            </a:r>
            <a:r>
              <a:rPr lang="en-US" sz="2000" i="1" baseline="-25000" dirty="0"/>
              <a:t>i2</a:t>
            </a:r>
            <a:r>
              <a:rPr lang="en-US" sz="2000" i="1" dirty="0"/>
              <a:t>x</a:t>
            </a:r>
            <a:r>
              <a:rPr lang="en-US" sz="2000" i="1" baseline="-25000" dirty="0"/>
              <a:t>j2</a:t>
            </a:r>
            <a:r>
              <a:rPr lang="en-US" sz="2000" i="1" dirty="0"/>
              <a:t>+ x</a:t>
            </a:r>
            <a:r>
              <a:rPr lang="en-US" sz="2000" i="1" baseline="-25000" dirty="0"/>
              <a:t>i2</a:t>
            </a:r>
            <a:r>
              <a:rPr lang="en-US" sz="2000" i="1" baseline="30000" dirty="0"/>
              <a:t>2</a:t>
            </a:r>
            <a:r>
              <a:rPr lang="en-US" sz="2000" i="1" dirty="0"/>
              <a:t>x</a:t>
            </a:r>
            <a:r>
              <a:rPr lang="en-US" sz="2000" i="1" baseline="-25000" dirty="0"/>
              <a:t>j2</a:t>
            </a:r>
            <a:r>
              <a:rPr lang="en-US" sz="2000" i="1" baseline="30000" dirty="0"/>
              <a:t>2 </a:t>
            </a:r>
            <a:r>
              <a:rPr lang="en-US" sz="2000" dirty="0"/>
              <a:t>+ 2</a:t>
            </a:r>
            <a:r>
              <a:rPr lang="en-US" sz="2000" i="1" dirty="0"/>
              <a:t>x</a:t>
            </a:r>
            <a:r>
              <a:rPr lang="en-US" sz="2000" i="1" baseline="-25000" dirty="0"/>
              <a:t>i1</a:t>
            </a:r>
            <a:r>
              <a:rPr lang="en-US" sz="2000" i="1" dirty="0"/>
              <a:t>x</a:t>
            </a:r>
            <a:r>
              <a:rPr lang="en-US" sz="2000" i="1" baseline="-25000" dirty="0"/>
              <a:t>j1 </a:t>
            </a:r>
            <a:r>
              <a:rPr lang="en-US" sz="2000" i="1" dirty="0"/>
              <a:t>+ </a:t>
            </a:r>
            <a:r>
              <a:rPr lang="en-US" sz="2000" dirty="0"/>
              <a:t>2</a:t>
            </a:r>
            <a:r>
              <a:rPr lang="en-US" sz="2000" i="1" dirty="0"/>
              <a:t>x</a:t>
            </a:r>
            <a:r>
              <a:rPr lang="en-US" sz="2000" i="1" baseline="-25000" dirty="0"/>
              <a:t>i2</a:t>
            </a:r>
            <a:r>
              <a:rPr lang="en-US" sz="2000" i="1" dirty="0"/>
              <a:t>x</a:t>
            </a:r>
            <a:r>
              <a:rPr lang="en-US" sz="2000" i="1" baseline="-25000" dirty="0"/>
              <a:t>j2</a:t>
            </a:r>
            <a:r>
              <a:rPr lang="en-US" sz="2000" i="1" dirty="0"/>
              <a:t>=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2000" i="1" dirty="0"/>
              <a:t>	      = </a:t>
            </a:r>
            <a:r>
              <a:rPr lang="en-US" sz="2000" dirty="0"/>
              <a:t>[1  </a:t>
            </a:r>
            <a:r>
              <a:rPr lang="en-US" sz="2000" i="1" dirty="0"/>
              <a:t>x</a:t>
            </a:r>
            <a:r>
              <a:rPr lang="en-US" sz="2000" i="1" baseline="-25000" dirty="0"/>
              <a:t>i1</a:t>
            </a:r>
            <a:r>
              <a:rPr lang="en-US" sz="2000" i="1" baseline="30000" dirty="0"/>
              <a:t>2  </a:t>
            </a:r>
            <a:r>
              <a:rPr lang="en-US" sz="2000" i="1" dirty="0">
                <a:cs typeface="Times New Roman" panose="02020603050405020304" pitchFamily="18" charset="0"/>
              </a:rPr>
              <a:t>√</a:t>
            </a:r>
            <a:r>
              <a:rPr lang="en-US" sz="2000" dirty="0"/>
              <a:t>2 </a:t>
            </a:r>
            <a:r>
              <a:rPr lang="en-US" sz="2000" i="1" dirty="0"/>
              <a:t>x</a:t>
            </a:r>
            <a:r>
              <a:rPr lang="en-US" sz="2000" i="1" baseline="-25000" dirty="0"/>
              <a:t>i1</a:t>
            </a:r>
            <a:r>
              <a:rPr lang="en-US" sz="2000" i="1" dirty="0"/>
              <a:t>x</a:t>
            </a:r>
            <a:r>
              <a:rPr lang="en-US" sz="2000" i="1" baseline="-25000" dirty="0"/>
              <a:t>i2  </a:t>
            </a:r>
            <a:r>
              <a:rPr lang="en-US" sz="2000" i="1" dirty="0"/>
              <a:t> x</a:t>
            </a:r>
            <a:r>
              <a:rPr lang="en-US" sz="2000" i="1" baseline="-25000" dirty="0"/>
              <a:t>i2</a:t>
            </a:r>
            <a:r>
              <a:rPr lang="en-US" sz="2000" i="1" baseline="30000" dirty="0"/>
              <a:t>2  </a:t>
            </a:r>
            <a:r>
              <a:rPr lang="en-US" sz="2000" i="1" dirty="0">
                <a:cs typeface="Times New Roman" panose="02020603050405020304" pitchFamily="18" charset="0"/>
              </a:rPr>
              <a:t>√</a:t>
            </a:r>
            <a:r>
              <a:rPr lang="en-US" sz="2000" dirty="0"/>
              <a:t>2</a:t>
            </a:r>
            <a:r>
              <a:rPr lang="en-US" sz="2000" i="1" dirty="0"/>
              <a:t>x</a:t>
            </a:r>
            <a:r>
              <a:rPr lang="en-US" sz="2000" i="1" baseline="-25000" dirty="0"/>
              <a:t>i1  </a:t>
            </a:r>
            <a:r>
              <a:rPr lang="en-US" sz="2000" i="1" dirty="0">
                <a:cs typeface="Times New Roman" panose="02020603050405020304" pitchFamily="18" charset="0"/>
              </a:rPr>
              <a:t>√</a:t>
            </a:r>
            <a:r>
              <a:rPr lang="en-US" sz="2000" dirty="0"/>
              <a:t>2</a:t>
            </a:r>
            <a:r>
              <a:rPr lang="en-US" sz="2000" i="1" dirty="0"/>
              <a:t>x</a:t>
            </a:r>
            <a:r>
              <a:rPr lang="en-US" sz="2000" i="1" baseline="-25000" dirty="0"/>
              <a:t>i2</a:t>
            </a:r>
            <a:r>
              <a:rPr lang="en-US" sz="2000" dirty="0"/>
              <a:t>]</a:t>
            </a:r>
            <a:r>
              <a:rPr lang="en-US" sz="2000" b="1" baseline="30000" dirty="0"/>
              <a:t>T </a:t>
            </a:r>
            <a:r>
              <a:rPr lang="en-US" sz="2000" dirty="0"/>
              <a:t>[1  </a:t>
            </a:r>
            <a:r>
              <a:rPr lang="en-US" sz="2000" i="1" dirty="0"/>
              <a:t>x</a:t>
            </a:r>
            <a:r>
              <a:rPr lang="en-US" sz="2000" i="1" baseline="-25000" dirty="0"/>
              <a:t>j1</a:t>
            </a:r>
            <a:r>
              <a:rPr lang="en-US" sz="2000" i="1" baseline="30000" dirty="0"/>
              <a:t>2  </a:t>
            </a:r>
            <a:r>
              <a:rPr lang="en-US" sz="2000" i="1" dirty="0">
                <a:cs typeface="Times New Roman" panose="02020603050405020304" pitchFamily="18" charset="0"/>
              </a:rPr>
              <a:t>√</a:t>
            </a:r>
            <a:r>
              <a:rPr lang="en-US" sz="2000" dirty="0"/>
              <a:t>2 </a:t>
            </a:r>
            <a:r>
              <a:rPr lang="en-US" sz="2000" i="1" dirty="0"/>
              <a:t>x</a:t>
            </a:r>
            <a:r>
              <a:rPr lang="en-US" sz="2000" i="1" baseline="-25000" dirty="0"/>
              <a:t>j1</a:t>
            </a:r>
            <a:r>
              <a:rPr lang="en-US" sz="2000" i="1" dirty="0"/>
              <a:t>x</a:t>
            </a:r>
            <a:r>
              <a:rPr lang="en-US" sz="2000" i="1" baseline="-25000" dirty="0"/>
              <a:t>j2  </a:t>
            </a:r>
            <a:r>
              <a:rPr lang="en-US" sz="2000" i="1" dirty="0"/>
              <a:t> x</a:t>
            </a:r>
            <a:r>
              <a:rPr lang="en-US" sz="2000" i="1" baseline="-25000" dirty="0"/>
              <a:t>j2</a:t>
            </a:r>
            <a:r>
              <a:rPr lang="en-US" sz="2000" i="1" baseline="30000" dirty="0"/>
              <a:t>2  </a:t>
            </a:r>
            <a:r>
              <a:rPr lang="en-US" sz="2000" i="1" dirty="0">
                <a:cs typeface="Times New Roman" panose="02020603050405020304" pitchFamily="18" charset="0"/>
              </a:rPr>
              <a:t>√</a:t>
            </a:r>
            <a:r>
              <a:rPr lang="en-US" sz="2000" dirty="0"/>
              <a:t>2</a:t>
            </a:r>
            <a:r>
              <a:rPr lang="en-US" sz="2000" i="1" dirty="0"/>
              <a:t>x</a:t>
            </a:r>
            <a:r>
              <a:rPr lang="en-US" sz="2000" i="1" baseline="-25000" dirty="0"/>
              <a:t>j1  </a:t>
            </a:r>
            <a:r>
              <a:rPr lang="en-US" sz="2000" i="1" dirty="0">
                <a:cs typeface="Times New Roman" panose="02020603050405020304" pitchFamily="18" charset="0"/>
              </a:rPr>
              <a:t>√</a:t>
            </a:r>
            <a:r>
              <a:rPr lang="en-US" sz="2000" dirty="0"/>
              <a:t>2</a:t>
            </a:r>
            <a:r>
              <a:rPr lang="en-US" sz="2000" i="1" dirty="0"/>
              <a:t>x</a:t>
            </a:r>
            <a:r>
              <a:rPr lang="en-US" sz="2000" i="1" baseline="-25000" dirty="0"/>
              <a:t>j2</a:t>
            </a:r>
            <a:r>
              <a:rPr lang="en-US" sz="2000" dirty="0"/>
              <a:t>]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2000" dirty="0"/>
              <a:t>	      = </a:t>
            </a:r>
            <a:r>
              <a:rPr lang="el-GR" sz="2000" dirty="0">
                <a:cs typeface="Times New Roman" panose="02020603050405020304" pitchFamily="18" charset="0"/>
              </a:rPr>
              <a:t>φ</a:t>
            </a:r>
            <a:r>
              <a:rPr lang="en-US" sz="2000" dirty="0"/>
              <a:t>(</a:t>
            </a:r>
            <a:r>
              <a:rPr lang="en-US" sz="2000" b="1" dirty="0"/>
              <a:t>x</a:t>
            </a:r>
            <a:r>
              <a:rPr lang="en-US" sz="2000" b="1" baseline="-25000" dirty="0"/>
              <a:t>i</a:t>
            </a:r>
            <a:r>
              <a:rPr lang="en-US" sz="2000" dirty="0"/>
              <a:t>)</a:t>
            </a:r>
            <a:r>
              <a:rPr lang="en-US" sz="2000" b="1" baseline="-25000" dirty="0"/>
              <a:t> </a:t>
            </a:r>
            <a:r>
              <a:rPr lang="en-US" sz="2000" b="1" baseline="30000" dirty="0"/>
              <a:t>T</a:t>
            </a:r>
            <a:r>
              <a:rPr lang="el-GR" sz="2000" dirty="0">
                <a:cs typeface="Times New Roman" panose="02020603050405020304" pitchFamily="18" charset="0"/>
              </a:rPr>
              <a:t>φ</a:t>
            </a:r>
            <a:r>
              <a:rPr lang="en-US" sz="2000" dirty="0"/>
              <a:t>(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j</a:t>
            </a:r>
            <a:r>
              <a:rPr lang="en-US" sz="2000" dirty="0"/>
              <a:t>)    where </a:t>
            </a:r>
            <a:r>
              <a:rPr lang="el-GR" sz="2000" dirty="0">
                <a:cs typeface="Times New Roman" panose="02020603050405020304" pitchFamily="18" charset="0"/>
              </a:rPr>
              <a:t>φ</a:t>
            </a:r>
            <a:r>
              <a:rPr lang="en-US" sz="2000" dirty="0"/>
              <a:t>(</a:t>
            </a:r>
            <a:r>
              <a:rPr lang="en-US" sz="2000" b="1" dirty="0"/>
              <a:t>x</a:t>
            </a:r>
            <a:r>
              <a:rPr lang="en-US" sz="2000" dirty="0"/>
              <a:t>) = </a:t>
            </a:r>
            <a:r>
              <a:rPr lang="en-US" sz="2000" b="1" baseline="-25000" dirty="0"/>
              <a:t> </a:t>
            </a:r>
            <a:r>
              <a:rPr lang="en-US" sz="2000" dirty="0"/>
              <a:t>[1  </a:t>
            </a:r>
            <a:r>
              <a:rPr lang="en-US" sz="2000" i="1" dirty="0"/>
              <a:t>x</a:t>
            </a:r>
            <a:r>
              <a:rPr lang="en-US" sz="2000" i="1" baseline="-25000" dirty="0"/>
              <a:t>1</a:t>
            </a:r>
            <a:r>
              <a:rPr lang="en-US" sz="2000" i="1" baseline="30000" dirty="0"/>
              <a:t>2  </a:t>
            </a:r>
            <a:r>
              <a:rPr lang="en-US" sz="2000" i="1" dirty="0">
                <a:cs typeface="Times New Roman" panose="02020603050405020304" pitchFamily="18" charset="0"/>
              </a:rPr>
              <a:t>√</a:t>
            </a:r>
            <a:r>
              <a:rPr lang="en-US" sz="2000" dirty="0"/>
              <a:t>2 </a:t>
            </a:r>
            <a:r>
              <a:rPr lang="en-US" sz="2000" i="1" dirty="0"/>
              <a:t>x</a:t>
            </a:r>
            <a:r>
              <a:rPr lang="en-US" sz="2000" i="1" baseline="-25000" dirty="0"/>
              <a:t>1</a:t>
            </a:r>
            <a:r>
              <a:rPr lang="en-US" sz="2000" i="1" dirty="0"/>
              <a:t>x</a:t>
            </a:r>
            <a:r>
              <a:rPr lang="en-US" sz="2000" i="1" baseline="-25000" dirty="0"/>
              <a:t>2  </a:t>
            </a:r>
            <a:r>
              <a:rPr lang="en-US" sz="2000" i="1" dirty="0"/>
              <a:t> x</a:t>
            </a:r>
            <a:r>
              <a:rPr lang="en-US" sz="2000" i="1" baseline="-25000" dirty="0"/>
              <a:t>2</a:t>
            </a:r>
            <a:r>
              <a:rPr lang="en-US" sz="2000" i="1" baseline="30000" dirty="0"/>
              <a:t>2   </a:t>
            </a:r>
            <a:r>
              <a:rPr lang="en-US" sz="2000" i="1" dirty="0">
                <a:cs typeface="Times New Roman" panose="02020603050405020304" pitchFamily="18" charset="0"/>
              </a:rPr>
              <a:t>√</a:t>
            </a:r>
            <a:r>
              <a:rPr lang="en-US" sz="2000" dirty="0"/>
              <a:t>2</a:t>
            </a:r>
            <a:r>
              <a:rPr lang="en-US" sz="2000" i="1" dirty="0"/>
              <a:t>x</a:t>
            </a:r>
            <a:r>
              <a:rPr lang="en-US" sz="2000" i="1" baseline="-25000" dirty="0"/>
              <a:t>1  </a:t>
            </a:r>
            <a:r>
              <a:rPr lang="en-US" sz="2000" i="1" dirty="0">
                <a:cs typeface="Times New Roman" panose="02020603050405020304" pitchFamily="18" charset="0"/>
              </a:rPr>
              <a:t>√</a:t>
            </a:r>
            <a:r>
              <a:rPr lang="en-US" sz="2000" dirty="0"/>
              <a:t>2</a:t>
            </a:r>
            <a:r>
              <a:rPr lang="en-US" sz="2000" i="1" dirty="0"/>
              <a:t>x</a:t>
            </a:r>
            <a:r>
              <a:rPr lang="en-US" sz="2000" i="1" baseline="-25000" dirty="0"/>
              <a:t>2</a:t>
            </a:r>
            <a:r>
              <a:rPr lang="en-US" sz="2000" dirty="0"/>
              <a:t>]</a:t>
            </a:r>
            <a:endParaRPr lang="el-GR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2178" y="1076653"/>
            <a:ext cx="9796272" cy="2793124"/>
          </a:xfrm>
          <a:prstGeom prst="rect">
            <a:avLst/>
          </a:prstGeom>
          <a:solidFill>
            <a:srgbClr val="CCCCFF">
              <a:alpha val="50196"/>
            </a:srgbClr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FF00"/>
              </a:buClr>
              <a:buSzPct val="100000"/>
              <a:buFont typeface="Wingdings" panose="05000000000000000000" pitchFamily="2" charset="2"/>
              <a:buChar char="v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linear classifier relies on an inner product between vectors </a:t>
            </a:r>
            <a:r>
              <a:rPr lang="en-US" sz="2400" i="1" dirty="0" smtClean="0"/>
              <a:t>K</a:t>
            </a:r>
            <a:r>
              <a:rPr lang="en-US" sz="2400" dirty="0" smtClean="0"/>
              <a:t>(</a:t>
            </a:r>
            <a:r>
              <a:rPr lang="en-US" sz="2400" b="1" dirty="0" err="1" smtClean="0"/>
              <a:t>x</a:t>
            </a:r>
            <a:r>
              <a:rPr lang="en-US" sz="2400" b="1" baseline="-25000" dirty="0" err="1" smtClean="0"/>
              <a:t>i</a:t>
            </a:r>
            <a:r>
              <a:rPr lang="en-US" sz="2400" dirty="0" err="1" smtClean="0"/>
              <a:t>,</a:t>
            </a:r>
            <a:r>
              <a:rPr lang="en-US" sz="2400" b="1" dirty="0" err="1" smtClean="0"/>
              <a:t>x</a:t>
            </a:r>
            <a:r>
              <a:rPr lang="en-US" sz="2400" b="1" baseline="-25000" dirty="0" err="1" smtClean="0"/>
              <a:t>j</a:t>
            </a:r>
            <a:r>
              <a:rPr lang="en-US" sz="2400" dirty="0" smtClean="0"/>
              <a:t>)=</a:t>
            </a:r>
            <a:r>
              <a:rPr lang="en-US" sz="2400" b="1" dirty="0" err="1" smtClean="0"/>
              <a:t>x</a:t>
            </a:r>
            <a:r>
              <a:rPr lang="en-US" sz="2400" b="1" baseline="-25000" dirty="0" err="1" smtClean="0"/>
              <a:t>i</a:t>
            </a:r>
            <a:r>
              <a:rPr lang="en-US" sz="2400" b="1" baseline="30000" dirty="0" err="1" smtClean="0"/>
              <a:t>T</a:t>
            </a:r>
            <a:r>
              <a:rPr lang="en-US" sz="2400" b="1" dirty="0" err="1" smtClean="0"/>
              <a:t>x</a:t>
            </a:r>
            <a:r>
              <a:rPr lang="en-US" sz="2400" b="1" baseline="-25000" dirty="0" err="1" smtClean="0"/>
              <a:t>j</a:t>
            </a:r>
            <a:endParaRPr lang="en-US" sz="2400" b="1" baseline="-25000" dirty="0" smtClean="0"/>
          </a:p>
          <a:p>
            <a:r>
              <a:rPr lang="en-US" sz="2400" dirty="0" smtClean="0"/>
              <a:t>If every </a:t>
            </a:r>
            <a:r>
              <a:rPr lang="en-US" sz="2400" dirty="0" err="1" smtClean="0"/>
              <a:t>datapoint</a:t>
            </a:r>
            <a:r>
              <a:rPr lang="en-US" sz="2400" dirty="0" smtClean="0"/>
              <a:t> is mapped into high-dimensional space via some transformation </a:t>
            </a:r>
            <a:r>
              <a:rPr lang="el-GR" sz="2400" dirty="0" smtClean="0">
                <a:cs typeface="Times New Roman" panose="02020603050405020304" pitchFamily="18" charset="0"/>
              </a:rPr>
              <a:t>Φ</a:t>
            </a:r>
            <a:r>
              <a:rPr lang="en-US" sz="2400" dirty="0" smtClean="0">
                <a:cs typeface="Times New Roman" panose="02020603050405020304" pitchFamily="18" charset="0"/>
              </a:rPr>
              <a:t>:  </a:t>
            </a:r>
            <a:r>
              <a:rPr lang="en-US" sz="2400" b="1" dirty="0" smtClean="0"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→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cs typeface="Times New Roman" panose="02020603050405020304" pitchFamily="18" charset="0"/>
              </a:rPr>
              <a:t>φ</a:t>
            </a:r>
            <a:r>
              <a:rPr lang="en-US" sz="2400" dirty="0" smtClean="0"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cs typeface="Times New Roman" panose="02020603050405020304" pitchFamily="18" charset="0"/>
              </a:rPr>
              <a:t>), the inner product becomes: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sz="2400" i="1" dirty="0" smtClean="0"/>
              <a:t>K</a:t>
            </a:r>
            <a:r>
              <a:rPr lang="en-US" sz="2400" dirty="0" smtClean="0"/>
              <a:t>(</a:t>
            </a:r>
            <a:r>
              <a:rPr lang="en-US" sz="2400" b="1" dirty="0" err="1" smtClean="0"/>
              <a:t>x</a:t>
            </a:r>
            <a:r>
              <a:rPr lang="en-US" sz="2400" b="1" baseline="-25000" dirty="0" err="1" smtClean="0"/>
              <a:t>i</a:t>
            </a:r>
            <a:r>
              <a:rPr lang="en-US" sz="2400" dirty="0" err="1" smtClean="0"/>
              <a:t>,</a:t>
            </a:r>
            <a:r>
              <a:rPr lang="en-US" sz="2400" b="1" dirty="0" err="1" smtClean="0"/>
              <a:t>x</a:t>
            </a:r>
            <a:r>
              <a:rPr lang="en-US" sz="2400" b="1" baseline="-25000" dirty="0" err="1" smtClean="0"/>
              <a:t>j</a:t>
            </a:r>
            <a:r>
              <a:rPr lang="en-US" sz="2400" dirty="0" smtClean="0"/>
              <a:t>)= </a:t>
            </a:r>
            <a:r>
              <a:rPr lang="el-GR" sz="2400" dirty="0" smtClean="0">
                <a:cs typeface="Times New Roman" panose="02020603050405020304" pitchFamily="18" charset="0"/>
              </a:rPr>
              <a:t>φ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="1" baseline="-25000" dirty="0" smtClean="0"/>
              <a:t>i</a:t>
            </a:r>
            <a:r>
              <a:rPr lang="en-US" sz="2400" dirty="0" smtClean="0"/>
              <a:t>)</a:t>
            </a:r>
            <a:r>
              <a:rPr lang="en-US" sz="2400" b="1" baseline="-25000" dirty="0" smtClean="0"/>
              <a:t> </a:t>
            </a:r>
            <a:r>
              <a:rPr lang="en-US" sz="2400" b="1" baseline="30000" dirty="0" smtClean="0"/>
              <a:t>T</a:t>
            </a:r>
            <a:r>
              <a:rPr lang="el-GR" sz="2400" dirty="0" smtClean="0">
                <a:cs typeface="Times New Roman" panose="02020603050405020304" pitchFamily="18" charset="0"/>
              </a:rPr>
              <a:t>φ</a:t>
            </a:r>
            <a:r>
              <a:rPr lang="en-US" sz="2400" dirty="0" smtClean="0"/>
              <a:t>(</a:t>
            </a:r>
            <a:r>
              <a:rPr lang="en-US" sz="2400" b="1" dirty="0" err="1" smtClean="0"/>
              <a:t>x</a:t>
            </a:r>
            <a:r>
              <a:rPr lang="en-US" sz="2400" b="1" baseline="-25000" dirty="0" err="1" smtClean="0"/>
              <a:t>j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 </a:t>
            </a:r>
            <a:r>
              <a:rPr lang="en-US" sz="2400" i="1" dirty="0" smtClean="0"/>
              <a:t>kernel function</a:t>
            </a:r>
            <a:r>
              <a:rPr lang="en-US" sz="2400" dirty="0" smtClean="0"/>
              <a:t> is some function that corresponds to an inner product in some expanded feature space</a:t>
            </a:r>
          </a:p>
        </p:txBody>
      </p:sp>
    </p:spTree>
    <p:extLst>
      <p:ext uri="{BB962C8B-B14F-4D97-AF65-F5344CB8AC3E}">
        <p14:creationId xmlns:p14="http://schemas.microsoft.com/office/powerpoint/2010/main" val="2160717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Kernels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idx="1"/>
          </p:nvPr>
        </p:nvSpPr>
        <p:spPr>
          <a:xfrm>
            <a:off x="1117260" y="1910012"/>
            <a:ext cx="9720073" cy="4023360"/>
          </a:xfrm>
          <a:solidFill>
            <a:srgbClr val="CCCCFF">
              <a:alpha val="50196"/>
            </a:srgbClr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Why use kernels?</a:t>
            </a:r>
          </a:p>
          <a:p>
            <a:pPr lvl="1" eaLnBrk="1" hangingPunct="1"/>
            <a:r>
              <a:rPr lang="en-US" sz="2800" dirty="0" smtClean="0">
                <a:solidFill>
                  <a:schemeClr val="bg1"/>
                </a:solidFill>
              </a:rPr>
              <a:t>Make non-separable problem separable.</a:t>
            </a:r>
          </a:p>
          <a:p>
            <a:pPr lvl="1" eaLnBrk="1" hangingPunct="1"/>
            <a:r>
              <a:rPr lang="en-US" sz="2800" dirty="0" smtClean="0">
                <a:solidFill>
                  <a:schemeClr val="bg1"/>
                </a:solidFill>
              </a:rPr>
              <a:t>Map data into better representational space</a:t>
            </a:r>
          </a:p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Common kernels</a:t>
            </a:r>
          </a:p>
          <a:p>
            <a:pPr lvl="1" eaLnBrk="1" hangingPunct="1"/>
            <a:r>
              <a:rPr lang="en-US" sz="2800" dirty="0" smtClean="0">
                <a:solidFill>
                  <a:schemeClr val="bg1"/>
                </a:solidFill>
              </a:rPr>
              <a:t>Linear</a:t>
            </a:r>
          </a:p>
          <a:p>
            <a:pPr lvl="1" eaLnBrk="1" hangingPunct="1"/>
            <a:r>
              <a:rPr lang="en-US" sz="2800" dirty="0" smtClean="0">
                <a:solidFill>
                  <a:schemeClr val="bg1"/>
                </a:solidFill>
              </a:rPr>
              <a:t>Polynomial </a:t>
            </a:r>
            <a:r>
              <a:rPr lang="en-US" sz="2800" b="1" dirty="0" smtClean="0">
                <a:solidFill>
                  <a:schemeClr val="bg1"/>
                </a:solidFill>
              </a:rPr>
              <a:t>K(</a:t>
            </a:r>
            <a:r>
              <a:rPr lang="en-US" sz="2800" b="1" dirty="0" err="1" smtClean="0">
                <a:solidFill>
                  <a:schemeClr val="bg1"/>
                </a:solidFill>
              </a:rPr>
              <a:t>x,z</a:t>
            </a:r>
            <a:r>
              <a:rPr lang="en-US" sz="2800" b="1" dirty="0" smtClean="0">
                <a:solidFill>
                  <a:schemeClr val="bg1"/>
                </a:solidFill>
              </a:rPr>
              <a:t>) = (1+x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T</a:t>
            </a:r>
            <a:r>
              <a:rPr lang="en-US" sz="2800" b="1" dirty="0" smtClean="0">
                <a:solidFill>
                  <a:schemeClr val="bg1"/>
                </a:solidFill>
              </a:rPr>
              <a:t>z)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d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2800" dirty="0" smtClean="0">
                <a:solidFill>
                  <a:schemeClr val="bg1"/>
                </a:solidFill>
              </a:rPr>
              <a:t>Radial basis function (infinite dimensional space)</a:t>
            </a:r>
          </a:p>
          <a:p>
            <a:pPr lvl="1"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marL="128016" lvl="1" indent="0" eaLnBrk="1" hangingPunct="1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505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7397CCB-9903-4F2B-9DC5-F43A7879705E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5058" name="Picture 2" descr="burges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21391"/>
            <a:ext cx="61722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8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1981200" y="10668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en-US" altLang="zh-CN" sz="2400" i="1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963" y="356997"/>
            <a:ext cx="9720072" cy="1014603"/>
          </a:xfrm>
        </p:spPr>
        <p:txBody>
          <a:bodyPr>
            <a:normAutofit/>
          </a:bodyPr>
          <a:lstStyle/>
          <a:p>
            <a:r>
              <a:rPr lang="id-ID" sz="6000" dirty="0" smtClean="0"/>
              <a:t>Kriteria fungsi kernel</a:t>
            </a:r>
            <a:endParaRPr lang="id-ID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963" y="1371600"/>
            <a:ext cx="9720073" cy="5353050"/>
          </a:xfrm>
        </p:spPr>
        <p:txBody>
          <a:bodyPr/>
          <a:lstStyle/>
          <a:p>
            <a:r>
              <a:rPr lang="en-US" altLang="zh-CN" dirty="0"/>
              <a:t>For some functions </a:t>
            </a:r>
            <a:r>
              <a:rPr lang="en-US" altLang="zh-CN" i="1" dirty="0"/>
              <a:t>K</a:t>
            </a:r>
            <a:r>
              <a:rPr lang="en-US" altLang="zh-CN" dirty="0"/>
              <a:t>(</a:t>
            </a:r>
            <a:r>
              <a:rPr lang="en-US" altLang="zh-CN" dirty="0" err="1"/>
              <a:t>x</a:t>
            </a:r>
            <a:r>
              <a:rPr lang="en-US" altLang="zh-CN" baseline="-25000" dirty="0" err="1"/>
              <a:t>i</a:t>
            </a:r>
            <a:r>
              <a:rPr lang="en-US" altLang="zh-CN" dirty="0" err="1"/>
              <a:t>,x</a:t>
            </a:r>
            <a:r>
              <a:rPr lang="en-US" altLang="zh-CN" baseline="-25000" dirty="0" err="1"/>
              <a:t>j</a:t>
            </a:r>
            <a:r>
              <a:rPr lang="en-US" altLang="zh-CN" dirty="0"/>
              <a:t>) checking that </a:t>
            </a:r>
          </a:p>
          <a:p>
            <a:pPr>
              <a:buNone/>
            </a:pPr>
            <a:r>
              <a:rPr lang="en-US" altLang="zh-CN" i="1" dirty="0"/>
              <a:t>                K</a:t>
            </a:r>
            <a:r>
              <a:rPr lang="en-US" altLang="zh-CN" dirty="0"/>
              <a:t>(</a:t>
            </a:r>
            <a:r>
              <a:rPr lang="en-US" altLang="zh-CN" dirty="0" err="1"/>
              <a:t>x</a:t>
            </a:r>
            <a:r>
              <a:rPr lang="en-US" altLang="zh-CN" baseline="-25000" dirty="0" err="1"/>
              <a:t>i</a:t>
            </a:r>
            <a:r>
              <a:rPr lang="en-US" altLang="zh-CN" dirty="0" err="1"/>
              <a:t>,x</a:t>
            </a:r>
            <a:r>
              <a:rPr lang="en-US" altLang="zh-CN" baseline="-25000" dirty="0" err="1"/>
              <a:t>j</a:t>
            </a:r>
            <a:r>
              <a:rPr lang="en-US" altLang="zh-CN" dirty="0"/>
              <a:t>)= </a:t>
            </a:r>
            <a:r>
              <a:rPr lang="el-GR" dirty="0">
                <a:cs typeface="Times New Roman" panose="02020603050405020304" pitchFamily="18" charset="0"/>
              </a:rPr>
              <a:t>φ</a:t>
            </a:r>
            <a:r>
              <a:rPr lang="en-US" altLang="zh-CN" dirty="0"/>
              <a:t>(x</a:t>
            </a:r>
            <a:r>
              <a:rPr lang="en-US" altLang="zh-CN" baseline="-25000" dirty="0"/>
              <a:t>i</a:t>
            </a:r>
            <a:r>
              <a:rPr lang="en-US" altLang="zh-CN" dirty="0"/>
              <a:t>)</a:t>
            </a:r>
            <a:r>
              <a:rPr lang="en-US" altLang="zh-CN" baseline="-25000" dirty="0"/>
              <a:t> </a:t>
            </a:r>
            <a:r>
              <a:rPr lang="en-US" altLang="zh-CN" baseline="30000" dirty="0"/>
              <a:t>T</a:t>
            </a:r>
            <a:r>
              <a:rPr lang="el-GR" dirty="0">
                <a:cs typeface="Times New Roman" panose="02020603050405020304" pitchFamily="18" charset="0"/>
              </a:rPr>
              <a:t>φ</a:t>
            </a:r>
            <a:r>
              <a:rPr lang="en-US" altLang="zh-CN" dirty="0"/>
              <a:t>(</a:t>
            </a:r>
            <a:r>
              <a:rPr lang="en-US" altLang="zh-CN" dirty="0" err="1"/>
              <a:t>x</a:t>
            </a:r>
            <a:r>
              <a:rPr lang="en-US" altLang="zh-CN" baseline="-25000" dirty="0" err="1"/>
              <a:t>j</a:t>
            </a:r>
            <a:r>
              <a:rPr lang="en-US" altLang="zh-CN" dirty="0"/>
              <a:t>) can be cumbersome. </a:t>
            </a:r>
          </a:p>
          <a:p>
            <a:r>
              <a:rPr lang="en-US" altLang="zh-CN" dirty="0"/>
              <a:t>Mercer’s theorem:  </a:t>
            </a:r>
          </a:p>
          <a:p>
            <a:pPr algn="ctr">
              <a:buNone/>
            </a:pPr>
            <a:r>
              <a:rPr lang="en-US" altLang="zh-CN" i="1" dirty="0"/>
              <a:t>Every semi-positive definite symmetric function is a kernel</a:t>
            </a:r>
          </a:p>
          <a:p>
            <a:r>
              <a:rPr lang="en-US" altLang="zh-CN" dirty="0"/>
              <a:t>Semi-positive definite symmetric functions correspond to a semi-positive definite symmetric Gram matrix:</a:t>
            </a:r>
          </a:p>
          <a:p>
            <a:endParaRPr lang="id-ID" dirty="0"/>
          </a:p>
        </p:txBody>
      </p:sp>
      <p:graphicFrame>
        <p:nvGraphicFramePr>
          <p:cNvPr id="31441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60424"/>
              </p:ext>
            </p:extLst>
          </p:nvPr>
        </p:nvGraphicFramePr>
        <p:xfrm>
          <a:off x="3352800" y="4602480"/>
          <a:ext cx="6858000" cy="1950720"/>
        </p:xfrm>
        <a:graphic>
          <a:graphicData uri="http://schemas.openxmlformats.org/drawingml/2006/table">
            <a:tbl>
              <a:tblPr/>
              <a:tblGrid>
                <a:gridCol w="137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…</a:t>
                      </a: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K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(</a:t>
                      </a:r>
                      <a:r>
                        <a:rPr kumimoji="0" lang="en-US" altLang="zh-C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,</a:t>
                      </a:r>
                      <a:r>
                        <a:rPr kumimoji="0" lang="en-US" altLang="zh-CN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kumimoji="0" lang="en-US" altLang="zh-CN" sz="2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N</a:t>
                      </a: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4412" name="Text Box 44"/>
          <p:cNvSpPr txBox="1">
            <a:spLocks noChangeArrowheads="1"/>
          </p:cNvSpPr>
          <p:nvPr/>
        </p:nvSpPr>
        <p:spPr bwMode="auto">
          <a:xfrm>
            <a:off x="2471927" y="531495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id-ID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tx2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1905000" y="1219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 sz="2400" i="1" baseline="30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Examples of kernel functions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9763" y="2315527"/>
            <a:ext cx="9720073" cy="4023360"/>
          </a:xfrm>
        </p:spPr>
        <p:txBody>
          <a:bodyPr>
            <a:noAutofit/>
          </a:bodyPr>
          <a:lstStyle/>
          <a:p>
            <a:r>
              <a:rPr lang="en-US" altLang="zh-CN" dirty="0"/>
              <a:t>Linear: </a:t>
            </a:r>
            <a:r>
              <a:rPr lang="en-US" altLang="zh-CN" i="1" dirty="0"/>
              <a:t>K</a:t>
            </a:r>
            <a:r>
              <a:rPr lang="en-US" altLang="zh-CN" dirty="0"/>
              <a:t>(</a:t>
            </a:r>
            <a:r>
              <a:rPr lang="en-US" altLang="zh-CN" b="1" dirty="0" err="1"/>
              <a:t>x</a:t>
            </a:r>
            <a:r>
              <a:rPr lang="en-US" altLang="zh-CN" b="1" baseline="-25000" dirty="0" err="1"/>
              <a:t>i</a:t>
            </a:r>
            <a:r>
              <a:rPr lang="en-US" altLang="zh-CN" dirty="0" err="1"/>
              <a:t>,</a:t>
            </a:r>
            <a:r>
              <a:rPr lang="en-US" altLang="zh-CN" b="1" dirty="0" err="1"/>
              <a:t>x</a:t>
            </a:r>
            <a:r>
              <a:rPr lang="en-US" altLang="zh-CN" b="1" baseline="-25000" dirty="0" err="1"/>
              <a:t>j</a:t>
            </a:r>
            <a:r>
              <a:rPr lang="en-US" altLang="zh-CN" dirty="0"/>
              <a:t>)= </a:t>
            </a:r>
            <a:r>
              <a:rPr lang="en-US" altLang="zh-CN" b="1" dirty="0"/>
              <a:t>x</a:t>
            </a:r>
            <a:r>
              <a:rPr lang="en-US" altLang="zh-CN" b="1" baseline="-25000" dirty="0"/>
              <a:t>i </a:t>
            </a:r>
            <a:r>
              <a:rPr lang="en-US" altLang="zh-CN" b="1" baseline="30000" dirty="0" err="1" smtClean="0"/>
              <a:t>T</a:t>
            </a:r>
            <a:r>
              <a:rPr lang="en-US" altLang="zh-CN" b="1" dirty="0" err="1" smtClean="0"/>
              <a:t>x</a:t>
            </a:r>
            <a:r>
              <a:rPr lang="en-US" altLang="zh-CN" b="1" baseline="-25000" dirty="0" err="1" smtClean="0"/>
              <a:t>j</a:t>
            </a:r>
            <a:endParaRPr lang="en-US" altLang="zh-CN" dirty="0"/>
          </a:p>
          <a:p>
            <a:r>
              <a:rPr lang="en-US" altLang="zh-CN" dirty="0"/>
              <a:t>Polynomial of power </a:t>
            </a:r>
            <a:r>
              <a:rPr lang="en-US" altLang="zh-CN" i="1" dirty="0"/>
              <a:t>p</a:t>
            </a:r>
            <a:r>
              <a:rPr lang="en-US" altLang="zh-CN" dirty="0"/>
              <a:t>: </a:t>
            </a:r>
            <a:r>
              <a:rPr lang="en-US" altLang="zh-CN" i="1" dirty="0"/>
              <a:t>K</a:t>
            </a:r>
            <a:r>
              <a:rPr lang="en-US" altLang="zh-CN" dirty="0"/>
              <a:t>(</a:t>
            </a:r>
            <a:r>
              <a:rPr lang="en-US" altLang="zh-CN" b="1" dirty="0" err="1"/>
              <a:t>x</a:t>
            </a:r>
            <a:r>
              <a:rPr lang="en-US" altLang="zh-CN" b="1" baseline="-25000" dirty="0" err="1"/>
              <a:t>i</a:t>
            </a:r>
            <a:r>
              <a:rPr lang="en-US" altLang="zh-CN" dirty="0" err="1"/>
              <a:t>,</a:t>
            </a:r>
            <a:r>
              <a:rPr lang="en-US" altLang="zh-CN" b="1" dirty="0" err="1"/>
              <a:t>x</a:t>
            </a:r>
            <a:r>
              <a:rPr lang="en-US" altLang="zh-CN" b="1" baseline="-25000" dirty="0" err="1"/>
              <a:t>j</a:t>
            </a:r>
            <a:r>
              <a:rPr lang="en-US" altLang="zh-CN" dirty="0"/>
              <a:t>)= (1+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  <a:r>
              <a:rPr lang="en-US" altLang="zh-CN" b="1" dirty="0"/>
              <a:t>x</a:t>
            </a:r>
            <a:r>
              <a:rPr lang="en-US" altLang="zh-CN" b="1" baseline="-25000" dirty="0"/>
              <a:t>i </a:t>
            </a:r>
            <a:r>
              <a:rPr lang="en-US" altLang="zh-CN" b="1" baseline="30000" dirty="0" err="1" smtClean="0"/>
              <a:t>T</a:t>
            </a:r>
            <a:r>
              <a:rPr lang="en-US" altLang="zh-CN" b="1" dirty="0" err="1" smtClean="0"/>
              <a:t>x</a:t>
            </a:r>
            <a:r>
              <a:rPr lang="en-US" altLang="zh-CN" b="1" baseline="-25000" dirty="0" err="1" smtClean="0"/>
              <a:t>j</a:t>
            </a:r>
            <a:r>
              <a:rPr lang="en-US" altLang="zh-CN" dirty="0" smtClean="0"/>
              <a:t>)</a:t>
            </a:r>
            <a:r>
              <a:rPr lang="en-US" altLang="zh-CN" i="1" baseline="30000" dirty="0" smtClean="0"/>
              <a:t>p</a:t>
            </a:r>
            <a:endParaRPr lang="en-US" altLang="zh-CN" dirty="0"/>
          </a:p>
          <a:p>
            <a:r>
              <a:rPr lang="en-US" altLang="zh-CN" dirty="0"/>
              <a:t>Gaussian (radial-basis function network):</a:t>
            </a:r>
          </a:p>
          <a:p>
            <a:pPr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Sigmoid: </a:t>
            </a:r>
            <a:r>
              <a:rPr lang="en-US" altLang="zh-CN" i="1" dirty="0"/>
              <a:t>K</a:t>
            </a:r>
            <a:r>
              <a:rPr lang="en-US" altLang="zh-CN" dirty="0"/>
              <a:t>(</a:t>
            </a:r>
            <a:r>
              <a:rPr lang="en-US" altLang="zh-CN" b="1" dirty="0" err="1"/>
              <a:t>x</a:t>
            </a:r>
            <a:r>
              <a:rPr lang="en-US" altLang="zh-CN" b="1" baseline="-25000" dirty="0" err="1"/>
              <a:t>i</a:t>
            </a:r>
            <a:r>
              <a:rPr lang="en-US" altLang="zh-CN" dirty="0" err="1"/>
              <a:t>,</a:t>
            </a:r>
            <a:r>
              <a:rPr lang="en-US" altLang="zh-CN" b="1" dirty="0" err="1"/>
              <a:t>x</a:t>
            </a:r>
            <a:r>
              <a:rPr lang="en-US" altLang="zh-CN" b="1" baseline="-25000" dirty="0" err="1"/>
              <a:t>j</a:t>
            </a:r>
            <a:r>
              <a:rPr lang="en-US" altLang="zh-CN" dirty="0"/>
              <a:t>)= </a:t>
            </a:r>
            <a:r>
              <a:rPr lang="en-US" altLang="zh-CN" dirty="0" err="1"/>
              <a:t>tanh</a:t>
            </a:r>
            <a:r>
              <a:rPr lang="en-US" altLang="zh-CN" dirty="0"/>
              <a:t>(</a:t>
            </a:r>
            <a:r>
              <a:rPr lang="el-GR" dirty="0">
                <a:cs typeface="Times New Roman" panose="02020603050405020304" pitchFamily="18" charset="0"/>
              </a:rPr>
              <a:t>β</a:t>
            </a:r>
            <a:r>
              <a:rPr lang="en-US" altLang="zh-CN" baseline="-25000" dirty="0">
                <a:cs typeface="Times New Roman" panose="02020603050405020304" pitchFamily="18" charset="0"/>
              </a:rPr>
              <a:t>0</a:t>
            </a:r>
            <a:r>
              <a:rPr lang="en-US" altLang="zh-CN" b="1" dirty="0"/>
              <a:t>x</a:t>
            </a:r>
            <a:r>
              <a:rPr lang="en-US" altLang="zh-CN" b="1" baseline="-25000" dirty="0"/>
              <a:t>i </a:t>
            </a:r>
            <a:r>
              <a:rPr lang="en-US" altLang="zh-CN" b="1" baseline="30000" dirty="0" err="1"/>
              <a:t>T</a:t>
            </a:r>
            <a:r>
              <a:rPr lang="en-US" altLang="zh-CN" b="1" dirty="0" err="1"/>
              <a:t>x</a:t>
            </a:r>
            <a:r>
              <a:rPr lang="en-US" altLang="zh-CN" b="1" baseline="-25000" dirty="0" err="1"/>
              <a:t>j</a:t>
            </a:r>
            <a:r>
              <a:rPr lang="en-US" altLang="zh-CN" b="1" baseline="-25000" dirty="0"/>
              <a:t> </a:t>
            </a:r>
            <a:r>
              <a:rPr lang="en-US" altLang="zh-CN" dirty="0"/>
              <a:t>+ </a:t>
            </a:r>
            <a:r>
              <a:rPr lang="el-GR" dirty="0">
                <a:cs typeface="Times New Roman" panose="02020603050405020304" pitchFamily="18" charset="0"/>
              </a:rPr>
              <a:t>β</a:t>
            </a:r>
            <a:r>
              <a:rPr lang="en-US" altLang="zh-CN" baseline="-25000" dirty="0">
                <a:cs typeface="Times New Roman" panose="02020603050405020304" pitchFamily="18" charset="0"/>
              </a:rPr>
              <a:t>1</a:t>
            </a:r>
            <a:r>
              <a:rPr lang="en-US" altLang="zh-CN" dirty="0">
                <a:cs typeface="Times New Roman" panose="02020603050405020304" pitchFamily="18" charset="0"/>
              </a:rPr>
              <a:t>)</a:t>
            </a:r>
            <a:endParaRPr lang="en-US" altLang="zh-CN" i="1" baseline="30000" dirty="0"/>
          </a:p>
          <a:p>
            <a:endParaRPr lang="id-ID" dirty="0"/>
          </a:p>
        </p:txBody>
      </p:sp>
      <p:graphicFrame>
        <p:nvGraphicFramePr>
          <p:cNvPr id="3153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946417"/>
              </p:ext>
            </p:extLst>
          </p:nvPr>
        </p:nvGraphicFramePr>
        <p:xfrm>
          <a:off x="4045742" y="4126421"/>
          <a:ext cx="3948113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3" imgW="1739880" imgH="482400" progId="Equation.3">
                  <p:embed/>
                </p:oleObj>
              </mc:Choice>
              <mc:Fallback>
                <p:oleObj name="Equation" r:id="rId3" imgW="1739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742" y="4126421"/>
                        <a:ext cx="3948113" cy="1095375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9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1905000" y="228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9pPr>
          </a:lstStyle>
          <a:p>
            <a:r>
              <a:rPr lang="en-US" altLang="zh-CN"/>
              <a:t>Non-linear SVMs Mathematically</a:t>
            </a: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1905000" y="11430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Dual problem formulation:</a:t>
            </a: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</a:rPr>
              <a:t>The solution is:</a:t>
            </a: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</a:rPr>
              <a:t>Optimization techniques for finding </a:t>
            </a:r>
            <a:r>
              <a:rPr lang="el-G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 remain the same!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2438400" y="1676400"/>
            <a:ext cx="7086600" cy="1569660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latin typeface="Times New Roman" panose="02020603050405020304" pitchFamily="18" charset="0"/>
              </a:rPr>
              <a:t>Find </a:t>
            </a:r>
            <a:r>
              <a:rPr lang="el-G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l-G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such that</a:t>
            </a:r>
          </a:p>
          <a:p>
            <a:pPr algn="l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Q(</a:t>
            </a:r>
            <a:r>
              <a:rPr lang="el-GR" sz="2400" b="1">
                <a:latin typeface="Times New Roman" panose="02020603050405020304" pitchFamily="18" charset="0"/>
              </a:rPr>
              <a:t>α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l-G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½</a:t>
            </a:r>
            <a:r>
              <a:rPr lang="el-GR" sz="2400" b="1">
                <a:latin typeface="Times New Roman" panose="02020603050405020304" pitchFamily="18" charset="0"/>
              </a:rPr>
              <a:t>ΣΣ</a:t>
            </a:r>
            <a:r>
              <a:rPr lang="el-G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400" b="1" i="1">
                <a:latin typeface="Times New Roman" panose="02020603050405020304" pitchFamily="18" charset="0"/>
              </a:rPr>
              <a:t>K</a:t>
            </a:r>
            <a:r>
              <a:rPr lang="en-US" altLang="zh-CN" sz="2400" b="1">
                <a:latin typeface="Times New Roman" panose="02020603050405020304" pitchFamily="18" charset="0"/>
              </a:rPr>
              <a:t>(x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</a:rPr>
              <a:t>,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400" b="1">
                <a:latin typeface="Times New Roman" panose="02020603050405020304" pitchFamily="18" charset="0"/>
              </a:rPr>
              <a:t>) is maximized and </a:t>
            </a:r>
          </a:p>
          <a:p>
            <a:pPr algn="l"/>
            <a:r>
              <a:rPr lang="en-US" altLang="zh-CN" sz="2400" b="1">
                <a:latin typeface="Times New Roman" panose="02020603050405020304" pitchFamily="18" charset="0"/>
              </a:rPr>
              <a:t>(1)  </a:t>
            </a:r>
            <a:r>
              <a:rPr lang="el-GR" sz="2400" b="1">
                <a:latin typeface="Times New Roman" panose="02020603050405020304" pitchFamily="18" charset="0"/>
              </a:rPr>
              <a:t>Σ</a:t>
            </a:r>
            <a:r>
              <a:rPr lang="el-G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algn="l"/>
            <a:r>
              <a:rPr lang="en-US" altLang="zh-CN" sz="2400" b="1">
                <a:latin typeface="Times New Roman" panose="02020603050405020304" pitchFamily="18" charset="0"/>
              </a:rPr>
              <a:t>(2) </a:t>
            </a:r>
            <a:r>
              <a:rPr lang="el-G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≥ 0 for all </a:t>
            </a:r>
            <a:r>
              <a:rPr lang="el-G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3810000" y="4495801"/>
            <a:ext cx="3276600" cy="461665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400" b="1" i="1">
                <a:latin typeface="Times New Roman" panose="02020603050405020304" pitchFamily="18" charset="0"/>
              </a:rPr>
              <a:t>f</a:t>
            </a:r>
            <a:r>
              <a:rPr lang="en-US" altLang="zh-CN" sz="2400" b="1">
                <a:latin typeface="Times New Roman" panose="02020603050405020304" pitchFamily="18" charset="0"/>
              </a:rPr>
              <a:t>(x) = </a:t>
            </a:r>
            <a:r>
              <a:rPr lang="el-G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i="1">
                <a:latin typeface="Times New Roman" panose="02020603050405020304" pitchFamily="18" charset="0"/>
              </a:rPr>
              <a:t>K</a:t>
            </a:r>
            <a:r>
              <a:rPr lang="en-US" altLang="zh-CN" sz="2400" b="1">
                <a:latin typeface="Times New Roman" panose="02020603050405020304" pitchFamily="18" charset="0"/>
              </a:rPr>
              <a:t>(x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i</a:t>
            </a:r>
            <a:r>
              <a:rPr lang="en-US" altLang="zh-CN" sz="2400" b="1">
                <a:latin typeface="Times New Roman" panose="02020603050405020304" pitchFamily="18" charset="0"/>
              </a:rPr>
              <a:t>,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x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j</a:t>
            </a:r>
            <a:r>
              <a:rPr lang="en-US" altLang="zh-CN" sz="2400" b="1">
                <a:latin typeface="Times New Roman" panose="02020603050405020304" pitchFamily="18" charset="0"/>
              </a:rPr>
              <a:t>)+ 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432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4478740" y="266132"/>
            <a:ext cx="75438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669925" indent="-325438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022350" indent="-350838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339850" indent="-31591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1681163" indent="-339725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Nonlinear SVM - 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SVM locates a separating </a:t>
            </a:r>
            <a:r>
              <a:rPr lang="en-US" altLang="zh-CN" i="1" dirty="0" err="1"/>
              <a:t>hyperplane</a:t>
            </a:r>
            <a:r>
              <a:rPr lang="en-US" altLang="zh-CN" dirty="0"/>
              <a:t> in the feature space and classify points in that space </a:t>
            </a:r>
          </a:p>
          <a:p>
            <a:r>
              <a:rPr lang="en-US" altLang="zh-CN" dirty="0"/>
              <a:t>It does not need to represent the space explicitly, simply by defining a kernel function</a:t>
            </a:r>
          </a:p>
          <a:p>
            <a:r>
              <a:rPr lang="en-US" altLang="zh-CN" dirty="0"/>
              <a:t>The kernel function plays the role of the dot product in the feature space.</a:t>
            </a:r>
          </a:p>
        </p:txBody>
      </p:sp>
    </p:spTree>
    <p:extLst>
      <p:ext uri="{BB962C8B-B14F-4D97-AF65-F5344CB8AC3E}">
        <p14:creationId xmlns:p14="http://schemas.microsoft.com/office/powerpoint/2010/main" val="35788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4128" y="1621188"/>
            <a:ext cx="9720073" cy="4425696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237580" name="Text Box 12"/>
          <p:cNvSpPr txBox="1">
            <a:spLocks noChangeArrowheads="1"/>
          </p:cNvSpPr>
          <p:nvPr/>
        </p:nvSpPr>
        <p:spPr bwMode="auto">
          <a:xfrm>
            <a:off x="1620923" y="3760610"/>
            <a:ext cx="1905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</a:rPr>
              <a:t>denotes +1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</a:rPr>
              <a:t>denotes -1</a:t>
            </a:r>
          </a:p>
        </p:txBody>
      </p:sp>
      <p:sp>
        <p:nvSpPr>
          <p:cNvPr id="237583" name="Line 15"/>
          <p:cNvSpPr>
            <a:spLocks noChangeShapeType="1"/>
          </p:cNvSpPr>
          <p:nvPr/>
        </p:nvSpPr>
        <p:spPr bwMode="auto">
          <a:xfrm>
            <a:off x="4114800" y="2209800"/>
            <a:ext cx="0" cy="3505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37584" name="Line 16"/>
          <p:cNvSpPr>
            <a:spLocks noChangeShapeType="1"/>
          </p:cNvSpPr>
          <p:nvPr/>
        </p:nvSpPr>
        <p:spPr bwMode="auto">
          <a:xfrm flipV="1">
            <a:off x="3962400" y="5562600"/>
            <a:ext cx="3657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37585" name="Oval 17"/>
          <p:cNvSpPr>
            <a:spLocks noChangeAspect="1" noChangeArrowheads="1"/>
          </p:cNvSpPr>
          <p:nvPr/>
        </p:nvSpPr>
        <p:spPr bwMode="auto">
          <a:xfrm>
            <a:off x="5241926" y="5032376"/>
            <a:ext cx="60325" cy="476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586" name="Oval 18"/>
          <p:cNvSpPr>
            <a:spLocks noChangeAspect="1" noChangeArrowheads="1"/>
          </p:cNvSpPr>
          <p:nvPr/>
        </p:nvSpPr>
        <p:spPr bwMode="auto">
          <a:xfrm>
            <a:off x="4010026" y="3903664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587" name="Oval 19"/>
          <p:cNvSpPr>
            <a:spLocks noChangeAspect="1" noChangeArrowheads="1"/>
          </p:cNvSpPr>
          <p:nvPr/>
        </p:nvSpPr>
        <p:spPr bwMode="auto">
          <a:xfrm>
            <a:off x="5864226" y="2814639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589" name="Oval 21"/>
          <p:cNvSpPr>
            <a:spLocks noChangeAspect="1" noChangeArrowheads="1"/>
          </p:cNvSpPr>
          <p:nvPr/>
        </p:nvSpPr>
        <p:spPr bwMode="auto">
          <a:xfrm>
            <a:off x="4933951" y="2663825"/>
            <a:ext cx="60325" cy="50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590" name="Oval 22"/>
          <p:cNvSpPr>
            <a:spLocks noChangeAspect="1" noChangeArrowheads="1"/>
          </p:cNvSpPr>
          <p:nvPr/>
        </p:nvSpPr>
        <p:spPr bwMode="auto">
          <a:xfrm>
            <a:off x="5410201" y="3733801"/>
            <a:ext cx="5397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591" name="Oval 23"/>
          <p:cNvSpPr>
            <a:spLocks noChangeAspect="1" noChangeArrowheads="1"/>
          </p:cNvSpPr>
          <p:nvPr/>
        </p:nvSpPr>
        <p:spPr bwMode="auto">
          <a:xfrm>
            <a:off x="4572001" y="3124200"/>
            <a:ext cx="60325" cy="587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592" name="Oval 24"/>
          <p:cNvSpPr>
            <a:spLocks noChangeAspect="1" noChangeArrowheads="1"/>
          </p:cNvSpPr>
          <p:nvPr/>
        </p:nvSpPr>
        <p:spPr bwMode="auto">
          <a:xfrm>
            <a:off x="6629401" y="4114800"/>
            <a:ext cx="60325" cy="50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593" name="Oval 25"/>
          <p:cNvSpPr>
            <a:spLocks noChangeAspect="1" noChangeArrowheads="1"/>
          </p:cNvSpPr>
          <p:nvPr/>
        </p:nvSpPr>
        <p:spPr bwMode="auto">
          <a:xfrm rot="-1118274">
            <a:off x="5411789" y="4443414"/>
            <a:ext cx="53975" cy="476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594" name="Oval 26"/>
          <p:cNvSpPr>
            <a:spLocks noChangeAspect="1" noChangeArrowheads="1"/>
          </p:cNvSpPr>
          <p:nvPr/>
        </p:nvSpPr>
        <p:spPr bwMode="auto">
          <a:xfrm rot="-1118274">
            <a:off x="7527926" y="3228975"/>
            <a:ext cx="60325" cy="50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595" name="Oval 27"/>
          <p:cNvSpPr>
            <a:spLocks noChangeAspect="1" noChangeArrowheads="1"/>
          </p:cNvSpPr>
          <p:nvPr/>
        </p:nvSpPr>
        <p:spPr bwMode="auto">
          <a:xfrm rot="-1118274">
            <a:off x="6819901" y="4545013"/>
            <a:ext cx="60325" cy="50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596" name="Oval 28"/>
          <p:cNvSpPr>
            <a:spLocks noChangeAspect="1" noChangeArrowheads="1"/>
          </p:cNvSpPr>
          <p:nvPr/>
        </p:nvSpPr>
        <p:spPr bwMode="auto">
          <a:xfrm rot="-1118274">
            <a:off x="4648201" y="2667000"/>
            <a:ext cx="60325" cy="50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597" name="Oval 29"/>
          <p:cNvSpPr>
            <a:spLocks noChangeAspect="1" noChangeArrowheads="1"/>
          </p:cNvSpPr>
          <p:nvPr/>
        </p:nvSpPr>
        <p:spPr bwMode="auto">
          <a:xfrm rot="-1118274">
            <a:off x="6235701" y="3584575"/>
            <a:ext cx="60325" cy="50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598" name="Oval 30"/>
          <p:cNvSpPr>
            <a:spLocks noChangeAspect="1" noChangeArrowheads="1"/>
          </p:cNvSpPr>
          <p:nvPr/>
        </p:nvSpPr>
        <p:spPr bwMode="auto">
          <a:xfrm rot="-1118274">
            <a:off x="7391401" y="4495801"/>
            <a:ext cx="60325" cy="476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599" name="Oval 31"/>
          <p:cNvSpPr>
            <a:spLocks noChangeAspect="1" noChangeArrowheads="1"/>
          </p:cNvSpPr>
          <p:nvPr/>
        </p:nvSpPr>
        <p:spPr bwMode="auto">
          <a:xfrm rot="-1118274">
            <a:off x="4638676" y="3640139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00" name="Oval 32"/>
          <p:cNvSpPr>
            <a:spLocks noChangeAspect="1" noChangeArrowheads="1"/>
          </p:cNvSpPr>
          <p:nvPr/>
        </p:nvSpPr>
        <p:spPr bwMode="auto">
          <a:xfrm rot="5895381">
            <a:off x="5391151" y="3057526"/>
            <a:ext cx="47625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01" name="Oval 33"/>
          <p:cNvSpPr>
            <a:spLocks noChangeAspect="1" noChangeArrowheads="1"/>
          </p:cNvSpPr>
          <p:nvPr/>
        </p:nvSpPr>
        <p:spPr bwMode="auto">
          <a:xfrm rot="5895381">
            <a:off x="5660232" y="5242720"/>
            <a:ext cx="55563" cy="603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02" name="Oval 34"/>
          <p:cNvSpPr>
            <a:spLocks noChangeAspect="1" noChangeArrowheads="1"/>
          </p:cNvSpPr>
          <p:nvPr/>
        </p:nvSpPr>
        <p:spPr bwMode="auto">
          <a:xfrm rot="5895381">
            <a:off x="4638676" y="4098926"/>
            <a:ext cx="47625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03" name="Oval 35"/>
          <p:cNvSpPr>
            <a:spLocks noChangeAspect="1" noChangeArrowheads="1"/>
          </p:cNvSpPr>
          <p:nvPr/>
        </p:nvSpPr>
        <p:spPr bwMode="auto">
          <a:xfrm rot="5895381">
            <a:off x="5867401" y="2393951"/>
            <a:ext cx="47625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04" name="Oval 36"/>
          <p:cNvSpPr>
            <a:spLocks noChangeAspect="1" noChangeArrowheads="1"/>
          </p:cNvSpPr>
          <p:nvPr/>
        </p:nvSpPr>
        <p:spPr bwMode="auto">
          <a:xfrm rot="5895381">
            <a:off x="6828633" y="4144170"/>
            <a:ext cx="58737" cy="603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05" name="Oval 37"/>
          <p:cNvSpPr>
            <a:spLocks noChangeAspect="1" noChangeArrowheads="1"/>
          </p:cNvSpPr>
          <p:nvPr/>
        </p:nvSpPr>
        <p:spPr bwMode="auto">
          <a:xfrm rot="5895381">
            <a:off x="5894389" y="4079876"/>
            <a:ext cx="47625" cy="5397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06" name="Oval 38"/>
          <p:cNvSpPr>
            <a:spLocks noChangeAspect="1" noChangeArrowheads="1"/>
          </p:cNvSpPr>
          <p:nvPr/>
        </p:nvSpPr>
        <p:spPr bwMode="auto">
          <a:xfrm rot="5895381">
            <a:off x="7143751" y="3365501"/>
            <a:ext cx="47625" cy="5397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07" name="Oval 39"/>
          <p:cNvSpPr>
            <a:spLocks noChangeAspect="1" noChangeArrowheads="1"/>
          </p:cNvSpPr>
          <p:nvPr/>
        </p:nvSpPr>
        <p:spPr bwMode="auto">
          <a:xfrm rot="5895381">
            <a:off x="4609307" y="2343309"/>
            <a:ext cx="52388" cy="6635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08" name="Oval 40"/>
          <p:cNvSpPr>
            <a:spLocks noChangeAspect="1" noChangeArrowheads="1"/>
          </p:cNvSpPr>
          <p:nvPr/>
        </p:nvSpPr>
        <p:spPr bwMode="auto">
          <a:xfrm rot="5895381">
            <a:off x="6784976" y="3273426"/>
            <a:ext cx="47625" cy="5397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09" name="Oval 41"/>
          <p:cNvSpPr>
            <a:spLocks noChangeAspect="1" noChangeArrowheads="1"/>
          </p:cNvSpPr>
          <p:nvPr/>
        </p:nvSpPr>
        <p:spPr bwMode="auto">
          <a:xfrm rot="5895381">
            <a:off x="6641308" y="4718845"/>
            <a:ext cx="58737" cy="5397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10" name="Oval 42"/>
          <p:cNvSpPr>
            <a:spLocks noChangeAspect="1" noChangeArrowheads="1"/>
          </p:cNvSpPr>
          <p:nvPr/>
        </p:nvSpPr>
        <p:spPr bwMode="auto">
          <a:xfrm rot="4777107">
            <a:off x="5022058" y="3534570"/>
            <a:ext cx="58737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11" name="Oval 43"/>
          <p:cNvSpPr>
            <a:spLocks noChangeAspect="1" noChangeArrowheads="1"/>
          </p:cNvSpPr>
          <p:nvPr/>
        </p:nvSpPr>
        <p:spPr bwMode="auto">
          <a:xfrm rot="4777107">
            <a:off x="6175376" y="5254626"/>
            <a:ext cx="47625" cy="5397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12" name="Oval 44"/>
          <p:cNvSpPr>
            <a:spLocks noChangeAspect="1" noChangeArrowheads="1"/>
          </p:cNvSpPr>
          <p:nvPr/>
        </p:nvSpPr>
        <p:spPr bwMode="auto">
          <a:xfrm rot="4777107">
            <a:off x="5870576" y="4873626"/>
            <a:ext cx="47625" cy="5397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13" name="Oval 45"/>
          <p:cNvSpPr>
            <a:spLocks noChangeAspect="1" noChangeArrowheads="1"/>
          </p:cNvSpPr>
          <p:nvPr/>
        </p:nvSpPr>
        <p:spPr bwMode="auto">
          <a:xfrm rot="4777107">
            <a:off x="4341019" y="3736182"/>
            <a:ext cx="58738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14" name="Oval 46"/>
          <p:cNvSpPr>
            <a:spLocks noChangeAspect="1" noChangeArrowheads="1"/>
          </p:cNvSpPr>
          <p:nvPr/>
        </p:nvSpPr>
        <p:spPr bwMode="auto">
          <a:xfrm rot="4777107">
            <a:off x="5237163" y="2776538"/>
            <a:ext cx="50800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15" name="Oval 47"/>
          <p:cNvSpPr>
            <a:spLocks noChangeAspect="1" noChangeArrowheads="1"/>
          </p:cNvSpPr>
          <p:nvPr/>
        </p:nvSpPr>
        <p:spPr bwMode="auto">
          <a:xfrm rot="4777107">
            <a:off x="5880101" y="4364038"/>
            <a:ext cx="50800" cy="603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16" name="Oval 48"/>
          <p:cNvSpPr>
            <a:spLocks noChangeAspect="1" noChangeArrowheads="1"/>
          </p:cNvSpPr>
          <p:nvPr/>
        </p:nvSpPr>
        <p:spPr bwMode="auto">
          <a:xfrm rot="4777107">
            <a:off x="4028282" y="3082132"/>
            <a:ext cx="58738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17" name="Oval 49"/>
          <p:cNvSpPr>
            <a:spLocks noChangeAspect="1" noChangeArrowheads="1"/>
          </p:cNvSpPr>
          <p:nvPr/>
        </p:nvSpPr>
        <p:spPr bwMode="auto">
          <a:xfrm rot="4777107">
            <a:off x="5461795" y="5049045"/>
            <a:ext cx="55563" cy="603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18" name="Oval 50"/>
          <p:cNvSpPr>
            <a:spLocks noChangeAspect="1" noChangeArrowheads="1"/>
          </p:cNvSpPr>
          <p:nvPr/>
        </p:nvSpPr>
        <p:spPr bwMode="auto">
          <a:xfrm rot="4777107">
            <a:off x="6827838" y="4756151"/>
            <a:ext cx="50800" cy="603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20" name="Line 52"/>
          <p:cNvSpPr>
            <a:spLocks noChangeShapeType="1"/>
          </p:cNvSpPr>
          <p:nvPr/>
        </p:nvSpPr>
        <p:spPr bwMode="auto">
          <a:xfrm flipV="1">
            <a:off x="4114800" y="2209800"/>
            <a:ext cx="3124200" cy="3048000"/>
          </a:xfrm>
          <a:prstGeom prst="line">
            <a:avLst/>
          </a:prstGeom>
          <a:noFill/>
          <a:ln w="127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37621" name="Text Box 53"/>
          <p:cNvSpPr txBox="1">
            <a:spLocks noChangeArrowheads="1"/>
          </p:cNvSpPr>
          <p:nvPr/>
        </p:nvSpPr>
        <p:spPr bwMode="auto">
          <a:xfrm>
            <a:off x="7772400" y="3200401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id-ID" sz="2000">
              <a:latin typeface="Tahoma" panose="020B0604030504040204" pitchFamily="34" charset="0"/>
            </a:endParaRPr>
          </a:p>
        </p:txBody>
      </p:sp>
      <p:sp>
        <p:nvSpPr>
          <p:cNvPr id="237622" name="Text Box 54"/>
          <p:cNvSpPr txBox="1">
            <a:spLocks noChangeArrowheads="1"/>
          </p:cNvSpPr>
          <p:nvPr/>
        </p:nvSpPr>
        <p:spPr bwMode="auto">
          <a:xfrm>
            <a:off x="7924799" y="3352801"/>
            <a:ext cx="24636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id-ID" altLang="zh-CN" sz="2000" dirty="0" smtClean="0">
                <a:solidFill>
                  <a:schemeClr val="bg1"/>
                </a:solidFill>
                <a:latin typeface="Tahoma" panose="020B0604030504040204" pitchFamily="34" charset="0"/>
              </a:rPr>
              <a:t>Bagaimana anda mengklasifikasikan data ini</a:t>
            </a:r>
            <a:r>
              <a:rPr lang="en-US" altLang="zh-CN" sz="2000" dirty="0" smtClean="0">
                <a:solidFill>
                  <a:schemeClr val="bg1"/>
                </a:solidFill>
                <a:latin typeface="Tahoma" panose="020B0604030504040204" pitchFamily="34" charset="0"/>
              </a:rPr>
              <a:t>?</a:t>
            </a:r>
            <a:endParaRPr lang="en-US" altLang="zh-CN" sz="20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37623" name="Rectangle 55"/>
          <p:cNvSpPr>
            <a:spLocks noChangeArrowheads="1"/>
          </p:cNvSpPr>
          <p:nvPr/>
        </p:nvSpPr>
        <p:spPr bwMode="auto">
          <a:xfrm rot="-24333336">
            <a:off x="5528531" y="3395253"/>
            <a:ext cx="1222306" cy="1565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altLang="zh-CN" b="1" i="1" dirty="0">
                <a:solidFill>
                  <a:srgbClr val="00CC00"/>
                </a:solidFill>
              </a:rPr>
              <a:t>w</a:t>
            </a:r>
            <a:r>
              <a:rPr lang="en-US" altLang="zh-CN" b="1" i="1" dirty="0"/>
              <a:t> </a:t>
            </a:r>
            <a:r>
              <a:rPr lang="en-US" altLang="zh-CN" b="1" i="1" dirty="0">
                <a:solidFill>
                  <a:schemeClr val="bg1"/>
                </a:solidFill>
              </a:rPr>
              <a:t>x + </a:t>
            </a:r>
            <a:r>
              <a:rPr lang="en-US" altLang="zh-CN" b="1" i="1" dirty="0">
                <a:solidFill>
                  <a:srgbClr val="00CC00"/>
                </a:solidFill>
              </a:rPr>
              <a:t>b=0</a:t>
            </a:r>
          </a:p>
        </p:txBody>
      </p:sp>
      <p:sp>
        <p:nvSpPr>
          <p:cNvPr id="237624" name="Rectangle 56"/>
          <p:cNvSpPr>
            <a:spLocks noChangeArrowheads="1"/>
          </p:cNvSpPr>
          <p:nvPr/>
        </p:nvSpPr>
        <p:spPr bwMode="auto">
          <a:xfrm>
            <a:off x="6172200" y="48768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 i="1" dirty="0">
                <a:solidFill>
                  <a:srgbClr val="00CC00"/>
                </a:solidFill>
              </a:rPr>
              <a:t>w</a:t>
            </a:r>
            <a:r>
              <a:rPr lang="en-US" altLang="zh-CN" b="1" i="1" dirty="0"/>
              <a:t> </a:t>
            </a:r>
            <a:r>
              <a:rPr lang="en-US" altLang="zh-CN" b="1" i="1" dirty="0">
                <a:solidFill>
                  <a:schemeClr val="bg1"/>
                </a:solidFill>
              </a:rPr>
              <a:t>x +</a:t>
            </a:r>
            <a:r>
              <a:rPr lang="en-US" altLang="zh-CN" b="1" i="1" dirty="0"/>
              <a:t> </a:t>
            </a:r>
            <a:r>
              <a:rPr lang="en-US" altLang="zh-CN" b="1" i="1" dirty="0">
                <a:solidFill>
                  <a:srgbClr val="00CC00"/>
                </a:solidFill>
              </a:rPr>
              <a:t>b&lt;0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5465" y="455732"/>
            <a:ext cx="9720072" cy="1499616"/>
          </a:xfrm>
        </p:spPr>
        <p:txBody>
          <a:bodyPr/>
          <a:lstStyle/>
          <a:p>
            <a:r>
              <a:rPr lang="id-ID" dirty="0" smtClean="0"/>
              <a:t>Pengklasifikasi linear</a:t>
            </a:r>
            <a:endParaRPr lang="id-ID" dirty="0"/>
          </a:p>
        </p:txBody>
      </p:sp>
      <p:sp>
        <p:nvSpPr>
          <p:cNvPr id="68" name="Oval 28"/>
          <p:cNvSpPr>
            <a:spLocks noChangeAspect="1" noChangeArrowheads="1"/>
          </p:cNvSpPr>
          <p:nvPr/>
        </p:nvSpPr>
        <p:spPr bwMode="auto">
          <a:xfrm rot="-1118274">
            <a:off x="1516490" y="3965621"/>
            <a:ext cx="60325" cy="50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7625" name="Rectangle 57"/>
          <p:cNvSpPr>
            <a:spLocks noChangeArrowheads="1"/>
          </p:cNvSpPr>
          <p:nvPr/>
        </p:nvSpPr>
        <p:spPr bwMode="auto">
          <a:xfrm>
            <a:off x="4114800" y="19050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 i="1" dirty="0">
                <a:solidFill>
                  <a:srgbClr val="00CC00"/>
                </a:solidFill>
              </a:rPr>
              <a:t>w</a:t>
            </a:r>
            <a:r>
              <a:rPr lang="en-US" altLang="zh-CN" b="1" i="1" dirty="0"/>
              <a:t> </a:t>
            </a:r>
            <a:r>
              <a:rPr lang="en-US" altLang="zh-CN" b="1" i="1" dirty="0">
                <a:solidFill>
                  <a:schemeClr val="bg1"/>
                </a:solidFill>
              </a:rPr>
              <a:t>x +</a:t>
            </a:r>
            <a:r>
              <a:rPr lang="en-US" altLang="zh-CN" b="1" i="1" dirty="0"/>
              <a:t> </a:t>
            </a:r>
            <a:r>
              <a:rPr lang="en-US" altLang="zh-CN" b="1" i="1" dirty="0">
                <a:solidFill>
                  <a:srgbClr val="00CC00"/>
                </a:solidFill>
              </a:rPr>
              <a:t>b&gt;0</a:t>
            </a:r>
          </a:p>
        </p:txBody>
      </p:sp>
      <p:sp>
        <p:nvSpPr>
          <p:cNvPr id="237619" name="Text Box 51"/>
          <p:cNvSpPr txBox="1">
            <a:spLocks noChangeArrowheads="1"/>
          </p:cNvSpPr>
          <p:nvPr/>
        </p:nvSpPr>
        <p:spPr bwMode="auto">
          <a:xfrm>
            <a:off x="7010400" y="16764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 dirty="0">
                <a:solidFill>
                  <a:schemeClr val="bg1"/>
                </a:solidFill>
                <a:latin typeface="Tahoma" panose="020B0604030504040204" pitchFamily="34" charset="0"/>
              </a:rPr>
              <a:t>f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(</a:t>
            </a:r>
            <a:r>
              <a:rPr lang="en-US" altLang="zh-CN" sz="2000" b="1" i="1" dirty="0" err="1">
                <a:solidFill>
                  <a:schemeClr val="bg1"/>
                </a:solidFill>
                <a:latin typeface="Tahoma" panose="020B0604030504040204" pitchFamily="34" charset="0"/>
              </a:rPr>
              <a:t>x</a:t>
            </a:r>
            <a:r>
              <a:rPr lang="en-US" altLang="zh-CN" sz="2000" i="1" dirty="0" err="1">
                <a:solidFill>
                  <a:schemeClr val="bg1"/>
                </a:solidFill>
                <a:latin typeface="Tahoma" panose="020B0604030504040204" pitchFamily="34" charset="0"/>
              </a:rPr>
              <a:t>,</a:t>
            </a:r>
            <a:r>
              <a:rPr lang="en-US" altLang="zh-CN" sz="2000" b="1" i="1" dirty="0" err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i="1" dirty="0" err="1">
                <a:solidFill>
                  <a:srgbClr val="00CC00"/>
                </a:solidFill>
                <a:latin typeface="Tahoma" panose="020B0604030504040204" pitchFamily="34" charset="0"/>
              </a:rPr>
              <a:t>,b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) = sign(</a:t>
            </a:r>
            <a:r>
              <a:rPr lang="en-US" altLang="zh-CN" sz="2000" b="1" i="1" dirty="0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b="1" i="1" dirty="0">
                <a:latin typeface="Tahoma" panose="020B0604030504040204" pitchFamily="34" charset="0"/>
              </a:rPr>
              <a:t> </a:t>
            </a:r>
            <a:r>
              <a:rPr lang="en-US" altLang="zh-CN" sz="2000" b="1" i="1" dirty="0">
                <a:solidFill>
                  <a:schemeClr val="bg1"/>
                </a:solidFill>
                <a:latin typeface="Tahoma" panose="020B0604030504040204" pitchFamily="34" charset="0"/>
              </a:rPr>
              <a:t>x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 + </a:t>
            </a:r>
            <a:r>
              <a:rPr lang="en-US" altLang="zh-CN" sz="2000" i="1" dirty="0">
                <a:solidFill>
                  <a:srgbClr val="00CC0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69" name="Oval 26"/>
          <p:cNvSpPr>
            <a:spLocks noChangeAspect="1" noChangeArrowheads="1"/>
          </p:cNvSpPr>
          <p:nvPr/>
        </p:nvSpPr>
        <p:spPr bwMode="auto">
          <a:xfrm rot="-1118274">
            <a:off x="1498733" y="4424111"/>
            <a:ext cx="62825" cy="5290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20" grpId="0" animBg="1"/>
      <p:bldP spid="237623" grpId="0"/>
      <p:bldP spid="237624" grpId="0"/>
      <p:bldP spid="237625" grpId="0"/>
      <p:bldP spid="2376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tx2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zh-CN" dirty="0" smtClean="0"/>
              <a:t>Keunggulan svm</a:t>
            </a:r>
            <a:endParaRPr lang="en-US" altLang="zh-CN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263" y="1701069"/>
            <a:ext cx="11109277" cy="4530725"/>
          </a:xfrm>
          <a:solidFill>
            <a:schemeClr val="tx2">
              <a:alpha val="5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d-ID" altLang="zh-CN" dirty="0" smtClean="0"/>
          </a:p>
          <a:p>
            <a:pPr>
              <a:lnSpc>
                <a:spcPct val="80000"/>
              </a:lnSpc>
            </a:pPr>
            <a:r>
              <a:rPr lang="id-ID" altLang="zh-CN" dirty="0" smtClean="0"/>
              <a:t>Fleksibel dalam pemilihan fungsi kesamaan (similarity function)</a:t>
            </a:r>
          </a:p>
          <a:p>
            <a:pPr lvl="2">
              <a:lnSpc>
                <a:spcPct val="80000"/>
              </a:lnSpc>
            </a:pPr>
            <a:r>
              <a:rPr lang="id-ID" altLang="zh-CN" sz="2000" dirty="0" smtClean="0"/>
              <a:t>Catatan: similarity function dibutuhkan untuk pengukuran jarak</a:t>
            </a:r>
          </a:p>
          <a:p>
            <a:pPr>
              <a:lnSpc>
                <a:spcPct val="80000"/>
              </a:lnSpc>
            </a:pPr>
            <a:r>
              <a:rPr lang="id-ID" altLang="zh-CN" dirty="0" smtClean="0"/>
              <a:t>Dapat memberikan solusi yang baik pada dataset yang besar</a:t>
            </a:r>
          </a:p>
          <a:p>
            <a:pPr lvl="2">
              <a:lnSpc>
                <a:spcPct val="80000"/>
              </a:lnSpc>
            </a:pPr>
            <a:r>
              <a:rPr lang="id-ID" altLang="zh-CN" sz="2000" dirty="0" smtClean="0"/>
              <a:t>Pembuatan bidang pemisah (separating hyperplane) hanya dipengaruhi oleh support vector)</a:t>
            </a:r>
          </a:p>
          <a:p>
            <a:pPr>
              <a:lnSpc>
                <a:spcPct val="80000"/>
              </a:lnSpc>
            </a:pPr>
            <a:r>
              <a:rPr lang="id-ID" altLang="zh-CN" dirty="0" smtClean="0"/>
              <a:t>Mampu menangani ruang fitur yang besar</a:t>
            </a:r>
          </a:p>
          <a:p>
            <a:pPr lvl="2">
              <a:lnSpc>
                <a:spcPct val="80000"/>
              </a:lnSpc>
            </a:pPr>
            <a:r>
              <a:rPr lang="id-ID" altLang="zh-CN" sz="2000" dirty="0" smtClean="0"/>
              <a:t>Kompleksitas relatif tidak terpengaruh dimensionalitas dari ruang fitur</a:t>
            </a:r>
          </a:p>
          <a:p>
            <a:pPr>
              <a:lnSpc>
                <a:spcPct val="80000"/>
              </a:lnSpc>
            </a:pPr>
            <a:r>
              <a:rPr lang="en-US" altLang="zh-CN" dirty="0" err="1" smtClean="0"/>
              <a:t>Overfitting</a:t>
            </a:r>
            <a:r>
              <a:rPr lang="en-US" altLang="zh-CN" dirty="0" smtClean="0"/>
              <a:t> </a:t>
            </a:r>
            <a:r>
              <a:rPr lang="id-ID" altLang="zh-CN" dirty="0" smtClean="0"/>
              <a:t>dapat dihindari dengan menggunakan pendekatan soft-margin</a:t>
            </a:r>
          </a:p>
          <a:p>
            <a:pPr>
              <a:lnSpc>
                <a:spcPct val="80000"/>
              </a:lnSpc>
            </a:pPr>
            <a:r>
              <a:rPr lang="id-ID" altLang="zh-CN" dirty="0" smtClean="0"/>
              <a:t>Memiliki sifat matematis yang baik</a:t>
            </a:r>
          </a:p>
          <a:p>
            <a:pPr lvl="2">
              <a:lnSpc>
                <a:spcPct val="80000"/>
              </a:lnSpc>
            </a:pPr>
            <a:r>
              <a:rPr lang="id-ID" altLang="zh-CN" sz="2000" dirty="0" smtClean="0"/>
              <a:t>SVM merupakan permasalahan optimasi konveks sederhana yang dijamin akan konvergen ke satu solusi global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1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zh-CN" dirty="0" smtClean="0"/>
              <a:t>Penerapan svm</a:t>
            </a:r>
            <a:endParaRPr lang="en-US" altLang="zh-CN" dirty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altLang="zh-CN" dirty="0" smtClean="0"/>
              <a:t>SVM telah dipergunakan dengan hasil yang memuaskan pada banyak permasalahan nyata</a:t>
            </a:r>
          </a:p>
          <a:p>
            <a:pPr lvl="3"/>
            <a:r>
              <a:rPr lang="id-ID" altLang="zh-CN" sz="2400" dirty="0" smtClean="0"/>
              <a:t>Kategorisasi teks dan hiperteks</a:t>
            </a:r>
          </a:p>
          <a:p>
            <a:pPr lvl="3"/>
            <a:r>
              <a:rPr lang="id-ID" altLang="zh-CN" sz="2400" dirty="0" smtClean="0"/>
              <a:t>Klasifikasi citra</a:t>
            </a:r>
          </a:p>
          <a:p>
            <a:pPr lvl="3"/>
            <a:r>
              <a:rPr lang="id-ID" altLang="zh-CN" sz="2400" dirty="0" smtClean="0"/>
              <a:t>Permasalahan bioinformatika (klasifikasi protein, klasifikasi kanker)</a:t>
            </a:r>
          </a:p>
          <a:p>
            <a:pPr lvl="3"/>
            <a:r>
              <a:rPr lang="id-ID" altLang="zh-CN" sz="2400" dirty="0" smtClean="0"/>
              <a:t>Pengenalan karakter tulisan tangan</a:t>
            </a:r>
          </a:p>
        </p:txBody>
      </p:sp>
    </p:spTree>
    <p:extLst>
      <p:ext uri="{BB962C8B-B14F-4D97-AF65-F5344CB8AC3E}">
        <p14:creationId xmlns:p14="http://schemas.microsoft.com/office/powerpoint/2010/main" val="5802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Application 1: Cancer Classification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295400"/>
            <a:ext cx="4114800" cy="4572000"/>
          </a:xfrm>
        </p:spPr>
        <p:txBody>
          <a:bodyPr>
            <a:normAutofit lnSpcReduction="10000"/>
          </a:bodyPr>
          <a:lstStyle/>
          <a:p>
            <a:r>
              <a:rPr lang="en-US" altLang="zh-CN" sz="2600" dirty="0"/>
              <a:t>High Dimensional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1" dirty="0"/>
              <a:t>    - p&gt;1000; n&lt;100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000" b="1" dirty="0"/>
          </a:p>
          <a:p>
            <a:r>
              <a:rPr lang="en-US" altLang="zh-CN" sz="2600" dirty="0"/>
              <a:t>Imbalanced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600" dirty="0"/>
              <a:t>    </a:t>
            </a:r>
            <a:r>
              <a:rPr lang="en-US" altLang="zh-CN" sz="2000" b="1" dirty="0"/>
              <a:t>- less positive samples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000" b="1" dirty="0"/>
          </a:p>
          <a:p>
            <a:pPr>
              <a:buFont typeface="Wingdings" panose="05000000000000000000" pitchFamily="2" charset="2"/>
              <a:buNone/>
            </a:pPr>
            <a:endParaRPr lang="en-US" altLang="zh-CN" sz="2000" b="1" dirty="0"/>
          </a:p>
          <a:p>
            <a:pPr>
              <a:buFont typeface="Wingdings" panose="05000000000000000000" pitchFamily="2" charset="2"/>
              <a:buNone/>
            </a:pPr>
            <a:endParaRPr lang="en-US" altLang="zh-CN" sz="2000" b="1" dirty="0"/>
          </a:p>
          <a:p>
            <a:r>
              <a:rPr lang="en-US" altLang="zh-CN" sz="2600" dirty="0"/>
              <a:t>Many irrelevant features</a:t>
            </a:r>
          </a:p>
          <a:p>
            <a:r>
              <a:rPr lang="en-US" altLang="zh-CN" sz="2600" dirty="0"/>
              <a:t>Noisy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000" b="1" dirty="0"/>
          </a:p>
          <a:p>
            <a:pPr>
              <a:buFont typeface="Wingdings" panose="05000000000000000000" pitchFamily="2" charset="2"/>
              <a:buNone/>
            </a:pPr>
            <a:endParaRPr lang="en-US" altLang="zh-CN" sz="2600" dirty="0"/>
          </a:p>
          <a:p>
            <a:endParaRPr lang="en-US" altLang="zh-CN" sz="2600" dirty="0"/>
          </a:p>
        </p:txBody>
      </p:sp>
      <p:graphicFrame>
        <p:nvGraphicFramePr>
          <p:cNvPr id="328755" name="Group 51"/>
          <p:cNvGraphicFramePr>
            <a:graphicFrameLocks noGrp="1"/>
          </p:cNvGraphicFramePr>
          <p:nvPr>
            <p:ph sz="quarter" idx="2"/>
          </p:nvPr>
        </p:nvGraphicFramePr>
        <p:xfrm>
          <a:off x="6172200" y="1600201"/>
          <a:ext cx="4038600" cy="2195831"/>
        </p:xfrm>
        <a:graphic>
          <a:graphicData uri="http://schemas.openxmlformats.org/drawingml/2006/table">
            <a:tbl>
              <a:tblPr/>
              <a:tblGrid>
                <a:gridCol w="132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488">
                <a:tc gridSpan="5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Patients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g-p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P-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8752" name="Object 4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56873394"/>
              </p:ext>
            </p:extLst>
          </p:nvPr>
        </p:nvGraphicFramePr>
        <p:xfrm>
          <a:off x="2362200" y="3657600"/>
          <a:ext cx="289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3" imgW="1447560" imgH="419040" progId="Equation.3">
                  <p:embed/>
                </p:oleObj>
              </mc:Choice>
              <mc:Fallback>
                <p:oleObj name="Equation" r:id="rId3" imgW="1447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57600"/>
                        <a:ext cx="2895600" cy="838200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56" name="Line 52"/>
          <p:cNvSpPr>
            <a:spLocks noChangeShapeType="1"/>
          </p:cNvSpPr>
          <p:nvPr/>
        </p:nvSpPr>
        <p:spPr bwMode="auto">
          <a:xfrm>
            <a:off x="61722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28757" name="Rectangle 53"/>
          <p:cNvSpPr>
            <a:spLocks noChangeArrowheads="1"/>
          </p:cNvSpPr>
          <p:nvPr/>
        </p:nvSpPr>
        <p:spPr bwMode="auto">
          <a:xfrm>
            <a:off x="7010400" y="4114800"/>
            <a:ext cx="3429000" cy="2057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rgbClr val="CC0000"/>
                </a:solidFill>
              </a:rPr>
              <a:t>FEATURE SELECTION</a:t>
            </a:r>
          </a:p>
          <a:p>
            <a:pPr algn="ctr"/>
            <a:endParaRPr lang="en-US" altLang="zh-CN" b="1" dirty="0">
              <a:solidFill>
                <a:srgbClr val="CC0000"/>
              </a:solidFill>
            </a:endParaRPr>
          </a:p>
          <a:p>
            <a:pPr algn="ctr"/>
            <a:r>
              <a:rPr lang="en-US" altLang="zh-CN" b="1" dirty="0"/>
              <a:t>In the linear case,</a:t>
            </a:r>
          </a:p>
          <a:p>
            <a:pPr algn="ctr"/>
            <a:r>
              <a:rPr lang="en-US" altLang="zh-CN" b="1" dirty="0"/>
              <a:t>w</a:t>
            </a:r>
            <a:r>
              <a:rPr lang="en-US" altLang="zh-CN" b="1" baseline="-25000" dirty="0"/>
              <a:t>i</a:t>
            </a:r>
            <a:r>
              <a:rPr lang="en-US" altLang="zh-CN" b="1" baseline="30000" dirty="0"/>
              <a:t>2</a:t>
            </a:r>
            <a:r>
              <a:rPr lang="en-US" altLang="zh-CN" b="1" dirty="0"/>
              <a:t> gives the ranking of dim </a:t>
            </a:r>
            <a:r>
              <a:rPr lang="en-US" altLang="zh-CN" b="1" dirty="0" err="1"/>
              <a:t>i</a:t>
            </a:r>
            <a:endParaRPr lang="en-US" altLang="zh-CN" b="1" dirty="0"/>
          </a:p>
        </p:txBody>
      </p:sp>
      <p:sp>
        <p:nvSpPr>
          <p:cNvPr id="328758" name="Line 54"/>
          <p:cNvSpPr>
            <a:spLocks noChangeShapeType="1"/>
          </p:cNvSpPr>
          <p:nvPr/>
        </p:nvSpPr>
        <p:spPr bwMode="auto">
          <a:xfrm>
            <a:off x="3276600" y="5334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28759" name="Rectangle 55"/>
          <p:cNvSpPr>
            <a:spLocks noChangeArrowheads="1"/>
          </p:cNvSpPr>
          <p:nvPr/>
        </p:nvSpPr>
        <p:spPr bwMode="auto">
          <a:xfrm>
            <a:off x="1905000" y="5715000"/>
            <a:ext cx="4953000" cy="533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/>
              <a:t>SVM is sensitive to noisy (mis-labeled) data </a:t>
            </a:r>
            <a:r>
              <a:rPr lang="en-US" altLang="zh-CN" b="1">
                <a:sym typeface="Wingdings" panose="05000000000000000000" pitchFamily="2" charset="2"/>
              </a:rPr>
              <a:t></a:t>
            </a:r>
            <a:endParaRPr lang="en-US" altLang="zh-CN" b="1"/>
          </a:p>
        </p:txBody>
      </p:sp>
    </p:spTree>
    <p:extLst>
      <p:ext uri="{BB962C8B-B14F-4D97-AF65-F5344CB8AC3E}">
        <p14:creationId xmlns:p14="http://schemas.microsoft.com/office/powerpoint/2010/main" val="2533939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56" grpId="0" animBg="1"/>
      <p:bldP spid="3287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tx2"/>
          </a:fgClr>
          <a:bgClr>
            <a:schemeClr val="bg1">
              <a:lumMod val="50000"/>
              <a:lumOff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342" y="2564141"/>
            <a:ext cx="2947371" cy="1499616"/>
          </a:xfrm>
          <a:solidFill>
            <a:srgbClr val="CCCCFF">
              <a:alpha val="50196"/>
            </a:srgbClr>
          </a:solidFill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Weakness</a:t>
            </a:r>
            <a:r>
              <a:rPr lang="id-ID" altLang="zh-CN" dirty="0" smtClean="0">
                <a:solidFill>
                  <a:srgbClr val="002060"/>
                </a:solidFill>
              </a:rPr>
              <a:t>es</a:t>
            </a:r>
            <a:r>
              <a:rPr lang="en-US" altLang="zh-CN" dirty="0" smtClean="0">
                <a:solidFill>
                  <a:srgbClr val="002060"/>
                </a:solidFill>
              </a:rPr>
              <a:t> </a:t>
            </a:r>
            <a:r>
              <a:rPr lang="en-US" altLang="zh-CN" dirty="0">
                <a:solidFill>
                  <a:srgbClr val="002060"/>
                </a:solidFill>
              </a:rPr>
              <a:t>of SVM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3259" y="627797"/>
            <a:ext cx="7833815" cy="59231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b="1" dirty="0"/>
              <a:t>It is sensitive to noise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600" dirty="0"/>
              <a:t>   </a:t>
            </a:r>
            <a:r>
              <a:rPr lang="en-US" altLang="zh-CN" sz="2000" b="1" dirty="0"/>
              <a:t>- A relatively small number of mislabeled examples can dramatically decrease the performance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altLang="zh-CN" sz="2400" b="1" dirty="0"/>
              <a:t>It only considers two classes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600" dirty="0"/>
              <a:t>   </a:t>
            </a:r>
            <a:r>
              <a:rPr lang="en-US" altLang="zh-CN" sz="2000" b="1" dirty="0"/>
              <a:t>- how to do multi-class classification with SVM?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    - Answer: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    1) with output </a:t>
            </a:r>
            <a:r>
              <a:rPr lang="en-US" altLang="zh-CN" sz="2000" b="1" dirty="0" err="1"/>
              <a:t>arity</a:t>
            </a:r>
            <a:r>
              <a:rPr lang="en-US" altLang="zh-CN" sz="2000" b="1" dirty="0"/>
              <a:t> m, learn m SVM’s</a:t>
            </a:r>
          </a:p>
          <a:p>
            <a:pPr lvl="1">
              <a:lnSpc>
                <a:spcPct val="80000"/>
              </a:lnSpc>
            </a:pPr>
            <a:r>
              <a:rPr lang="en-US" altLang="zh-CN" sz="2000" b="1" dirty="0">
                <a:solidFill>
                  <a:schemeClr val="hlink"/>
                </a:solidFill>
              </a:rPr>
              <a:t>SVM 1 learns “Output==1” </a:t>
            </a:r>
            <a:r>
              <a:rPr lang="en-US" altLang="zh-CN" sz="2000" b="1" dirty="0" err="1">
                <a:solidFill>
                  <a:schemeClr val="hlink"/>
                </a:solidFill>
              </a:rPr>
              <a:t>vs</a:t>
            </a:r>
            <a:r>
              <a:rPr lang="en-US" altLang="zh-CN" sz="2000" b="1" dirty="0">
                <a:solidFill>
                  <a:schemeClr val="hlink"/>
                </a:solidFill>
              </a:rPr>
              <a:t> “Output != 1”</a:t>
            </a:r>
          </a:p>
          <a:p>
            <a:pPr lvl="1">
              <a:lnSpc>
                <a:spcPct val="80000"/>
              </a:lnSpc>
            </a:pPr>
            <a:r>
              <a:rPr lang="en-US" altLang="zh-CN" sz="2000" b="1" dirty="0">
                <a:solidFill>
                  <a:schemeClr val="hlink"/>
                </a:solidFill>
              </a:rPr>
              <a:t>SVM 2 learns “Output==2” </a:t>
            </a:r>
            <a:r>
              <a:rPr lang="en-US" altLang="zh-CN" sz="2000" b="1" dirty="0" err="1">
                <a:solidFill>
                  <a:schemeClr val="hlink"/>
                </a:solidFill>
              </a:rPr>
              <a:t>vs</a:t>
            </a:r>
            <a:r>
              <a:rPr lang="en-US" altLang="zh-CN" sz="2000" b="1" dirty="0">
                <a:solidFill>
                  <a:schemeClr val="hlink"/>
                </a:solidFill>
              </a:rPr>
              <a:t> “Output != 2”</a:t>
            </a:r>
          </a:p>
          <a:p>
            <a:pPr lvl="1">
              <a:lnSpc>
                <a:spcPct val="80000"/>
              </a:lnSpc>
            </a:pPr>
            <a:r>
              <a:rPr lang="en-US" altLang="zh-CN" sz="2000" b="1" dirty="0">
                <a:solidFill>
                  <a:schemeClr val="hlink"/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zh-CN" sz="2000" b="1" dirty="0">
                <a:solidFill>
                  <a:schemeClr val="hlink"/>
                </a:solidFill>
              </a:rPr>
              <a:t>SVM m learns “Output==m” </a:t>
            </a:r>
            <a:r>
              <a:rPr lang="en-US" altLang="zh-CN" sz="2000" b="1" dirty="0" err="1">
                <a:solidFill>
                  <a:schemeClr val="hlink"/>
                </a:solidFill>
              </a:rPr>
              <a:t>vs</a:t>
            </a:r>
            <a:r>
              <a:rPr lang="en-US" altLang="zh-CN" sz="2000" b="1" dirty="0">
                <a:solidFill>
                  <a:schemeClr val="hlink"/>
                </a:solidFill>
              </a:rPr>
              <a:t> “Output != m”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     2)To predict the output for a new input, just predict with each SVM and find out which one puts the prediction the furthest into the positive region.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20183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Application 2: Text Categorization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Task: The classification of natural text (or hypertext) documents into a fixed number of predefined categories based on their content.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/>
              <a:t>   </a:t>
            </a:r>
            <a:r>
              <a:rPr lang="en-US" altLang="zh-CN" sz="2400"/>
              <a:t>- email filtering, web searching, sorting documents by topic, etc..</a:t>
            </a:r>
          </a:p>
          <a:p>
            <a:r>
              <a:rPr lang="en-US" altLang="zh-CN"/>
              <a:t>A document can be assigned to more than one category, so this can be viewed as a series of binary classification problems, one for each category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58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7782"/>
            <a:ext cx="8229600" cy="712788"/>
          </a:xfrm>
        </p:spPr>
        <p:txBody>
          <a:bodyPr>
            <a:normAutofit/>
          </a:bodyPr>
          <a:lstStyle/>
          <a:p>
            <a:r>
              <a:rPr lang="en-US" altLang="zh-CN" sz="4400"/>
              <a:t>Some Issues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97591"/>
            <a:ext cx="10413242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Choice of kernel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    - Gaussian or polynomial kernel is default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    - if ineffective, more elaborate kernels are needed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    - domain experts can give assistance in formulating appropriate similarity measures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Choice of kernel parameters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   - e.g. </a:t>
            </a:r>
            <a:r>
              <a:rPr lang="en-CA" altLang="zh-CN" sz="2000" b="1" dirty="0"/>
              <a:t>σ in Gaussian kernel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   - </a:t>
            </a:r>
            <a:r>
              <a:rPr lang="en-CA" altLang="zh-CN" sz="2000" b="1" dirty="0"/>
              <a:t>σ is the distance between closest points with different classifications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   -</a:t>
            </a:r>
            <a:r>
              <a:rPr lang="en-CA" altLang="zh-CN" sz="2000" b="1" dirty="0"/>
              <a:t> In the absence of reliable criteria, applications rely on the use of a validation set or cross-validation to set such parameters.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CA" altLang="zh-CN" sz="2000" b="1" dirty="0"/>
          </a:p>
          <a:p>
            <a:pPr>
              <a:lnSpc>
                <a:spcPct val="8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Optimization criterion</a:t>
            </a:r>
            <a:r>
              <a:rPr lang="en-US" altLang="zh-CN" sz="2100" dirty="0">
                <a:solidFill>
                  <a:srgbClr val="C00000"/>
                </a:solidFill>
              </a:rPr>
              <a:t> </a:t>
            </a:r>
            <a:r>
              <a:rPr lang="en-US" altLang="zh-CN" sz="2100" dirty="0"/>
              <a:t>– Hard margin </a:t>
            </a:r>
            <a:r>
              <a:rPr lang="en-US" altLang="zh-CN" sz="2100" dirty="0" err="1"/>
              <a:t>v.s</a:t>
            </a:r>
            <a:r>
              <a:rPr lang="en-US" altLang="zh-CN" sz="2100" dirty="0"/>
              <a:t>. Soft margin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   - a </a:t>
            </a:r>
            <a:r>
              <a:rPr lang="en-US" altLang="zh-CN" sz="2000" b="1" dirty="0" smtClean="0"/>
              <a:t>series </a:t>
            </a:r>
            <a:r>
              <a:rPr lang="en-US" altLang="zh-CN" sz="2000" b="1" dirty="0"/>
              <a:t>of experiments in which various parameters are tested </a:t>
            </a:r>
          </a:p>
        </p:txBody>
      </p:sp>
    </p:spTree>
    <p:extLst>
      <p:ext uri="{BB962C8B-B14F-4D97-AF65-F5344CB8AC3E}">
        <p14:creationId xmlns:p14="http://schemas.microsoft.com/office/powerpoint/2010/main" val="32266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2"/>
                </a:solidFill>
                <a:ea typeface="SimSun" panose="02010600030101010101" pitchFamily="2" charset="-122"/>
              </a:rPr>
              <a:t>Copyright © 2001, 2003, Andrew W. Moore</a:t>
            </a:r>
          </a:p>
        </p:txBody>
      </p:sp>
      <p:sp>
        <p:nvSpPr>
          <p:cNvPr id="410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9055" y="850954"/>
            <a:ext cx="2524290" cy="1499616"/>
          </a:xfrm>
        </p:spPr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Nonlinear Kernel (I)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275379598"/>
              </p:ext>
            </p:extLst>
          </p:nvPr>
        </p:nvGraphicFramePr>
        <p:xfrm>
          <a:off x="3854854" y="850954"/>
          <a:ext cx="7558087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Bitmap Image" r:id="rId3" imgW="6200000" imgH="4610744" progId="Paint.Picture">
                  <p:embed/>
                </p:oleObj>
              </mc:Choice>
              <mc:Fallback>
                <p:oleObj name="Bitmap Image" r:id="rId3" imgW="6200000" imgH="46107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854" y="850954"/>
                        <a:ext cx="7558087" cy="561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1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641" y="786384"/>
            <a:ext cx="2928036" cy="1499616"/>
          </a:xfrm>
        </p:spPr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Nonlinear Kernel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5839" y="750627"/>
            <a:ext cx="7670042" cy="5720077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2"/>
                </a:solidFill>
                <a:ea typeface="SimSun" panose="02010600030101010101" pitchFamily="2" charset="-122"/>
              </a:rPr>
              <a:t>Copyright © 2001, 2003, Andrew W. Moore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20090"/>
              </p:ext>
            </p:extLst>
          </p:nvPr>
        </p:nvGraphicFramePr>
        <p:xfrm>
          <a:off x="3952164" y="956310"/>
          <a:ext cx="7239000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Bitmap Image" r:id="rId3" imgW="6257143" imgH="4629796" progId="Paint.Picture">
                  <p:embed/>
                </p:oleObj>
              </mc:Choice>
              <mc:Fallback>
                <p:oleObj name="Bitmap Image" r:id="rId3" imgW="6257143" imgH="462979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164" y="956310"/>
                        <a:ext cx="7239000" cy="535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3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697336" y="5358384"/>
            <a:ext cx="5912893" cy="1499616"/>
          </a:xfrm>
        </p:spPr>
        <p:txBody>
          <a:bodyPr/>
          <a:lstStyle/>
          <a:p>
            <a:r>
              <a:rPr lang="en-US" dirty="0" smtClean="0"/>
              <a:t>Software for SVM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843016" y="1091821"/>
            <a:ext cx="8763000" cy="4168065"/>
          </a:xfrm>
        </p:spPr>
        <p:txBody>
          <a:bodyPr/>
          <a:lstStyle/>
          <a:p>
            <a:r>
              <a:rPr lang="en-US" dirty="0" err="1" smtClean="0"/>
              <a:t>SVMlight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http://svmlight.joachims.org/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Libsvm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http://www.csie.ntu.edu.tw/~cjlin/libsvm/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 is faster than </a:t>
            </a:r>
            <a:r>
              <a:rPr lang="en-US" dirty="0" err="1" smtClean="0"/>
              <a:t>SVMlight</a:t>
            </a:r>
            <a:endParaRPr lang="en-US" dirty="0" smtClean="0"/>
          </a:p>
          <a:p>
            <a:r>
              <a:rPr lang="en-US" dirty="0" smtClean="0"/>
              <a:t>Sparse data representation</a:t>
            </a:r>
          </a:p>
          <a:p>
            <a:pPr lvl="1"/>
            <a:r>
              <a:rPr lang="en-US" dirty="0" smtClean="0"/>
              <a:t>The occurrences of most words in a document are zero</a:t>
            </a:r>
          </a:p>
          <a:p>
            <a:endParaRPr lang="en-US" sz="1800" dirty="0"/>
          </a:p>
          <a:p>
            <a:r>
              <a:rPr lang="en-US" dirty="0" smtClean="0"/>
              <a:t>&lt;label&gt; &lt;index1&gt;:&lt;value1&gt; &lt;index2&gt;:&lt;value2&gt;</a:t>
            </a:r>
          </a:p>
          <a:p>
            <a:endParaRPr lang="en-US" dirty="0" smtClean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2"/>
                </a:solidFill>
                <a:ea typeface="SimSun" panose="02010600030101010101" pitchFamily="2" charset="-122"/>
              </a:rPr>
              <a:t>Copyright © 2001, 2003, Andrew W. Moore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1981200" y="487680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</a:rPr>
              <a:t>  class label   word-id-1: word-occurrence</a:t>
            </a:r>
          </a:p>
        </p:txBody>
      </p:sp>
      <p:cxnSp>
        <p:nvCxnSpPr>
          <p:cNvPr id="34822" name="Straight Arrow Connector 6"/>
          <p:cNvCxnSpPr>
            <a:cxnSpLocks noChangeShapeType="1"/>
          </p:cNvCxnSpPr>
          <p:nvPr/>
        </p:nvCxnSpPr>
        <p:spPr bwMode="auto">
          <a:xfrm flipV="1">
            <a:off x="2819400" y="4495800"/>
            <a:ext cx="0" cy="457200"/>
          </a:xfrm>
          <a:prstGeom prst="straightConnector1">
            <a:avLst/>
          </a:prstGeom>
          <a:noFill/>
          <a:ln w="12700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3" name="Straight Arrow Connector 7"/>
          <p:cNvCxnSpPr>
            <a:cxnSpLocks noChangeShapeType="1"/>
          </p:cNvCxnSpPr>
          <p:nvPr/>
        </p:nvCxnSpPr>
        <p:spPr bwMode="auto">
          <a:xfrm flipV="1">
            <a:off x="4191000" y="4495800"/>
            <a:ext cx="0" cy="457200"/>
          </a:xfrm>
          <a:prstGeom prst="straightConnector1">
            <a:avLst/>
          </a:prstGeom>
          <a:noFill/>
          <a:ln w="12700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4" name="Straight Arrow Connector 8"/>
          <p:cNvCxnSpPr>
            <a:cxnSpLocks noChangeShapeType="1"/>
          </p:cNvCxnSpPr>
          <p:nvPr/>
        </p:nvCxnSpPr>
        <p:spPr bwMode="auto">
          <a:xfrm flipV="1">
            <a:off x="5867400" y="4559300"/>
            <a:ext cx="0" cy="457200"/>
          </a:xfrm>
          <a:prstGeom prst="straightConnector1">
            <a:avLst/>
          </a:prstGeom>
          <a:noFill/>
          <a:ln w="12700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173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28594" y="200059"/>
            <a:ext cx="9720072" cy="1499616"/>
          </a:xfrm>
        </p:spPr>
        <p:txBody>
          <a:bodyPr/>
          <a:lstStyle/>
          <a:p>
            <a:r>
              <a:rPr lang="en-US" dirty="0" smtClean="0"/>
              <a:t>Software for SVM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981200" y="1699675"/>
            <a:ext cx="8763000" cy="434628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SVMlight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http://svmlight.joachims.org/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Libsvm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http://www.csie.ntu.edu.tw/~cjlin/libsvm/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 is faster than </a:t>
            </a:r>
            <a:r>
              <a:rPr lang="en-US" dirty="0" err="1" smtClean="0"/>
              <a:t>SVMlight</a:t>
            </a:r>
            <a:endParaRPr lang="id-ID" dirty="0" smtClean="0"/>
          </a:p>
          <a:p>
            <a:pPr lvl="1"/>
            <a:r>
              <a:rPr lang="id-ID" dirty="0" smtClean="0"/>
              <a:t>For R: library </a:t>
            </a:r>
            <a:r>
              <a:rPr lang="id-ID" b="1" dirty="0" smtClean="0"/>
              <a:t>e1071</a:t>
            </a:r>
            <a:endParaRPr lang="en-US" b="1" dirty="0" smtClean="0"/>
          </a:p>
          <a:p>
            <a:r>
              <a:rPr lang="en-US" dirty="0" smtClean="0"/>
              <a:t>Sparse data representation</a:t>
            </a:r>
          </a:p>
          <a:p>
            <a:pPr lvl="1"/>
            <a:r>
              <a:rPr lang="en-US" dirty="0" smtClean="0"/>
              <a:t>The occurrences of most words in a document are zero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D = (‘hello’: 2, ‘world’: 3), negative document</a:t>
            </a:r>
          </a:p>
          <a:p>
            <a:pPr lvl="1"/>
            <a:r>
              <a:rPr lang="en-US" dirty="0" err="1" smtClean="0"/>
              <a:t>Wor</a:t>
            </a:r>
            <a:r>
              <a:rPr lang="en-US" dirty="0" smtClean="0"/>
              <a:t>-id for `hello’ is 100, word-id for ‘world’ is 54</a:t>
            </a:r>
          </a:p>
          <a:p>
            <a:pPr lvl="1"/>
            <a:r>
              <a:rPr lang="en-US" dirty="0" smtClean="0"/>
              <a:t>-1 100:2 54:3</a:t>
            </a:r>
          </a:p>
          <a:p>
            <a:endParaRPr lang="en-US" dirty="0" smtClean="0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2"/>
                </a:solidFill>
                <a:ea typeface="SimSun" panose="02010600030101010101" pitchFamily="2" charset="-122"/>
              </a:rPr>
              <a:t>Copyright © 2001, 2003, Andrew W. Moore</a:t>
            </a:r>
          </a:p>
        </p:txBody>
      </p:sp>
    </p:spTree>
    <p:extLst>
      <p:ext uri="{BB962C8B-B14F-4D97-AF65-F5344CB8AC3E}">
        <p14:creationId xmlns:p14="http://schemas.microsoft.com/office/powerpoint/2010/main" val="15873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238604" name="Text Box 12"/>
          <p:cNvSpPr txBox="1">
            <a:spLocks noChangeArrowheads="1"/>
          </p:cNvSpPr>
          <p:nvPr/>
        </p:nvSpPr>
        <p:spPr bwMode="auto">
          <a:xfrm>
            <a:off x="1985307" y="3618531"/>
            <a:ext cx="1905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</a:rPr>
              <a:t>denotes +1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</a:rPr>
              <a:t>denotes -1</a:t>
            </a:r>
          </a:p>
        </p:txBody>
      </p:sp>
      <p:sp>
        <p:nvSpPr>
          <p:cNvPr id="238605" name="Oval 13"/>
          <p:cNvSpPr>
            <a:spLocks noChangeAspect="1" noChangeArrowheads="1"/>
          </p:cNvSpPr>
          <p:nvPr/>
        </p:nvSpPr>
        <p:spPr bwMode="auto">
          <a:xfrm rot="4777107">
            <a:off x="1821003" y="3833898"/>
            <a:ext cx="58738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06" name="Oval 14"/>
          <p:cNvSpPr>
            <a:spLocks noChangeAspect="1" noChangeArrowheads="1"/>
          </p:cNvSpPr>
          <p:nvPr/>
        </p:nvSpPr>
        <p:spPr bwMode="auto">
          <a:xfrm rot="5895381">
            <a:off x="1821797" y="4290304"/>
            <a:ext cx="50800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07" name="Line 15"/>
          <p:cNvSpPr>
            <a:spLocks noChangeShapeType="1"/>
          </p:cNvSpPr>
          <p:nvPr/>
        </p:nvSpPr>
        <p:spPr bwMode="auto">
          <a:xfrm>
            <a:off x="4114800" y="2724960"/>
            <a:ext cx="0" cy="3505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38608" name="Line 16"/>
          <p:cNvSpPr>
            <a:spLocks noChangeShapeType="1"/>
          </p:cNvSpPr>
          <p:nvPr/>
        </p:nvSpPr>
        <p:spPr bwMode="auto">
          <a:xfrm flipV="1">
            <a:off x="3962400" y="6077760"/>
            <a:ext cx="3657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38609" name="Oval 17"/>
          <p:cNvSpPr>
            <a:spLocks noChangeAspect="1" noChangeArrowheads="1"/>
          </p:cNvSpPr>
          <p:nvPr/>
        </p:nvSpPr>
        <p:spPr bwMode="auto">
          <a:xfrm>
            <a:off x="5241926" y="5547536"/>
            <a:ext cx="6032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10" name="Oval 18"/>
          <p:cNvSpPr>
            <a:spLocks noChangeAspect="1" noChangeArrowheads="1"/>
          </p:cNvSpPr>
          <p:nvPr/>
        </p:nvSpPr>
        <p:spPr bwMode="auto">
          <a:xfrm>
            <a:off x="4010026" y="4418824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11" name="Oval 19"/>
          <p:cNvSpPr>
            <a:spLocks noChangeAspect="1" noChangeArrowheads="1"/>
          </p:cNvSpPr>
          <p:nvPr/>
        </p:nvSpPr>
        <p:spPr bwMode="auto">
          <a:xfrm>
            <a:off x="5864226" y="3329799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12" name="Oval 20"/>
          <p:cNvSpPr>
            <a:spLocks noChangeAspect="1" noChangeArrowheads="1"/>
          </p:cNvSpPr>
          <p:nvPr/>
        </p:nvSpPr>
        <p:spPr bwMode="auto">
          <a:xfrm>
            <a:off x="5927726" y="4150536"/>
            <a:ext cx="6032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13" name="Oval 21"/>
          <p:cNvSpPr>
            <a:spLocks noChangeAspect="1" noChangeArrowheads="1"/>
          </p:cNvSpPr>
          <p:nvPr/>
        </p:nvSpPr>
        <p:spPr bwMode="auto">
          <a:xfrm>
            <a:off x="4933951" y="3178985"/>
            <a:ext cx="60325" cy="50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14" name="Oval 22"/>
          <p:cNvSpPr>
            <a:spLocks noChangeAspect="1" noChangeArrowheads="1"/>
          </p:cNvSpPr>
          <p:nvPr/>
        </p:nvSpPr>
        <p:spPr bwMode="auto">
          <a:xfrm>
            <a:off x="5410201" y="4248961"/>
            <a:ext cx="5397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15" name="Oval 23"/>
          <p:cNvSpPr>
            <a:spLocks noChangeAspect="1" noChangeArrowheads="1"/>
          </p:cNvSpPr>
          <p:nvPr/>
        </p:nvSpPr>
        <p:spPr bwMode="auto">
          <a:xfrm>
            <a:off x="4572001" y="3639360"/>
            <a:ext cx="60325" cy="587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16" name="Oval 24"/>
          <p:cNvSpPr>
            <a:spLocks noChangeAspect="1" noChangeArrowheads="1"/>
          </p:cNvSpPr>
          <p:nvPr/>
        </p:nvSpPr>
        <p:spPr bwMode="auto">
          <a:xfrm>
            <a:off x="6629401" y="4629960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17" name="Oval 25"/>
          <p:cNvSpPr>
            <a:spLocks noChangeAspect="1" noChangeArrowheads="1"/>
          </p:cNvSpPr>
          <p:nvPr/>
        </p:nvSpPr>
        <p:spPr bwMode="auto">
          <a:xfrm rot="-1118274">
            <a:off x="5411789" y="4958574"/>
            <a:ext cx="5397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18" name="Oval 26"/>
          <p:cNvSpPr>
            <a:spLocks noChangeAspect="1" noChangeArrowheads="1"/>
          </p:cNvSpPr>
          <p:nvPr/>
        </p:nvSpPr>
        <p:spPr bwMode="auto">
          <a:xfrm rot="-1118274">
            <a:off x="7527926" y="3744135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19" name="Oval 27"/>
          <p:cNvSpPr>
            <a:spLocks noChangeAspect="1" noChangeArrowheads="1"/>
          </p:cNvSpPr>
          <p:nvPr/>
        </p:nvSpPr>
        <p:spPr bwMode="auto">
          <a:xfrm rot="-1118274">
            <a:off x="6819901" y="5060173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20" name="Oval 28"/>
          <p:cNvSpPr>
            <a:spLocks noChangeAspect="1" noChangeArrowheads="1"/>
          </p:cNvSpPr>
          <p:nvPr/>
        </p:nvSpPr>
        <p:spPr bwMode="auto">
          <a:xfrm rot="-1118274">
            <a:off x="4648201" y="3182160"/>
            <a:ext cx="60325" cy="50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21" name="Oval 29"/>
          <p:cNvSpPr>
            <a:spLocks noChangeAspect="1" noChangeArrowheads="1"/>
          </p:cNvSpPr>
          <p:nvPr/>
        </p:nvSpPr>
        <p:spPr bwMode="auto">
          <a:xfrm rot="-1118274">
            <a:off x="6235701" y="4099735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22" name="Oval 30"/>
          <p:cNvSpPr>
            <a:spLocks noChangeAspect="1" noChangeArrowheads="1"/>
          </p:cNvSpPr>
          <p:nvPr/>
        </p:nvSpPr>
        <p:spPr bwMode="auto">
          <a:xfrm rot="-1118274">
            <a:off x="7391401" y="5010961"/>
            <a:ext cx="6032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23" name="Oval 31"/>
          <p:cNvSpPr>
            <a:spLocks noChangeAspect="1" noChangeArrowheads="1"/>
          </p:cNvSpPr>
          <p:nvPr/>
        </p:nvSpPr>
        <p:spPr bwMode="auto">
          <a:xfrm rot="-1118274">
            <a:off x="4638676" y="4155299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24" name="Oval 32"/>
          <p:cNvSpPr>
            <a:spLocks noChangeAspect="1" noChangeArrowheads="1"/>
          </p:cNvSpPr>
          <p:nvPr/>
        </p:nvSpPr>
        <p:spPr bwMode="auto">
          <a:xfrm rot="5895381">
            <a:off x="5391151" y="3572686"/>
            <a:ext cx="47625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25" name="Oval 33"/>
          <p:cNvSpPr>
            <a:spLocks noChangeAspect="1" noChangeArrowheads="1"/>
          </p:cNvSpPr>
          <p:nvPr/>
        </p:nvSpPr>
        <p:spPr bwMode="auto">
          <a:xfrm rot="5895381">
            <a:off x="5660232" y="5757880"/>
            <a:ext cx="55563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26" name="Oval 34"/>
          <p:cNvSpPr>
            <a:spLocks noChangeAspect="1" noChangeArrowheads="1"/>
          </p:cNvSpPr>
          <p:nvPr/>
        </p:nvSpPr>
        <p:spPr bwMode="auto">
          <a:xfrm rot="5895381">
            <a:off x="4638676" y="4614086"/>
            <a:ext cx="47625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27" name="Oval 35"/>
          <p:cNvSpPr>
            <a:spLocks noChangeAspect="1" noChangeArrowheads="1"/>
          </p:cNvSpPr>
          <p:nvPr/>
        </p:nvSpPr>
        <p:spPr bwMode="auto">
          <a:xfrm rot="5895381">
            <a:off x="5867401" y="2909111"/>
            <a:ext cx="47625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28" name="Oval 36"/>
          <p:cNvSpPr>
            <a:spLocks noChangeAspect="1" noChangeArrowheads="1"/>
          </p:cNvSpPr>
          <p:nvPr/>
        </p:nvSpPr>
        <p:spPr bwMode="auto">
          <a:xfrm rot="5895381">
            <a:off x="6828633" y="4659330"/>
            <a:ext cx="58737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29" name="Oval 37"/>
          <p:cNvSpPr>
            <a:spLocks noChangeAspect="1" noChangeArrowheads="1"/>
          </p:cNvSpPr>
          <p:nvPr/>
        </p:nvSpPr>
        <p:spPr bwMode="auto">
          <a:xfrm rot="5895381">
            <a:off x="5894389" y="4595036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30" name="Oval 38"/>
          <p:cNvSpPr>
            <a:spLocks noChangeAspect="1" noChangeArrowheads="1"/>
          </p:cNvSpPr>
          <p:nvPr/>
        </p:nvSpPr>
        <p:spPr bwMode="auto">
          <a:xfrm rot="5895381">
            <a:off x="7143751" y="3880661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31" name="Oval 39"/>
          <p:cNvSpPr>
            <a:spLocks noChangeAspect="1" noChangeArrowheads="1"/>
          </p:cNvSpPr>
          <p:nvPr/>
        </p:nvSpPr>
        <p:spPr bwMode="auto">
          <a:xfrm rot="5895381">
            <a:off x="4611689" y="2861486"/>
            <a:ext cx="47625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32" name="Oval 40"/>
          <p:cNvSpPr>
            <a:spLocks noChangeAspect="1" noChangeArrowheads="1"/>
          </p:cNvSpPr>
          <p:nvPr/>
        </p:nvSpPr>
        <p:spPr bwMode="auto">
          <a:xfrm rot="5895381">
            <a:off x="6784976" y="3788586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33" name="Oval 41"/>
          <p:cNvSpPr>
            <a:spLocks noChangeAspect="1" noChangeArrowheads="1"/>
          </p:cNvSpPr>
          <p:nvPr/>
        </p:nvSpPr>
        <p:spPr bwMode="auto">
          <a:xfrm rot="5895381">
            <a:off x="6641308" y="5234005"/>
            <a:ext cx="58737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34" name="Oval 42"/>
          <p:cNvSpPr>
            <a:spLocks noChangeAspect="1" noChangeArrowheads="1"/>
          </p:cNvSpPr>
          <p:nvPr/>
        </p:nvSpPr>
        <p:spPr bwMode="auto">
          <a:xfrm rot="4777107">
            <a:off x="5022058" y="4049730"/>
            <a:ext cx="58737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35" name="Oval 43"/>
          <p:cNvSpPr>
            <a:spLocks noChangeAspect="1" noChangeArrowheads="1"/>
          </p:cNvSpPr>
          <p:nvPr/>
        </p:nvSpPr>
        <p:spPr bwMode="auto">
          <a:xfrm rot="4777107">
            <a:off x="6175376" y="5769786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36" name="Oval 44"/>
          <p:cNvSpPr>
            <a:spLocks noChangeAspect="1" noChangeArrowheads="1"/>
          </p:cNvSpPr>
          <p:nvPr/>
        </p:nvSpPr>
        <p:spPr bwMode="auto">
          <a:xfrm rot="4777107">
            <a:off x="5870576" y="5388786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37" name="Oval 45"/>
          <p:cNvSpPr>
            <a:spLocks noChangeAspect="1" noChangeArrowheads="1"/>
          </p:cNvSpPr>
          <p:nvPr/>
        </p:nvSpPr>
        <p:spPr bwMode="auto">
          <a:xfrm rot="4777107">
            <a:off x="4341019" y="4251342"/>
            <a:ext cx="58738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38" name="Oval 46"/>
          <p:cNvSpPr>
            <a:spLocks noChangeAspect="1" noChangeArrowheads="1"/>
          </p:cNvSpPr>
          <p:nvPr/>
        </p:nvSpPr>
        <p:spPr bwMode="auto">
          <a:xfrm rot="4777107">
            <a:off x="5237163" y="3291698"/>
            <a:ext cx="50800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39" name="Oval 47"/>
          <p:cNvSpPr>
            <a:spLocks noChangeAspect="1" noChangeArrowheads="1"/>
          </p:cNvSpPr>
          <p:nvPr/>
        </p:nvSpPr>
        <p:spPr bwMode="auto">
          <a:xfrm rot="4777107">
            <a:off x="5880101" y="4879198"/>
            <a:ext cx="50800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40" name="Oval 48"/>
          <p:cNvSpPr>
            <a:spLocks noChangeAspect="1" noChangeArrowheads="1"/>
          </p:cNvSpPr>
          <p:nvPr/>
        </p:nvSpPr>
        <p:spPr bwMode="auto">
          <a:xfrm rot="4777107">
            <a:off x="4028282" y="3597292"/>
            <a:ext cx="58738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41" name="Oval 49"/>
          <p:cNvSpPr>
            <a:spLocks noChangeAspect="1" noChangeArrowheads="1"/>
          </p:cNvSpPr>
          <p:nvPr/>
        </p:nvSpPr>
        <p:spPr bwMode="auto">
          <a:xfrm rot="4777107">
            <a:off x="5461795" y="5564205"/>
            <a:ext cx="55563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42" name="Oval 50"/>
          <p:cNvSpPr>
            <a:spLocks noChangeAspect="1" noChangeArrowheads="1"/>
          </p:cNvSpPr>
          <p:nvPr/>
        </p:nvSpPr>
        <p:spPr bwMode="auto">
          <a:xfrm rot="4777107">
            <a:off x="6827838" y="5271311"/>
            <a:ext cx="50800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8643" name="Text Box 51"/>
          <p:cNvSpPr txBox="1">
            <a:spLocks noChangeArrowheads="1"/>
          </p:cNvSpPr>
          <p:nvPr/>
        </p:nvSpPr>
        <p:spPr bwMode="auto">
          <a:xfrm>
            <a:off x="7010400" y="219156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 dirty="0">
                <a:solidFill>
                  <a:schemeClr val="bg1"/>
                </a:solidFill>
                <a:latin typeface="Tahoma" panose="020B0604030504040204" pitchFamily="34" charset="0"/>
              </a:rPr>
              <a:t>f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(</a:t>
            </a:r>
            <a:r>
              <a:rPr lang="en-US" altLang="zh-CN" sz="2000" b="1" i="1" dirty="0" err="1">
                <a:solidFill>
                  <a:schemeClr val="bg1"/>
                </a:solidFill>
                <a:latin typeface="Tahoma" panose="020B0604030504040204" pitchFamily="34" charset="0"/>
              </a:rPr>
              <a:t>x</a:t>
            </a:r>
            <a:r>
              <a:rPr lang="en-US" altLang="zh-CN" sz="2000" i="1" dirty="0" err="1">
                <a:solidFill>
                  <a:schemeClr val="bg1"/>
                </a:solidFill>
                <a:latin typeface="Tahoma" panose="020B0604030504040204" pitchFamily="34" charset="0"/>
              </a:rPr>
              <a:t>,</a:t>
            </a:r>
            <a:r>
              <a:rPr lang="en-US" altLang="zh-CN" sz="2000" b="1" i="1" dirty="0" err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i="1" dirty="0" err="1">
                <a:solidFill>
                  <a:srgbClr val="00CC00"/>
                </a:solidFill>
                <a:latin typeface="Tahoma" panose="020B0604030504040204" pitchFamily="34" charset="0"/>
              </a:rPr>
              <a:t>,b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) = sign(</a:t>
            </a:r>
            <a:r>
              <a:rPr lang="en-US" altLang="zh-CN" sz="2000" b="1" i="1" dirty="0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b="1" i="1" dirty="0">
                <a:latin typeface="Tahoma" panose="020B0604030504040204" pitchFamily="34" charset="0"/>
              </a:rPr>
              <a:t> </a:t>
            </a:r>
            <a:r>
              <a:rPr lang="en-US" altLang="zh-CN" sz="2000" b="1" i="1" dirty="0">
                <a:solidFill>
                  <a:schemeClr val="bg1"/>
                </a:solidFill>
                <a:latin typeface="Tahoma" panose="020B0604030504040204" pitchFamily="34" charset="0"/>
              </a:rPr>
              <a:t>x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000" i="1" dirty="0">
                <a:solidFill>
                  <a:srgbClr val="00CC00"/>
                </a:solidFill>
                <a:latin typeface="Tahoma" panose="020B0604030504040204" pitchFamily="34" charset="0"/>
              </a:rPr>
              <a:t>+</a:t>
            </a:r>
            <a:r>
              <a:rPr lang="en-US" altLang="zh-CN" sz="2000" i="1" dirty="0">
                <a:latin typeface="Tahoma" panose="020B0604030504040204" pitchFamily="34" charset="0"/>
              </a:rPr>
              <a:t> </a:t>
            </a:r>
            <a:r>
              <a:rPr lang="en-US" altLang="zh-CN" sz="2000" i="1" dirty="0">
                <a:solidFill>
                  <a:srgbClr val="00CC0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38644" name="Line 52"/>
          <p:cNvSpPr>
            <a:spLocks noChangeShapeType="1"/>
          </p:cNvSpPr>
          <p:nvPr/>
        </p:nvSpPr>
        <p:spPr bwMode="auto">
          <a:xfrm flipV="1">
            <a:off x="3810000" y="2877360"/>
            <a:ext cx="4038600" cy="2590800"/>
          </a:xfrm>
          <a:prstGeom prst="line">
            <a:avLst/>
          </a:prstGeom>
          <a:noFill/>
          <a:ln w="127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38645" name="Text Box 53"/>
          <p:cNvSpPr txBox="1">
            <a:spLocks noChangeArrowheads="1"/>
          </p:cNvSpPr>
          <p:nvPr/>
        </p:nvSpPr>
        <p:spPr bwMode="auto">
          <a:xfrm>
            <a:off x="7772400" y="3715561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id-ID" sz="2000">
              <a:latin typeface="Tahoma" panose="020B0604030504040204" pitchFamily="34" charset="0"/>
            </a:endParaRPr>
          </a:p>
        </p:txBody>
      </p:sp>
      <p:sp>
        <p:nvSpPr>
          <p:cNvPr id="238646" name="Text Box 54"/>
          <p:cNvSpPr txBox="1">
            <a:spLocks noChangeArrowheads="1"/>
          </p:cNvSpPr>
          <p:nvPr/>
        </p:nvSpPr>
        <p:spPr bwMode="auto">
          <a:xfrm>
            <a:off x="7924800" y="3867961"/>
            <a:ext cx="22955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id-ID" altLang="zh-CN" sz="2000" dirty="0" smtClean="0">
                <a:solidFill>
                  <a:schemeClr val="bg1"/>
                </a:solidFill>
                <a:latin typeface="Tahoma" panose="020B0604030504040204" pitchFamily="34" charset="0"/>
              </a:rPr>
              <a:t>Bagaimana anda mengklasifikasikan data ini?</a:t>
            </a:r>
            <a:endParaRPr lang="en-US" altLang="zh-CN" sz="20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Pengklasifikasi linear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86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330" y="1016000"/>
            <a:ext cx="9720073" cy="4930502"/>
          </a:xfrm>
          <a:solidFill>
            <a:schemeClr val="accent4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id-ID" sz="3600" dirty="0" smtClean="0"/>
              <a:t>Coming Up:</a:t>
            </a:r>
          </a:p>
          <a:p>
            <a:pPr marL="0" indent="0">
              <a:buNone/>
            </a:pPr>
            <a:endParaRPr lang="id-ID" sz="6000" dirty="0" smtClean="0"/>
          </a:p>
          <a:p>
            <a:pPr lvl="4">
              <a:buFont typeface="Wingdings" panose="05000000000000000000" pitchFamily="2" charset="2"/>
              <a:buChar char="§"/>
            </a:pPr>
            <a:r>
              <a:rPr lang="id-ID" sz="6000" dirty="0"/>
              <a:t>	</a:t>
            </a:r>
            <a:r>
              <a:rPr lang="id-ID" sz="6000" dirty="0" smtClean="0"/>
              <a:t>Praktikum 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B0F0"/>
                </a:solidFill>
              </a:rPr>
              <a:t>REferences</a:t>
            </a:r>
            <a:endParaRPr lang="id-ID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  <a:solidFill>
            <a:srgbClr val="CCCCFF">
              <a:alpha val="50196"/>
            </a:srgb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id-ID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Christopher 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Manning and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Pandu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Nayak</a:t>
            </a:r>
            <a:r>
              <a:rPr lang="id-ID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chemeClr val="bg1"/>
                </a:solidFill>
              </a:rPr>
              <a:t>CS276: 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Information Retrieval and Web Search</a:t>
            </a:r>
            <a:r>
              <a:rPr lang="id-ID" sz="20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Lecture </a:t>
            </a:r>
            <a:r>
              <a:rPr lang="en-US" sz="2000" dirty="0">
                <a:solidFill>
                  <a:schemeClr val="bg1"/>
                </a:solidFill>
              </a:rPr>
              <a:t>14: Support vector machines and machine learning on documents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sz="2000" b="1" dirty="0" err="1" smtClean="0">
                <a:solidFill>
                  <a:schemeClr val="bg1"/>
                </a:solidFill>
              </a:rPr>
              <a:t>Mingyue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Tan</a:t>
            </a:r>
            <a:r>
              <a:rPr lang="id-ID" altLang="zh-CN" sz="2000" b="1" dirty="0" smtClean="0">
                <a:solidFill>
                  <a:schemeClr val="bg1"/>
                </a:solidFill>
              </a:rPr>
              <a:t>, </a:t>
            </a:r>
            <a:r>
              <a:rPr lang="en-US" altLang="zh-CN" sz="2000" dirty="0" smtClean="0">
                <a:solidFill>
                  <a:schemeClr val="bg1"/>
                </a:solidFill>
              </a:rPr>
              <a:t>The </a:t>
            </a:r>
            <a:r>
              <a:rPr lang="en-US" altLang="zh-CN" sz="2000" dirty="0">
                <a:solidFill>
                  <a:schemeClr val="bg1"/>
                </a:solidFill>
              </a:rPr>
              <a:t>University of British </a:t>
            </a:r>
            <a:r>
              <a:rPr lang="en-US" altLang="zh-CN" sz="2000" dirty="0" smtClean="0">
                <a:solidFill>
                  <a:schemeClr val="bg1"/>
                </a:solidFill>
              </a:rPr>
              <a:t>Columbia</a:t>
            </a:r>
            <a:endParaRPr lang="id-ID" altLang="zh-CN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altLang="zh-CN" sz="2000" b="1" dirty="0" smtClean="0">
                <a:solidFill>
                  <a:schemeClr val="bg1"/>
                </a:solidFill>
              </a:rPr>
              <a:t>Andrew Moore</a:t>
            </a:r>
            <a:r>
              <a:rPr lang="id-ID" altLang="zh-CN" sz="2000" dirty="0" smtClean="0">
                <a:solidFill>
                  <a:schemeClr val="bg1"/>
                </a:solidFill>
              </a:rPr>
              <a:t>, SVM Tutorial, </a:t>
            </a:r>
            <a:r>
              <a:rPr lang="en-US" altLang="zh-CN" sz="2000" dirty="0">
                <a:hlinkClick r:id="rId2"/>
              </a:rPr>
              <a:t>http</a:t>
            </a:r>
            <a:r>
              <a:rPr lang="en-US" altLang="zh-CN" sz="2000" dirty="0">
                <a:solidFill>
                  <a:schemeClr val="bg1"/>
                </a:solidFill>
                <a:hlinkClick r:id="rId2"/>
              </a:rPr>
              <a:t>://www.cs.cmu.edu/~awm/tutorials</a:t>
            </a:r>
            <a:r>
              <a:rPr lang="en-US" altLang="zh-CN" sz="2000" dirty="0">
                <a:solidFill>
                  <a:schemeClr val="bg1"/>
                </a:solidFill>
              </a:rPr>
              <a:t> </a:t>
            </a:r>
            <a:endParaRPr lang="id-ID" altLang="zh-CN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altLang="zh-CN" sz="2000" b="1" dirty="0" smtClean="0">
                <a:solidFill>
                  <a:schemeClr val="bg1"/>
                </a:solidFill>
              </a:rPr>
              <a:t>Ron Mooney</a:t>
            </a:r>
            <a:r>
              <a:rPr lang="id-ID" altLang="zh-CN" sz="2000" dirty="0" smtClean="0">
                <a:solidFill>
                  <a:schemeClr val="bg1"/>
                </a:solidFill>
              </a:rPr>
              <a:t>, University of Texas at Austin</a:t>
            </a:r>
            <a:endParaRPr lang="en-US" altLang="zh-CN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          </a:t>
            </a:r>
          </a:p>
          <a:p>
            <a:pPr marL="0" lvl="0" indent="0">
              <a:buNone/>
            </a:pP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Renny P. Kusumawardani – Sistem Cerdas – Jurusan Sistem Informasi ITS</a:t>
            </a:r>
            <a:endParaRPr lang="id-ID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16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Additional Resources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707" y="1874292"/>
            <a:ext cx="88392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500" b="1" dirty="0"/>
              <a:t>An excellent tutorial on VC-dimension and Support Vector Machines:</a:t>
            </a:r>
            <a:r>
              <a:rPr lang="en-US" altLang="zh-CN" sz="2500" dirty="0"/>
              <a:t>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b="1" dirty="0"/>
              <a:t>C.J.C. Burges. A tutorial on support vector machines for pattern recognition. Data Mining and Knowledge Discovery, 2(2):955-974, 1998.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000" b="1" dirty="0"/>
          </a:p>
          <a:p>
            <a:pPr>
              <a:lnSpc>
                <a:spcPct val="90000"/>
              </a:lnSpc>
            </a:pPr>
            <a:r>
              <a:rPr lang="en-US" altLang="zh-CN" sz="2500" b="1" dirty="0"/>
              <a:t>The VC/SRM/SVM Bible: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500" b="1" dirty="0"/>
              <a:t>    </a:t>
            </a:r>
            <a:r>
              <a:rPr lang="en-US" altLang="zh-CN" sz="2100" b="1" dirty="0"/>
              <a:t>Statistical Learning Theory by Vladimir </a:t>
            </a:r>
            <a:r>
              <a:rPr lang="en-US" altLang="zh-CN" sz="2100" b="1" dirty="0" err="1"/>
              <a:t>Vapnik</a:t>
            </a:r>
            <a:r>
              <a:rPr lang="en-US" altLang="zh-CN" sz="2100" b="1" dirty="0"/>
              <a:t>, Wiley-</a:t>
            </a:r>
            <a:r>
              <a:rPr lang="en-US" altLang="zh-CN" sz="2100" b="1" dirty="0" err="1"/>
              <a:t>Interscience</a:t>
            </a:r>
            <a:r>
              <a:rPr lang="en-US" altLang="zh-CN" sz="2100" b="1" dirty="0"/>
              <a:t>; 1998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500" b="1" dirty="0"/>
          </a:p>
          <a:p>
            <a:pPr>
              <a:lnSpc>
                <a:spcPct val="90000"/>
              </a:lnSpc>
            </a:pPr>
            <a:endParaRPr lang="en-US" altLang="zh-CN" sz="25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100" b="1" dirty="0"/>
              <a:t>        </a:t>
            </a:r>
          </a:p>
          <a:p>
            <a:pPr>
              <a:lnSpc>
                <a:spcPct val="90000"/>
              </a:lnSpc>
            </a:pPr>
            <a:endParaRPr lang="en-US" altLang="zh-CN" sz="2100" dirty="0"/>
          </a:p>
          <a:p>
            <a:pPr>
              <a:lnSpc>
                <a:spcPct val="90000"/>
              </a:lnSpc>
            </a:pPr>
            <a:endParaRPr lang="en-US" altLang="zh-CN" sz="2100" dirty="0"/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dirty="0"/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2057400" y="4953000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zh-CN">
                <a:latin typeface="Comic Sans MS" panose="030F0702030302020204" pitchFamily="66" charset="0"/>
                <a:hlinkClick r:id="rId2"/>
              </a:rPr>
              <a:t>http://www.kernel-machines.org/</a:t>
            </a:r>
            <a:endParaRPr lang="en-US" altLang="zh-CN">
              <a:latin typeface="Comic Sans MS" panose="030F0702030302020204" pitchFamily="66" charset="0"/>
            </a:endParaRPr>
          </a:p>
          <a:p>
            <a:pPr algn="l" eaLnBrk="0" hangingPunct="0"/>
            <a:endParaRPr lang="en-US" altLang="zh-CN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Reference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600" b="1"/>
              <a:t>Support Vector Machine Classification of Microarray Gene Expression Data</a:t>
            </a:r>
            <a:r>
              <a:rPr lang="en-US" altLang="zh-CN" sz="2600"/>
              <a:t>, Michael P. S. Brown William Noble Grundy, David Lin, Nello Cristianini, Charles Sugnet, Manuel Ares, Jr., David Haussler </a:t>
            </a:r>
          </a:p>
          <a:p>
            <a:r>
              <a:rPr lang="en-US" altLang="zh-CN" sz="2600"/>
              <a:t>www.cs.utexas.edu/users/mooney/cs391L/svm.</a:t>
            </a:r>
            <a:r>
              <a:rPr lang="en-US" altLang="zh-CN" sz="2600" b="1"/>
              <a:t>ppt</a:t>
            </a:r>
            <a:r>
              <a:rPr lang="en-US" altLang="zh-CN" sz="2600"/>
              <a:t> </a:t>
            </a:r>
          </a:p>
          <a:p>
            <a:r>
              <a:rPr lang="en-US" altLang="zh-CN" sz="2600" b="1"/>
              <a:t>Text categorization with Support Vector Machines:</a:t>
            </a:r>
            <a:br>
              <a:rPr lang="en-US" altLang="zh-CN" sz="2600" b="1"/>
            </a:br>
            <a:r>
              <a:rPr lang="en-US" altLang="zh-CN" sz="2600" b="1"/>
              <a:t>learning with many relevant features</a:t>
            </a:r>
            <a:r>
              <a:rPr lang="en-US" altLang="zh-CN" sz="260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600"/>
              <a:t>    </a:t>
            </a:r>
            <a:r>
              <a:rPr lang="en-US" altLang="zh-CN" sz="2400"/>
              <a:t>T. Joachims, ECML - 98 </a:t>
            </a:r>
          </a:p>
        </p:txBody>
      </p:sp>
    </p:spTree>
    <p:extLst>
      <p:ext uri="{BB962C8B-B14F-4D97-AF65-F5344CB8AC3E}">
        <p14:creationId xmlns:p14="http://schemas.microsoft.com/office/powerpoint/2010/main" val="10735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31831"/>
            <a:ext cx="9720073" cy="4360067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985895" y="3722349"/>
            <a:ext cx="1905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</a:rPr>
              <a:t>denotes +1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</a:rPr>
              <a:t>denotes -1</a:t>
            </a:r>
          </a:p>
        </p:txBody>
      </p:sp>
      <p:sp>
        <p:nvSpPr>
          <p:cNvPr id="239629" name="Oval 13"/>
          <p:cNvSpPr>
            <a:spLocks noChangeAspect="1" noChangeArrowheads="1"/>
          </p:cNvSpPr>
          <p:nvPr/>
        </p:nvSpPr>
        <p:spPr bwMode="auto">
          <a:xfrm rot="4777107">
            <a:off x="1795252" y="3949802"/>
            <a:ext cx="58738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30" name="Oval 14"/>
          <p:cNvSpPr>
            <a:spLocks noChangeAspect="1" noChangeArrowheads="1"/>
          </p:cNvSpPr>
          <p:nvPr/>
        </p:nvSpPr>
        <p:spPr bwMode="auto">
          <a:xfrm rot="5895381">
            <a:off x="1796046" y="4406208"/>
            <a:ext cx="50800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31" name="Line 15"/>
          <p:cNvSpPr>
            <a:spLocks noChangeShapeType="1"/>
          </p:cNvSpPr>
          <p:nvPr/>
        </p:nvSpPr>
        <p:spPr bwMode="auto">
          <a:xfrm>
            <a:off x="4114800" y="2686323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39632" name="Line 16"/>
          <p:cNvSpPr>
            <a:spLocks noChangeShapeType="1"/>
          </p:cNvSpPr>
          <p:nvPr/>
        </p:nvSpPr>
        <p:spPr bwMode="auto">
          <a:xfrm flipV="1">
            <a:off x="3962400" y="6039123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39633" name="Oval 17"/>
          <p:cNvSpPr>
            <a:spLocks noChangeAspect="1" noChangeArrowheads="1"/>
          </p:cNvSpPr>
          <p:nvPr/>
        </p:nvSpPr>
        <p:spPr bwMode="auto">
          <a:xfrm>
            <a:off x="5241926" y="5508899"/>
            <a:ext cx="6032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34" name="Oval 18"/>
          <p:cNvSpPr>
            <a:spLocks noChangeAspect="1" noChangeArrowheads="1"/>
          </p:cNvSpPr>
          <p:nvPr/>
        </p:nvSpPr>
        <p:spPr bwMode="auto">
          <a:xfrm>
            <a:off x="4010026" y="4380187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35" name="Oval 19"/>
          <p:cNvSpPr>
            <a:spLocks noChangeAspect="1" noChangeArrowheads="1"/>
          </p:cNvSpPr>
          <p:nvPr/>
        </p:nvSpPr>
        <p:spPr bwMode="auto">
          <a:xfrm>
            <a:off x="5864226" y="3291162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36" name="Oval 20"/>
          <p:cNvSpPr>
            <a:spLocks noChangeAspect="1" noChangeArrowheads="1"/>
          </p:cNvSpPr>
          <p:nvPr/>
        </p:nvSpPr>
        <p:spPr bwMode="auto">
          <a:xfrm>
            <a:off x="5927726" y="4111899"/>
            <a:ext cx="6032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37" name="Oval 21"/>
          <p:cNvSpPr>
            <a:spLocks noChangeAspect="1" noChangeArrowheads="1"/>
          </p:cNvSpPr>
          <p:nvPr/>
        </p:nvSpPr>
        <p:spPr bwMode="auto">
          <a:xfrm>
            <a:off x="4933951" y="3140348"/>
            <a:ext cx="60325" cy="50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38" name="Oval 22"/>
          <p:cNvSpPr>
            <a:spLocks noChangeAspect="1" noChangeArrowheads="1"/>
          </p:cNvSpPr>
          <p:nvPr/>
        </p:nvSpPr>
        <p:spPr bwMode="auto">
          <a:xfrm>
            <a:off x="5410201" y="4210324"/>
            <a:ext cx="5397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39" name="Oval 23"/>
          <p:cNvSpPr>
            <a:spLocks noChangeAspect="1" noChangeArrowheads="1"/>
          </p:cNvSpPr>
          <p:nvPr/>
        </p:nvSpPr>
        <p:spPr bwMode="auto">
          <a:xfrm>
            <a:off x="4572001" y="3600723"/>
            <a:ext cx="60325" cy="587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40" name="Oval 24"/>
          <p:cNvSpPr>
            <a:spLocks noChangeAspect="1" noChangeArrowheads="1"/>
          </p:cNvSpPr>
          <p:nvPr/>
        </p:nvSpPr>
        <p:spPr bwMode="auto">
          <a:xfrm>
            <a:off x="6629401" y="4591323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41" name="Oval 25"/>
          <p:cNvSpPr>
            <a:spLocks noChangeAspect="1" noChangeArrowheads="1"/>
          </p:cNvSpPr>
          <p:nvPr/>
        </p:nvSpPr>
        <p:spPr bwMode="auto">
          <a:xfrm rot="-1118274">
            <a:off x="5411789" y="4919937"/>
            <a:ext cx="5397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42" name="Oval 26"/>
          <p:cNvSpPr>
            <a:spLocks noChangeAspect="1" noChangeArrowheads="1"/>
          </p:cNvSpPr>
          <p:nvPr/>
        </p:nvSpPr>
        <p:spPr bwMode="auto">
          <a:xfrm rot="-1118274">
            <a:off x="7527926" y="3705498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43" name="Oval 27"/>
          <p:cNvSpPr>
            <a:spLocks noChangeAspect="1" noChangeArrowheads="1"/>
          </p:cNvSpPr>
          <p:nvPr/>
        </p:nvSpPr>
        <p:spPr bwMode="auto">
          <a:xfrm rot="-1118274">
            <a:off x="6819901" y="5021536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44" name="Oval 28"/>
          <p:cNvSpPr>
            <a:spLocks noChangeAspect="1" noChangeArrowheads="1"/>
          </p:cNvSpPr>
          <p:nvPr/>
        </p:nvSpPr>
        <p:spPr bwMode="auto">
          <a:xfrm rot="-1118274">
            <a:off x="4648201" y="3143523"/>
            <a:ext cx="60325" cy="50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45" name="Oval 29"/>
          <p:cNvSpPr>
            <a:spLocks noChangeAspect="1" noChangeArrowheads="1"/>
          </p:cNvSpPr>
          <p:nvPr/>
        </p:nvSpPr>
        <p:spPr bwMode="auto">
          <a:xfrm rot="-1118274">
            <a:off x="6235701" y="4061098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46" name="Oval 30"/>
          <p:cNvSpPr>
            <a:spLocks noChangeAspect="1" noChangeArrowheads="1"/>
          </p:cNvSpPr>
          <p:nvPr/>
        </p:nvSpPr>
        <p:spPr bwMode="auto">
          <a:xfrm rot="-1118274">
            <a:off x="7391401" y="4972324"/>
            <a:ext cx="6032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47" name="Oval 31"/>
          <p:cNvSpPr>
            <a:spLocks noChangeAspect="1" noChangeArrowheads="1"/>
          </p:cNvSpPr>
          <p:nvPr/>
        </p:nvSpPr>
        <p:spPr bwMode="auto">
          <a:xfrm rot="-1118274">
            <a:off x="4638676" y="4116662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48" name="Oval 32"/>
          <p:cNvSpPr>
            <a:spLocks noChangeAspect="1" noChangeArrowheads="1"/>
          </p:cNvSpPr>
          <p:nvPr/>
        </p:nvSpPr>
        <p:spPr bwMode="auto">
          <a:xfrm rot="5895381">
            <a:off x="5391151" y="3534049"/>
            <a:ext cx="47625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49" name="Oval 33"/>
          <p:cNvSpPr>
            <a:spLocks noChangeAspect="1" noChangeArrowheads="1"/>
          </p:cNvSpPr>
          <p:nvPr/>
        </p:nvSpPr>
        <p:spPr bwMode="auto">
          <a:xfrm rot="5895381">
            <a:off x="5660232" y="5719243"/>
            <a:ext cx="55563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50" name="Oval 34"/>
          <p:cNvSpPr>
            <a:spLocks noChangeAspect="1" noChangeArrowheads="1"/>
          </p:cNvSpPr>
          <p:nvPr/>
        </p:nvSpPr>
        <p:spPr bwMode="auto">
          <a:xfrm rot="5895381">
            <a:off x="4638676" y="4575449"/>
            <a:ext cx="47625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51" name="Oval 35"/>
          <p:cNvSpPr>
            <a:spLocks noChangeAspect="1" noChangeArrowheads="1"/>
          </p:cNvSpPr>
          <p:nvPr/>
        </p:nvSpPr>
        <p:spPr bwMode="auto">
          <a:xfrm rot="5895381">
            <a:off x="5867401" y="2870474"/>
            <a:ext cx="47625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52" name="Oval 36"/>
          <p:cNvSpPr>
            <a:spLocks noChangeAspect="1" noChangeArrowheads="1"/>
          </p:cNvSpPr>
          <p:nvPr/>
        </p:nvSpPr>
        <p:spPr bwMode="auto">
          <a:xfrm rot="5895381">
            <a:off x="6828633" y="4620693"/>
            <a:ext cx="58737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53" name="Oval 37"/>
          <p:cNvSpPr>
            <a:spLocks noChangeAspect="1" noChangeArrowheads="1"/>
          </p:cNvSpPr>
          <p:nvPr/>
        </p:nvSpPr>
        <p:spPr bwMode="auto">
          <a:xfrm rot="5895381">
            <a:off x="5894389" y="4556399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54" name="Oval 38"/>
          <p:cNvSpPr>
            <a:spLocks noChangeAspect="1" noChangeArrowheads="1"/>
          </p:cNvSpPr>
          <p:nvPr/>
        </p:nvSpPr>
        <p:spPr bwMode="auto">
          <a:xfrm rot="5895381">
            <a:off x="7143751" y="3842024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55" name="Oval 39"/>
          <p:cNvSpPr>
            <a:spLocks noChangeAspect="1" noChangeArrowheads="1"/>
          </p:cNvSpPr>
          <p:nvPr/>
        </p:nvSpPr>
        <p:spPr bwMode="auto">
          <a:xfrm rot="5895381">
            <a:off x="4611689" y="2822849"/>
            <a:ext cx="47625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56" name="Oval 40"/>
          <p:cNvSpPr>
            <a:spLocks noChangeAspect="1" noChangeArrowheads="1"/>
          </p:cNvSpPr>
          <p:nvPr/>
        </p:nvSpPr>
        <p:spPr bwMode="auto">
          <a:xfrm rot="5895381">
            <a:off x="6784976" y="3749949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57" name="Oval 41"/>
          <p:cNvSpPr>
            <a:spLocks noChangeAspect="1" noChangeArrowheads="1"/>
          </p:cNvSpPr>
          <p:nvPr/>
        </p:nvSpPr>
        <p:spPr bwMode="auto">
          <a:xfrm rot="5895381">
            <a:off x="6641308" y="5195368"/>
            <a:ext cx="58737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58" name="Oval 42"/>
          <p:cNvSpPr>
            <a:spLocks noChangeAspect="1" noChangeArrowheads="1"/>
          </p:cNvSpPr>
          <p:nvPr/>
        </p:nvSpPr>
        <p:spPr bwMode="auto">
          <a:xfrm rot="4777107">
            <a:off x="5022058" y="4011093"/>
            <a:ext cx="58737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59" name="Oval 43"/>
          <p:cNvSpPr>
            <a:spLocks noChangeAspect="1" noChangeArrowheads="1"/>
          </p:cNvSpPr>
          <p:nvPr/>
        </p:nvSpPr>
        <p:spPr bwMode="auto">
          <a:xfrm rot="4777107">
            <a:off x="6175376" y="5731149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60" name="Oval 44"/>
          <p:cNvSpPr>
            <a:spLocks noChangeAspect="1" noChangeArrowheads="1"/>
          </p:cNvSpPr>
          <p:nvPr/>
        </p:nvSpPr>
        <p:spPr bwMode="auto">
          <a:xfrm rot="4777107">
            <a:off x="5870576" y="5350149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61" name="Oval 45"/>
          <p:cNvSpPr>
            <a:spLocks noChangeAspect="1" noChangeArrowheads="1"/>
          </p:cNvSpPr>
          <p:nvPr/>
        </p:nvSpPr>
        <p:spPr bwMode="auto">
          <a:xfrm rot="4777107">
            <a:off x="4341019" y="4212705"/>
            <a:ext cx="58738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62" name="Oval 46"/>
          <p:cNvSpPr>
            <a:spLocks noChangeAspect="1" noChangeArrowheads="1"/>
          </p:cNvSpPr>
          <p:nvPr/>
        </p:nvSpPr>
        <p:spPr bwMode="auto">
          <a:xfrm rot="4777107">
            <a:off x="5237163" y="3253061"/>
            <a:ext cx="50800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63" name="Oval 47"/>
          <p:cNvSpPr>
            <a:spLocks noChangeAspect="1" noChangeArrowheads="1"/>
          </p:cNvSpPr>
          <p:nvPr/>
        </p:nvSpPr>
        <p:spPr bwMode="auto">
          <a:xfrm rot="4777107">
            <a:off x="5880101" y="4840561"/>
            <a:ext cx="50800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64" name="Oval 48"/>
          <p:cNvSpPr>
            <a:spLocks noChangeAspect="1" noChangeArrowheads="1"/>
          </p:cNvSpPr>
          <p:nvPr/>
        </p:nvSpPr>
        <p:spPr bwMode="auto">
          <a:xfrm rot="4777107">
            <a:off x="4028282" y="3558655"/>
            <a:ext cx="58738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65" name="Oval 49"/>
          <p:cNvSpPr>
            <a:spLocks noChangeAspect="1" noChangeArrowheads="1"/>
          </p:cNvSpPr>
          <p:nvPr/>
        </p:nvSpPr>
        <p:spPr bwMode="auto">
          <a:xfrm rot="4777107">
            <a:off x="5461795" y="5525568"/>
            <a:ext cx="55563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66" name="Oval 50"/>
          <p:cNvSpPr>
            <a:spLocks noChangeAspect="1" noChangeArrowheads="1"/>
          </p:cNvSpPr>
          <p:nvPr/>
        </p:nvSpPr>
        <p:spPr bwMode="auto">
          <a:xfrm rot="4777107">
            <a:off x="6827838" y="5232674"/>
            <a:ext cx="50800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39667" name="Text Box 51"/>
          <p:cNvSpPr txBox="1">
            <a:spLocks noChangeArrowheads="1"/>
          </p:cNvSpPr>
          <p:nvPr/>
        </p:nvSpPr>
        <p:spPr bwMode="auto">
          <a:xfrm>
            <a:off x="7010400" y="2152924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 dirty="0">
                <a:solidFill>
                  <a:schemeClr val="bg1"/>
                </a:solidFill>
                <a:latin typeface="Tahoma" panose="020B0604030504040204" pitchFamily="34" charset="0"/>
              </a:rPr>
              <a:t>f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(</a:t>
            </a:r>
            <a:r>
              <a:rPr lang="en-US" altLang="zh-CN" sz="2000" b="1" i="1" dirty="0" err="1">
                <a:solidFill>
                  <a:schemeClr val="bg1"/>
                </a:solidFill>
                <a:latin typeface="Tahoma" panose="020B0604030504040204" pitchFamily="34" charset="0"/>
              </a:rPr>
              <a:t>x</a:t>
            </a:r>
            <a:r>
              <a:rPr lang="en-US" altLang="zh-CN" sz="2000" i="1" dirty="0" err="1">
                <a:solidFill>
                  <a:schemeClr val="bg1"/>
                </a:solidFill>
                <a:latin typeface="Tahoma" panose="020B0604030504040204" pitchFamily="34" charset="0"/>
              </a:rPr>
              <a:t>,</a:t>
            </a:r>
            <a:r>
              <a:rPr lang="en-US" altLang="zh-CN" sz="2000" b="1" i="1" dirty="0" err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i="1" dirty="0" err="1">
                <a:solidFill>
                  <a:srgbClr val="00CC00"/>
                </a:solidFill>
                <a:latin typeface="Tahoma" panose="020B0604030504040204" pitchFamily="34" charset="0"/>
              </a:rPr>
              <a:t>,b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) = sign(</a:t>
            </a:r>
            <a:r>
              <a:rPr lang="en-US" altLang="zh-CN" sz="2000" b="1" i="1" dirty="0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b="1" i="1" dirty="0">
                <a:latin typeface="Tahoma" panose="020B0604030504040204" pitchFamily="34" charset="0"/>
              </a:rPr>
              <a:t> </a:t>
            </a:r>
            <a:r>
              <a:rPr lang="en-US" altLang="zh-CN" sz="2000" b="1" i="1" dirty="0">
                <a:solidFill>
                  <a:schemeClr val="bg1"/>
                </a:solidFill>
                <a:latin typeface="Tahoma" panose="020B0604030504040204" pitchFamily="34" charset="0"/>
              </a:rPr>
              <a:t>x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 +</a:t>
            </a:r>
            <a:r>
              <a:rPr lang="en-US" altLang="zh-CN" sz="2000" i="1" dirty="0">
                <a:latin typeface="Tahoma" panose="020B0604030504040204" pitchFamily="34" charset="0"/>
              </a:rPr>
              <a:t> </a:t>
            </a:r>
            <a:r>
              <a:rPr lang="en-US" altLang="zh-CN" sz="2000" i="1" dirty="0">
                <a:solidFill>
                  <a:srgbClr val="00CC0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39668" name="Line 52"/>
          <p:cNvSpPr>
            <a:spLocks noChangeShapeType="1"/>
          </p:cNvSpPr>
          <p:nvPr/>
        </p:nvSpPr>
        <p:spPr bwMode="auto">
          <a:xfrm flipV="1">
            <a:off x="4914363" y="2152923"/>
            <a:ext cx="1447800" cy="4038600"/>
          </a:xfrm>
          <a:prstGeom prst="line">
            <a:avLst/>
          </a:prstGeom>
          <a:noFill/>
          <a:ln w="127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39669" name="Text Box 53"/>
          <p:cNvSpPr txBox="1">
            <a:spLocks noChangeArrowheads="1"/>
          </p:cNvSpPr>
          <p:nvPr/>
        </p:nvSpPr>
        <p:spPr bwMode="auto">
          <a:xfrm>
            <a:off x="7772400" y="3676924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id-ID" sz="2000">
              <a:latin typeface="Tahoma" panose="020B0604030504040204" pitchFamily="34" charset="0"/>
            </a:endParaRPr>
          </a:p>
        </p:txBody>
      </p:sp>
      <p:sp>
        <p:nvSpPr>
          <p:cNvPr id="239670" name="Text Box 54"/>
          <p:cNvSpPr txBox="1">
            <a:spLocks noChangeArrowheads="1"/>
          </p:cNvSpPr>
          <p:nvPr/>
        </p:nvSpPr>
        <p:spPr bwMode="auto">
          <a:xfrm>
            <a:off x="7924799" y="3829324"/>
            <a:ext cx="27002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id-ID" altLang="zh-CN" sz="2000" dirty="0" smtClean="0">
                <a:solidFill>
                  <a:schemeClr val="bg1"/>
                </a:solidFill>
                <a:latin typeface="Tahoma" panose="020B0604030504040204" pitchFamily="34" charset="0"/>
              </a:rPr>
              <a:t>Bagaimana anda akan mengklasifikasikan data ini?</a:t>
            </a:r>
            <a:endParaRPr lang="en-US" altLang="zh-CN" sz="20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Pengklasifikasi linear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324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90700"/>
            <a:ext cx="10062972" cy="481965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>
            <a:off x="1809750" y="3448051"/>
            <a:ext cx="1905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</a:rPr>
              <a:t>denotes +1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</a:rPr>
              <a:t>denotes -1</a:t>
            </a:r>
          </a:p>
        </p:txBody>
      </p:sp>
      <p:sp>
        <p:nvSpPr>
          <p:cNvPr id="240653" name="Oval 13"/>
          <p:cNvSpPr>
            <a:spLocks noChangeAspect="1" noChangeArrowheads="1"/>
          </p:cNvSpPr>
          <p:nvPr/>
        </p:nvSpPr>
        <p:spPr bwMode="auto">
          <a:xfrm rot="4777107">
            <a:off x="1677194" y="3637757"/>
            <a:ext cx="58738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54" name="Oval 14"/>
          <p:cNvSpPr>
            <a:spLocks noChangeAspect="1" noChangeArrowheads="1"/>
          </p:cNvSpPr>
          <p:nvPr/>
        </p:nvSpPr>
        <p:spPr bwMode="auto">
          <a:xfrm rot="5895381">
            <a:off x="1677988" y="4094163"/>
            <a:ext cx="50800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55" name="Line 15"/>
          <p:cNvSpPr>
            <a:spLocks noChangeShapeType="1"/>
          </p:cNvSpPr>
          <p:nvPr/>
        </p:nvSpPr>
        <p:spPr bwMode="auto">
          <a:xfrm>
            <a:off x="4114800" y="27432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0656" name="Line 16"/>
          <p:cNvSpPr>
            <a:spLocks noChangeShapeType="1"/>
          </p:cNvSpPr>
          <p:nvPr/>
        </p:nvSpPr>
        <p:spPr bwMode="auto">
          <a:xfrm flipV="1">
            <a:off x="3962400" y="60960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40657" name="Oval 17"/>
          <p:cNvSpPr>
            <a:spLocks noChangeAspect="1" noChangeArrowheads="1"/>
          </p:cNvSpPr>
          <p:nvPr/>
        </p:nvSpPr>
        <p:spPr bwMode="auto">
          <a:xfrm>
            <a:off x="5241926" y="5565776"/>
            <a:ext cx="6032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58" name="Oval 18"/>
          <p:cNvSpPr>
            <a:spLocks noChangeAspect="1" noChangeArrowheads="1"/>
          </p:cNvSpPr>
          <p:nvPr/>
        </p:nvSpPr>
        <p:spPr bwMode="auto">
          <a:xfrm>
            <a:off x="4010026" y="4437064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59" name="Oval 19"/>
          <p:cNvSpPr>
            <a:spLocks noChangeAspect="1" noChangeArrowheads="1"/>
          </p:cNvSpPr>
          <p:nvPr/>
        </p:nvSpPr>
        <p:spPr bwMode="auto">
          <a:xfrm>
            <a:off x="5864226" y="3348039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60" name="Oval 20"/>
          <p:cNvSpPr>
            <a:spLocks noChangeAspect="1" noChangeArrowheads="1"/>
          </p:cNvSpPr>
          <p:nvPr/>
        </p:nvSpPr>
        <p:spPr bwMode="auto">
          <a:xfrm>
            <a:off x="5927726" y="4168776"/>
            <a:ext cx="6032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61" name="Oval 21"/>
          <p:cNvSpPr>
            <a:spLocks noChangeAspect="1" noChangeArrowheads="1"/>
          </p:cNvSpPr>
          <p:nvPr/>
        </p:nvSpPr>
        <p:spPr bwMode="auto">
          <a:xfrm>
            <a:off x="4933951" y="3197225"/>
            <a:ext cx="60325" cy="50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62" name="Oval 22"/>
          <p:cNvSpPr>
            <a:spLocks noChangeAspect="1" noChangeArrowheads="1"/>
          </p:cNvSpPr>
          <p:nvPr/>
        </p:nvSpPr>
        <p:spPr bwMode="auto">
          <a:xfrm>
            <a:off x="5410201" y="4267201"/>
            <a:ext cx="5397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63" name="Oval 23"/>
          <p:cNvSpPr>
            <a:spLocks noChangeAspect="1" noChangeArrowheads="1"/>
          </p:cNvSpPr>
          <p:nvPr/>
        </p:nvSpPr>
        <p:spPr bwMode="auto">
          <a:xfrm>
            <a:off x="4572001" y="3657600"/>
            <a:ext cx="60325" cy="587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64" name="Oval 24"/>
          <p:cNvSpPr>
            <a:spLocks noChangeAspect="1" noChangeArrowheads="1"/>
          </p:cNvSpPr>
          <p:nvPr/>
        </p:nvSpPr>
        <p:spPr bwMode="auto">
          <a:xfrm>
            <a:off x="6629401" y="4648200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65" name="Oval 25"/>
          <p:cNvSpPr>
            <a:spLocks noChangeAspect="1" noChangeArrowheads="1"/>
          </p:cNvSpPr>
          <p:nvPr/>
        </p:nvSpPr>
        <p:spPr bwMode="auto">
          <a:xfrm rot="-1118274">
            <a:off x="5411789" y="4976814"/>
            <a:ext cx="5397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66" name="Oval 26"/>
          <p:cNvSpPr>
            <a:spLocks noChangeAspect="1" noChangeArrowheads="1"/>
          </p:cNvSpPr>
          <p:nvPr/>
        </p:nvSpPr>
        <p:spPr bwMode="auto">
          <a:xfrm rot="-1118274">
            <a:off x="7527926" y="3762375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67" name="Oval 27"/>
          <p:cNvSpPr>
            <a:spLocks noChangeAspect="1" noChangeArrowheads="1"/>
          </p:cNvSpPr>
          <p:nvPr/>
        </p:nvSpPr>
        <p:spPr bwMode="auto">
          <a:xfrm rot="-1118274">
            <a:off x="6819901" y="5078413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68" name="Oval 28"/>
          <p:cNvSpPr>
            <a:spLocks noChangeAspect="1" noChangeArrowheads="1"/>
          </p:cNvSpPr>
          <p:nvPr/>
        </p:nvSpPr>
        <p:spPr bwMode="auto">
          <a:xfrm rot="-1118274">
            <a:off x="4648201" y="3200400"/>
            <a:ext cx="60325" cy="50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69" name="Oval 29"/>
          <p:cNvSpPr>
            <a:spLocks noChangeAspect="1" noChangeArrowheads="1"/>
          </p:cNvSpPr>
          <p:nvPr/>
        </p:nvSpPr>
        <p:spPr bwMode="auto">
          <a:xfrm rot="-1118274">
            <a:off x="6235701" y="4117975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70" name="Oval 30"/>
          <p:cNvSpPr>
            <a:spLocks noChangeAspect="1" noChangeArrowheads="1"/>
          </p:cNvSpPr>
          <p:nvPr/>
        </p:nvSpPr>
        <p:spPr bwMode="auto">
          <a:xfrm rot="-1118274">
            <a:off x="7391401" y="5029201"/>
            <a:ext cx="6032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71" name="Oval 31"/>
          <p:cNvSpPr>
            <a:spLocks noChangeAspect="1" noChangeArrowheads="1"/>
          </p:cNvSpPr>
          <p:nvPr/>
        </p:nvSpPr>
        <p:spPr bwMode="auto">
          <a:xfrm rot="-1118274">
            <a:off x="4638676" y="4173539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72" name="Oval 32"/>
          <p:cNvSpPr>
            <a:spLocks noChangeAspect="1" noChangeArrowheads="1"/>
          </p:cNvSpPr>
          <p:nvPr/>
        </p:nvSpPr>
        <p:spPr bwMode="auto">
          <a:xfrm rot="5895381">
            <a:off x="5391151" y="3590926"/>
            <a:ext cx="47625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73" name="Oval 33"/>
          <p:cNvSpPr>
            <a:spLocks noChangeAspect="1" noChangeArrowheads="1"/>
          </p:cNvSpPr>
          <p:nvPr/>
        </p:nvSpPr>
        <p:spPr bwMode="auto">
          <a:xfrm rot="5895381">
            <a:off x="5660232" y="5776120"/>
            <a:ext cx="55563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74" name="Oval 34"/>
          <p:cNvSpPr>
            <a:spLocks noChangeAspect="1" noChangeArrowheads="1"/>
          </p:cNvSpPr>
          <p:nvPr/>
        </p:nvSpPr>
        <p:spPr bwMode="auto">
          <a:xfrm rot="5895381">
            <a:off x="4638676" y="4632326"/>
            <a:ext cx="47625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75" name="Oval 35"/>
          <p:cNvSpPr>
            <a:spLocks noChangeAspect="1" noChangeArrowheads="1"/>
          </p:cNvSpPr>
          <p:nvPr/>
        </p:nvSpPr>
        <p:spPr bwMode="auto">
          <a:xfrm rot="5895381">
            <a:off x="5867401" y="2927351"/>
            <a:ext cx="47625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76" name="Oval 36"/>
          <p:cNvSpPr>
            <a:spLocks noChangeAspect="1" noChangeArrowheads="1"/>
          </p:cNvSpPr>
          <p:nvPr/>
        </p:nvSpPr>
        <p:spPr bwMode="auto">
          <a:xfrm rot="5895381">
            <a:off x="6828633" y="4677570"/>
            <a:ext cx="58737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77" name="Oval 37"/>
          <p:cNvSpPr>
            <a:spLocks noChangeAspect="1" noChangeArrowheads="1"/>
          </p:cNvSpPr>
          <p:nvPr/>
        </p:nvSpPr>
        <p:spPr bwMode="auto">
          <a:xfrm rot="5895381">
            <a:off x="5894389" y="4613276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78" name="Oval 38"/>
          <p:cNvSpPr>
            <a:spLocks noChangeAspect="1" noChangeArrowheads="1"/>
          </p:cNvSpPr>
          <p:nvPr/>
        </p:nvSpPr>
        <p:spPr bwMode="auto">
          <a:xfrm rot="5895381">
            <a:off x="7143751" y="3898901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79" name="Oval 39"/>
          <p:cNvSpPr>
            <a:spLocks noChangeAspect="1" noChangeArrowheads="1"/>
          </p:cNvSpPr>
          <p:nvPr/>
        </p:nvSpPr>
        <p:spPr bwMode="auto">
          <a:xfrm rot="5895381">
            <a:off x="4611689" y="2879726"/>
            <a:ext cx="47625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80" name="Oval 40"/>
          <p:cNvSpPr>
            <a:spLocks noChangeAspect="1" noChangeArrowheads="1"/>
          </p:cNvSpPr>
          <p:nvPr/>
        </p:nvSpPr>
        <p:spPr bwMode="auto">
          <a:xfrm rot="5895381">
            <a:off x="6784976" y="3806826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81" name="Oval 41"/>
          <p:cNvSpPr>
            <a:spLocks noChangeAspect="1" noChangeArrowheads="1"/>
          </p:cNvSpPr>
          <p:nvPr/>
        </p:nvSpPr>
        <p:spPr bwMode="auto">
          <a:xfrm rot="5895381">
            <a:off x="6641308" y="5252245"/>
            <a:ext cx="58737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82" name="Oval 42"/>
          <p:cNvSpPr>
            <a:spLocks noChangeAspect="1" noChangeArrowheads="1"/>
          </p:cNvSpPr>
          <p:nvPr/>
        </p:nvSpPr>
        <p:spPr bwMode="auto">
          <a:xfrm rot="4777107">
            <a:off x="5022058" y="4067970"/>
            <a:ext cx="58737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83" name="Oval 43"/>
          <p:cNvSpPr>
            <a:spLocks noChangeAspect="1" noChangeArrowheads="1"/>
          </p:cNvSpPr>
          <p:nvPr/>
        </p:nvSpPr>
        <p:spPr bwMode="auto">
          <a:xfrm rot="4777107">
            <a:off x="6175376" y="5788026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84" name="Oval 44"/>
          <p:cNvSpPr>
            <a:spLocks noChangeAspect="1" noChangeArrowheads="1"/>
          </p:cNvSpPr>
          <p:nvPr/>
        </p:nvSpPr>
        <p:spPr bwMode="auto">
          <a:xfrm rot="4777107">
            <a:off x="5870576" y="5407026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85" name="Oval 45"/>
          <p:cNvSpPr>
            <a:spLocks noChangeAspect="1" noChangeArrowheads="1"/>
          </p:cNvSpPr>
          <p:nvPr/>
        </p:nvSpPr>
        <p:spPr bwMode="auto">
          <a:xfrm rot="4777107">
            <a:off x="4341019" y="4269582"/>
            <a:ext cx="58738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86" name="Oval 46"/>
          <p:cNvSpPr>
            <a:spLocks noChangeAspect="1" noChangeArrowheads="1"/>
          </p:cNvSpPr>
          <p:nvPr/>
        </p:nvSpPr>
        <p:spPr bwMode="auto">
          <a:xfrm rot="4777107">
            <a:off x="5237163" y="3309938"/>
            <a:ext cx="50800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87" name="Oval 47"/>
          <p:cNvSpPr>
            <a:spLocks noChangeAspect="1" noChangeArrowheads="1"/>
          </p:cNvSpPr>
          <p:nvPr/>
        </p:nvSpPr>
        <p:spPr bwMode="auto">
          <a:xfrm rot="4777107">
            <a:off x="5880101" y="4897438"/>
            <a:ext cx="50800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88" name="Oval 48"/>
          <p:cNvSpPr>
            <a:spLocks noChangeAspect="1" noChangeArrowheads="1"/>
          </p:cNvSpPr>
          <p:nvPr/>
        </p:nvSpPr>
        <p:spPr bwMode="auto">
          <a:xfrm rot="4777107">
            <a:off x="4028282" y="3615532"/>
            <a:ext cx="58738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89" name="Oval 49"/>
          <p:cNvSpPr>
            <a:spLocks noChangeAspect="1" noChangeArrowheads="1"/>
          </p:cNvSpPr>
          <p:nvPr/>
        </p:nvSpPr>
        <p:spPr bwMode="auto">
          <a:xfrm rot="4777107">
            <a:off x="5461795" y="5582445"/>
            <a:ext cx="55563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90" name="Oval 50"/>
          <p:cNvSpPr>
            <a:spLocks noChangeAspect="1" noChangeArrowheads="1"/>
          </p:cNvSpPr>
          <p:nvPr/>
        </p:nvSpPr>
        <p:spPr bwMode="auto">
          <a:xfrm rot="4777107">
            <a:off x="6827838" y="5289551"/>
            <a:ext cx="50800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0691" name="Text Box 51"/>
          <p:cNvSpPr txBox="1">
            <a:spLocks noChangeArrowheads="1"/>
          </p:cNvSpPr>
          <p:nvPr/>
        </p:nvSpPr>
        <p:spPr bwMode="auto">
          <a:xfrm>
            <a:off x="7562850" y="196215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 dirty="0">
                <a:solidFill>
                  <a:schemeClr val="bg1"/>
                </a:solidFill>
                <a:latin typeface="Tahoma" panose="020B0604030504040204" pitchFamily="34" charset="0"/>
              </a:rPr>
              <a:t>f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(</a:t>
            </a:r>
            <a:r>
              <a:rPr lang="en-US" altLang="zh-CN" sz="2000" b="1" i="1" dirty="0" err="1">
                <a:solidFill>
                  <a:schemeClr val="bg1"/>
                </a:solidFill>
                <a:latin typeface="Tahoma" panose="020B0604030504040204" pitchFamily="34" charset="0"/>
              </a:rPr>
              <a:t>x</a:t>
            </a:r>
            <a:r>
              <a:rPr lang="en-US" altLang="zh-CN" sz="2000" i="1" dirty="0" err="1">
                <a:solidFill>
                  <a:schemeClr val="bg1"/>
                </a:solidFill>
                <a:latin typeface="Tahoma" panose="020B0604030504040204" pitchFamily="34" charset="0"/>
              </a:rPr>
              <a:t>,</a:t>
            </a:r>
            <a:r>
              <a:rPr lang="en-US" altLang="zh-CN" sz="2000" b="1" i="1" dirty="0" err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i="1" dirty="0" err="1">
                <a:solidFill>
                  <a:srgbClr val="00CC00"/>
                </a:solidFill>
                <a:latin typeface="Tahoma" panose="020B0604030504040204" pitchFamily="34" charset="0"/>
              </a:rPr>
              <a:t>,b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) = sign(</a:t>
            </a:r>
            <a:r>
              <a:rPr lang="en-US" altLang="zh-CN" sz="2000" b="1" i="1" dirty="0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b="1" i="1" dirty="0">
                <a:latin typeface="Tahoma" panose="020B0604030504040204" pitchFamily="34" charset="0"/>
              </a:rPr>
              <a:t> </a:t>
            </a:r>
            <a:r>
              <a:rPr lang="en-US" altLang="zh-CN" sz="2000" b="1" i="1" dirty="0">
                <a:solidFill>
                  <a:schemeClr val="bg1"/>
                </a:solidFill>
                <a:latin typeface="Tahoma" panose="020B0604030504040204" pitchFamily="34" charset="0"/>
              </a:rPr>
              <a:t>x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 + </a:t>
            </a:r>
            <a:r>
              <a:rPr lang="en-US" altLang="zh-CN" sz="2000" i="1" dirty="0">
                <a:solidFill>
                  <a:srgbClr val="00CC0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40692" name="Line 52"/>
          <p:cNvSpPr>
            <a:spLocks noChangeShapeType="1"/>
          </p:cNvSpPr>
          <p:nvPr/>
        </p:nvSpPr>
        <p:spPr bwMode="auto">
          <a:xfrm flipV="1">
            <a:off x="4953000" y="2209800"/>
            <a:ext cx="1447800" cy="403860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40693" name="Text Box 53"/>
          <p:cNvSpPr txBox="1">
            <a:spLocks noChangeArrowheads="1"/>
          </p:cNvSpPr>
          <p:nvPr/>
        </p:nvSpPr>
        <p:spPr bwMode="auto">
          <a:xfrm>
            <a:off x="7772400" y="3733801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id-ID" sz="2000">
              <a:latin typeface="Tahoma" panose="020B0604030504040204" pitchFamily="34" charset="0"/>
            </a:endParaRPr>
          </a:p>
        </p:txBody>
      </p:sp>
      <p:sp>
        <p:nvSpPr>
          <p:cNvPr id="240694" name="Text Box 54"/>
          <p:cNvSpPr txBox="1">
            <a:spLocks noChangeArrowheads="1"/>
          </p:cNvSpPr>
          <p:nvPr/>
        </p:nvSpPr>
        <p:spPr bwMode="auto">
          <a:xfrm>
            <a:off x="7924799" y="3886201"/>
            <a:ext cx="300037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id-ID" altLang="zh-CN" sz="2000" dirty="0" smtClean="0">
                <a:solidFill>
                  <a:schemeClr val="bg1"/>
                </a:solidFill>
                <a:latin typeface="Tahoma" panose="020B0604030504040204" pitchFamily="34" charset="0"/>
              </a:rPr>
              <a:t>Yang manapun dari garis-garis ini dapat dipergunakan sebagai pemisah...</a:t>
            </a:r>
            <a:endParaRPr lang="en-US" altLang="zh-CN" sz="20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en-US" altLang="zh-CN" sz="200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id-ID" altLang="zh-CN" sz="2000" dirty="0" smtClean="0">
                <a:solidFill>
                  <a:schemeClr val="bg1"/>
                </a:solidFill>
                <a:latin typeface="Tahoma" panose="020B0604030504040204" pitchFamily="34" charset="0"/>
              </a:rPr>
              <a:t>...namun garis manakah yang terbaik?</a:t>
            </a:r>
            <a:endParaRPr lang="en-US" altLang="zh-CN" sz="20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40695" name="Line 55"/>
          <p:cNvSpPr>
            <a:spLocks noChangeShapeType="1"/>
          </p:cNvSpPr>
          <p:nvPr/>
        </p:nvSpPr>
        <p:spPr bwMode="auto">
          <a:xfrm flipV="1">
            <a:off x="3810000" y="2895600"/>
            <a:ext cx="4038600" cy="259080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40696" name="Line 56"/>
          <p:cNvSpPr>
            <a:spLocks noChangeShapeType="1"/>
          </p:cNvSpPr>
          <p:nvPr/>
        </p:nvSpPr>
        <p:spPr bwMode="auto">
          <a:xfrm flipV="1">
            <a:off x="4114800" y="2743200"/>
            <a:ext cx="3124200" cy="30480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40697" name="Line 57"/>
          <p:cNvSpPr>
            <a:spLocks noChangeShapeType="1"/>
          </p:cNvSpPr>
          <p:nvPr/>
        </p:nvSpPr>
        <p:spPr bwMode="auto">
          <a:xfrm flipV="1">
            <a:off x="3585592" y="3005571"/>
            <a:ext cx="4725473" cy="2175218"/>
          </a:xfrm>
          <a:prstGeom prst="line">
            <a:avLst/>
          </a:prstGeom>
          <a:noFill/>
          <a:ln w="127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d-ID"/>
          </a:p>
        </p:txBody>
      </p:sp>
      <p:sp>
        <p:nvSpPr>
          <p:cNvPr id="240698" name="Line 58"/>
          <p:cNvSpPr>
            <a:spLocks noChangeShapeType="1"/>
          </p:cNvSpPr>
          <p:nvPr/>
        </p:nvSpPr>
        <p:spPr bwMode="auto">
          <a:xfrm flipV="1">
            <a:off x="3962400" y="2743200"/>
            <a:ext cx="3810000" cy="2819400"/>
          </a:xfrm>
          <a:prstGeom prst="line">
            <a:avLst/>
          </a:prstGeom>
          <a:noFill/>
          <a:ln w="12700">
            <a:solidFill>
              <a:srgbClr val="D98BD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40699" name="Line 59"/>
          <p:cNvSpPr>
            <a:spLocks noChangeShapeType="1"/>
          </p:cNvSpPr>
          <p:nvPr/>
        </p:nvSpPr>
        <p:spPr bwMode="auto">
          <a:xfrm flipV="1">
            <a:off x="3886200" y="2438400"/>
            <a:ext cx="3886200" cy="3352800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40700" name="Line 60"/>
          <p:cNvSpPr>
            <a:spLocks noChangeShapeType="1"/>
          </p:cNvSpPr>
          <p:nvPr/>
        </p:nvSpPr>
        <p:spPr bwMode="auto">
          <a:xfrm flipV="1">
            <a:off x="4114800" y="2286000"/>
            <a:ext cx="3429000" cy="335280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40701" name="Line 61"/>
          <p:cNvSpPr>
            <a:spLocks noChangeShapeType="1"/>
          </p:cNvSpPr>
          <p:nvPr/>
        </p:nvSpPr>
        <p:spPr bwMode="auto">
          <a:xfrm flipV="1">
            <a:off x="4343400" y="2667000"/>
            <a:ext cx="2743200" cy="350520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40702" name="Line 62"/>
          <p:cNvSpPr>
            <a:spLocks noChangeShapeType="1"/>
          </p:cNvSpPr>
          <p:nvPr/>
        </p:nvSpPr>
        <p:spPr bwMode="auto">
          <a:xfrm flipV="1">
            <a:off x="3886200" y="2743200"/>
            <a:ext cx="4114800" cy="2819400"/>
          </a:xfrm>
          <a:prstGeom prst="line">
            <a:avLst/>
          </a:prstGeom>
          <a:noFill/>
          <a:ln w="12700">
            <a:solidFill>
              <a:srgbClr val="A67DD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Pengklasifikasi linear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51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60561"/>
            <a:ext cx="10003263" cy="4572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242706" name="Line 18"/>
          <p:cNvSpPr>
            <a:spLocks noChangeShapeType="1"/>
          </p:cNvSpPr>
          <p:nvPr/>
        </p:nvSpPr>
        <p:spPr bwMode="auto">
          <a:xfrm>
            <a:off x="4267200" y="229396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2707" name="Line 19"/>
          <p:cNvSpPr>
            <a:spLocks noChangeShapeType="1"/>
          </p:cNvSpPr>
          <p:nvPr/>
        </p:nvSpPr>
        <p:spPr bwMode="auto">
          <a:xfrm flipV="1">
            <a:off x="4114800" y="5646760"/>
            <a:ext cx="3657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42708" name="Oval 20"/>
          <p:cNvSpPr>
            <a:spLocks noChangeAspect="1" noChangeArrowheads="1"/>
          </p:cNvSpPr>
          <p:nvPr/>
        </p:nvSpPr>
        <p:spPr bwMode="auto">
          <a:xfrm>
            <a:off x="5394326" y="5116536"/>
            <a:ext cx="6032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09" name="Oval 21"/>
          <p:cNvSpPr>
            <a:spLocks noChangeAspect="1" noChangeArrowheads="1"/>
          </p:cNvSpPr>
          <p:nvPr/>
        </p:nvSpPr>
        <p:spPr bwMode="auto">
          <a:xfrm>
            <a:off x="4162426" y="3987824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10" name="Oval 22"/>
          <p:cNvSpPr>
            <a:spLocks noChangeAspect="1" noChangeArrowheads="1"/>
          </p:cNvSpPr>
          <p:nvPr/>
        </p:nvSpPr>
        <p:spPr bwMode="auto">
          <a:xfrm>
            <a:off x="6016626" y="289879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11" name="Oval 23"/>
          <p:cNvSpPr>
            <a:spLocks noChangeAspect="1" noChangeArrowheads="1"/>
          </p:cNvSpPr>
          <p:nvPr/>
        </p:nvSpPr>
        <p:spPr bwMode="auto">
          <a:xfrm>
            <a:off x="6080126" y="371953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12" name="Oval 24"/>
          <p:cNvSpPr>
            <a:spLocks noChangeAspect="1" noChangeArrowheads="1"/>
          </p:cNvSpPr>
          <p:nvPr/>
        </p:nvSpPr>
        <p:spPr bwMode="auto">
          <a:xfrm>
            <a:off x="5086351" y="2747985"/>
            <a:ext cx="60325" cy="50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13" name="Oval 25"/>
          <p:cNvSpPr>
            <a:spLocks noChangeAspect="1" noChangeArrowheads="1"/>
          </p:cNvSpPr>
          <p:nvPr/>
        </p:nvSpPr>
        <p:spPr bwMode="auto">
          <a:xfrm>
            <a:off x="5562601" y="3817961"/>
            <a:ext cx="5397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14" name="Oval 26"/>
          <p:cNvSpPr>
            <a:spLocks noChangeAspect="1" noChangeArrowheads="1"/>
          </p:cNvSpPr>
          <p:nvPr/>
        </p:nvSpPr>
        <p:spPr bwMode="auto">
          <a:xfrm>
            <a:off x="4724401" y="320836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15" name="Oval 27"/>
          <p:cNvSpPr>
            <a:spLocks noChangeAspect="1" noChangeArrowheads="1"/>
          </p:cNvSpPr>
          <p:nvPr/>
        </p:nvSpPr>
        <p:spPr bwMode="auto">
          <a:xfrm>
            <a:off x="6781801" y="419896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16" name="Oval 28"/>
          <p:cNvSpPr>
            <a:spLocks noChangeAspect="1" noChangeArrowheads="1"/>
          </p:cNvSpPr>
          <p:nvPr/>
        </p:nvSpPr>
        <p:spPr bwMode="auto">
          <a:xfrm rot="-1118274">
            <a:off x="5564189" y="4527574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17" name="Oval 29"/>
          <p:cNvSpPr>
            <a:spLocks noChangeAspect="1" noChangeArrowheads="1"/>
          </p:cNvSpPr>
          <p:nvPr/>
        </p:nvSpPr>
        <p:spPr bwMode="auto">
          <a:xfrm rot="-1118274">
            <a:off x="7680326" y="3313135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18" name="Oval 30"/>
          <p:cNvSpPr>
            <a:spLocks noChangeAspect="1" noChangeArrowheads="1"/>
          </p:cNvSpPr>
          <p:nvPr/>
        </p:nvSpPr>
        <p:spPr bwMode="auto">
          <a:xfrm rot="-1118274">
            <a:off x="6972301" y="462917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19" name="Oval 31"/>
          <p:cNvSpPr>
            <a:spLocks noChangeAspect="1" noChangeArrowheads="1"/>
          </p:cNvSpPr>
          <p:nvPr/>
        </p:nvSpPr>
        <p:spPr bwMode="auto">
          <a:xfrm rot="-1118274">
            <a:off x="4800601" y="2751160"/>
            <a:ext cx="60325" cy="50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20" name="Oval 32"/>
          <p:cNvSpPr>
            <a:spLocks noChangeAspect="1" noChangeArrowheads="1"/>
          </p:cNvSpPr>
          <p:nvPr/>
        </p:nvSpPr>
        <p:spPr bwMode="auto">
          <a:xfrm rot="-1118274">
            <a:off x="6388101" y="366873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21" name="Oval 33"/>
          <p:cNvSpPr>
            <a:spLocks noChangeAspect="1" noChangeArrowheads="1"/>
          </p:cNvSpPr>
          <p:nvPr/>
        </p:nvSpPr>
        <p:spPr bwMode="auto">
          <a:xfrm rot="-1118274">
            <a:off x="7543801" y="4579961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22" name="Oval 34"/>
          <p:cNvSpPr>
            <a:spLocks noChangeAspect="1" noChangeArrowheads="1"/>
          </p:cNvSpPr>
          <p:nvPr/>
        </p:nvSpPr>
        <p:spPr bwMode="auto">
          <a:xfrm rot="-1118274">
            <a:off x="4791076" y="372429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23" name="Oval 35"/>
          <p:cNvSpPr>
            <a:spLocks noChangeAspect="1" noChangeArrowheads="1"/>
          </p:cNvSpPr>
          <p:nvPr/>
        </p:nvSpPr>
        <p:spPr bwMode="auto">
          <a:xfrm rot="5895381">
            <a:off x="5543551" y="3141686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24" name="Oval 36"/>
          <p:cNvSpPr>
            <a:spLocks noChangeAspect="1" noChangeArrowheads="1"/>
          </p:cNvSpPr>
          <p:nvPr/>
        </p:nvSpPr>
        <p:spPr bwMode="auto">
          <a:xfrm rot="5895381">
            <a:off x="5812632" y="5326880"/>
            <a:ext cx="55563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25" name="Oval 37"/>
          <p:cNvSpPr>
            <a:spLocks noChangeAspect="1" noChangeArrowheads="1"/>
          </p:cNvSpPr>
          <p:nvPr/>
        </p:nvSpPr>
        <p:spPr bwMode="auto">
          <a:xfrm rot="5895381">
            <a:off x="4791076" y="4183086"/>
            <a:ext cx="47625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26" name="Oval 38"/>
          <p:cNvSpPr>
            <a:spLocks noChangeAspect="1" noChangeArrowheads="1"/>
          </p:cNvSpPr>
          <p:nvPr/>
        </p:nvSpPr>
        <p:spPr bwMode="auto">
          <a:xfrm rot="5895381">
            <a:off x="6019801" y="2478111"/>
            <a:ext cx="47625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27" name="Oval 39"/>
          <p:cNvSpPr>
            <a:spLocks noChangeAspect="1" noChangeArrowheads="1"/>
          </p:cNvSpPr>
          <p:nvPr/>
        </p:nvSpPr>
        <p:spPr bwMode="auto">
          <a:xfrm rot="5895381">
            <a:off x="6981033" y="4228330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28" name="Oval 40"/>
          <p:cNvSpPr>
            <a:spLocks noChangeAspect="1" noChangeArrowheads="1"/>
          </p:cNvSpPr>
          <p:nvPr/>
        </p:nvSpPr>
        <p:spPr bwMode="auto">
          <a:xfrm rot="5895381">
            <a:off x="6046789" y="416403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29" name="Oval 41"/>
          <p:cNvSpPr>
            <a:spLocks noChangeAspect="1" noChangeArrowheads="1"/>
          </p:cNvSpPr>
          <p:nvPr/>
        </p:nvSpPr>
        <p:spPr bwMode="auto">
          <a:xfrm rot="5895381">
            <a:off x="7296151" y="3449661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30" name="Oval 42"/>
          <p:cNvSpPr>
            <a:spLocks noChangeAspect="1" noChangeArrowheads="1"/>
          </p:cNvSpPr>
          <p:nvPr/>
        </p:nvSpPr>
        <p:spPr bwMode="auto">
          <a:xfrm rot="5895381">
            <a:off x="4764089" y="2430486"/>
            <a:ext cx="47625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31" name="Oval 43"/>
          <p:cNvSpPr>
            <a:spLocks noChangeAspect="1" noChangeArrowheads="1"/>
          </p:cNvSpPr>
          <p:nvPr/>
        </p:nvSpPr>
        <p:spPr bwMode="auto">
          <a:xfrm rot="5895381">
            <a:off x="6937376" y="3357586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32" name="Oval 44"/>
          <p:cNvSpPr>
            <a:spLocks noChangeAspect="1" noChangeArrowheads="1"/>
          </p:cNvSpPr>
          <p:nvPr/>
        </p:nvSpPr>
        <p:spPr bwMode="auto">
          <a:xfrm rot="5895381">
            <a:off x="6793708" y="4803005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33" name="Oval 45"/>
          <p:cNvSpPr>
            <a:spLocks noChangeAspect="1" noChangeArrowheads="1"/>
          </p:cNvSpPr>
          <p:nvPr/>
        </p:nvSpPr>
        <p:spPr bwMode="auto">
          <a:xfrm rot="4777107">
            <a:off x="5174458" y="3618730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34" name="Oval 46"/>
          <p:cNvSpPr>
            <a:spLocks noChangeAspect="1" noChangeArrowheads="1"/>
          </p:cNvSpPr>
          <p:nvPr/>
        </p:nvSpPr>
        <p:spPr bwMode="auto">
          <a:xfrm rot="4777107">
            <a:off x="6327776" y="533878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35" name="Oval 47"/>
          <p:cNvSpPr>
            <a:spLocks noChangeAspect="1" noChangeArrowheads="1"/>
          </p:cNvSpPr>
          <p:nvPr/>
        </p:nvSpPr>
        <p:spPr bwMode="auto">
          <a:xfrm rot="4777107">
            <a:off x="6022976" y="495778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36" name="Oval 48"/>
          <p:cNvSpPr>
            <a:spLocks noChangeAspect="1" noChangeArrowheads="1"/>
          </p:cNvSpPr>
          <p:nvPr/>
        </p:nvSpPr>
        <p:spPr bwMode="auto">
          <a:xfrm rot="4777107">
            <a:off x="4493419" y="3820342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37" name="Oval 49"/>
          <p:cNvSpPr>
            <a:spLocks noChangeAspect="1" noChangeArrowheads="1"/>
          </p:cNvSpPr>
          <p:nvPr/>
        </p:nvSpPr>
        <p:spPr bwMode="auto">
          <a:xfrm rot="4777107">
            <a:off x="5389563" y="2860698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38" name="Oval 50"/>
          <p:cNvSpPr>
            <a:spLocks noChangeAspect="1" noChangeArrowheads="1"/>
          </p:cNvSpPr>
          <p:nvPr/>
        </p:nvSpPr>
        <p:spPr bwMode="auto">
          <a:xfrm rot="4777107">
            <a:off x="6032501" y="4448198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39" name="Oval 51"/>
          <p:cNvSpPr>
            <a:spLocks noChangeAspect="1" noChangeArrowheads="1"/>
          </p:cNvSpPr>
          <p:nvPr/>
        </p:nvSpPr>
        <p:spPr bwMode="auto">
          <a:xfrm rot="4777107">
            <a:off x="4180682" y="3166292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40" name="Oval 52"/>
          <p:cNvSpPr>
            <a:spLocks noChangeAspect="1" noChangeArrowheads="1"/>
          </p:cNvSpPr>
          <p:nvPr/>
        </p:nvSpPr>
        <p:spPr bwMode="auto">
          <a:xfrm rot="4777107">
            <a:off x="5614195" y="5133205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2741" name="Oval 53"/>
          <p:cNvSpPr>
            <a:spLocks noChangeAspect="1" noChangeArrowheads="1"/>
          </p:cNvSpPr>
          <p:nvPr/>
        </p:nvSpPr>
        <p:spPr bwMode="auto">
          <a:xfrm rot="4777107">
            <a:off x="6980238" y="4840311"/>
            <a:ext cx="50800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42" name="Text Box 54"/>
          <p:cNvSpPr txBox="1">
            <a:spLocks noChangeArrowheads="1"/>
          </p:cNvSpPr>
          <p:nvPr/>
        </p:nvSpPr>
        <p:spPr bwMode="auto">
          <a:xfrm>
            <a:off x="7162800" y="1760561"/>
            <a:ext cx="3200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anose="020B0604030504040204" pitchFamily="34" charset="0"/>
              </a:rPr>
              <a:t>f</a:t>
            </a:r>
            <a:r>
              <a:rPr lang="en-US" altLang="zh-CN" sz="2000" i="1">
                <a:latin typeface="Tahoma" panose="020B0604030504040204" pitchFamily="34" charset="0"/>
              </a:rPr>
              <a:t>(</a:t>
            </a:r>
            <a:r>
              <a:rPr lang="en-US" altLang="zh-CN" sz="2000" b="1" i="1">
                <a:latin typeface="Tahoma" panose="020B0604030504040204" pitchFamily="34" charset="0"/>
              </a:rPr>
              <a:t>x</a:t>
            </a:r>
            <a:r>
              <a:rPr lang="en-US" altLang="zh-CN" sz="2000" i="1">
                <a:latin typeface="Tahoma" panose="020B0604030504040204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,b</a:t>
            </a:r>
            <a:r>
              <a:rPr lang="en-US" altLang="zh-CN" sz="2000" i="1">
                <a:latin typeface="Tahoma" panose="020B0604030504040204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b="1" i="1">
                <a:latin typeface="Tahoma" panose="020B0604030504040204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 +</a:t>
            </a:r>
            <a:r>
              <a:rPr lang="en-US" altLang="zh-CN" sz="2000" i="1">
                <a:latin typeface="Tahoma" panose="020B0604030504040204" pitchFamily="34" charset="0"/>
              </a:rPr>
              <a:t> 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i="1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42743" name="Text Box 55"/>
          <p:cNvSpPr txBox="1">
            <a:spLocks noChangeArrowheads="1"/>
          </p:cNvSpPr>
          <p:nvPr/>
        </p:nvSpPr>
        <p:spPr bwMode="auto">
          <a:xfrm>
            <a:off x="7924800" y="3284561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id-ID" sz="2000">
              <a:latin typeface="Tahoma" panose="020B0604030504040204" pitchFamily="34" charset="0"/>
            </a:endParaRPr>
          </a:p>
        </p:txBody>
      </p:sp>
      <p:grpSp>
        <p:nvGrpSpPr>
          <p:cNvPr id="242745" name="Group 57"/>
          <p:cNvGrpSpPr>
            <a:grpSpLocks/>
          </p:cNvGrpSpPr>
          <p:nvPr/>
        </p:nvGrpSpPr>
        <p:grpSpPr bwMode="auto">
          <a:xfrm rot="-4217956">
            <a:off x="2883351" y="4162788"/>
            <a:ext cx="5562600" cy="1587"/>
            <a:chOff x="960" y="3888"/>
            <a:chExt cx="3504" cy="0"/>
          </a:xfrm>
          <a:solidFill>
            <a:srgbClr val="FF0000"/>
          </a:solidFill>
        </p:grpSpPr>
        <p:sp>
          <p:nvSpPr>
            <p:cNvPr id="242746" name="Line 58"/>
            <p:cNvSpPr>
              <a:spLocks noChangeShapeType="1"/>
            </p:cNvSpPr>
            <p:nvPr/>
          </p:nvSpPr>
          <p:spPr bwMode="auto">
            <a:xfrm>
              <a:off x="1008" y="3888"/>
              <a:ext cx="3408" cy="0"/>
            </a:xfrm>
            <a:prstGeom prst="line">
              <a:avLst/>
            </a:prstGeom>
            <a:grpFill/>
            <a:ln w="104775">
              <a:solidFill>
                <a:srgbClr val="D98BD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242747" name="Line 59"/>
            <p:cNvSpPr>
              <a:spLocks noChangeShapeType="1"/>
            </p:cNvSpPr>
            <p:nvPr/>
          </p:nvSpPr>
          <p:spPr bwMode="auto">
            <a:xfrm>
              <a:off x="960" y="3888"/>
              <a:ext cx="3504" cy="0"/>
            </a:xfrm>
            <a:prstGeom prst="line">
              <a:avLst/>
            </a:prstGeom>
            <a:grpFill/>
            <a:ln w="12700">
              <a:solidFill>
                <a:srgbClr val="D98BD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</p:grpSp>
      <p:sp>
        <p:nvSpPr>
          <p:cNvPr id="242756" name="Text Box 68"/>
          <p:cNvSpPr txBox="1">
            <a:spLocks noChangeArrowheads="1"/>
          </p:cNvSpPr>
          <p:nvPr/>
        </p:nvSpPr>
        <p:spPr bwMode="auto">
          <a:xfrm>
            <a:off x="2064664" y="3736276"/>
            <a:ext cx="1905000" cy="85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</a:rPr>
              <a:t>denotes +1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</a:rPr>
              <a:t>denotes -1</a:t>
            </a:r>
          </a:p>
        </p:txBody>
      </p:sp>
      <p:sp>
        <p:nvSpPr>
          <p:cNvPr id="242759" name="Line 71"/>
          <p:cNvSpPr>
            <a:spLocks noChangeShapeType="1"/>
          </p:cNvSpPr>
          <p:nvPr/>
        </p:nvSpPr>
        <p:spPr bwMode="auto">
          <a:xfrm>
            <a:off x="4267200" y="2293960"/>
            <a:ext cx="0" cy="3505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2760" name="Line 72"/>
          <p:cNvSpPr>
            <a:spLocks noChangeShapeType="1"/>
          </p:cNvSpPr>
          <p:nvPr/>
        </p:nvSpPr>
        <p:spPr bwMode="auto">
          <a:xfrm flipV="1">
            <a:off x="4114800" y="5646760"/>
            <a:ext cx="3657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42761" name="Oval 73"/>
          <p:cNvSpPr>
            <a:spLocks noChangeAspect="1" noChangeArrowheads="1"/>
          </p:cNvSpPr>
          <p:nvPr/>
        </p:nvSpPr>
        <p:spPr bwMode="auto">
          <a:xfrm>
            <a:off x="5394326" y="5116536"/>
            <a:ext cx="6032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62" name="Oval 74"/>
          <p:cNvSpPr>
            <a:spLocks noChangeAspect="1" noChangeArrowheads="1"/>
          </p:cNvSpPr>
          <p:nvPr/>
        </p:nvSpPr>
        <p:spPr bwMode="auto">
          <a:xfrm>
            <a:off x="4162426" y="3987824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63" name="Oval 75"/>
          <p:cNvSpPr>
            <a:spLocks noChangeAspect="1" noChangeArrowheads="1"/>
          </p:cNvSpPr>
          <p:nvPr/>
        </p:nvSpPr>
        <p:spPr bwMode="auto">
          <a:xfrm>
            <a:off x="6016626" y="2898799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64" name="Oval 76"/>
          <p:cNvSpPr>
            <a:spLocks noChangeAspect="1" noChangeArrowheads="1"/>
          </p:cNvSpPr>
          <p:nvPr/>
        </p:nvSpPr>
        <p:spPr bwMode="auto">
          <a:xfrm>
            <a:off x="6080126" y="3719536"/>
            <a:ext cx="6032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65" name="Oval 77"/>
          <p:cNvSpPr>
            <a:spLocks noChangeAspect="1" noChangeArrowheads="1"/>
          </p:cNvSpPr>
          <p:nvPr/>
        </p:nvSpPr>
        <p:spPr bwMode="auto">
          <a:xfrm>
            <a:off x="5086351" y="2747985"/>
            <a:ext cx="60325" cy="50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66" name="Oval 78"/>
          <p:cNvSpPr>
            <a:spLocks noChangeAspect="1" noChangeArrowheads="1"/>
          </p:cNvSpPr>
          <p:nvPr/>
        </p:nvSpPr>
        <p:spPr bwMode="auto">
          <a:xfrm>
            <a:off x="5562601" y="3817961"/>
            <a:ext cx="5397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67" name="Oval 79"/>
          <p:cNvSpPr>
            <a:spLocks noChangeAspect="1" noChangeArrowheads="1"/>
          </p:cNvSpPr>
          <p:nvPr/>
        </p:nvSpPr>
        <p:spPr bwMode="auto">
          <a:xfrm>
            <a:off x="4724401" y="3208360"/>
            <a:ext cx="60325" cy="587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68" name="Oval 80"/>
          <p:cNvSpPr>
            <a:spLocks noChangeAspect="1" noChangeArrowheads="1"/>
          </p:cNvSpPr>
          <p:nvPr/>
        </p:nvSpPr>
        <p:spPr bwMode="auto">
          <a:xfrm>
            <a:off x="6781801" y="4198960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69" name="Oval 81"/>
          <p:cNvSpPr>
            <a:spLocks noChangeAspect="1" noChangeArrowheads="1"/>
          </p:cNvSpPr>
          <p:nvPr/>
        </p:nvSpPr>
        <p:spPr bwMode="auto">
          <a:xfrm rot="-1118274">
            <a:off x="5564189" y="4527574"/>
            <a:ext cx="5397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70" name="Oval 82"/>
          <p:cNvSpPr>
            <a:spLocks noChangeAspect="1" noChangeArrowheads="1"/>
          </p:cNvSpPr>
          <p:nvPr/>
        </p:nvSpPr>
        <p:spPr bwMode="auto">
          <a:xfrm rot="-1118274">
            <a:off x="7680326" y="3313135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71" name="Oval 83"/>
          <p:cNvSpPr>
            <a:spLocks noChangeAspect="1" noChangeArrowheads="1"/>
          </p:cNvSpPr>
          <p:nvPr/>
        </p:nvSpPr>
        <p:spPr bwMode="auto">
          <a:xfrm rot="-1118274">
            <a:off x="6972301" y="4629173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72" name="Oval 84"/>
          <p:cNvSpPr>
            <a:spLocks noChangeAspect="1" noChangeArrowheads="1"/>
          </p:cNvSpPr>
          <p:nvPr/>
        </p:nvSpPr>
        <p:spPr bwMode="auto">
          <a:xfrm rot="-1118274">
            <a:off x="4800601" y="2751160"/>
            <a:ext cx="60325" cy="50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73" name="Oval 85"/>
          <p:cNvSpPr>
            <a:spLocks noChangeAspect="1" noChangeArrowheads="1"/>
          </p:cNvSpPr>
          <p:nvPr/>
        </p:nvSpPr>
        <p:spPr bwMode="auto">
          <a:xfrm rot="-1118274">
            <a:off x="6388101" y="3668735"/>
            <a:ext cx="60325" cy="50800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74" name="Oval 86"/>
          <p:cNvSpPr>
            <a:spLocks noChangeAspect="1" noChangeArrowheads="1"/>
          </p:cNvSpPr>
          <p:nvPr/>
        </p:nvSpPr>
        <p:spPr bwMode="auto">
          <a:xfrm rot="-1118274">
            <a:off x="7543801" y="4579961"/>
            <a:ext cx="60325" cy="476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75" name="Oval 87"/>
          <p:cNvSpPr>
            <a:spLocks noChangeAspect="1" noChangeArrowheads="1"/>
          </p:cNvSpPr>
          <p:nvPr/>
        </p:nvSpPr>
        <p:spPr bwMode="auto">
          <a:xfrm rot="-1118274">
            <a:off x="4791076" y="3724299"/>
            <a:ext cx="60325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76" name="Oval 88"/>
          <p:cNvSpPr>
            <a:spLocks noChangeAspect="1" noChangeArrowheads="1"/>
          </p:cNvSpPr>
          <p:nvPr/>
        </p:nvSpPr>
        <p:spPr bwMode="auto">
          <a:xfrm rot="5895381">
            <a:off x="5543551" y="3141686"/>
            <a:ext cx="47625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77" name="Oval 89"/>
          <p:cNvSpPr>
            <a:spLocks noChangeAspect="1" noChangeArrowheads="1"/>
          </p:cNvSpPr>
          <p:nvPr/>
        </p:nvSpPr>
        <p:spPr bwMode="auto">
          <a:xfrm rot="5895381">
            <a:off x="5812632" y="5326880"/>
            <a:ext cx="55563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78" name="Oval 90"/>
          <p:cNvSpPr>
            <a:spLocks noChangeAspect="1" noChangeArrowheads="1"/>
          </p:cNvSpPr>
          <p:nvPr/>
        </p:nvSpPr>
        <p:spPr bwMode="auto">
          <a:xfrm rot="5895381">
            <a:off x="4791076" y="4183086"/>
            <a:ext cx="47625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79" name="Oval 91"/>
          <p:cNvSpPr>
            <a:spLocks noChangeAspect="1" noChangeArrowheads="1"/>
          </p:cNvSpPr>
          <p:nvPr/>
        </p:nvSpPr>
        <p:spPr bwMode="auto">
          <a:xfrm rot="5895381">
            <a:off x="6019801" y="2478111"/>
            <a:ext cx="47625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80" name="Oval 92"/>
          <p:cNvSpPr>
            <a:spLocks noChangeAspect="1" noChangeArrowheads="1"/>
          </p:cNvSpPr>
          <p:nvPr/>
        </p:nvSpPr>
        <p:spPr bwMode="auto">
          <a:xfrm rot="5895381">
            <a:off x="6981033" y="4228330"/>
            <a:ext cx="58737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81" name="Oval 93"/>
          <p:cNvSpPr>
            <a:spLocks noChangeAspect="1" noChangeArrowheads="1"/>
          </p:cNvSpPr>
          <p:nvPr/>
        </p:nvSpPr>
        <p:spPr bwMode="auto">
          <a:xfrm rot="5895381">
            <a:off x="6046789" y="4164036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82" name="Oval 94"/>
          <p:cNvSpPr>
            <a:spLocks noChangeAspect="1" noChangeArrowheads="1"/>
          </p:cNvSpPr>
          <p:nvPr/>
        </p:nvSpPr>
        <p:spPr bwMode="auto">
          <a:xfrm rot="5895381">
            <a:off x="7296151" y="3449661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83" name="Oval 95"/>
          <p:cNvSpPr>
            <a:spLocks noChangeAspect="1" noChangeArrowheads="1"/>
          </p:cNvSpPr>
          <p:nvPr/>
        </p:nvSpPr>
        <p:spPr bwMode="auto">
          <a:xfrm rot="5895381">
            <a:off x="4764089" y="2430486"/>
            <a:ext cx="47625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84" name="Oval 96"/>
          <p:cNvSpPr>
            <a:spLocks noChangeAspect="1" noChangeArrowheads="1"/>
          </p:cNvSpPr>
          <p:nvPr/>
        </p:nvSpPr>
        <p:spPr bwMode="auto">
          <a:xfrm rot="5895381">
            <a:off x="6937376" y="3357586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85" name="Oval 97"/>
          <p:cNvSpPr>
            <a:spLocks noChangeAspect="1" noChangeArrowheads="1"/>
          </p:cNvSpPr>
          <p:nvPr/>
        </p:nvSpPr>
        <p:spPr bwMode="auto">
          <a:xfrm rot="5895381">
            <a:off x="6793708" y="4803005"/>
            <a:ext cx="58737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86" name="Oval 98"/>
          <p:cNvSpPr>
            <a:spLocks noChangeAspect="1" noChangeArrowheads="1"/>
          </p:cNvSpPr>
          <p:nvPr/>
        </p:nvSpPr>
        <p:spPr bwMode="auto">
          <a:xfrm rot="4777107">
            <a:off x="5174458" y="3618730"/>
            <a:ext cx="58737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87" name="Oval 99"/>
          <p:cNvSpPr>
            <a:spLocks noChangeAspect="1" noChangeArrowheads="1"/>
          </p:cNvSpPr>
          <p:nvPr/>
        </p:nvSpPr>
        <p:spPr bwMode="auto">
          <a:xfrm rot="4777107">
            <a:off x="6327776" y="5338786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88" name="Oval 100"/>
          <p:cNvSpPr>
            <a:spLocks noChangeAspect="1" noChangeArrowheads="1"/>
          </p:cNvSpPr>
          <p:nvPr/>
        </p:nvSpPr>
        <p:spPr bwMode="auto">
          <a:xfrm rot="4777107">
            <a:off x="6022976" y="4957786"/>
            <a:ext cx="47625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89" name="Oval 101"/>
          <p:cNvSpPr>
            <a:spLocks noChangeAspect="1" noChangeArrowheads="1"/>
          </p:cNvSpPr>
          <p:nvPr/>
        </p:nvSpPr>
        <p:spPr bwMode="auto">
          <a:xfrm rot="4777107">
            <a:off x="4493419" y="3820342"/>
            <a:ext cx="58738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90" name="Oval 102"/>
          <p:cNvSpPr>
            <a:spLocks noChangeAspect="1" noChangeArrowheads="1"/>
          </p:cNvSpPr>
          <p:nvPr/>
        </p:nvSpPr>
        <p:spPr bwMode="auto">
          <a:xfrm rot="4777107">
            <a:off x="5389563" y="2860698"/>
            <a:ext cx="50800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91" name="Oval 103"/>
          <p:cNvSpPr>
            <a:spLocks noChangeAspect="1" noChangeArrowheads="1"/>
          </p:cNvSpPr>
          <p:nvPr/>
        </p:nvSpPr>
        <p:spPr bwMode="auto">
          <a:xfrm rot="4777107">
            <a:off x="6032501" y="4448198"/>
            <a:ext cx="50800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92" name="Oval 104"/>
          <p:cNvSpPr>
            <a:spLocks noChangeAspect="1" noChangeArrowheads="1"/>
          </p:cNvSpPr>
          <p:nvPr/>
        </p:nvSpPr>
        <p:spPr bwMode="auto">
          <a:xfrm rot="4777107">
            <a:off x="4180682" y="3166292"/>
            <a:ext cx="58738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93" name="Oval 105"/>
          <p:cNvSpPr>
            <a:spLocks noChangeAspect="1" noChangeArrowheads="1"/>
          </p:cNvSpPr>
          <p:nvPr/>
        </p:nvSpPr>
        <p:spPr bwMode="auto">
          <a:xfrm rot="4777107">
            <a:off x="5614195" y="5133205"/>
            <a:ext cx="55563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94" name="Oval 106"/>
          <p:cNvSpPr>
            <a:spLocks noChangeAspect="1" noChangeArrowheads="1"/>
          </p:cNvSpPr>
          <p:nvPr/>
        </p:nvSpPr>
        <p:spPr bwMode="auto">
          <a:xfrm rot="4777107">
            <a:off x="6980238" y="4840311"/>
            <a:ext cx="50800" cy="6032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242795" name="Text Box 107"/>
          <p:cNvSpPr txBox="1">
            <a:spLocks noChangeArrowheads="1"/>
          </p:cNvSpPr>
          <p:nvPr/>
        </p:nvSpPr>
        <p:spPr bwMode="auto">
          <a:xfrm>
            <a:off x="7162800" y="1760561"/>
            <a:ext cx="3200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 dirty="0">
                <a:solidFill>
                  <a:schemeClr val="bg1"/>
                </a:solidFill>
                <a:latin typeface="Tahoma" panose="020B0604030504040204" pitchFamily="34" charset="0"/>
              </a:rPr>
              <a:t>f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(</a:t>
            </a:r>
            <a:r>
              <a:rPr lang="en-US" altLang="zh-CN" sz="2000" b="1" i="1" dirty="0" err="1">
                <a:solidFill>
                  <a:schemeClr val="bg1"/>
                </a:solidFill>
                <a:latin typeface="Tahoma" panose="020B0604030504040204" pitchFamily="34" charset="0"/>
              </a:rPr>
              <a:t>x</a:t>
            </a:r>
            <a:r>
              <a:rPr lang="en-US" altLang="zh-CN" sz="2000" i="1" dirty="0" err="1">
                <a:solidFill>
                  <a:schemeClr val="bg1"/>
                </a:solidFill>
                <a:latin typeface="Tahoma" panose="020B0604030504040204" pitchFamily="34" charset="0"/>
              </a:rPr>
              <a:t>,</a:t>
            </a:r>
            <a:r>
              <a:rPr lang="en-US" altLang="zh-CN" sz="2000" b="1" i="1" dirty="0" err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i="1" dirty="0" err="1">
                <a:solidFill>
                  <a:srgbClr val="00CC00"/>
                </a:solidFill>
                <a:latin typeface="Tahoma" panose="020B0604030504040204" pitchFamily="34" charset="0"/>
              </a:rPr>
              <a:t>,b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) = sign(</a:t>
            </a:r>
            <a:r>
              <a:rPr lang="en-US" altLang="zh-CN" sz="2000" b="1" i="1" dirty="0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b="1" i="1" dirty="0">
                <a:latin typeface="Tahoma" panose="020B0604030504040204" pitchFamily="34" charset="0"/>
              </a:rPr>
              <a:t> </a:t>
            </a:r>
            <a:r>
              <a:rPr lang="en-US" altLang="zh-CN" sz="2000" b="1" i="1" dirty="0">
                <a:solidFill>
                  <a:schemeClr val="bg1"/>
                </a:solidFill>
                <a:latin typeface="Tahoma" panose="020B0604030504040204" pitchFamily="34" charset="0"/>
              </a:rPr>
              <a:t>x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000" i="1" dirty="0">
                <a:solidFill>
                  <a:srgbClr val="00CC00"/>
                </a:solidFill>
                <a:latin typeface="Tahoma" panose="020B0604030504040204" pitchFamily="34" charset="0"/>
              </a:rPr>
              <a:t>+</a:t>
            </a:r>
            <a:r>
              <a:rPr lang="en-US" altLang="zh-CN" sz="2000" i="1" dirty="0">
                <a:latin typeface="Tahoma" panose="020B0604030504040204" pitchFamily="34" charset="0"/>
              </a:rPr>
              <a:t> </a:t>
            </a:r>
            <a:r>
              <a:rPr lang="en-US" altLang="zh-CN" sz="2000" i="1" dirty="0">
                <a:solidFill>
                  <a:srgbClr val="00CC0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i="1" dirty="0">
                <a:solidFill>
                  <a:schemeClr val="bg1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42796" name="Text Box 108"/>
          <p:cNvSpPr txBox="1">
            <a:spLocks noChangeArrowheads="1"/>
          </p:cNvSpPr>
          <p:nvPr/>
        </p:nvSpPr>
        <p:spPr bwMode="auto">
          <a:xfrm>
            <a:off x="7924800" y="3284561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id-ID" sz="2000">
              <a:latin typeface="Tahoma" panose="020B0604030504040204" pitchFamily="34" charset="0"/>
            </a:endParaRPr>
          </a:p>
        </p:txBody>
      </p:sp>
      <p:sp>
        <p:nvSpPr>
          <p:cNvPr id="242797" name="Text Box 109"/>
          <p:cNvSpPr txBox="1">
            <a:spLocks noChangeArrowheads="1"/>
          </p:cNvSpPr>
          <p:nvPr/>
        </p:nvSpPr>
        <p:spPr bwMode="auto">
          <a:xfrm>
            <a:off x="8077200" y="2685202"/>
            <a:ext cx="2743200" cy="3046988"/>
          </a:xfrm>
          <a:prstGeom prst="rect">
            <a:avLst/>
          </a:prstGeom>
          <a:solidFill>
            <a:srgbClr val="EFCDEF"/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id-ID" altLang="zh-CN" sz="2400" dirty="0" smtClean="0">
                <a:solidFill>
                  <a:schemeClr val="bg1"/>
                </a:solidFill>
                <a:latin typeface="Tahoma" panose="020B0604030504040204" pitchFamily="34" charset="0"/>
              </a:rPr>
              <a:t>Definisikan </a:t>
            </a:r>
            <a:r>
              <a:rPr lang="en-US" altLang="zh-CN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margin</a:t>
            </a:r>
            <a:r>
              <a:rPr lang="en-US" altLang="zh-CN" sz="2400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id-ID" altLang="zh-CN" sz="2400" dirty="0" smtClean="0">
                <a:solidFill>
                  <a:schemeClr val="bg1"/>
                </a:solidFill>
                <a:latin typeface="Tahoma" panose="020B0604030504040204" pitchFamily="34" charset="0"/>
              </a:rPr>
              <a:t>dari suatu pengklasifikasi linear sebagai lebar maksimal dari batas sebelum menyentuh titik data manapun</a:t>
            </a:r>
            <a:endParaRPr lang="en-US" altLang="zh-CN" sz="24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Margin pengklasifikasi</a:t>
            </a:r>
            <a:endParaRPr lang="id-ID" dirty="0"/>
          </a:p>
        </p:txBody>
      </p:sp>
      <p:sp>
        <p:nvSpPr>
          <p:cNvPr id="107" name="Oval 69"/>
          <p:cNvSpPr>
            <a:spLocks noChangeAspect="1" noChangeArrowheads="1"/>
          </p:cNvSpPr>
          <p:nvPr/>
        </p:nvSpPr>
        <p:spPr bwMode="auto">
          <a:xfrm rot="4777107">
            <a:off x="1952424" y="3930906"/>
            <a:ext cx="58738" cy="603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8" name="Oval 70"/>
          <p:cNvSpPr>
            <a:spLocks noChangeAspect="1" noChangeArrowheads="1"/>
          </p:cNvSpPr>
          <p:nvPr/>
        </p:nvSpPr>
        <p:spPr bwMode="auto">
          <a:xfrm rot="5895381">
            <a:off x="1953218" y="4387312"/>
            <a:ext cx="50800" cy="53975"/>
          </a:xfrm>
          <a:prstGeom prst="ellipse">
            <a:avLst/>
          </a:prstGeom>
          <a:solidFill>
            <a:srgbClr val="3E59E1"/>
          </a:solidFill>
          <a:ln w="9525">
            <a:solidFill>
              <a:srgbClr val="3E59E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50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Line 4"/>
          <p:cNvSpPr>
            <a:spLocks noChangeShapeType="1"/>
          </p:cNvSpPr>
          <p:nvPr/>
        </p:nvSpPr>
        <p:spPr bwMode="auto">
          <a:xfrm rot="-3472419">
            <a:off x="2763838" y="4076700"/>
            <a:ext cx="5410200" cy="0"/>
          </a:xfrm>
          <a:prstGeom prst="line">
            <a:avLst/>
          </a:prstGeom>
          <a:noFill/>
          <a:ln w="3619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243717" name="Line 5"/>
          <p:cNvSpPr>
            <a:spLocks noChangeShapeType="1"/>
          </p:cNvSpPr>
          <p:nvPr/>
        </p:nvSpPr>
        <p:spPr bwMode="auto">
          <a:xfrm rot="-3472419">
            <a:off x="2687638" y="4076700"/>
            <a:ext cx="556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654051" y="658565"/>
            <a:ext cx="464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1pPr>
            <a:lvl2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2pPr>
            <a:lvl3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3pPr>
            <a:lvl4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4pPr>
            <a:lvl5pPr algn="l"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ea typeface="SimSun" panose="02010600030101010101" pitchFamily="2" charset="-122"/>
              </a:defRPr>
            </a:lvl9pPr>
          </a:lstStyle>
          <a:p>
            <a:r>
              <a:rPr lang="en-US" altLang="zh-CN" dirty="0"/>
              <a:t>Maximum Margin</a:t>
            </a:r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2472776" y="1837100"/>
            <a:ext cx="1905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latin typeface="Tahoma" panose="020B0604030504040204" pitchFamily="34" charset="0"/>
              </a:rPr>
              <a:t>denotes +1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latin typeface="Tahoma" panose="020B0604030504040204" pitchFamily="34" charset="0"/>
              </a:rPr>
              <a:t>denotes -1</a:t>
            </a:r>
          </a:p>
        </p:txBody>
      </p:sp>
      <p:sp>
        <p:nvSpPr>
          <p:cNvPr id="243727" name="Oval 15"/>
          <p:cNvSpPr>
            <a:spLocks noChangeAspect="1" noChangeArrowheads="1"/>
          </p:cNvSpPr>
          <p:nvPr/>
        </p:nvSpPr>
        <p:spPr bwMode="auto">
          <a:xfrm rot="4777107">
            <a:off x="2439194" y="2056607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28" name="Oval 16"/>
          <p:cNvSpPr>
            <a:spLocks noChangeAspect="1" noChangeArrowheads="1"/>
          </p:cNvSpPr>
          <p:nvPr/>
        </p:nvSpPr>
        <p:spPr bwMode="auto">
          <a:xfrm rot="5895381">
            <a:off x="2439988" y="2513013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29" name="Line 17"/>
          <p:cNvSpPr>
            <a:spLocks noChangeShapeType="1"/>
          </p:cNvSpPr>
          <p:nvPr/>
        </p:nvSpPr>
        <p:spPr bwMode="auto">
          <a:xfrm>
            <a:off x="4114800" y="2209800"/>
            <a:ext cx="0" cy="3505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43730" name="Line 18"/>
          <p:cNvSpPr>
            <a:spLocks noChangeShapeType="1"/>
          </p:cNvSpPr>
          <p:nvPr/>
        </p:nvSpPr>
        <p:spPr bwMode="auto">
          <a:xfrm flipV="1">
            <a:off x="3962400" y="5562600"/>
            <a:ext cx="3657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243731" name="Oval 19"/>
          <p:cNvSpPr>
            <a:spLocks noChangeAspect="1" noChangeArrowheads="1"/>
          </p:cNvSpPr>
          <p:nvPr/>
        </p:nvSpPr>
        <p:spPr bwMode="auto">
          <a:xfrm>
            <a:off x="5241926" y="50323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32" name="Oval 20"/>
          <p:cNvSpPr>
            <a:spLocks noChangeAspect="1" noChangeArrowheads="1"/>
          </p:cNvSpPr>
          <p:nvPr/>
        </p:nvSpPr>
        <p:spPr bwMode="auto">
          <a:xfrm>
            <a:off x="4010026" y="3903664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33" name="Oval 21"/>
          <p:cNvSpPr>
            <a:spLocks noChangeAspect="1" noChangeArrowheads="1"/>
          </p:cNvSpPr>
          <p:nvPr/>
        </p:nvSpPr>
        <p:spPr bwMode="auto">
          <a:xfrm>
            <a:off x="5864226" y="28146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34" name="Oval 22"/>
          <p:cNvSpPr>
            <a:spLocks noChangeAspect="1" noChangeArrowheads="1"/>
          </p:cNvSpPr>
          <p:nvPr/>
        </p:nvSpPr>
        <p:spPr bwMode="auto">
          <a:xfrm>
            <a:off x="5927726" y="3635376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35" name="Oval 23"/>
          <p:cNvSpPr>
            <a:spLocks noChangeAspect="1" noChangeArrowheads="1"/>
          </p:cNvSpPr>
          <p:nvPr/>
        </p:nvSpPr>
        <p:spPr bwMode="auto">
          <a:xfrm>
            <a:off x="4933951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36" name="Oval 24"/>
          <p:cNvSpPr>
            <a:spLocks noChangeAspect="1" noChangeArrowheads="1"/>
          </p:cNvSpPr>
          <p:nvPr/>
        </p:nvSpPr>
        <p:spPr bwMode="auto">
          <a:xfrm>
            <a:off x="5410201" y="3733801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37" name="Oval 25"/>
          <p:cNvSpPr>
            <a:spLocks noChangeAspect="1" noChangeArrowheads="1"/>
          </p:cNvSpPr>
          <p:nvPr/>
        </p:nvSpPr>
        <p:spPr bwMode="auto">
          <a:xfrm>
            <a:off x="4572001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38" name="Oval 26"/>
          <p:cNvSpPr>
            <a:spLocks noChangeAspect="1" noChangeArrowheads="1"/>
          </p:cNvSpPr>
          <p:nvPr/>
        </p:nvSpPr>
        <p:spPr bwMode="auto">
          <a:xfrm>
            <a:off x="6629401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39" name="Oval 27"/>
          <p:cNvSpPr>
            <a:spLocks noChangeAspect="1" noChangeArrowheads="1"/>
          </p:cNvSpPr>
          <p:nvPr/>
        </p:nvSpPr>
        <p:spPr bwMode="auto">
          <a:xfrm rot="-1118274">
            <a:off x="5411789" y="4443414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40" name="Oval 28"/>
          <p:cNvSpPr>
            <a:spLocks noChangeAspect="1" noChangeArrowheads="1"/>
          </p:cNvSpPr>
          <p:nvPr/>
        </p:nvSpPr>
        <p:spPr bwMode="auto">
          <a:xfrm rot="-1118274">
            <a:off x="7527926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41" name="Oval 29"/>
          <p:cNvSpPr>
            <a:spLocks noChangeAspect="1" noChangeArrowheads="1"/>
          </p:cNvSpPr>
          <p:nvPr/>
        </p:nvSpPr>
        <p:spPr bwMode="auto">
          <a:xfrm rot="-1118274">
            <a:off x="6819901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42" name="Oval 30"/>
          <p:cNvSpPr>
            <a:spLocks noChangeAspect="1" noChangeArrowheads="1"/>
          </p:cNvSpPr>
          <p:nvPr/>
        </p:nvSpPr>
        <p:spPr bwMode="auto">
          <a:xfrm rot="-1118274">
            <a:off x="4648201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43" name="Oval 31"/>
          <p:cNvSpPr>
            <a:spLocks noChangeAspect="1" noChangeArrowheads="1"/>
          </p:cNvSpPr>
          <p:nvPr/>
        </p:nvSpPr>
        <p:spPr bwMode="auto">
          <a:xfrm rot="-1118274">
            <a:off x="6235701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44" name="Oval 32"/>
          <p:cNvSpPr>
            <a:spLocks noChangeAspect="1" noChangeArrowheads="1"/>
          </p:cNvSpPr>
          <p:nvPr/>
        </p:nvSpPr>
        <p:spPr bwMode="auto">
          <a:xfrm rot="-1118274">
            <a:off x="7391401" y="4495801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45" name="Oval 33"/>
          <p:cNvSpPr>
            <a:spLocks noChangeAspect="1" noChangeArrowheads="1"/>
          </p:cNvSpPr>
          <p:nvPr/>
        </p:nvSpPr>
        <p:spPr bwMode="auto">
          <a:xfrm rot="-1118274">
            <a:off x="4638676" y="3640139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46" name="Oval 34"/>
          <p:cNvSpPr>
            <a:spLocks noChangeAspect="1" noChangeArrowheads="1"/>
          </p:cNvSpPr>
          <p:nvPr/>
        </p:nvSpPr>
        <p:spPr bwMode="auto">
          <a:xfrm rot="5895381">
            <a:off x="5391151" y="3057526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47" name="Oval 35"/>
          <p:cNvSpPr>
            <a:spLocks noChangeAspect="1" noChangeArrowheads="1"/>
          </p:cNvSpPr>
          <p:nvPr/>
        </p:nvSpPr>
        <p:spPr bwMode="auto">
          <a:xfrm rot="5895381">
            <a:off x="5660232" y="5242720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48" name="Oval 36"/>
          <p:cNvSpPr>
            <a:spLocks noChangeAspect="1" noChangeArrowheads="1"/>
          </p:cNvSpPr>
          <p:nvPr/>
        </p:nvSpPr>
        <p:spPr bwMode="auto">
          <a:xfrm rot="5895381">
            <a:off x="4638676" y="40989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49" name="Oval 37"/>
          <p:cNvSpPr>
            <a:spLocks noChangeAspect="1" noChangeArrowheads="1"/>
          </p:cNvSpPr>
          <p:nvPr/>
        </p:nvSpPr>
        <p:spPr bwMode="auto">
          <a:xfrm rot="5895381">
            <a:off x="5867401" y="2393951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50" name="Oval 38"/>
          <p:cNvSpPr>
            <a:spLocks noChangeAspect="1" noChangeArrowheads="1"/>
          </p:cNvSpPr>
          <p:nvPr/>
        </p:nvSpPr>
        <p:spPr bwMode="auto">
          <a:xfrm rot="5895381">
            <a:off x="6828633" y="4144170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51" name="Oval 39"/>
          <p:cNvSpPr>
            <a:spLocks noChangeAspect="1" noChangeArrowheads="1"/>
          </p:cNvSpPr>
          <p:nvPr/>
        </p:nvSpPr>
        <p:spPr bwMode="auto">
          <a:xfrm rot="5895381">
            <a:off x="5894389" y="407987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52" name="Oval 40"/>
          <p:cNvSpPr>
            <a:spLocks noChangeAspect="1" noChangeArrowheads="1"/>
          </p:cNvSpPr>
          <p:nvPr/>
        </p:nvSpPr>
        <p:spPr bwMode="auto">
          <a:xfrm rot="5895381">
            <a:off x="7143751" y="3365501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53" name="Oval 41"/>
          <p:cNvSpPr>
            <a:spLocks noChangeAspect="1" noChangeArrowheads="1"/>
          </p:cNvSpPr>
          <p:nvPr/>
        </p:nvSpPr>
        <p:spPr bwMode="auto">
          <a:xfrm rot="5895381">
            <a:off x="4611689" y="2346326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54" name="Oval 42"/>
          <p:cNvSpPr>
            <a:spLocks noChangeAspect="1" noChangeArrowheads="1"/>
          </p:cNvSpPr>
          <p:nvPr/>
        </p:nvSpPr>
        <p:spPr bwMode="auto">
          <a:xfrm rot="5895381">
            <a:off x="6784976" y="32734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55" name="Oval 43"/>
          <p:cNvSpPr>
            <a:spLocks noChangeAspect="1" noChangeArrowheads="1"/>
          </p:cNvSpPr>
          <p:nvPr/>
        </p:nvSpPr>
        <p:spPr bwMode="auto">
          <a:xfrm rot="5895381">
            <a:off x="6641308" y="4718845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56" name="Oval 44"/>
          <p:cNvSpPr>
            <a:spLocks noChangeAspect="1" noChangeArrowheads="1"/>
          </p:cNvSpPr>
          <p:nvPr/>
        </p:nvSpPr>
        <p:spPr bwMode="auto">
          <a:xfrm rot="4777107">
            <a:off x="5022058" y="3534570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57" name="Oval 45"/>
          <p:cNvSpPr>
            <a:spLocks noChangeAspect="1" noChangeArrowheads="1"/>
          </p:cNvSpPr>
          <p:nvPr/>
        </p:nvSpPr>
        <p:spPr bwMode="auto">
          <a:xfrm rot="4777107">
            <a:off x="6175376" y="52546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58" name="Oval 46"/>
          <p:cNvSpPr>
            <a:spLocks noChangeAspect="1" noChangeArrowheads="1"/>
          </p:cNvSpPr>
          <p:nvPr/>
        </p:nvSpPr>
        <p:spPr bwMode="auto">
          <a:xfrm rot="4777107">
            <a:off x="5870576" y="4873626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59" name="Oval 47"/>
          <p:cNvSpPr>
            <a:spLocks noChangeAspect="1" noChangeArrowheads="1"/>
          </p:cNvSpPr>
          <p:nvPr/>
        </p:nvSpPr>
        <p:spPr bwMode="auto">
          <a:xfrm rot="4777107">
            <a:off x="4341019" y="3736182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60" name="Oval 48"/>
          <p:cNvSpPr>
            <a:spLocks noChangeAspect="1" noChangeArrowheads="1"/>
          </p:cNvSpPr>
          <p:nvPr/>
        </p:nvSpPr>
        <p:spPr bwMode="auto">
          <a:xfrm rot="4777107">
            <a:off x="5237163" y="2776538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61" name="Oval 49"/>
          <p:cNvSpPr>
            <a:spLocks noChangeAspect="1" noChangeArrowheads="1"/>
          </p:cNvSpPr>
          <p:nvPr/>
        </p:nvSpPr>
        <p:spPr bwMode="auto">
          <a:xfrm rot="4777107">
            <a:off x="5880101" y="4364038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62" name="Oval 50"/>
          <p:cNvSpPr>
            <a:spLocks noChangeAspect="1" noChangeArrowheads="1"/>
          </p:cNvSpPr>
          <p:nvPr/>
        </p:nvSpPr>
        <p:spPr bwMode="auto">
          <a:xfrm rot="4777107">
            <a:off x="4028282" y="3082132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63" name="Oval 51"/>
          <p:cNvSpPr>
            <a:spLocks noChangeAspect="1" noChangeArrowheads="1"/>
          </p:cNvSpPr>
          <p:nvPr/>
        </p:nvSpPr>
        <p:spPr bwMode="auto">
          <a:xfrm rot="4777107">
            <a:off x="5461795" y="5049045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64" name="Oval 52"/>
          <p:cNvSpPr>
            <a:spLocks noChangeAspect="1" noChangeArrowheads="1"/>
          </p:cNvSpPr>
          <p:nvPr/>
        </p:nvSpPr>
        <p:spPr bwMode="auto">
          <a:xfrm rot="4777107">
            <a:off x="6827838" y="4756151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3765" name="Text Box 53"/>
          <p:cNvSpPr txBox="1">
            <a:spLocks noChangeArrowheads="1"/>
          </p:cNvSpPr>
          <p:nvPr/>
        </p:nvSpPr>
        <p:spPr bwMode="auto">
          <a:xfrm>
            <a:off x="7010400" y="16764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b="1" i="1">
                <a:latin typeface="Tahoma" panose="020B0604030504040204" pitchFamily="34" charset="0"/>
              </a:rPr>
              <a:t>f</a:t>
            </a:r>
            <a:r>
              <a:rPr lang="en-US" altLang="zh-CN" sz="2000" i="1">
                <a:latin typeface="Tahoma" panose="020B0604030504040204" pitchFamily="34" charset="0"/>
              </a:rPr>
              <a:t>(</a:t>
            </a:r>
            <a:r>
              <a:rPr lang="en-US" altLang="zh-CN" sz="2000" b="1" i="1">
                <a:latin typeface="Tahoma" panose="020B0604030504040204" pitchFamily="34" charset="0"/>
              </a:rPr>
              <a:t>x</a:t>
            </a:r>
            <a:r>
              <a:rPr lang="en-US" altLang="zh-CN" sz="2000" i="1">
                <a:latin typeface="Tahoma" panose="020B0604030504040204" pitchFamily="34" charset="0"/>
              </a:rPr>
              <a:t>,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,b</a:t>
            </a:r>
            <a:r>
              <a:rPr lang="en-US" altLang="zh-CN" sz="2000" i="1">
                <a:latin typeface="Tahoma" panose="020B0604030504040204" pitchFamily="34" charset="0"/>
              </a:rPr>
              <a:t>) = sign(</a:t>
            </a:r>
            <a:r>
              <a:rPr lang="en-US" altLang="zh-CN" sz="2000" b="1" i="1">
                <a:solidFill>
                  <a:srgbClr val="00CC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2000" b="1" i="1">
                <a:latin typeface="Tahoma" panose="020B0604030504040204" pitchFamily="34" charset="0"/>
              </a:rPr>
              <a:t> x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2000" i="1">
                <a:latin typeface="Tahoma" panose="020B0604030504040204" pitchFamily="34" charset="0"/>
              </a:rPr>
              <a:t>+ </a:t>
            </a:r>
            <a:r>
              <a:rPr lang="en-US" altLang="zh-CN" sz="2000" i="1">
                <a:solidFill>
                  <a:srgbClr val="00CC0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i="1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43766" name="Text Box 54"/>
          <p:cNvSpPr txBox="1">
            <a:spLocks noChangeArrowheads="1"/>
          </p:cNvSpPr>
          <p:nvPr/>
        </p:nvSpPr>
        <p:spPr bwMode="auto">
          <a:xfrm>
            <a:off x="7772400" y="3200401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endParaRPr lang="id-ID" sz="2000">
              <a:latin typeface="Tahoma" panose="020B0604030504040204" pitchFamily="34" charset="0"/>
            </a:endParaRPr>
          </a:p>
        </p:txBody>
      </p:sp>
      <p:sp>
        <p:nvSpPr>
          <p:cNvPr id="243767" name="Text Box 55"/>
          <p:cNvSpPr txBox="1">
            <a:spLocks noChangeArrowheads="1"/>
          </p:cNvSpPr>
          <p:nvPr/>
        </p:nvSpPr>
        <p:spPr bwMode="auto">
          <a:xfrm>
            <a:off x="7924800" y="2286000"/>
            <a:ext cx="2743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>
                <a:latin typeface="Tahoma" panose="020B0604030504040204" pitchFamily="34" charset="0"/>
              </a:rPr>
              <a:t>The </a:t>
            </a:r>
            <a:r>
              <a:rPr lang="en-US" altLang="zh-CN" sz="2400">
                <a:solidFill>
                  <a:srgbClr val="CC0000"/>
                </a:solidFill>
                <a:latin typeface="Tahoma" panose="020B0604030504040204" pitchFamily="34" charset="0"/>
              </a:rPr>
              <a:t>maximum margin linear classifier</a:t>
            </a:r>
            <a:r>
              <a:rPr lang="en-US" altLang="zh-CN" sz="2400">
                <a:latin typeface="Tahoma" panose="020B0604030504040204" pitchFamily="34" charset="0"/>
              </a:rPr>
              <a:t> is the linear classifier with the, um, maximum margin.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>
                <a:latin typeface="Tahoma" panose="020B0604030504040204" pitchFamily="34" charset="0"/>
              </a:rPr>
              <a:t>This is the simplest kind of SVM (Called an LSVM)</a:t>
            </a:r>
          </a:p>
        </p:txBody>
      </p:sp>
      <p:sp>
        <p:nvSpPr>
          <p:cNvPr id="243768" name="AutoShape 56"/>
          <p:cNvSpPr>
            <a:spLocks noChangeArrowheads="1"/>
          </p:cNvSpPr>
          <p:nvPr/>
        </p:nvSpPr>
        <p:spPr bwMode="auto">
          <a:xfrm>
            <a:off x="5965825" y="6097588"/>
            <a:ext cx="1758950" cy="381000"/>
          </a:xfrm>
          <a:prstGeom prst="wedgeRectCallout">
            <a:avLst>
              <a:gd name="adj1" fmla="val 64713"/>
              <a:gd name="adj2" fmla="val -8625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</a:rPr>
              <a:t>Linear SVM</a:t>
            </a:r>
          </a:p>
        </p:txBody>
      </p:sp>
      <p:sp>
        <p:nvSpPr>
          <p:cNvPr id="243769" name="Text Box 57"/>
          <p:cNvSpPr txBox="1">
            <a:spLocks noChangeArrowheads="1"/>
          </p:cNvSpPr>
          <p:nvPr/>
        </p:nvSpPr>
        <p:spPr bwMode="auto">
          <a:xfrm>
            <a:off x="1697038" y="3675064"/>
            <a:ext cx="21209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</a:pPr>
            <a:r>
              <a:rPr lang="en-US" altLang="zh-CN" sz="2000">
                <a:solidFill>
                  <a:srgbClr val="00CC00"/>
                </a:solidFill>
                <a:latin typeface="Tahoma" panose="020B0604030504040204" pitchFamily="34" charset="0"/>
              </a:rPr>
              <a:t>Support Vectors </a:t>
            </a:r>
            <a:r>
              <a:rPr lang="en-US" altLang="zh-CN" sz="2000">
                <a:latin typeface="Tahoma" panose="020B0604030504040204" pitchFamily="34" charset="0"/>
              </a:rPr>
              <a:t>are those datapoints that the margin pushes up against</a:t>
            </a:r>
          </a:p>
        </p:txBody>
      </p:sp>
      <p:sp>
        <p:nvSpPr>
          <p:cNvPr id="243770" name="Freeform 58"/>
          <p:cNvSpPr>
            <a:spLocks/>
          </p:cNvSpPr>
          <p:nvPr/>
        </p:nvSpPr>
        <p:spPr bwMode="auto">
          <a:xfrm>
            <a:off x="3636963" y="3725863"/>
            <a:ext cx="1708150" cy="369332"/>
          </a:xfrm>
          <a:custGeom>
            <a:avLst/>
            <a:gdLst>
              <a:gd name="T0" fmla="*/ 0 w 1076"/>
              <a:gd name="T1" fmla="*/ 98 h 98"/>
              <a:gd name="T2" fmla="*/ 104 w 1076"/>
              <a:gd name="T3" fmla="*/ 39 h 98"/>
              <a:gd name="T4" fmla="*/ 212 w 1076"/>
              <a:gd name="T5" fmla="*/ 0 h 98"/>
              <a:gd name="T6" fmla="*/ 326 w 1076"/>
              <a:gd name="T7" fmla="*/ 11 h 98"/>
              <a:gd name="T8" fmla="*/ 386 w 1076"/>
              <a:gd name="T9" fmla="*/ 39 h 98"/>
              <a:gd name="T10" fmla="*/ 386 w 1076"/>
              <a:gd name="T11" fmla="*/ 39 h 98"/>
              <a:gd name="T12" fmla="*/ 511 w 1076"/>
              <a:gd name="T13" fmla="*/ 82 h 98"/>
              <a:gd name="T14" fmla="*/ 989 w 1076"/>
              <a:gd name="T15" fmla="*/ 55 h 98"/>
              <a:gd name="T16" fmla="*/ 1076 w 1076"/>
              <a:gd name="T17" fmla="*/ 4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6" h="98">
                <a:moveTo>
                  <a:pt x="0" y="98"/>
                </a:moveTo>
                <a:cubicBezTo>
                  <a:pt x="38" y="87"/>
                  <a:pt x="66" y="53"/>
                  <a:pt x="104" y="39"/>
                </a:cubicBezTo>
                <a:cubicBezTo>
                  <a:pt x="132" y="9"/>
                  <a:pt x="172" y="6"/>
                  <a:pt x="212" y="0"/>
                </a:cubicBezTo>
                <a:cubicBezTo>
                  <a:pt x="262" y="3"/>
                  <a:pt x="286" y="0"/>
                  <a:pt x="326" y="11"/>
                </a:cubicBezTo>
                <a:lnTo>
                  <a:pt x="386" y="39"/>
                </a:lnTo>
                <a:cubicBezTo>
                  <a:pt x="386" y="39"/>
                  <a:pt x="386" y="39"/>
                  <a:pt x="386" y="39"/>
                </a:cubicBezTo>
                <a:cubicBezTo>
                  <a:pt x="428" y="52"/>
                  <a:pt x="469" y="69"/>
                  <a:pt x="511" y="82"/>
                </a:cubicBezTo>
                <a:cubicBezTo>
                  <a:pt x="670" y="74"/>
                  <a:pt x="829" y="60"/>
                  <a:pt x="989" y="55"/>
                </a:cubicBezTo>
                <a:cubicBezTo>
                  <a:pt x="1017" y="51"/>
                  <a:pt x="1048" y="44"/>
                  <a:pt x="1076" y="44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243771" name="Freeform 59"/>
          <p:cNvSpPr>
            <a:spLocks/>
          </p:cNvSpPr>
          <p:nvPr/>
        </p:nvSpPr>
        <p:spPr bwMode="auto">
          <a:xfrm>
            <a:off x="3603625" y="3317875"/>
            <a:ext cx="2293938" cy="369332"/>
          </a:xfrm>
          <a:custGeom>
            <a:avLst/>
            <a:gdLst>
              <a:gd name="T0" fmla="*/ 0 w 1445"/>
              <a:gd name="T1" fmla="*/ 306 h 306"/>
              <a:gd name="T2" fmla="*/ 16 w 1445"/>
              <a:gd name="T3" fmla="*/ 301 h 306"/>
              <a:gd name="T4" fmla="*/ 27 w 1445"/>
              <a:gd name="T5" fmla="*/ 268 h 306"/>
              <a:gd name="T6" fmla="*/ 48 w 1445"/>
              <a:gd name="T7" fmla="*/ 236 h 306"/>
              <a:gd name="T8" fmla="*/ 125 w 1445"/>
              <a:gd name="T9" fmla="*/ 171 h 306"/>
              <a:gd name="T10" fmla="*/ 228 w 1445"/>
              <a:gd name="T11" fmla="*/ 105 h 306"/>
              <a:gd name="T12" fmla="*/ 298 w 1445"/>
              <a:gd name="T13" fmla="*/ 73 h 306"/>
              <a:gd name="T14" fmla="*/ 635 w 1445"/>
              <a:gd name="T15" fmla="*/ 2 h 306"/>
              <a:gd name="T16" fmla="*/ 1043 w 1445"/>
              <a:gd name="T17" fmla="*/ 18 h 306"/>
              <a:gd name="T18" fmla="*/ 1119 w 1445"/>
              <a:gd name="T19" fmla="*/ 40 h 306"/>
              <a:gd name="T20" fmla="*/ 1217 w 1445"/>
              <a:gd name="T21" fmla="*/ 84 h 306"/>
              <a:gd name="T22" fmla="*/ 1336 w 1445"/>
              <a:gd name="T23" fmla="*/ 132 h 306"/>
              <a:gd name="T24" fmla="*/ 1445 w 1445"/>
              <a:gd name="T25" fmla="*/ 165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5" h="306">
                <a:moveTo>
                  <a:pt x="0" y="306"/>
                </a:moveTo>
                <a:cubicBezTo>
                  <a:pt x="5" y="304"/>
                  <a:pt x="12" y="305"/>
                  <a:pt x="16" y="301"/>
                </a:cubicBezTo>
                <a:cubicBezTo>
                  <a:pt x="24" y="293"/>
                  <a:pt x="21" y="278"/>
                  <a:pt x="27" y="268"/>
                </a:cubicBezTo>
                <a:cubicBezTo>
                  <a:pt x="33" y="257"/>
                  <a:pt x="41" y="247"/>
                  <a:pt x="48" y="236"/>
                </a:cubicBezTo>
                <a:cubicBezTo>
                  <a:pt x="58" y="221"/>
                  <a:pt x="117" y="177"/>
                  <a:pt x="125" y="171"/>
                </a:cubicBezTo>
                <a:cubicBezTo>
                  <a:pt x="159" y="146"/>
                  <a:pt x="186" y="117"/>
                  <a:pt x="228" y="105"/>
                </a:cubicBezTo>
                <a:cubicBezTo>
                  <a:pt x="249" y="91"/>
                  <a:pt x="273" y="79"/>
                  <a:pt x="298" y="73"/>
                </a:cubicBezTo>
                <a:cubicBezTo>
                  <a:pt x="394" y="11"/>
                  <a:pt x="526" y="10"/>
                  <a:pt x="635" y="2"/>
                </a:cubicBezTo>
                <a:cubicBezTo>
                  <a:pt x="773" y="5"/>
                  <a:pt x="907" y="0"/>
                  <a:pt x="1043" y="18"/>
                </a:cubicBezTo>
                <a:cubicBezTo>
                  <a:pt x="1068" y="27"/>
                  <a:pt x="1093" y="34"/>
                  <a:pt x="1119" y="40"/>
                </a:cubicBezTo>
                <a:cubicBezTo>
                  <a:pt x="1150" y="63"/>
                  <a:pt x="1183" y="68"/>
                  <a:pt x="1217" y="84"/>
                </a:cubicBezTo>
                <a:cubicBezTo>
                  <a:pt x="1257" y="104"/>
                  <a:pt x="1293" y="119"/>
                  <a:pt x="1336" y="132"/>
                </a:cubicBezTo>
                <a:cubicBezTo>
                  <a:pt x="1370" y="142"/>
                  <a:pt x="1410" y="165"/>
                  <a:pt x="1445" y="165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243772" name="Freeform 60"/>
          <p:cNvSpPr>
            <a:spLocks/>
          </p:cNvSpPr>
          <p:nvPr/>
        </p:nvSpPr>
        <p:spPr bwMode="auto">
          <a:xfrm>
            <a:off x="3629025" y="3994150"/>
            <a:ext cx="1733550" cy="369332"/>
          </a:xfrm>
          <a:custGeom>
            <a:avLst/>
            <a:gdLst>
              <a:gd name="T0" fmla="*/ 0 w 1092"/>
              <a:gd name="T1" fmla="*/ 0 h 283"/>
              <a:gd name="T2" fmla="*/ 130 w 1092"/>
              <a:gd name="T3" fmla="*/ 54 h 283"/>
              <a:gd name="T4" fmla="*/ 326 w 1092"/>
              <a:gd name="T5" fmla="*/ 147 h 283"/>
              <a:gd name="T6" fmla="*/ 397 w 1092"/>
              <a:gd name="T7" fmla="*/ 174 h 283"/>
              <a:gd name="T8" fmla="*/ 527 w 1092"/>
              <a:gd name="T9" fmla="*/ 217 h 283"/>
              <a:gd name="T10" fmla="*/ 1092 w 1092"/>
              <a:gd name="T11" fmla="*/ 27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2" h="283">
                <a:moveTo>
                  <a:pt x="0" y="0"/>
                </a:moveTo>
                <a:cubicBezTo>
                  <a:pt x="47" y="9"/>
                  <a:pt x="84" y="40"/>
                  <a:pt x="130" y="54"/>
                </a:cubicBezTo>
                <a:cubicBezTo>
                  <a:pt x="184" y="96"/>
                  <a:pt x="261" y="129"/>
                  <a:pt x="326" y="147"/>
                </a:cubicBezTo>
                <a:cubicBezTo>
                  <a:pt x="348" y="162"/>
                  <a:pt x="373" y="163"/>
                  <a:pt x="397" y="174"/>
                </a:cubicBezTo>
                <a:cubicBezTo>
                  <a:pt x="439" y="193"/>
                  <a:pt x="481" y="209"/>
                  <a:pt x="527" y="217"/>
                </a:cubicBezTo>
                <a:cubicBezTo>
                  <a:pt x="704" y="283"/>
                  <a:pt x="907" y="272"/>
                  <a:pt x="1092" y="272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243775" name="Oval 63"/>
          <p:cNvSpPr>
            <a:spLocks noChangeArrowheads="1"/>
          </p:cNvSpPr>
          <p:nvPr/>
        </p:nvSpPr>
        <p:spPr bwMode="auto">
          <a:xfrm>
            <a:off x="5865813" y="3396339"/>
            <a:ext cx="259766" cy="519351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3776" name="Oval 64"/>
          <p:cNvSpPr>
            <a:spLocks noChangeArrowheads="1"/>
          </p:cNvSpPr>
          <p:nvPr/>
        </p:nvSpPr>
        <p:spPr bwMode="auto">
          <a:xfrm>
            <a:off x="5368925" y="3505876"/>
            <a:ext cx="259766" cy="519351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3777" name="Oval 65"/>
          <p:cNvSpPr>
            <a:spLocks noChangeArrowheads="1"/>
          </p:cNvSpPr>
          <p:nvPr/>
        </p:nvSpPr>
        <p:spPr bwMode="auto">
          <a:xfrm>
            <a:off x="5357813" y="4201201"/>
            <a:ext cx="259766" cy="519351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43778" name="Text Box 66"/>
          <p:cNvSpPr txBox="1">
            <a:spLocks noChangeArrowheads="1"/>
          </p:cNvSpPr>
          <p:nvPr/>
        </p:nvSpPr>
        <p:spPr bwMode="auto">
          <a:xfrm>
            <a:off x="5498640" y="251397"/>
            <a:ext cx="6574421" cy="1920526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zh-CN" sz="2200" dirty="0">
                <a:solidFill>
                  <a:srgbClr val="FF0000"/>
                </a:solidFill>
                <a:latin typeface="Tahoma" panose="020B0604030504040204" pitchFamily="34" charset="0"/>
              </a:rPr>
              <a:t>Maximizing the margin is good according to intuition and PAC theory 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zh-CN" sz="2200" dirty="0" smtClean="0">
                <a:solidFill>
                  <a:srgbClr val="FF0000"/>
                </a:solidFill>
                <a:latin typeface="Tahoma" panose="020B0604030504040204" pitchFamily="34" charset="0"/>
              </a:rPr>
              <a:t>Implies </a:t>
            </a:r>
            <a:r>
              <a:rPr lang="en-US" altLang="zh-CN" sz="2200" dirty="0">
                <a:solidFill>
                  <a:srgbClr val="FF0000"/>
                </a:solidFill>
                <a:latin typeface="Tahoma" panose="020B0604030504040204" pitchFamily="34" charset="0"/>
              </a:rPr>
              <a:t>that only support vectors are important; other training examples are </a:t>
            </a:r>
            <a:r>
              <a:rPr lang="en-US" altLang="zh-CN" sz="2200" dirty="0" smtClean="0">
                <a:solidFill>
                  <a:srgbClr val="FF0000"/>
                </a:solidFill>
                <a:latin typeface="Tahoma" panose="020B0604030504040204" pitchFamily="34" charset="0"/>
              </a:rPr>
              <a:t>ignorable.</a:t>
            </a:r>
            <a:endParaRPr lang="id-ID" altLang="zh-CN" sz="2200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zh-CN" sz="2200" dirty="0" smtClean="0">
                <a:solidFill>
                  <a:srgbClr val="FF0000"/>
                </a:solidFill>
                <a:latin typeface="Tahoma" panose="020B0604030504040204" pitchFamily="34" charset="0"/>
              </a:rPr>
              <a:t>Empirically </a:t>
            </a:r>
            <a:r>
              <a:rPr lang="en-US" altLang="zh-CN" sz="2200" dirty="0">
                <a:solidFill>
                  <a:srgbClr val="FF0000"/>
                </a:solidFill>
                <a:latin typeface="Tahoma" panose="020B0604030504040204" pitchFamily="34" charset="0"/>
              </a:rPr>
              <a:t>it works very </a:t>
            </a:r>
            <a:r>
              <a:rPr lang="en-US" altLang="zh-CN" sz="2200" dirty="0" err="1">
                <a:solidFill>
                  <a:srgbClr val="FF0000"/>
                </a:solidFill>
                <a:latin typeface="Tahoma" panose="020B0604030504040204" pitchFamily="34" charset="0"/>
              </a:rPr>
              <a:t>very</a:t>
            </a:r>
            <a:r>
              <a:rPr lang="en-US" altLang="zh-CN" sz="2200" dirty="0">
                <a:solidFill>
                  <a:srgbClr val="FF0000"/>
                </a:solidFill>
                <a:latin typeface="Tahoma" panose="020B0604030504040204" pitchFamily="34" charset="0"/>
              </a:rPr>
              <a:t> well.</a:t>
            </a:r>
          </a:p>
        </p:txBody>
      </p:sp>
    </p:spTree>
    <p:extLst>
      <p:ext uri="{BB962C8B-B14F-4D97-AF65-F5344CB8AC3E}">
        <p14:creationId xmlns:p14="http://schemas.microsoft.com/office/powerpoint/2010/main" val="14525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3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3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3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69" grpId="0"/>
      <p:bldP spid="243770" grpId="0" animBg="1"/>
      <p:bldP spid="243771" grpId="0" animBg="1"/>
      <p:bldP spid="243772" grpId="0" animBg="1"/>
      <p:bldP spid="2437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Support Vector Machine (SVM)</a:t>
            </a:r>
          </a:p>
        </p:txBody>
      </p:sp>
      <p:sp>
        <p:nvSpPr>
          <p:cNvPr id="26658" name="Rectangle 46"/>
          <p:cNvSpPr>
            <a:spLocks noGrp="1" noChangeArrowheads="1"/>
          </p:cNvSpPr>
          <p:nvPr>
            <p:ph sz="half" idx="1"/>
          </p:nvPr>
        </p:nvSpPr>
        <p:spPr>
          <a:xfrm>
            <a:off x="762000" y="1970105"/>
            <a:ext cx="5017007" cy="4339255"/>
          </a:xfrm>
          <a:noFill/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SVMs maximize the </a:t>
            </a:r>
            <a:r>
              <a:rPr lang="en-US" sz="2400" i="1" dirty="0">
                <a:solidFill>
                  <a:schemeClr val="bg1"/>
                </a:solidFill>
              </a:rPr>
              <a:t>margin</a:t>
            </a:r>
            <a:r>
              <a:rPr lang="en-US" sz="2400" dirty="0">
                <a:solidFill>
                  <a:schemeClr val="bg1"/>
                </a:solidFill>
              </a:rPr>
              <a:t> around the separating </a:t>
            </a:r>
            <a:r>
              <a:rPr lang="en-US" sz="2400" dirty="0" err="1">
                <a:solidFill>
                  <a:schemeClr val="bg1"/>
                </a:solidFill>
              </a:rPr>
              <a:t>hyperplane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A.k.a. large margin classifiers</a:t>
            </a:r>
          </a:p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The decision function is fully specified by a subset of training samples, </a:t>
            </a:r>
            <a:r>
              <a:rPr lang="en-US" sz="2400" i="1" dirty="0">
                <a:solidFill>
                  <a:schemeClr val="bg1"/>
                </a:solidFill>
              </a:rPr>
              <a:t>the support vectors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Solving SVMs is a </a:t>
            </a:r>
            <a:r>
              <a:rPr lang="en-US" sz="2400" i="1" dirty="0">
                <a:solidFill>
                  <a:schemeClr val="bg1"/>
                </a:solidFill>
              </a:rPr>
              <a:t>quadratic programming</a:t>
            </a:r>
            <a:r>
              <a:rPr lang="en-US" sz="2400" dirty="0">
                <a:solidFill>
                  <a:schemeClr val="bg1"/>
                </a:solidFill>
              </a:rPr>
              <a:t> problem</a:t>
            </a:r>
          </a:p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Seen by many as the most successful current text classification method*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6860" y="1907158"/>
            <a:ext cx="4754880" cy="402336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26627" name="Oval 4"/>
          <p:cNvSpPr>
            <a:spLocks noChangeArrowheads="1"/>
          </p:cNvSpPr>
          <p:nvPr/>
        </p:nvSpPr>
        <p:spPr bwMode="auto">
          <a:xfrm>
            <a:off x="9101465" y="2991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9406265" y="32961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9253865" y="3524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9711065" y="360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9482465" y="3753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9406265" y="2991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8796665" y="3067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8187065" y="40581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8339465" y="48201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8491865" y="43629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8796665" y="46677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7882265" y="42105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39" name="Rectangle 16"/>
          <p:cNvSpPr>
            <a:spLocks noChangeArrowheads="1"/>
          </p:cNvSpPr>
          <p:nvPr/>
        </p:nvSpPr>
        <p:spPr bwMode="auto">
          <a:xfrm>
            <a:off x="8187065" y="44391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40" name="Rectangle 17"/>
          <p:cNvSpPr>
            <a:spLocks noChangeArrowheads="1"/>
          </p:cNvSpPr>
          <p:nvPr/>
        </p:nvSpPr>
        <p:spPr bwMode="auto">
          <a:xfrm>
            <a:off x="7958465" y="46677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41" name="Oval 18"/>
          <p:cNvSpPr>
            <a:spLocks noChangeArrowheads="1"/>
          </p:cNvSpPr>
          <p:nvPr/>
        </p:nvSpPr>
        <p:spPr bwMode="auto">
          <a:xfrm>
            <a:off x="9558665" y="3372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>
            <a:off x="9634865" y="3219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43" name="Oval 20"/>
          <p:cNvSpPr>
            <a:spLocks noChangeArrowheads="1"/>
          </p:cNvSpPr>
          <p:nvPr/>
        </p:nvSpPr>
        <p:spPr bwMode="auto">
          <a:xfrm>
            <a:off x="8834765" y="3448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44" name="Rectangle 21"/>
          <p:cNvSpPr>
            <a:spLocks noChangeArrowheads="1"/>
          </p:cNvSpPr>
          <p:nvPr/>
        </p:nvSpPr>
        <p:spPr bwMode="auto">
          <a:xfrm>
            <a:off x="8491865" y="3994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45" name="Rectangle 22"/>
          <p:cNvSpPr>
            <a:spLocks noChangeArrowheads="1"/>
          </p:cNvSpPr>
          <p:nvPr/>
        </p:nvSpPr>
        <p:spPr bwMode="auto">
          <a:xfrm>
            <a:off x="8796665" y="42105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46" name="Rectangle 23"/>
          <p:cNvSpPr>
            <a:spLocks noChangeArrowheads="1"/>
          </p:cNvSpPr>
          <p:nvPr/>
        </p:nvSpPr>
        <p:spPr bwMode="auto">
          <a:xfrm>
            <a:off x="8187065" y="37533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47" name="Oval 24"/>
          <p:cNvSpPr>
            <a:spLocks noChangeArrowheads="1"/>
          </p:cNvSpPr>
          <p:nvPr/>
        </p:nvSpPr>
        <p:spPr bwMode="auto">
          <a:xfrm>
            <a:off x="9190365" y="371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48" name="Oval 25"/>
          <p:cNvSpPr>
            <a:spLocks noChangeArrowheads="1"/>
          </p:cNvSpPr>
          <p:nvPr/>
        </p:nvSpPr>
        <p:spPr bwMode="auto">
          <a:xfrm>
            <a:off x="9025265" y="32961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902170" name="Line 26"/>
          <p:cNvSpPr>
            <a:spLocks noChangeShapeType="1"/>
          </p:cNvSpPr>
          <p:nvPr/>
        </p:nvSpPr>
        <p:spPr bwMode="auto">
          <a:xfrm>
            <a:off x="7806065" y="3067500"/>
            <a:ext cx="1981200" cy="152400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7577466" y="2115001"/>
            <a:ext cx="3160401" cy="3514006"/>
            <a:chOff x="5638800" y="1562100"/>
            <a:chExt cx="3160925" cy="3513867"/>
          </a:xfrm>
        </p:grpSpPr>
        <p:sp>
          <p:nvSpPr>
            <p:cNvPr id="26667" name="Line 28"/>
            <p:cNvSpPr>
              <a:spLocks noChangeShapeType="1"/>
            </p:cNvSpPr>
            <p:nvPr/>
          </p:nvSpPr>
          <p:spPr bwMode="auto">
            <a:xfrm>
              <a:off x="6096000" y="2286000"/>
              <a:ext cx="1981200" cy="1524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668" name="Line 29"/>
            <p:cNvSpPr>
              <a:spLocks noChangeShapeType="1"/>
            </p:cNvSpPr>
            <p:nvPr/>
          </p:nvSpPr>
          <p:spPr bwMode="auto">
            <a:xfrm>
              <a:off x="5638800" y="2743200"/>
              <a:ext cx="1981200" cy="1524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669" name="Line 32"/>
            <p:cNvSpPr>
              <a:spLocks noChangeShapeType="1"/>
            </p:cNvSpPr>
            <p:nvPr/>
          </p:nvSpPr>
          <p:spPr bwMode="auto">
            <a:xfrm flipH="1">
              <a:off x="6400800" y="1970088"/>
              <a:ext cx="152400" cy="119221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670" name="Line 33"/>
            <p:cNvSpPr>
              <a:spLocks noChangeShapeType="1"/>
            </p:cNvSpPr>
            <p:nvPr/>
          </p:nvSpPr>
          <p:spPr bwMode="auto">
            <a:xfrm>
              <a:off x="6705600" y="1970088"/>
              <a:ext cx="190500" cy="9255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671" name="Line 35"/>
            <p:cNvSpPr>
              <a:spLocks noChangeShapeType="1"/>
            </p:cNvSpPr>
            <p:nvPr/>
          </p:nvSpPr>
          <p:spPr bwMode="auto">
            <a:xfrm flipV="1">
              <a:off x="7518400" y="3657600"/>
              <a:ext cx="361950" cy="522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672" name="Text Box 31"/>
            <p:cNvSpPr txBox="1">
              <a:spLocks noChangeArrowheads="1"/>
            </p:cNvSpPr>
            <p:nvPr/>
          </p:nvSpPr>
          <p:spPr bwMode="auto">
            <a:xfrm>
              <a:off x="5775348" y="1562100"/>
              <a:ext cx="1829103" cy="40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Support vectors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73" name="Text Box 36"/>
            <p:cNvSpPr txBox="1">
              <a:spLocks noChangeArrowheads="1"/>
            </p:cNvSpPr>
            <p:nvPr/>
          </p:nvSpPr>
          <p:spPr bwMode="auto">
            <a:xfrm>
              <a:off x="7518400" y="4367970"/>
              <a:ext cx="1281325" cy="70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Maximizes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margin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74" name="Freeform 37"/>
            <p:cNvSpPr>
              <a:spLocks/>
            </p:cNvSpPr>
            <p:nvPr/>
          </p:nvSpPr>
          <p:spPr bwMode="auto">
            <a:xfrm>
              <a:off x="7800975" y="3797300"/>
              <a:ext cx="174625" cy="630238"/>
            </a:xfrm>
            <a:custGeom>
              <a:avLst/>
              <a:gdLst>
                <a:gd name="T0" fmla="*/ 2147483647 w 110"/>
                <a:gd name="T1" fmla="*/ 2147483647 h 397"/>
                <a:gd name="T2" fmla="*/ 2147483647 w 110"/>
                <a:gd name="T3" fmla="*/ 2147483647 h 397"/>
                <a:gd name="T4" fmla="*/ 2147483647 w 110"/>
                <a:gd name="T5" fmla="*/ 2147483647 h 397"/>
                <a:gd name="T6" fmla="*/ 0 w 110"/>
                <a:gd name="T7" fmla="*/ 0 h 3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397"/>
                <a:gd name="T14" fmla="*/ 110 w 110"/>
                <a:gd name="T15" fmla="*/ 397 h 3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397">
                  <a:moveTo>
                    <a:pt x="24" y="397"/>
                  </a:moveTo>
                  <a:cubicBezTo>
                    <a:pt x="62" y="331"/>
                    <a:pt x="100" y="265"/>
                    <a:pt x="105" y="211"/>
                  </a:cubicBezTo>
                  <a:cubicBezTo>
                    <a:pt x="110" y="157"/>
                    <a:pt x="74" y="108"/>
                    <a:pt x="57" y="73"/>
                  </a:cubicBezTo>
                  <a:cubicBezTo>
                    <a:pt x="40" y="38"/>
                    <a:pt x="8" y="12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902182" name="Line 38"/>
          <p:cNvSpPr>
            <a:spLocks noChangeShapeType="1"/>
          </p:cNvSpPr>
          <p:nvPr/>
        </p:nvSpPr>
        <p:spPr bwMode="auto">
          <a:xfrm>
            <a:off x="8187065" y="2762700"/>
            <a:ext cx="1231900" cy="2044700"/>
          </a:xfrm>
          <a:prstGeom prst="line">
            <a:avLst/>
          </a:prstGeom>
          <a:noFill/>
          <a:ln w="19050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02183" name="Line 39"/>
          <p:cNvSpPr>
            <a:spLocks noChangeShapeType="1"/>
          </p:cNvSpPr>
          <p:nvPr/>
        </p:nvSpPr>
        <p:spPr bwMode="auto">
          <a:xfrm>
            <a:off x="7666365" y="3308800"/>
            <a:ext cx="2286000" cy="8890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Lucida Sans" charset="0"/>
              <a:ea typeface="Arial Unicode MS" charset="0"/>
              <a:cs typeface="Arial Unicode MS" charset="0"/>
            </a:endParaRPr>
          </a:p>
        </p:txBody>
      </p:sp>
      <p:sp>
        <p:nvSpPr>
          <p:cNvPr id="26653" name="Oval 41"/>
          <p:cNvSpPr>
            <a:spLocks noChangeArrowheads="1"/>
          </p:cNvSpPr>
          <p:nvPr/>
        </p:nvSpPr>
        <p:spPr bwMode="auto">
          <a:xfrm>
            <a:off x="8834765" y="3448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54" name="Rectangle 42"/>
          <p:cNvSpPr>
            <a:spLocks noChangeArrowheads="1"/>
          </p:cNvSpPr>
          <p:nvPr/>
        </p:nvSpPr>
        <p:spPr bwMode="auto">
          <a:xfrm>
            <a:off x="8491865" y="3994600"/>
            <a:ext cx="152400" cy="152400"/>
          </a:xfrm>
          <a:prstGeom prst="rect">
            <a:avLst/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55" name="Rectangle 43"/>
          <p:cNvSpPr>
            <a:spLocks noChangeArrowheads="1"/>
          </p:cNvSpPr>
          <p:nvPr/>
        </p:nvSpPr>
        <p:spPr bwMode="auto">
          <a:xfrm>
            <a:off x="8796665" y="4210500"/>
            <a:ext cx="152400" cy="152400"/>
          </a:xfrm>
          <a:prstGeom prst="rect">
            <a:avLst/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56" name="Rectangle 44"/>
          <p:cNvSpPr>
            <a:spLocks noChangeArrowheads="1"/>
          </p:cNvSpPr>
          <p:nvPr/>
        </p:nvSpPr>
        <p:spPr bwMode="auto">
          <a:xfrm>
            <a:off x="8187065" y="37533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57" name="Oval 45"/>
          <p:cNvSpPr>
            <a:spLocks noChangeArrowheads="1"/>
          </p:cNvSpPr>
          <p:nvPr/>
        </p:nvSpPr>
        <p:spPr bwMode="auto">
          <a:xfrm>
            <a:off x="9190365" y="3715200"/>
            <a:ext cx="152400" cy="152400"/>
          </a:xfrm>
          <a:prstGeom prst="ellipse">
            <a:avLst/>
          </a:prstGeom>
          <a:solidFill>
            <a:srgbClr val="43708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26659" name="TextBox 47"/>
          <p:cNvSpPr txBox="1">
            <a:spLocks noChangeArrowheads="1"/>
          </p:cNvSpPr>
          <p:nvPr/>
        </p:nvSpPr>
        <p:spPr bwMode="auto">
          <a:xfrm>
            <a:off x="6096000" y="61976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405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</a:rPr>
              <a:t>*but other discriminative methods often perform very similarly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8034665" y="2915101"/>
            <a:ext cx="1828800" cy="2979248"/>
            <a:chOff x="6096000" y="2362200"/>
            <a:chExt cx="1828800" cy="2979106"/>
          </a:xfrm>
        </p:grpSpPr>
        <p:sp>
          <p:nvSpPr>
            <p:cNvPr id="26662" name="Line 38"/>
            <p:cNvSpPr>
              <a:spLocks noChangeShapeType="1"/>
            </p:cNvSpPr>
            <p:nvPr/>
          </p:nvSpPr>
          <p:spPr bwMode="auto">
            <a:xfrm>
              <a:off x="6096000" y="2362200"/>
              <a:ext cx="1231900" cy="2044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63" name="Line 38"/>
            <p:cNvSpPr>
              <a:spLocks noChangeShapeType="1"/>
            </p:cNvSpPr>
            <p:nvPr/>
          </p:nvSpPr>
          <p:spPr bwMode="auto">
            <a:xfrm>
              <a:off x="6692900" y="2514600"/>
              <a:ext cx="1231900" cy="2044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64" name="Line 35"/>
            <p:cNvSpPr>
              <a:spLocks noChangeShapeType="1"/>
            </p:cNvSpPr>
            <p:nvPr/>
          </p:nvSpPr>
          <p:spPr bwMode="auto">
            <a:xfrm flipV="1">
              <a:off x="7162800" y="3886200"/>
              <a:ext cx="381000" cy="2286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65" name="Text Box 36"/>
            <p:cNvSpPr txBox="1">
              <a:spLocks noChangeArrowheads="1"/>
            </p:cNvSpPr>
            <p:nvPr/>
          </p:nvSpPr>
          <p:spPr bwMode="auto">
            <a:xfrm>
              <a:off x="6477000" y="4633315"/>
              <a:ext cx="1184275" cy="707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405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Narrower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margin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3" name="Curved Connector 52"/>
            <p:cNvCxnSpPr>
              <a:cxnSpLocks noChangeShapeType="1"/>
              <a:stCxn id="26665" idx="0"/>
            </p:cNvCxnSpPr>
            <p:nvPr/>
          </p:nvCxnSpPr>
          <p:spPr bwMode="auto">
            <a:xfrm rot="5400000" flipH="1" flipV="1">
              <a:off x="6849284" y="4243598"/>
              <a:ext cx="609571" cy="169862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412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70" grpId="0" animBg="1"/>
      <p:bldP spid="902182" grpId="0" animBg="1"/>
      <p:bldP spid="90218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1_Integr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3.xml><?xml version="1.0" encoding="utf-8"?>
<a:theme xmlns:a="http://schemas.openxmlformats.org/drawingml/2006/main" name="2_Integr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4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7632</TotalTime>
  <Words>2840</Words>
  <Application>Microsoft Office PowerPoint</Application>
  <PresentationFormat>Widescreen</PresentationFormat>
  <Paragraphs>463</Paragraphs>
  <Slides>43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69" baseType="lpstr">
      <vt:lpstr>MS Gothic</vt:lpstr>
      <vt:lpstr>ＭＳ Ｐゴシック</vt:lpstr>
      <vt:lpstr>ＭＳ Ｐゴシック</vt:lpstr>
      <vt:lpstr>SimSun</vt:lpstr>
      <vt:lpstr>Arial</vt:lpstr>
      <vt:lpstr>Arial Unicode MS</vt:lpstr>
      <vt:lpstr>Calibri</vt:lpstr>
      <vt:lpstr>Comic Sans MS</vt:lpstr>
      <vt:lpstr>Garamond</vt:lpstr>
      <vt:lpstr>Lucida Sans</vt:lpstr>
      <vt:lpstr>Rockwell</vt:lpstr>
      <vt:lpstr>华文仿宋</vt:lpstr>
      <vt:lpstr>Symbol</vt:lpstr>
      <vt:lpstr>Tahoma</vt:lpstr>
      <vt:lpstr>Times New Roman</vt:lpstr>
      <vt:lpstr>Tw Cen MT</vt:lpstr>
      <vt:lpstr>Tw Cen MT Condensed</vt:lpstr>
      <vt:lpstr>Verdana</vt:lpstr>
      <vt:lpstr>Wingdings</vt:lpstr>
      <vt:lpstr>Wingdings 3</vt:lpstr>
      <vt:lpstr>Integral</vt:lpstr>
      <vt:lpstr>1_Integral</vt:lpstr>
      <vt:lpstr>2_Integral</vt:lpstr>
      <vt:lpstr>3_Integral</vt:lpstr>
      <vt:lpstr>Equation</vt:lpstr>
      <vt:lpstr>Bitmap Image</vt:lpstr>
      <vt:lpstr>support vector machines</vt:lpstr>
      <vt:lpstr>OUTLINE</vt:lpstr>
      <vt:lpstr>Pengklasifikasi linear</vt:lpstr>
      <vt:lpstr>Pengklasifikasi linear</vt:lpstr>
      <vt:lpstr>Pengklasifikasi linear</vt:lpstr>
      <vt:lpstr>Pengklasifikasi linear</vt:lpstr>
      <vt:lpstr>Margin pengklasifikasi</vt:lpstr>
      <vt:lpstr>PowerPoint Presentation</vt:lpstr>
      <vt:lpstr>Support Vector Machine (SVM)</vt:lpstr>
      <vt:lpstr>Geometric Margin</vt:lpstr>
      <vt:lpstr>Linear SVM Mathematically The linearly separable case</vt:lpstr>
      <vt:lpstr>Linear Support Vector Machine (SVM)</vt:lpstr>
      <vt:lpstr>Linear SVMs Mathematically (cont.)</vt:lpstr>
      <vt:lpstr>Solving the Optimization Problem</vt:lpstr>
      <vt:lpstr>The Optimization Problem Solution</vt:lpstr>
      <vt:lpstr>Soft Margin Classification  </vt:lpstr>
      <vt:lpstr>Soft Margin Classification Mathematically</vt:lpstr>
      <vt:lpstr>PowerPoint Presentation</vt:lpstr>
      <vt:lpstr>Soft Margin Classification – Solution</vt:lpstr>
      <vt:lpstr>Classification with SVMs</vt:lpstr>
      <vt:lpstr>Linear SVMs:  Summary</vt:lpstr>
      <vt:lpstr>Non-linear SVMs</vt:lpstr>
      <vt:lpstr>Non-linear SVMs:  Feature spaces</vt:lpstr>
      <vt:lpstr>The “Kernel Trick”</vt:lpstr>
      <vt:lpstr>Kernels</vt:lpstr>
      <vt:lpstr>Kriteria fungsi kernel</vt:lpstr>
      <vt:lpstr>Examples of kernel functions</vt:lpstr>
      <vt:lpstr>PowerPoint Presentation</vt:lpstr>
      <vt:lpstr>Nonlinear SVM - Overview</vt:lpstr>
      <vt:lpstr>Keunggulan svm</vt:lpstr>
      <vt:lpstr>Penerapan svm</vt:lpstr>
      <vt:lpstr>Application 1: Cancer Classification</vt:lpstr>
      <vt:lpstr>Weaknesses of SVM</vt:lpstr>
      <vt:lpstr>Application 2: Text Categorization</vt:lpstr>
      <vt:lpstr>Some Issues</vt:lpstr>
      <vt:lpstr>Nonlinear Kernel (I)</vt:lpstr>
      <vt:lpstr>Nonlinear Kernel (II)</vt:lpstr>
      <vt:lpstr>Software for SVM</vt:lpstr>
      <vt:lpstr>Software for SVM</vt:lpstr>
      <vt:lpstr>PowerPoint Presentation</vt:lpstr>
      <vt:lpstr>REferences</vt:lpstr>
      <vt:lpstr>Additional Resources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Renny</dc:creator>
  <cp:lastModifiedBy>ACER</cp:lastModifiedBy>
  <cp:revision>212</cp:revision>
  <dcterms:created xsi:type="dcterms:W3CDTF">2015-02-14T10:15:01Z</dcterms:created>
  <dcterms:modified xsi:type="dcterms:W3CDTF">2019-10-08T02:07:02Z</dcterms:modified>
</cp:coreProperties>
</file>