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2" r:id="rId4"/>
    <p:sldId id="259" r:id="rId5"/>
    <p:sldId id="258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88" r:id="rId14"/>
    <p:sldId id="291" r:id="rId15"/>
    <p:sldId id="289" r:id="rId16"/>
    <p:sldId id="290" r:id="rId17"/>
    <p:sldId id="293" r:id="rId18"/>
    <p:sldId id="29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19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72A2C-7E12-4B6B-8247-B69B7B28892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F2880-7E95-4F3C-80AC-B3B4478F6C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2880-7E95-4F3C-80AC-B3B4478F6C2A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27E8BB2-4690-418E-A01A-F02D91554AD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B18C31B-9D3C-43D6-87AC-94380FECE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PARA PIHAK YANG TERLIBAT DALAM PROSES KEPAILITAN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92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a. </a:t>
            </a:r>
            <a:r>
              <a:rPr lang="en-US" dirty="0" err="1"/>
              <a:t>Kreditor</a:t>
            </a:r>
            <a:r>
              <a:rPr lang="en-US" dirty="0"/>
              <a:t> </a:t>
            </a:r>
            <a:r>
              <a:rPr lang="en-US" dirty="0" err="1"/>
              <a:t>separatis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Kreditor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kebendaan,diantaranya</a:t>
            </a:r>
            <a:r>
              <a:rPr lang="en-US" dirty="0"/>
              <a:t>: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tanggungan</a:t>
            </a:r>
            <a:r>
              <a:rPr lang="en-US" dirty="0"/>
              <a:t>,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gadai</a:t>
            </a:r>
            <a:r>
              <a:rPr lang="en-US" dirty="0"/>
              <a:t>,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fidusia,pemegang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hipotik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lain-lain</a:t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Kreditor</a:t>
            </a:r>
            <a:r>
              <a:rPr lang="en-US" dirty="0"/>
              <a:t> </a:t>
            </a:r>
            <a:r>
              <a:rPr lang="en-US" dirty="0" err="1"/>
              <a:t>preferent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Kreditor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istimewa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1139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1149 </a:t>
            </a:r>
            <a:r>
              <a:rPr lang="en-US" dirty="0" err="1"/>
              <a:t>KUHPerdata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err="1"/>
              <a:t>Kreditor</a:t>
            </a:r>
            <a:r>
              <a:rPr lang="en-US" dirty="0"/>
              <a:t> </a:t>
            </a:r>
            <a:r>
              <a:rPr lang="en-US" dirty="0" err="1"/>
              <a:t>konkuren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kreditor</a:t>
            </a:r>
            <a:r>
              <a:rPr lang="en-US" dirty="0"/>
              <a:t> </a:t>
            </a:r>
            <a:r>
              <a:rPr lang="en-US" dirty="0" err="1"/>
              <a:t>bersaing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istimewa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kedudukannya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kreditor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Pengurus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tundaan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.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pengurus</a:t>
            </a:r>
            <a:r>
              <a:rPr lang="en-US" dirty="0"/>
              <a:t> </a:t>
            </a:r>
            <a:r>
              <a:rPr lang="en-US" dirty="0" err="1"/>
              <a:t>adlh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berdomisili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Indonesia,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mengurus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debitur</a:t>
            </a:r>
            <a:endParaRPr lang="en-US" dirty="0"/>
          </a:p>
          <a:p>
            <a:pPr>
              <a:buNone/>
            </a:pPr>
            <a:r>
              <a:rPr lang="en-US" dirty="0"/>
              <a:t>	2.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terdaftar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berwenang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BHP</a:t>
            </a:r>
          </a:p>
          <a:p>
            <a:endParaRPr lang="en-US" dirty="0"/>
          </a:p>
          <a:p>
            <a:r>
              <a:rPr lang="en-US" dirty="0" err="1"/>
              <a:t>Kurator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7443B-7960-4A25-8F03-3BB5BCDDE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22312"/>
          </a:xfrm>
        </p:spPr>
        <p:txBody>
          <a:bodyPr/>
          <a:lstStyle/>
          <a:p>
            <a:pPr>
              <a:defRPr/>
            </a:pPr>
            <a:r>
              <a:rPr lang="id-ID" sz="3600" dirty="0"/>
              <a:t>7.1. KURATOR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2A037-3CB2-425F-841D-0CC02813A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8" y="1071563"/>
            <a:ext cx="8229600" cy="5572125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  <a:defRPr/>
            </a:pPr>
            <a:r>
              <a:rPr lang="id-ID" sz="2400" dirty="0"/>
              <a:t>KURATOR </a:t>
            </a:r>
            <a:r>
              <a:rPr lang="id-ID" sz="2400" dirty="0">
                <a:solidFill>
                  <a:srgbClr val="FFFF00"/>
                </a:solidFill>
              </a:rPr>
              <a:t>HRS INDEPENDEN</a:t>
            </a:r>
            <a:r>
              <a:rPr lang="id-ID" sz="2400" dirty="0"/>
              <a:t>, TDK MEMPUNYAI BENTURAN KEPENTINGAN DG KREDITOR ATAU DEBITOR, DAN </a:t>
            </a:r>
            <a:r>
              <a:rPr lang="id-ID" sz="2400" dirty="0">
                <a:solidFill>
                  <a:srgbClr val="FFFF00"/>
                </a:solidFill>
              </a:rPr>
              <a:t>TDK SDG MENANGANI PERKARA KEPAILITAN DAN PKPU LEBIH DARI TIGA PERKARA</a:t>
            </a:r>
            <a:r>
              <a:rPr lang="id-ID" sz="2400" dirty="0"/>
              <a:t>. APABILA PIHAK YG BERKEPENTINGAN TDK MENGAJUKAN KURATOR, MAKA BHP DIANGKAT SELAKU KURATOR. 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id-ID" sz="2400" dirty="0"/>
              <a:t>KURATOR BERTANGGUNGJAWAB TERHADAP KESALAHAN ATAU  KELALAIAN DALAM MELAKSANAKAN TUGAS. 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id-ID" sz="2400" b="1" dirty="0">
                <a:solidFill>
                  <a:srgbClr val="FFFF00"/>
                </a:solidFill>
              </a:rPr>
              <a:t>BESARNYA IMBALAN KURATOR DITETAPKAN BERDASARKAN PEDOMAN  MENTERI HUKUM DAN PERUU.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2E909-0580-4296-98FC-881EFE7D3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01AE88-87EA-43EF-8494-BCAC1C61BC95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6F8-B81D-4C9D-A334-FF8972492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sz="3600" b="1" dirty="0">
                <a:solidFill>
                  <a:srgbClr val="FFFF00"/>
                </a:solidFill>
              </a:rPr>
              <a:t>7.2. SYARAT KURATOR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B7E8C-90DD-4E5D-ABB9-9CD6C2995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id-ID" sz="2800" dirty="0"/>
              <a:t>ORANG PERSEORANGAN BERDOMISILI DI IND. YG MEMILIKI KEAHLIAN KHUSUS UNTUK MENGURUS DAN/ATAU MEMBERESKAN HARTA PAILIT (LULUS PENDIDIKAN KURATOR &amp; PENGURUS).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800" dirty="0"/>
              <a:t>TERDAFTAR  DALAM KEMENTERIAN HUKUM &amp; HAM.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800" dirty="0"/>
              <a:t>ANGGOTA AKTIF PROFESI KURATOR DAN PENGURUS. </a:t>
            </a:r>
          </a:p>
          <a:p>
            <a:pPr marL="514350" indent="-514350">
              <a:buFont typeface="Wingdings" panose="05000000000000000000" pitchFamily="2" charset="2"/>
              <a:buNone/>
              <a:defRPr/>
            </a:pPr>
            <a:endParaRPr lang="id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9E590-1277-4BEF-A7B8-B284657B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ECE4F0-C8A9-4BEF-BB5F-E5A69718883B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E7307-3B72-4AE0-8DC4-2DD2CF1B4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6429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sz="4000" dirty="0">
                <a:solidFill>
                  <a:srgbClr val="FFFF00"/>
                </a:solidFill>
              </a:rPr>
              <a:t>7.3. TUGAS KURATOR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F755B-40C2-4AF2-BE2D-95AE8ED96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28688"/>
            <a:ext cx="8472488" cy="57864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PENGURUSAN DAN PEMBERESAN HARTA PAILIT.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MENGUMUMKAN PUTUSAN HAKIM TTG PERNYATAAN PAILIT DALAM BERITA NEGARA DAN SURAT KABAR YG DITETAPKAN HAKIM PENGAWAS.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MENYELAMATKAN HARTA PAILIT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MENYUSUN INVENTARIS HARTA PAILIT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MENYUSUN DAFTAR HUTANG DAN PIUTANG  HARTA PAILIT.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MELANJUTKAN USAHA DEBITOR (IJIN KREDITOR)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 BERWENANG MEMBUKA SURAT YG DITUJUKAN PADA SIPAILIT (YG BERKAITAN DG HARTA PAILIT).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MENERIMA PENGADUAN MENGENAI SI PAILIT.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BERWENANG MEMBERI UANG NAFKAH BAGI SI PAILIT ATAS IJIN HKM PENGAWAS.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2E11F-14E4-4B6F-84F5-57893183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9A2AF7-C14F-4407-A526-B875CA3B136C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26D59-507B-491A-9655-5BF9A7DCD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6000750"/>
          </a:xfrm>
        </p:spPr>
        <p:txBody>
          <a:bodyPr/>
          <a:lstStyle/>
          <a:p>
            <a:pPr marL="514350" indent="-514350">
              <a:buFont typeface="+mj-lt"/>
              <a:buAutoNum type="arabicPeriod" startAt="10"/>
              <a:defRPr/>
            </a:pPr>
            <a:r>
              <a:rPr lang="id-ID" sz="2800" dirty="0"/>
              <a:t> MEMINDAHTANGANKAN HARTA PAILIT .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id-ID" sz="2800" dirty="0"/>
              <a:t> MENYIMPAN HARTA PAILIT.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id-ID" sz="2800" dirty="0"/>
              <a:t>MEMBUNGAKAN UANG TUNAI.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id-ID" sz="2800" dirty="0"/>
              <a:t>BERWENANG UNTUK MEMBUAT PERDAMAIAN.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id-ID" sz="2800" dirty="0"/>
              <a:t>DAPAT MELAKUKAN PINJAMAN DARI PIHAK KETIGA.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id-ID" sz="2800" dirty="0"/>
              <a:t>KURATOR  HARUS MENYAMPAIKAN LAPORAN (BERSIFAT TERBUKA UNTUK UMUM) KEPADA HAKIM PENGAWAS MENGENAI KEADAAN HARTA PAILIT DAN PELAKSANAAN TUGASNAY SETIAP 3 BULAN. </a:t>
            </a:r>
          </a:p>
          <a:p>
            <a:pPr marL="514350" indent="-514350">
              <a:buFont typeface="+mj-lt"/>
              <a:buAutoNum type="arabicPeriod" startAt="10"/>
              <a:defRPr/>
            </a:pPr>
            <a:endParaRPr lang="id-ID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4BF2A-9651-48A0-B33A-D9389452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3B707E-7820-47AB-83D4-8C978D0C65B6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982F-D001-4E47-B8D0-FE02CCDB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785812"/>
          </a:xfrm>
        </p:spPr>
        <p:txBody>
          <a:bodyPr/>
          <a:lstStyle/>
          <a:p>
            <a:pPr>
              <a:defRPr/>
            </a:pPr>
            <a:r>
              <a:rPr lang="id-ID" sz="3600" b="1" dirty="0">
                <a:solidFill>
                  <a:srgbClr val="FFFF00"/>
                </a:solidFill>
              </a:rPr>
              <a:t>7.4.IMBALAN JASA KURATOR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4D2C2-8ED1-46B7-AAD0-8CAD6B8FC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643563"/>
          </a:xfrm>
        </p:spPr>
        <p:txBody>
          <a:bodyPr/>
          <a:lstStyle/>
          <a:p>
            <a:pPr marL="514350" indent="-514350" algn="ctr">
              <a:buFont typeface="Wingdings" panose="05000000000000000000" pitchFamily="2" charset="2"/>
              <a:buNone/>
              <a:defRPr/>
            </a:pPr>
            <a:r>
              <a:rPr lang="id-ID" b="1" dirty="0">
                <a:solidFill>
                  <a:srgbClr val="FFFF00"/>
                </a:solidFill>
              </a:rPr>
              <a:t>BERAKHIR DG PERDAMAIAN: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SAMPAI DG RP. 50 M                               = 6 %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KELEBIHAN DIATAS RP.50 M – 250 M    = 4,5 %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KLBDIATAS RP.250 M – 500 M                 = 3 %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dirty="0"/>
              <a:t>KLB DIATAS RP. 500 M                             = 1,5 %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id-ID" sz="2400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id-ID" sz="2400" dirty="0"/>
              <a:t>CONTOH: BILA HARTA PAILIT RP. 600M</a:t>
            </a:r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id-ID" sz="2400" dirty="0"/>
              <a:t>1.   6 % DR RP 50 M                                        = 3 M</a:t>
            </a:r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id-ID" sz="2400" dirty="0"/>
              <a:t>2.   4,5 % DARI  RP. 200 M                             =  9 M</a:t>
            </a:r>
          </a:p>
          <a:p>
            <a:pPr marL="514350" indent="-514350">
              <a:buFont typeface="Wingdings" panose="05000000000000000000" pitchFamily="2" charset="2"/>
              <a:buAutoNum type="arabicPeriod" startAt="3"/>
              <a:defRPr/>
            </a:pPr>
            <a:r>
              <a:rPr lang="id-ID" sz="2400" dirty="0"/>
              <a:t>3 % DARI RP. 300 M                                 =  7,5 M</a:t>
            </a:r>
          </a:p>
          <a:p>
            <a:pPr marL="514350" indent="-514350">
              <a:buFont typeface="Wingdings" panose="05000000000000000000" pitchFamily="2" charset="2"/>
              <a:buAutoNum type="arabicPeriod" startAt="3"/>
              <a:defRPr/>
            </a:pPr>
            <a:r>
              <a:rPr lang="id-ID" sz="2400" dirty="0"/>
              <a:t>1,5 %  DARI RP. 100 M                             =  1,5 M</a:t>
            </a:r>
          </a:p>
          <a:p>
            <a:pPr marL="514350" indent="-514350" algn="ctr">
              <a:buFont typeface="Wingdings" panose="05000000000000000000" pitchFamily="2" charset="2"/>
              <a:buNone/>
              <a:defRPr/>
            </a:pPr>
            <a:r>
              <a:rPr lang="id-ID" sz="2800" b="1" dirty="0">
                <a:solidFill>
                  <a:srgbClr val="FFFF00"/>
                </a:solidFill>
              </a:rPr>
              <a:t>JUMLAH  PENERIMAAN            RP. 21 MILYAR</a:t>
            </a:r>
            <a:r>
              <a:rPr lang="id-ID" sz="2400" dirty="0"/>
              <a:t>                    </a:t>
            </a:r>
            <a:endParaRPr lang="id-ID" dirty="0"/>
          </a:p>
          <a:p>
            <a:pPr marL="514350" indent="-514350">
              <a:buFont typeface="+mj-lt"/>
              <a:buAutoNum type="arabicPeriod"/>
              <a:defRPr/>
            </a:pPr>
            <a:endParaRPr lang="id-ID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endParaRPr lang="id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AC553-D86E-420A-AD64-1F95A430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1C9B22-C1A2-4434-AE98-A180F4FE4F2E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5C6AA-009C-4270-AA40-A692192EE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5175"/>
          </a:xfrm>
        </p:spPr>
        <p:txBody>
          <a:bodyPr/>
          <a:lstStyle/>
          <a:p>
            <a:pPr marL="514350" indent="-514350" algn="ctr">
              <a:buFont typeface="Wingdings" panose="05000000000000000000" pitchFamily="2" charset="2"/>
              <a:buNone/>
              <a:defRPr/>
            </a:pPr>
            <a:r>
              <a:rPr lang="id-ID" b="1" dirty="0">
                <a:solidFill>
                  <a:srgbClr val="FFFF00"/>
                </a:solidFill>
              </a:rPr>
              <a:t>BERAKHIR DG PEMBERESAN: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b="1" dirty="0"/>
              <a:t>SAMPAI DG RP. 50 M                               = 10  %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b="1" dirty="0"/>
              <a:t>KELEBIHAN DIATAS RP.50 M – 250 M    = 7,5 %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b="1" dirty="0"/>
              <a:t>KLBDIATAS RP.250 M – 500 M                 = 5 %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d-ID" sz="2400" b="1" dirty="0"/>
              <a:t>KLB DIATAS RP. 500 M                             = 2,5 %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id-ID" sz="2400" b="1" dirty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id-ID" sz="2400" dirty="0"/>
              <a:t>CONTOH: BILA HARTA PAILIT RP. 600M</a:t>
            </a:r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id-ID" sz="2400" dirty="0"/>
              <a:t>1.   10 % DR RP 50 M                                        = 5 M</a:t>
            </a:r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id-ID" sz="2400" dirty="0"/>
              <a:t>2.   7,5 % DARI  RP. 200 M                               = 15 M</a:t>
            </a:r>
          </a:p>
          <a:p>
            <a:pPr marL="514350" indent="-514350">
              <a:buFont typeface="Wingdings" panose="05000000000000000000" pitchFamily="2" charset="2"/>
              <a:buAutoNum type="arabicPeriod" startAt="3"/>
              <a:defRPr/>
            </a:pPr>
            <a:r>
              <a:rPr lang="id-ID" sz="2400" dirty="0"/>
              <a:t>5 % DARI RP. 300 M                                    =12,,5 M</a:t>
            </a:r>
          </a:p>
          <a:p>
            <a:pPr marL="514350" indent="-514350">
              <a:buFont typeface="Wingdings" panose="05000000000000000000" pitchFamily="2" charset="2"/>
              <a:buAutoNum type="arabicPeriod" startAt="3"/>
              <a:defRPr/>
            </a:pPr>
            <a:r>
              <a:rPr lang="id-ID" sz="2400" dirty="0"/>
              <a:t>2,5 %  DARI RP. 100 M                                = 2,5 M</a:t>
            </a:r>
          </a:p>
          <a:p>
            <a:pPr marL="514350" indent="-514350" algn="ctr">
              <a:buFont typeface="Wingdings" panose="05000000000000000000" pitchFamily="2" charset="2"/>
              <a:buNone/>
              <a:defRPr/>
            </a:pPr>
            <a:r>
              <a:rPr lang="id-ID" sz="2800" b="1" dirty="0">
                <a:solidFill>
                  <a:srgbClr val="FFFF00"/>
                </a:solidFill>
              </a:rPr>
              <a:t>JUMLAH  PENERIMAAN KURATOR  RP. 35,5 M</a:t>
            </a:r>
            <a:endParaRPr lang="id-ID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7A4C0-4468-409F-91FB-5743680A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F40B30-D052-49B5-89AB-2C4CC8851FE7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Debitur</a:t>
            </a:r>
            <a:r>
              <a:rPr lang="en-US" dirty="0"/>
              <a:t> </a:t>
            </a:r>
            <a:r>
              <a:rPr lang="en-US" dirty="0" err="1"/>
              <a:t>Pailit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debitur</a:t>
            </a:r>
            <a:r>
              <a:rPr lang="en-US" dirty="0"/>
              <a:t> </a:t>
            </a:r>
            <a:r>
              <a:rPr lang="en-US" dirty="0" err="1"/>
              <a:t>pailit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memohon</a:t>
            </a:r>
            <a:r>
              <a:rPr lang="en-US" dirty="0"/>
              <a:t>/</a:t>
            </a:r>
            <a:r>
              <a:rPr lang="en-US" dirty="0" err="1"/>
              <a:t>dimohonkan</a:t>
            </a:r>
            <a:r>
              <a:rPr lang="en-US" dirty="0"/>
              <a:t> </a:t>
            </a:r>
            <a:r>
              <a:rPr lang="en-US" dirty="0" err="1"/>
              <a:t>pailit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.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debitur</a:t>
            </a:r>
            <a:r>
              <a:rPr lang="en-US" dirty="0"/>
              <a:t> </a:t>
            </a:r>
            <a:r>
              <a:rPr lang="en-US" dirty="0" err="1"/>
              <a:t>pailit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debitur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1 (</a:t>
            </a:r>
            <a:r>
              <a:rPr lang="en-US" dirty="0" err="1"/>
              <a:t>satu</a:t>
            </a:r>
            <a:r>
              <a:rPr lang="en-US" dirty="0"/>
              <a:t>) </a:t>
            </a:r>
            <a:r>
              <a:rPr lang="en-US" dirty="0" err="1"/>
              <a:t>hutang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jatuh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ditagih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Hakim </a:t>
            </a:r>
            <a:r>
              <a:rPr lang="en-US" dirty="0" err="1"/>
              <a:t>Niaga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kepailitan</a:t>
            </a:r>
            <a:r>
              <a:rPr lang="en-US" dirty="0"/>
              <a:t>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hakim </a:t>
            </a:r>
            <a:r>
              <a:rPr lang="en-US" dirty="0" err="1"/>
              <a:t>majelis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hakim </a:t>
            </a:r>
            <a:r>
              <a:rPr lang="en-US" dirty="0" err="1"/>
              <a:t>tunggal</a:t>
            </a:r>
            <a:r>
              <a:rPr lang="en-US" dirty="0"/>
              <a:t>),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kasasi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Hakim </a:t>
            </a:r>
            <a:r>
              <a:rPr lang="en-US" dirty="0" err="1"/>
              <a:t>Pengawas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mengawasi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pemberesan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pailit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kepailitan</a:t>
            </a:r>
            <a:r>
              <a:rPr lang="en-US" dirty="0"/>
              <a:t>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hakim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pengangkatan</a:t>
            </a:r>
            <a:r>
              <a:rPr lang="en-US" dirty="0"/>
              <a:t> </a:t>
            </a:r>
            <a:r>
              <a:rPr lang="en-US" dirty="0" err="1"/>
              <a:t>kuratornya</a:t>
            </a:r>
            <a:r>
              <a:rPr lang="en-US" dirty="0"/>
              <a:t>. </a:t>
            </a:r>
            <a:r>
              <a:rPr lang="en-US" dirty="0" err="1"/>
              <a:t>Dahulu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hakim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hakim </a:t>
            </a:r>
            <a:r>
              <a:rPr lang="en-US" dirty="0" err="1"/>
              <a:t>komisaris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Hakim </a:t>
            </a:r>
            <a:r>
              <a:rPr lang="en-US" dirty="0" err="1"/>
              <a:t>Niaga</a:t>
            </a:r>
            <a:r>
              <a:rPr lang="en-US" dirty="0"/>
              <a:t> Hakim  </a:t>
            </a:r>
            <a:r>
              <a:rPr lang="en-US" dirty="0" err="1"/>
              <a:t>Pengawas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kepailitan</a:t>
            </a:r>
            <a:r>
              <a:rPr lang="en-US" dirty="0"/>
              <a:t>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hakim </a:t>
            </a:r>
            <a:r>
              <a:rPr lang="en-US" dirty="0" err="1"/>
              <a:t>majelis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hakim </a:t>
            </a:r>
            <a:r>
              <a:rPr lang="en-US" dirty="0" err="1"/>
              <a:t>tunggal</a:t>
            </a:r>
            <a:r>
              <a:rPr lang="en-US" dirty="0"/>
              <a:t>),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kasasi</a:t>
            </a:r>
            <a:r>
              <a:rPr lang="en-US" dirty="0"/>
              <a:t>.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mengawasi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pemberesan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pailit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kepailitan</a:t>
            </a:r>
            <a:r>
              <a:rPr lang="en-US" dirty="0"/>
              <a:t>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hakim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pengangkatan</a:t>
            </a:r>
            <a:r>
              <a:rPr lang="en-US" dirty="0"/>
              <a:t> </a:t>
            </a:r>
            <a:r>
              <a:rPr lang="en-US" dirty="0" err="1"/>
              <a:t>kuratornya</a:t>
            </a:r>
            <a:r>
              <a:rPr lang="en-US" dirty="0"/>
              <a:t>. </a:t>
            </a:r>
            <a:r>
              <a:rPr lang="en-US" dirty="0" err="1"/>
              <a:t>Dahulu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hakim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hakim </a:t>
            </a:r>
            <a:r>
              <a:rPr lang="en-US" dirty="0" err="1"/>
              <a:t>komisaris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Hakim </a:t>
            </a:r>
            <a:r>
              <a:rPr lang="en-US" dirty="0" err="1"/>
              <a:t>Pengawas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ttg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debitur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krediturnya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kurator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sepakat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36)</a:t>
            </a:r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berkepentingan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haknya</a:t>
            </a:r>
            <a:r>
              <a:rPr lang="en-US" dirty="0"/>
              <a:t> </a:t>
            </a:r>
            <a:r>
              <a:rPr lang="en-US" dirty="0" err="1"/>
              <a:t>ditangguhkan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mengangkat</a:t>
            </a:r>
            <a:r>
              <a:rPr lang="en-US" dirty="0"/>
              <a:t> </a:t>
            </a:r>
            <a:r>
              <a:rPr lang="en-US" dirty="0" err="1"/>
              <a:t>penangguhan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kurator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pengangkatan</a:t>
            </a:r>
            <a:r>
              <a:rPr lang="en-US" dirty="0"/>
              <a:t> </a:t>
            </a:r>
            <a:r>
              <a:rPr lang="en-US" dirty="0" err="1"/>
              <a:t>penangguhan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(</a:t>
            </a:r>
            <a:r>
              <a:rPr lang="en-US" dirty="0" err="1"/>
              <a:t>pasal</a:t>
            </a:r>
            <a:r>
              <a:rPr lang="en-US" dirty="0"/>
              <a:t> 57 </a:t>
            </a:r>
            <a:r>
              <a:rPr lang="en-US" dirty="0" err="1"/>
              <a:t>ayat</a:t>
            </a:r>
            <a:r>
              <a:rPr lang="en-US" dirty="0"/>
              <a:t> (3))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5000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kurator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kurator</a:t>
            </a:r>
            <a:r>
              <a:rPr lang="en-US" dirty="0"/>
              <a:t> </a:t>
            </a:r>
            <a:r>
              <a:rPr lang="en-US" dirty="0" err="1"/>
              <a:t>menjaminkan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pailit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pinjaman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kurator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kurator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menghadap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pengadilan</a:t>
            </a:r>
            <a:endParaRPr lang="en-US" dirty="0"/>
          </a:p>
          <a:p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kurator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3 (</a:t>
            </a:r>
            <a:r>
              <a:rPr lang="en-US" dirty="0" err="1"/>
              <a:t>tiga</a:t>
            </a:r>
            <a:r>
              <a:rPr lang="en-US" dirty="0"/>
              <a:t>)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pailit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tugasnya</a:t>
            </a:r>
            <a:endParaRPr lang="en-US" dirty="0"/>
          </a:p>
          <a:p>
            <a:r>
              <a:rPr lang="en-US" dirty="0" err="1"/>
              <a:t>Memperpanjang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sbgmn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74 </a:t>
            </a:r>
            <a:r>
              <a:rPr lang="en-US" dirty="0" err="1"/>
              <a:t>ayat</a:t>
            </a:r>
            <a:r>
              <a:rPr lang="en-US" dirty="0"/>
              <a:t> (1)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26208"/>
          </a:xfrm>
        </p:spPr>
        <p:txBody>
          <a:bodyPr/>
          <a:lstStyle/>
          <a:p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kpd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pencocokan</a:t>
            </a:r>
            <a:r>
              <a:rPr lang="en-US" dirty="0"/>
              <a:t> </a:t>
            </a:r>
            <a:r>
              <a:rPr lang="en-US" dirty="0" err="1"/>
              <a:t>hutang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Kreditur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prinsipnya</a:t>
            </a:r>
            <a:r>
              <a:rPr lang="en-US" dirty="0"/>
              <a:t>,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memperjuangkan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293</TotalTime>
  <Words>955</Words>
  <Application>Microsoft Office PowerPoint</Application>
  <PresentationFormat>On-screen Show (4:3)</PresentationFormat>
  <Paragraphs>95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Verdana</vt:lpstr>
      <vt:lpstr>Wingdings</vt:lpstr>
      <vt:lpstr>Wingdings 2</vt:lpstr>
      <vt:lpstr>Verve</vt:lpstr>
      <vt:lpstr>PARA PIHAK YANG TERLIBAT DALAM PROSES KEPAILITAN</vt:lpstr>
      <vt:lpstr>Pihak Debitur Pailit</vt:lpstr>
      <vt:lpstr>Hakim Niaga</vt:lpstr>
      <vt:lpstr>Hakim Pengawas</vt:lpstr>
      <vt:lpstr>Hakim Niaga Hakim  Pengawas</vt:lpstr>
      <vt:lpstr>Tugas dan Wewenang Hakim Pengawas</vt:lpstr>
      <vt:lpstr>PowerPoint Presentation</vt:lpstr>
      <vt:lpstr>PowerPoint Presentation</vt:lpstr>
      <vt:lpstr>Panitia Kreditur</vt:lpstr>
      <vt:lpstr>PowerPoint Presentation</vt:lpstr>
      <vt:lpstr>Pengurus</vt:lpstr>
      <vt:lpstr>Kurator</vt:lpstr>
      <vt:lpstr>7.1. KURATOR</vt:lpstr>
      <vt:lpstr>7.2. SYARAT KURATOR</vt:lpstr>
      <vt:lpstr>7.3. TUGAS KURATOR</vt:lpstr>
      <vt:lpstr>PowerPoint Presentation</vt:lpstr>
      <vt:lpstr>7.4.IMBALAN JASA KURATOR</vt:lpstr>
      <vt:lpstr>PowerPoint Presentation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TINDAKAN YURIDIS SETELAH PUTUSAN PAILIT</dc:title>
  <dc:creator>admin</dc:creator>
  <cp:lastModifiedBy>Helena Tambajong</cp:lastModifiedBy>
  <cp:revision>26</cp:revision>
  <dcterms:created xsi:type="dcterms:W3CDTF">2010-02-19T04:35:28Z</dcterms:created>
  <dcterms:modified xsi:type="dcterms:W3CDTF">2020-10-05T06:42:23Z</dcterms:modified>
</cp:coreProperties>
</file>