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74" r:id="rId9"/>
    <p:sldId id="273" r:id="rId10"/>
    <p:sldId id="263" r:id="rId11"/>
    <p:sldId id="264" r:id="rId12"/>
    <p:sldId id="265" r:id="rId13"/>
    <p:sldId id="269" r:id="rId14"/>
    <p:sldId id="270" r:id="rId15"/>
  </p:sldIdLst>
  <p:sldSz cx="18288000" cy="10287000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Drukaatie Burti" panose="020B0604020202020204" charset="0"/>
      <p:regular r:id="rId17"/>
    </p:embeddedFont>
    <p:embeddedFont>
      <p:font typeface="Gaegu" pitchFamily="2" charset="0"/>
      <p:regular r:id="rId18"/>
      <p:bold r:id="rId19"/>
    </p:embeddedFont>
    <p:embeddedFont>
      <p:font typeface="Gaegu Bold" charset="0"/>
      <p:regular r:id="rId20"/>
    </p:embeddedFont>
    <p:embeddedFont>
      <p:font typeface="Gaegu Light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4" d="100"/>
          <a:sy n="64" d="100"/>
        </p:scale>
        <p:origin x="1134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7.svg"/><Relationship Id="rId18" Type="http://schemas.openxmlformats.org/officeDocument/2006/relationships/image" Target="../media/image100.png"/><Relationship Id="rId26" Type="http://schemas.openxmlformats.org/officeDocument/2006/relationships/image" Target="../media/image40.png"/><Relationship Id="rId3" Type="http://schemas.openxmlformats.org/officeDocument/2006/relationships/image" Target="../media/image91.svg"/><Relationship Id="rId21" Type="http://schemas.openxmlformats.org/officeDocument/2006/relationships/image" Target="../media/image103.svg"/><Relationship Id="rId7" Type="http://schemas.openxmlformats.org/officeDocument/2006/relationships/image" Target="../media/image93.svg"/><Relationship Id="rId12" Type="http://schemas.openxmlformats.org/officeDocument/2006/relationships/image" Target="../media/image96.png"/><Relationship Id="rId17" Type="http://schemas.openxmlformats.org/officeDocument/2006/relationships/image" Target="../media/image99.svg"/><Relationship Id="rId25" Type="http://schemas.openxmlformats.org/officeDocument/2006/relationships/image" Target="../media/image107.svg"/><Relationship Id="rId2" Type="http://schemas.openxmlformats.org/officeDocument/2006/relationships/image" Target="../media/image90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29" Type="http://schemas.openxmlformats.org/officeDocument/2006/relationships/image" Target="../media/image10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45.svg"/><Relationship Id="rId24" Type="http://schemas.openxmlformats.org/officeDocument/2006/relationships/image" Target="../media/image106.png"/><Relationship Id="rId32" Type="http://schemas.openxmlformats.org/officeDocument/2006/relationships/image" Target="../media/image25.png"/><Relationship Id="rId5" Type="http://schemas.openxmlformats.org/officeDocument/2006/relationships/image" Target="../media/image2.svg"/><Relationship Id="rId15" Type="http://schemas.openxmlformats.org/officeDocument/2006/relationships/image" Target="../media/image16.svg"/><Relationship Id="rId23" Type="http://schemas.openxmlformats.org/officeDocument/2006/relationships/image" Target="../media/image105.svg"/><Relationship Id="rId28" Type="http://schemas.openxmlformats.org/officeDocument/2006/relationships/image" Target="../media/image108.png"/><Relationship Id="rId10" Type="http://schemas.openxmlformats.org/officeDocument/2006/relationships/image" Target="../media/image44.png"/><Relationship Id="rId19" Type="http://schemas.openxmlformats.org/officeDocument/2006/relationships/image" Target="../media/image101.svg"/><Relationship Id="rId31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95.svg"/><Relationship Id="rId14" Type="http://schemas.openxmlformats.org/officeDocument/2006/relationships/image" Target="../media/image15.png"/><Relationship Id="rId22" Type="http://schemas.openxmlformats.org/officeDocument/2006/relationships/image" Target="../media/image104.png"/><Relationship Id="rId27" Type="http://schemas.openxmlformats.org/officeDocument/2006/relationships/image" Target="../media/image41.svg"/><Relationship Id="rId30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5.svg"/><Relationship Id="rId18" Type="http://schemas.openxmlformats.org/officeDocument/2006/relationships/image" Target="../media/image25.png"/><Relationship Id="rId3" Type="http://schemas.openxmlformats.org/officeDocument/2006/relationships/image" Target="../media/image111.svg"/><Relationship Id="rId7" Type="http://schemas.openxmlformats.org/officeDocument/2006/relationships/image" Target="../media/image101.svg"/><Relationship Id="rId12" Type="http://schemas.openxmlformats.org/officeDocument/2006/relationships/image" Target="../media/image114.png"/><Relationship Id="rId17" Type="http://schemas.openxmlformats.org/officeDocument/2006/relationships/image" Target="../media/image24.png"/><Relationship Id="rId2" Type="http://schemas.openxmlformats.org/officeDocument/2006/relationships/image" Target="../media/image110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22.svg"/><Relationship Id="rId5" Type="http://schemas.openxmlformats.org/officeDocument/2006/relationships/image" Target="../media/image113.svg"/><Relationship Id="rId15" Type="http://schemas.openxmlformats.org/officeDocument/2006/relationships/image" Target="../media/image99.svg"/><Relationship Id="rId10" Type="http://schemas.openxmlformats.org/officeDocument/2006/relationships/image" Target="../media/image21.png"/><Relationship Id="rId4" Type="http://schemas.openxmlformats.org/officeDocument/2006/relationships/image" Target="../media/image112.png"/><Relationship Id="rId9" Type="http://schemas.openxmlformats.org/officeDocument/2006/relationships/image" Target="../media/image16.svg"/><Relationship Id="rId14" Type="http://schemas.openxmlformats.org/officeDocument/2006/relationships/image" Target="../media/image9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43.svg"/><Relationship Id="rId3" Type="http://schemas.openxmlformats.org/officeDocument/2006/relationships/image" Target="../media/image117.svg"/><Relationship Id="rId7" Type="http://schemas.openxmlformats.org/officeDocument/2006/relationships/image" Target="../media/image51.svg"/><Relationship Id="rId12" Type="http://schemas.openxmlformats.org/officeDocument/2006/relationships/image" Target="../media/image42.png"/><Relationship Id="rId17" Type="http://schemas.openxmlformats.org/officeDocument/2006/relationships/image" Target="../media/image120.jpeg"/><Relationship Id="rId2" Type="http://schemas.openxmlformats.org/officeDocument/2006/relationships/image" Target="../media/image116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77.svg"/><Relationship Id="rId5" Type="http://schemas.openxmlformats.org/officeDocument/2006/relationships/image" Target="../media/image41.svg"/><Relationship Id="rId15" Type="http://schemas.openxmlformats.org/officeDocument/2006/relationships/image" Target="../media/image24.png"/><Relationship Id="rId10" Type="http://schemas.openxmlformats.org/officeDocument/2006/relationships/image" Target="../media/image76.png"/><Relationship Id="rId4" Type="http://schemas.openxmlformats.org/officeDocument/2006/relationships/image" Target="../media/image40.png"/><Relationship Id="rId9" Type="http://schemas.openxmlformats.org/officeDocument/2006/relationships/image" Target="../media/image119.sv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6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5.png"/><Relationship Id="rId17" Type="http://schemas.openxmlformats.org/officeDocument/2006/relationships/image" Target="../media/image57.svg"/><Relationship Id="rId2" Type="http://schemas.openxmlformats.org/officeDocument/2006/relationships/image" Target="../media/image26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svg"/><Relationship Id="rId5" Type="http://schemas.openxmlformats.org/officeDocument/2006/relationships/image" Target="../media/image29.svg"/><Relationship Id="rId15" Type="http://schemas.openxmlformats.org/officeDocument/2006/relationships/image" Target="../media/image55.sv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122.sv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svg"/><Relationship Id="rId18" Type="http://schemas.openxmlformats.org/officeDocument/2006/relationships/image" Target="../media/image11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17" Type="http://schemas.openxmlformats.org/officeDocument/2006/relationships/image" Target="../media/image91.svg"/><Relationship Id="rId2" Type="http://schemas.openxmlformats.org/officeDocument/2006/relationships/image" Target="../media/image1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20.svg"/><Relationship Id="rId10" Type="http://schemas.openxmlformats.org/officeDocument/2006/relationships/image" Target="../media/image11.png"/><Relationship Id="rId19" Type="http://schemas.openxmlformats.org/officeDocument/2006/relationships/image" Target="../media/image119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26" Type="http://schemas.openxmlformats.org/officeDocument/2006/relationships/image" Target="../media/image48.png"/><Relationship Id="rId21" Type="http://schemas.openxmlformats.org/officeDocument/2006/relationships/image" Target="../media/image6.svg"/><Relationship Id="rId34" Type="http://schemas.openxmlformats.org/officeDocument/2006/relationships/image" Target="../media/image56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5" Type="http://schemas.openxmlformats.org/officeDocument/2006/relationships/image" Target="../media/image47.svg"/><Relationship Id="rId33" Type="http://schemas.openxmlformats.org/officeDocument/2006/relationships/image" Target="../media/image55.svg"/><Relationship Id="rId38" Type="http://schemas.openxmlformats.org/officeDocument/2006/relationships/image" Target="../media/image25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5.png"/><Relationship Id="rId29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24.pn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23" Type="http://schemas.openxmlformats.org/officeDocument/2006/relationships/image" Target="../media/image45.svg"/><Relationship Id="rId28" Type="http://schemas.openxmlformats.org/officeDocument/2006/relationships/image" Target="../media/image50.png"/><Relationship Id="rId36" Type="http://schemas.openxmlformats.org/officeDocument/2006/relationships/image" Target="../media/image23.pn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31" Type="http://schemas.openxmlformats.org/officeDocument/2006/relationships/image" Target="../media/image53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44.png"/><Relationship Id="rId27" Type="http://schemas.openxmlformats.org/officeDocument/2006/relationships/image" Target="../media/image49.svg"/><Relationship Id="rId30" Type="http://schemas.openxmlformats.org/officeDocument/2006/relationships/image" Target="../media/image52.png"/><Relationship Id="rId35" Type="http://schemas.openxmlformats.org/officeDocument/2006/relationships/image" Target="../media/image57.svg"/><Relationship Id="rId8" Type="http://schemas.openxmlformats.org/officeDocument/2006/relationships/image" Target="../media/image32.png"/><Relationship Id="rId3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14.svg"/><Relationship Id="rId18" Type="http://schemas.openxmlformats.org/officeDocument/2006/relationships/image" Target="../media/image25.png"/><Relationship Id="rId3" Type="http://schemas.openxmlformats.org/officeDocument/2006/relationships/image" Target="../media/image59.svg"/><Relationship Id="rId7" Type="http://schemas.openxmlformats.org/officeDocument/2006/relationships/image" Target="../media/image49.svg"/><Relationship Id="rId12" Type="http://schemas.openxmlformats.org/officeDocument/2006/relationships/image" Target="../media/image13.png"/><Relationship Id="rId17" Type="http://schemas.openxmlformats.org/officeDocument/2006/relationships/image" Target="../media/image24.png"/><Relationship Id="rId2" Type="http://schemas.openxmlformats.org/officeDocument/2006/relationships/image" Target="../media/image58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61.svg"/><Relationship Id="rId5" Type="http://schemas.openxmlformats.org/officeDocument/2006/relationships/image" Target="../media/image41.svg"/><Relationship Id="rId15" Type="http://schemas.openxmlformats.org/officeDocument/2006/relationships/image" Target="../media/image63.svg"/><Relationship Id="rId10" Type="http://schemas.openxmlformats.org/officeDocument/2006/relationships/image" Target="../media/image60.png"/><Relationship Id="rId4" Type="http://schemas.openxmlformats.org/officeDocument/2006/relationships/image" Target="../media/image40.png"/><Relationship Id="rId9" Type="http://schemas.openxmlformats.org/officeDocument/2006/relationships/image" Target="../media/image51.svg"/><Relationship Id="rId1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55.sv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12" Type="http://schemas.openxmlformats.org/officeDocument/2006/relationships/image" Target="../media/image54.png"/><Relationship Id="rId2" Type="http://schemas.openxmlformats.org/officeDocument/2006/relationships/image" Target="../media/image64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43.svg"/><Relationship Id="rId5" Type="http://schemas.openxmlformats.org/officeDocument/2006/relationships/image" Target="../media/image67.svg"/><Relationship Id="rId15" Type="http://schemas.openxmlformats.org/officeDocument/2006/relationships/image" Target="../media/image24.png"/><Relationship Id="rId10" Type="http://schemas.openxmlformats.org/officeDocument/2006/relationships/image" Target="../media/image42.png"/><Relationship Id="rId4" Type="http://schemas.openxmlformats.org/officeDocument/2006/relationships/image" Target="../media/image66.png"/><Relationship Id="rId9" Type="http://schemas.openxmlformats.org/officeDocument/2006/relationships/image" Target="../media/image71.sv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1.svg"/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12" Type="http://schemas.openxmlformats.org/officeDocument/2006/relationships/image" Target="../media/image80.png"/><Relationship Id="rId2" Type="http://schemas.openxmlformats.org/officeDocument/2006/relationships/image" Target="../media/image72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4.svg"/><Relationship Id="rId5" Type="http://schemas.openxmlformats.org/officeDocument/2006/relationships/image" Target="../media/image75.svg"/><Relationship Id="rId15" Type="http://schemas.openxmlformats.org/officeDocument/2006/relationships/image" Target="../media/image24.png"/><Relationship Id="rId10" Type="http://schemas.openxmlformats.org/officeDocument/2006/relationships/image" Target="../media/image3.png"/><Relationship Id="rId4" Type="http://schemas.openxmlformats.org/officeDocument/2006/relationships/image" Target="../media/image74.png"/><Relationship Id="rId9" Type="http://schemas.openxmlformats.org/officeDocument/2006/relationships/image" Target="../media/image79.sv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3.png"/><Relationship Id="rId7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7.svg"/><Relationship Id="rId7" Type="http://schemas.openxmlformats.org/officeDocument/2006/relationships/image" Target="../media/image2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7.svg"/><Relationship Id="rId7" Type="http://schemas.openxmlformats.org/officeDocument/2006/relationships/image" Target="../media/image2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7.svg"/><Relationship Id="rId7" Type="http://schemas.openxmlformats.org/officeDocument/2006/relationships/image" Target="../media/image2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7525">
            <a:off x="-618" y="3387450"/>
            <a:ext cx="1241580" cy="1221263"/>
          </a:xfrm>
          <a:custGeom>
            <a:avLst/>
            <a:gdLst/>
            <a:ahLst/>
            <a:cxnLst/>
            <a:rect l="l" t="t" r="r" b="b"/>
            <a:pathLst>
              <a:path w="1241580" h="1221263">
                <a:moveTo>
                  <a:pt x="0" y="0"/>
                </a:moveTo>
                <a:lnTo>
                  <a:pt x="1241580" y="0"/>
                </a:lnTo>
                <a:lnTo>
                  <a:pt x="124158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464629">
            <a:off x="-516064" y="4158639"/>
            <a:ext cx="1590841" cy="1090449"/>
          </a:xfrm>
          <a:custGeom>
            <a:avLst/>
            <a:gdLst/>
            <a:ahLst/>
            <a:cxnLst/>
            <a:rect l="l" t="t" r="r" b="b"/>
            <a:pathLst>
              <a:path w="1590841" h="1090449">
                <a:moveTo>
                  <a:pt x="0" y="0"/>
                </a:moveTo>
                <a:lnTo>
                  <a:pt x="1590841" y="0"/>
                </a:lnTo>
                <a:lnTo>
                  <a:pt x="1590841" y="1090449"/>
                </a:lnTo>
                <a:lnTo>
                  <a:pt x="0" y="10904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926941" flipH="1">
            <a:off x="216537" y="-676859"/>
            <a:ext cx="1379048" cy="2370239"/>
          </a:xfrm>
          <a:custGeom>
            <a:avLst/>
            <a:gdLst/>
            <a:ahLst/>
            <a:cxnLst/>
            <a:rect l="l" t="t" r="r" b="b"/>
            <a:pathLst>
              <a:path w="1379048" h="2370239">
                <a:moveTo>
                  <a:pt x="1379048" y="0"/>
                </a:moveTo>
                <a:lnTo>
                  <a:pt x="0" y="0"/>
                </a:lnTo>
                <a:lnTo>
                  <a:pt x="0" y="2370239"/>
                </a:lnTo>
                <a:lnTo>
                  <a:pt x="1379048" y="2370239"/>
                </a:lnTo>
                <a:lnTo>
                  <a:pt x="137904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733573">
            <a:off x="-620551" y="8165986"/>
            <a:ext cx="1403145" cy="1380185"/>
          </a:xfrm>
          <a:custGeom>
            <a:avLst/>
            <a:gdLst/>
            <a:ahLst/>
            <a:cxnLst/>
            <a:rect l="l" t="t" r="r" b="b"/>
            <a:pathLst>
              <a:path w="1403145" h="1380185">
                <a:moveTo>
                  <a:pt x="0" y="0"/>
                </a:moveTo>
                <a:lnTo>
                  <a:pt x="1403145" y="0"/>
                </a:lnTo>
                <a:lnTo>
                  <a:pt x="1403145" y="1380185"/>
                </a:lnTo>
                <a:lnTo>
                  <a:pt x="0" y="1380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859510">
            <a:off x="12022103" y="9464972"/>
            <a:ext cx="1075028" cy="1157075"/>
          </a:xfrm>
          <a:custGeom>
            <a:avLst/>
            <a:gdLst/>
            <a:ahLst/>
            <a:cxnLst/>
            <a:rect l="l" t="t" r="r" b="b"/>
            <a:pathLst>
              <a:path w="1075028" h="1157075">
                <a:moveTo>
                  <a:pt x="0" y="0"/>
                </a:moveTo>
                <a:lnTo>
                  <a:pt x="1075029" y="0"/>
                </a:lnTo>
                <a:lnTo>
                  <a:pt x="1075029" y="1157076"/>
                </a:lnTo>
                <a:lnTo>
                  <a:pt x="0" y="11570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63128">
            <a:off x="17089241" y="7789066"/>
            <a:ext cx="1539821" cy="562735"/>
          </a:xfrm>
          <a:custGeom>
            <a:avLst/>
            <a:gdLst/>
            <a:ahLst/>
            <a:cxnLst/>
            <a:rect l="l" t="t" r="r" b="b"/>
            <a:pathLst>
              <a:path w="1539821" h="562735">
                <a:moveTo>
                  <a:pt x="0" y="0"/>
                </a:moveTo>
                <a:lnTo>
                  <a:pt x="1539821" y="0"/>
                </a:lnTo>
                <a:lnTo>
                  <a:pt x="1539821" y="562735"/>
                </a:lnTo>
                <a:lnTo>
                  <a:pt x="0" y="5627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798318">
            <a:off x="4498566" y="9489861"/>
            <a:ext cx="2017772" cy="1276699"/>
          </a:xfrm>
          <a:custGeom>
            <a:avLst/>
            <a:gdLst/>
            <a:ahLst/>
            <a:cxnLst/>
            <a:rect l="l" t="t" r="r" b="b"/>
            <a:pathLst>
              <a:path w="2017772" h="1276699">
                <a:moveTo>
                  <a:pt x="0" y="0"/>
                </a:moveTo>
                <a:lnTo>
                  <a:pt x="2017772" y="0"/>
                </a:lnTo>
                <a:lnTo>
                  <a:pt x="2017772" y="1276700"/>
                </a:lnTo>
                <a:lnTo>
                  <a:pt x="0" y="12767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211809">
            <a:off x="14736727" y="-251002"/>
            <a:ext cx="1264965" cy="1361508"/>
          </a:xfrm>
          <a:custGeom>
            <a:avLst/>
            <a:gdLst/>
            <a:ahLst/>
            <a:cxnLst/>
            <a:rect l="l" t="t" r="r" b="b"/>
            <a:pathLst>
              <a:path w="1264965" h="1361508">
                <a:moveTo>
                  <a:pt x="0" y="0"/>
                </a:moveTo>
                <a:lnTo>
                  <a:pt x="1264965" y="0"/>
                </a:lnTo>
                <a:lnTo>
                  <a:pt x="1264965" y="1361508"/>
                </a:lnTo>
                <a:lnTo>
                  <a:pt x="0" y="136150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331250">
            <a:off x="17630075" y="4309826"/>
            <a:ext cx="1315850" cy="1062250"/>
          </a:xfrm>
          <a:custGeom>
            <a:avLst/>
            <a:gdLst/>
            <a:ahLst/>
            <a:cxnLst/>
            <a:rect l="l" t="t" r="r" b="b"/>
            <a:pathLst>
              <a:path w="1315850" h="1062250">
                <a:moveTo>
                  <a:pt x="0" y="0"/>
                </a:moveTo>
                <a:lnTo>
                  <a:pt x="1315850" y="0"/>
                </a:lnTo>
                <a:lnTo>
                  <a:pt x="1315850" y="1062250"/>
                </a:lnTo>
                <a:lnTo>
                  <a:pt x="0" y="106225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628841">
            <a:off x="17251803" y="3271141"/>
            <a:ext cx="1538166" cy="819423"/>
          </a:xfrm>
          <a:custGeom>
            <a:avLst/>
            <a:gdLst/>
            <a:ahLst/>
            <a:cxnLst/>
            <a:rect l="l" t="t" r="r" b="b"/>
            <a:pathLst>
              <a:path w="1538166" h="819423">
                <a:moveTo>
                  <a:pt x="0" y="0"/>
                </a:moveTo>
                <a:lnTo>
                  <a:pt x="1538166" y="0"/>
                </a:lnTo>
                <a:lnTo>
                  <a:pt x="1538166" y="819423"/>
                </a:lnTo>
                <a:lnTo>
                  <a:pt x="0" y="81942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488984">
            <a:off x="7586040" y="-652399"/>
            <a:ext cx="1334812" cy="1357018"/>
          </a:xfrm>
          <a:custGeom>
            <a:avLst/>
            <a:gdLst/>
            <a:ahLst/>
            <a:cxnLst/>
            <a:rect l="l" t="t" r="r" b="b"/>
            <a:pathLst>
              <a:path w="1334812" h="1357018">
                <a:moveTo>
                  <a:pt x="0" y="0"/>
                </a:moveTo>
                <a:lnTo>
                  <a:pt x="1334812" y="0"/>
                </a:lnTo>
                <a:lnTo>
                  <a:pt x="1334812" y="1357018"/>
                </a:lnTo>
                <a:lnTo>
                  <a:pt x="0" y="135701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5345357" y="1092970"/>
            <a:ext cx="7450403" cy="2229183"/>
            <a:chOff x="0" y="0"/>
            <a:chExt cx="9933870" cy="2972245"/>
          </a:xfrm>
        </p:grpSpPr>
        <p:sp>
          <p:nvSpPr>
            <p:cNvPr id="14" name="Freeform 14"/>
            <p:cNvSpPr/>
            <p:nvPr/>
          </p:nvSpPr>
          <p:spPr>
            <a:xfrm>
              <a:off x="7092688" y="131062"/>
              <a:ext cx="2841183" cy="2841183"/>
            </a:xfrm>
            <a:custGeom>
              <a:avLst/>
              <a:gdLst/>
              <a:ahLst/>
              <a:cxnLst/>
              <a:rect l="l" t="t" r="r" b="b"/>
              <a:pathLst>
                <a:path w="2841183" h="2841183">
                  <a:moveTo>
                    <a:pt x="0" y="0"/>
                  </a:moveTo>
                  <a:lnTo>
                    <a:pt x="2841182" y="0"/>
                  </a:lnTo>
                  <a:lnTo>
                    <a:pt x="2841182" y="2841183"/>
                  </a:lnTo>
                  <a:lnTo>
                    <a:pt x="0" y="2841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461489" y="131062"/>
              <a:ext cx="2856499" cy="2841183"/>
            </a:xfrm>
            <a:custGeom>
              <a:avLst/>
              <a:gdLst/>
              <a:ahLst/>
              <a:cxnLst/>
              <a:rect l="l" t="t" r="r" b="b"/>
              <a:pathLst>
                <a:path w="2856499" h="2841183">
                  <a:moveTo>
                    <a:pt x="0" y="0"/>
                  </a:moveTo>
                  <a:lnTo>
                    <a:pt x="2856499" y="0"/>
                  </a:lnTo>
                  <a:lnTo>
                    <a:pt x="2856499" y="2841183"/>
                  </a:lnTo>
                  <a:lnTo>
                    <a:pt x="0" y="2841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901654" cy="2972245"/>
            </a:xfrm>
            <a:custGeom>
              <a:avLst/>
              <a:gdLst/>
              <a:ahLst/>
              <a:cxnLst/>
              <a:rect l="l" t="t" r="r" b="b"/>
              <a:pathLst>
                <a:path w="2901654" h="2972245">
                  <a:moveTo>
                    <a:pt x="0" y="0"/>
                  </a:moveTo>
                  <a:lnTo>
                    <a:pt x="2901654" y="0"/>
                  </a:lnTo>
                  <a:lnTo>
                    <a:pt x="2901654" y="2972245"/>
                  </a:lnTo>
                  <a:lnTo>
                    <a:pt x="0" y="2972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2869695" y="5812582"/>
            <a:ext cx="12548611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Pembelajaran Matematika Kelas Tinggi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820599" y="6598111"/>
            <a:ext cx="12548611" cy="1043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0"/>
              </a:lnSpc>
            </a:pPr>
            <a:r>
              <a:rPr lang="en-US" sz="8945" b="1" spc="-357" dirty="0">
                <a:solidFill>
                  <a:srgbClr val="FBE675"/>
                </a:solidFill>
                <a:latin typeface="Gaegu Bold"/>
                <a:ea typeface="Gaegu Bold"/>
                <a:cs typeface="Gaegu Bold"/>
                <a:sym typeface="Gaegu Bold"/>
              </a:rPr>
              <a:t>PENGUKURAN 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69695" y="3632910"/>
            <a:ext cx="12548611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Pembelajaran Daring Kolaboratif Program Hibah</a:t>
            </a: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STKIP PGRI Bangkalan-UNUKASE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328514">
            <a:off x="7738554" y="-211483"/>
            <a:ext cx="971559" cy="948595"/>
          </a:xfrm>
          <a:custGeom>
            <a:avLst/>
            <a:gdLst/>
            <a:ahLst/>
            <a:cxnLst/>
            <a:rect l="l" t="t" r="r" b="b"/>
            <a:pathLst>
              <a:path w="971559" h="948595">
                <a:moveTo>
                  <a:pt x="0" y="0"/>
                </a:moveTo>
                <a:lnTo>
                  <a:pt x="971559" y="0"/>
                </a:lnTo>
                <a:lnTo>
                  <a:pt x="971559" y="948595"/>
                </a:lnTo>
                <a:lnTo>
                  <a:pt x="0" y="948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948732">
            <a:off x="5332639" y="7404"/>
            <a:ext cx="821859" cy="808410"/>
          </a:xfrm>
          <a:custGeom>
            <a:avLst/>
            <a:gdLst/>
            <a:ahLst/>
            <a:cxnLst/>
            <a:rect l="l" t="t" r="r" b="b"/>
            <a:pathLst>
              <a:path w="821859" h="808410">
                <a:moveTo>
                  <a:pt x="0" y="0"/>
                </a:moveTo>
                <a:lnTo>
                  <a:pt x="821859" y="0"/>
                </a:lnTo>
                <a:lnTo>
                  <a:pt x="821859" y="808411"/>
                </a:lnTo>
                <a:lnTo>
                  <a:pt x="0" y="808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93260">
            <a:off x="10150374" y="-269293"/>
            <a:ext cx="1203019" cy="971164"/>
          </a:xfrm>
          <a:custGeom>
            <a:avLst/>
            <a:gdLst/>
            <a:ahLst/>
            <a:cxnLst/>
            <a:rect l="l" t="t" r="r" b="b"/>
            <a:pathLst>
              <a:path w="1203019" h="971164">
                <a:moveTo>
                  <a:pt x="0" y="0"/>
                </a:moveTo>
                <a:lnTo>
                  <a:pt x="1203018" y="0"/>
                </a:lnTo>
                <a:lnTo>
                  <a:pt x="1203018" y="971164"/>
                </a:lnTo>
                <a:lnTo>
                  <a:pt x="0" y="971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777368">
            <a:off x="38196" y="-186767"/>
            <a:ext cx="899163" cy="899163"/>
          </a:xfrm>
          <a:custGeom>
            <a:avLst/>
            <a:gdLst/>
            <a:ahLst/>
            <a:cxnLst/>
            <a:rect l="l" t="t" r="r" b="b"/>
            <a:pathLst>
              <a:path w="899163" h="899163">
                <a:moveTo>
                  <a:pt x="0" y="0"/>
                </a:moveTo>
                <a:lnTo>
                  <a:pt x="899163" y="0"/>
                </a:lnTo>
                <a:lnTo>
                  <a:pt x="899163" y="899163"/>
                </a:lnTo>
                <a:lnTo>
                  <a:pt x="0" y="899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855143" flipH="1">
            <a:off x="2552951" y="-504013"/>
            <a:ext cx="980101" cy="1684548"/>
          </a:xfrm>
          <a:custGeom>
            <a:avLst/>
            <a:gdLst/>
            <a:ahLst/>
            <a:cxnLst/>
            <a:rect l="l" t="t" r="r" b="b"/>
            <a:pathLst>
              <a:path w="980101" h="1684548">
                <a:moveTo>
                  <a:pt x="980101" y="0"/>
                </a:moveTo>
                <a:lnTo>
                  <a:pt x="0" y="0"/>
                </a:lnTo>
                <a:lnTo>
                  <a:pt x="0" y="1684548"/>
                </a:lnTo>
                <a:lnTo>
                  <a:pt x="980101" y="1684548"/>
                </a:lnTo>
                <a:lnTo>
                  <a:pt x="98010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905822">
            <a:off x="15279370" y="68103"/>
            <a:ext cx="1085796" cy="687013"/>
          </a:xfrm>
          <a:custGeom>
            <a:avLst/>
            <a:gdLst/>
            <a:ahLst/>
            <a:cxnLst/>
            <a:rect l="l" t="t" r="r" b="b"/>
            <a:pathLst>
              <a:path w="1085796" h="687013">
                <a:moveTo>
                  <a:pt x="0" y="0"/>
                </a:moveTo>
                <a:lnTo>
                  <a:pt x="1085796" y="0"/>
                </a:lnTo>
                <a:lnTo>
                  <a:pt x="1085796" y="687013"/>
                </a:lnTo>
                <a:lnTo>
                  <a:pt x="0" y="6870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413241">
            <a:off x="17729542" y="107732"/>
            <a:ext cx="793884" cy="854474"/>
          </a:xfrm>
          <a:custGeom>
            <a:avLst/>
            <a:gdLst/>
            <a:ahLst/>
            <a:cxnLst/>
            <a:rect l="l" t="t" r="r" b="b"/>
            <a:pathLst>
              <a:path w="793884" h="854474">
                <a:moveTo>
                  <a:pt x="0" y="0"/>
                </a:moveTo>
                <a:lnTo>
                  <a:pt x="793885" y="0"/>
                </a:lnTo>
                <a:lnTo>
                  <a:pt x="793885" y="854474"/>
                </a:lnTo>
                <a:lnTo>
                  <a:pt x="0" y="8544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800185">
            <a:off x="12866118" y="-97571"/>
            <a:ext cx="988688" cy="1041721"/>
          </a:xfrm>
          <a:custGeom>
            <a:avLst/>
            <a:gdLst/>
            <a:ahLst/>
            <a:cxnLst/>
            <a:rect l="l" t="t" r="r" b="b"/>
            <a:pathLst>
              <a:path w="988688" h="1041721">
                <a:moveTo>
                  <a:pt x="0" y="0"/>
                </a:moveTo>
                <a:lnTo>
                  <a:pt x="988688" y="0"/>
                </a:lnTo>
                <a:lnTo>
                  <a:pt x="988688" y="1041721"/>
                </a:lnTo>
                <a:lnTo>
                  <a:pt x="0" y="104172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978358" flipH="1">
            <a:off x="238843" y="9178221"/>
            <a:ext cx="746338" cy="1282768"/>
          </a:xfrm>
          <a:custGeom>
            <a:avLst/>
            <a:gdLst/>
            <a:ahLst/>
            <a:cxnLst/>
            <a:rect l="l" t="t" r="r" b="b"/>
            <a:pathLst>
              <a:path w="746338" h="1282768">
                <a:moveTo>
                  <a:pt x="746337" y="0"/>
                </a:moveTo>
                <a:lnTo>
                  <a:pt x="0" y="0"/>
                </a:lnTo>
                <a:lnTo>
                  <a:pt x="0" y="1282768"/>
                </a:lnTo>
                <a:lnTo>
                  <a:pt x="746337" y="1282768"/>
                </a:lnTo>
                <a:lnTo>
                  <a:pt x="746337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3669255">
            <a:off x="2771887" y="9624145"/>
            <a:ext cx="1193595" cy="1165383"/>
          </a:xfrm>
          <a:custGeom>
            <a:avLst/>
            <a:gdLst/>
            <a:ahLst/>
            <a:cxnLst/>
            <a:rect l="l" t="t" r="r" b="b"/>
            <a:pathLst>
              <a:path w="1193595" h="1165383">
                <a:moveTo>
                  <a:pt x="0" y="0"/>
                </a:moveTo>
                <a:lnTo>
                  <a:pt x="1193595" y="0"/>
                </a:lnTo>
                <a:lnTo>
                  <a:pt x="1193595" y="1165383"/>
                </a:lnTo>
                <a:lnTo>
                  <a:pt x="0" y="11653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74905">
            <a:off x="17149404" y="9221212"/>
            <a:ext cx="1411269" cy="1168502"/>
          </a:xfrm>
          <a:custGeom>
            <a:avLst/>
            <a:gdLst/>
            <a:ahLst/>
            <a:cxnLst/>
            <a:rect l="l" t="t" r="r" b="b"/>
            <a:pathLst>
              <a:path w="1411269" h="1168502">
                <a:moveTo>
                  <a:pt x="0" y="0"/>
                </a:moveTo>
                <a:lnTo>
                  <a:pt x="1411270" y="0"/>
                </a:lnTo>
                <a:lnTo>
                  <a:pt x="1411270" y="1168501"/>
                </a:lnTo>
                <a:lnTo>
                  <a:pt x="0" y="116850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142565">
            <a:off x="14224869" y="9490438"/>
            <a:ext cx="1520228" cy="961890"/>
          </a:xfrm>
          <a:custGeom>
            <a:avLst/>
            <a:gdLst/>
            <a:ahLst/>
            <a:cxnLst/>
            <a:rect l="l" t="t" r="r" b="b"/>
            <a:pathLst>
              <a:path w="1520228" h="961890">
                <a:moveTo>
                  <a:pt x="0" y="0"/>
                </a:moveTo>
                <a:lnTo>
                  <a:pt x="1520228" y="0"/>
                </a:lnTo>
                <a:lnTo>
                  <a:pt x="1520228" y="961890"/>
                </a:lnTo>
                <a:lnTo>
                  <a:pt x="0" y="96189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8244800">
            <a:off x="5617287" y="9362189"/>
            <a:ext cx="823682" cy="886546"/>
          </a:xfrm>
          <a:custGeom>
            <a:avLst/>
            <a:gdLst/>
            <a:ahLst/>
            <a:cxnLst/>
            <a:rect l="l" t="t" r="r" b="b"/>
            <a:pathLst>
              <a:path w="823682" h="886546">
                <a:moveTo>
                  <a:pt x="0" y="0"/>
                </a:moveTo>
                <a:lnTo>
                  <a:pt x="823682" y="0"/>
                </a:lnTo>
                <a:lnTo>
                  <a:pt x="823682" y="886546"/>
                </a:lnTo>
                <a:lnTo>
                  <a:pt x="0" y="8865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275575">
            <a:off x="11490408" y="9355593"/>
            <a:ext cx="890883" cy="1310122"/>
          </a:xfrm>
          <a:custGeom>
            <a:avLst/>
            <a:gdLst/>
            <a:ahLst/>
            <a:cxnLst/>
            <a:rect l="l" t="t" r="r" b="b"/>
            <a:pathLst>
              <a:path w="890883" h="1310122">
                <a:moveTo>
                  <a:pt x="0" y="0"/>
                </a:moveTo>
                <a:lnTo>
                  <a:pt x="890883" y="0"/>
                </a:lnTo>
                <a:lnTo>
                  <a:pt x="890883" y="1310121"/>
                </a:lnTo>
                <a:lnTo>
                  <a:pt x="0" y="131012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362912">
            <a:off x="8180559" y="9714910"/>
            <a:ext cx="1618500" cy="591488"/>
          </a:xfrm>
          <a:custGeom>
            <a:avLst/>
            <a:gdLst/>
            <a:ahLst/>
            <a:cxnLst/>
            <a:rect l="l" t="t" r="r" b="b"/>
            <a:pathLst>
              <a:path w="1618500" h="591488">
                <a:moveTo>
                  <a:pt x="0" y="0"/>
                </a:moveTo>
                <a:lnTo>
                  <a:pt x="1618500" y="0"/>
                </a:lnTo>
                <a:lnTo>
                  <a:pt x="1618500" y="591488"/>
                </a:lnTo>
                <a:lnTo>
                  <a:pt x="0" y="59148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102470" y="1164337"/>
            <a:ext cx="1230422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Gaegu Bold" charset="0"/>
                <a:ea typeface="Gaegu Bold" charset="0"/>
              </a:rPr>
              <a:t>Satuan</a:t>
            </a:r>
            <a:r>
              <a:rPr lang="en-US" sz="6000" b="1" i="0" dirty="0">
                <a:solidFill>
                  <a:schemeClr val="accent6">
                    <a:lumMod val="75000"/>
                  </a:schemeClr>
                </a:solidFill>
                <a:effectLst/>
                <a:latin typeface="Gaegu Bold" charset="0"/>
                <a:ea typeface="Gaegu Bold" charset="0"/>
              </a:rPr>
              <a:t> Waktu</a:t>
            </a:r>
            <a:endParaRPr lang="en-US" sz="6000" b="1" spc="-288" dirty="0">
              <a:solidFill>
                <a:schemeClr val="accent6">
                  <a:lumMod val="75000"/>
                </a:schemeClr>
              </a:solidFill>
              <a:latin typeface="Gaegu Bold" charset="0"/>
              <a:ea typeface="Gaegu Bold" charset="0"/>
              <a:cs typeface="Gaegu Bold"/>
              <a:sym typeface="Gaegu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00821" y="2122844"/>
            <a:ext cx="15473980" cy="1561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4"/>
              </a:lnSpc>
            </a:pP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Di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dalam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kehidupan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sehari-hari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pasti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kalian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sering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mendengar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dan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menggunakan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istilah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detik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,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menit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, jam,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hari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,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minggu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,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bulan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, dan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tahun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. Di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dalam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pelajaran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matematika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,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istilah-istilah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tersebut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digunakan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sebagai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satuan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pengukuran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waktu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.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Artinya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setiap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kata-kata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tersebut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mewakili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waktu-waktu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tertentu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.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Namun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tahukah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kalian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bahwa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satuan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waktu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dalam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matematika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tidak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hanya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itu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saja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? Ada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beberapa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istilah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lainnya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yang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mungkin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belum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kalian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ketahui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.</a:t>
            </a:r>
            <a:endParaRPr lang="en-US" sz="2217" spc="-88" dirty="0">
              <a:solidFill>
                <a:schemeClr val="bg1"/>
              </a:solidFill>
              <a:latin typeface="Gaegu" pitchFamily="2" charset="0"/>
              <a:ea typeface="Gaegu" pitchFamily="2" charset="0"/>
              <a:cs typeface="Gaegu"/>
              <a:sym typeface="Gaegu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2776191" y="641396"/>
            <a:ext cx="4230341" cy="1316703"/>
            <a:chOff x="0" y="0"/>
            <a:chExt cx="5640454" cy="1755605"/>
          </a:xfrm>
        </p:grpSpPr>
        <p:sp>
          <p:nvSpPr>
            <p:cNvPr id="24" name="Freeform 24"/>
            <p:cNvSpPr/>
            <p:nvPr/>
          </p:nvSpPr>
          <p:spPr>
            <a:xfrm>
              <a:off x="3884850" y="0"/>
              <a:ext cx="1755605" cy="1755605"/>
            </a:xfrm>
            <a:custGeom>
              <a:avLst/>
              <a:gdLst/>
              <a:ahLst/>
              <a:cxnLst/>
              <a:rect l="l" t="t" r="r" b="b"/>
              <a:pathLst>
                <a:path w="1755605" h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881092" y="0"/>
              <a:ext cx="1765069" cy="1755605"/>
            </a:xfrm>
            <a:custGeom>
              <a:avLst/>
              <a:gdLst/>
              <a:ahLst/>
              <a:cxnLst/>
              <a:rect l="l" t="t" r="r" b="b"/>
              <a:pathLst>
                <a:path w="1765069" h="1755605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1681338" cy="1722241"/>
            </a:xfrm>
            <a:custGeom>
              <a:avLst/>
              <a:gdLst/>
              <a:ahLst/>
              <a:cxnLst/>
              <a:rect l="l" t="t" r="r" b="b"/>
              <a:pathLst>
                <a:path w="1681338" h="1722241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/>
              <a:stretch>
                <a:fillRect/>
              </a:stretch>
            </a:blipFill>
          </p:spPr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9649BC2-FBFB-37C8-5B74-B3834278AB72}"/>
              </a:ext>
            </a:extLst>
          </p:cNvPr>
          <p:cNvSpPr txBox="1"/>
          <p:nvPr/>
        </p:nvSpPr>
        <p:spPr>
          <a:xfrm>
            <a:off x="526029" y="4235091"/>
            <a:ext cx="15163800" cy="39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fontAlgn="base">
              <a:lnSpc>
                <a:spcPts val="1800"/>
              </a:lnSpc>
            </a:pPr>
            <a:r>
              <a:rPr 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Gaegu Bold" charset="0"/>
                <a:ea typeface="Gaegu Bold" charset="0"/>
              </a:rPr>
              <a:t>Daftar </a:t>
            </a:r>
            <a:r>
              <a:rPr lang="en-US" sz="4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Gaegu Bold" charset="0"/>
                <a:ea typeface="Gaegu Bold" charset="0"/>
              </a:rPr>
              <a:t>Konversi</a:t>
            </a:r>
            <a:r>
              <a:rPr 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Gaegu Bold" charset="0"/>
                <a:ea typeface="Gaegu Bold" charset="0"/>
              </a:rPr>
              <a:t> </a:t>
            </a:r>
            <a:r>
              <a:rPr lang="en-US" sz="4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Gaegu Bold" charset="0"/>
                <a:ea typeface="Gaegu Bold" charset="0"/>
              </a:rPr>
              <a:t>Satuan</a:t>
            </a:r>
            <a:r>
              <a:rPr 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Gaegu Bold" charset="0"/>
                <a:ea typeface="Gaegu Bold" charset="0"/>
              </a:rPr>
              <a:t> </a:t>
            </a:r>
            <a:r>
              <a:rPr lang="en-US" sz="4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Gaegu Bold" charset="0"/>
                <a:ea typeface="Gaegu Bold" charset="0"/>
              </a:rPr>
              <a:t>Pengukuran</a:t>
            </a:r>
            <a:r>
              <a:rPr 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Gaegu Bold" charset="0"/>
                <a:ea typeface="Gaegu Bold" charset="0"/>
              </a:rPr>
              <a:t> Waktu </a:t>
            </a:r>
            <a:r>
              <a:rPr lang="en-US" sz="4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Gaegu Bold" charset="0"/>
                <a:ea typeface="Gaegu Bold" charset="0"/>
              </a:rPr>
              <a:t>dalam</a:t>
            </a:r>
            <a:r>
              <a:rPr 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Gaegu Bold" charset="0"/>
                <a:ea typeface="Gaegu Bold" charset="0"/>
              </a:rPr>
              <a:t> </a:t>
            </a:r>
            <a:r>
              <a:rPr lang="en-US" sz="4400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Gaegu Bold" charset="0"/>
                <a:ea typeface="Gaegu Bold" charset="0"/>
              </a:rPr>
              <a:t>Matematika</a:t>
            </a:r>
            <a:endParaRPr lang="en-US" sz="4400" b="1" i="0" dirty="0">
              <a:solidFill>
                <a:schemeClr val="accent6">
                  <a:lumMod val="75000"/>
                </a:schemeClr>
              </a:solidFill>
              <a:effectLst/>
              <a:latin typeface="Gaegu Bold" charset="0"/>
              <a:ea typeface="Gaegu Bold" charset="0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564DB036-4476-C73B-07E7-F662F57FD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435675"/>
              </p:ext>
            </p:extLst>
          </p:nvPr>
        </p:nvGraphicFramePr>
        <p:xfrm>
          <a:off x="2570365" y="4942460"/>
          <a:ext cx="3584313" cy="47548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222943725"/>
                    </a:ext>
                  </a:extLst>
                </a:gridCol>
                <a:gridCol w="1755513">
                  <a:extLst>
                    <a:ext uri="{9D8B030D-6E8A-4147-A177-3AD203B41FA5}">
                      <a16:colId xmlns:a16="http://schemas.microsoft.com/office/drawing/2014/main" val="1929560904"/>
                    </a:ext>
                  </a:extLst>
                </a:gridCol>
              </a:tblGrid>
              <a:tr h="345127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menit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 </a:t>
                      </a:r>
                      <a:r>
                        <a:rPr lang="en-US" dirty="0" err="1"/>
                        <a:t>detik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903404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/>
                        <a:t>1 jam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 </a:t>
                      </a:r>
                      <a:r>
                        <a:rPr lang="en-US" dirty="0" err="1"/>
                        <a:t>menit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68780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/>
                        <a:t>1 jam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3600 </a:t>
                      </a:r>
                      <a:r>
                        <a:rPr lang="en-US" dirty="0" err="1"/>
                        <a:t>detik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029963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hari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 jam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941781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minggu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</a:t>
                      </a:r>
                      <a:r>
                        <a:rPr lang="en-US" dirty="0" err="1"/>
                        <a:t>hari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054733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bulan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</a:t>
                      </a:r>
                      <a:r>
                        <a:rPr lang="en-US" dirty="0" err="1"/>
                        <a:t>hari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673015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bulan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</a:t>
                      </a:r>
                      <a:r>
                        <a:rPr lang="en-US" dirty="0" err="1"/>
                        <a:t>minggu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6021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 </a:t>
                      </a:r>
                      <a:r>
                        <a:rPr lang="en-US" dirty="0" err="1"/>
                        <a:t>minggu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145147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</a:t>
                      </a:r>
                      <a:r>
                        <a:rPr lang="en-US" dirty="0" err="1"/>
                        <a:t>bulan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96632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/>
                        <a:t>1 lustrum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</a:t>
                      </a:r>
                      <a:r>
                        <a:rPr lang="en-US" dirty="0" err="1"/>
                        <a:t>tahun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992312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windu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</a:t>
                      </a:r>
                      <a:r>
                        <a:rPr lang="en-US" dirty="0" err="1"/>
                        <a:t>tahun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780300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dasa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warsa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</a:t>
                      </a:r>
                      <a:r>
                        <a:rPr lang="en-US" dirty="0" err="1"/>
                        <a:t>tahun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322052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abad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</a:t>
                      </a:r>
                      <a:r>
                        <a:rPr lang="en-US" dirty="0" err="1"/>
                        <a:t>tahun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280438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5CB0B6E-42F1-438C-7A59-92CB0FD90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208272"/>
              </p:ext>
            </p:extLst>
          </p:nvPr>
        </p:nvGraphicFramePr>
        <p:xfrm>
          <a:off x="8187719" y="4942460"/>
          <a:ext cx="3584313" cy="47548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222943725"/>
                    </a:ext>
                  </a:extLst>
                </a:gridCol>
                <a:gridCol w="1755513">
                  <a:extLst>
                    <a:ext uri="{9D8B030D-6E8A-4147-A177-3AD203B41FA5}">
                      <a16:colId xmlns:a16="http://schemas.microsoft.com/office/drawing/2014/main" val="1929560904"/>
                    </a:ext>
                  </a:extLst>
                </a:gridCol>
              </a:tblGrid>
              <a:tr h="345127">
                <a:tc>
                  <a:txBody>
                    <a:bodyPr/>
                    <a:lstStyle/>
                    <a:p>
                      <a:r>
                        <a:rPr lang="en-US" dirty="0"/>
                        <a:t>Bulan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Jumlah</a:t>
                      </a:r>
                      <a:r>
                        <a:rPr lang="en-US" dirty="0"/>
                        <a:t> Hari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903404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 err="1"/>
                        <a:t>Januari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68780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 err="1"/>
                        <a:t>Februari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029963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/>
                        <a:t>Maret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941781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054733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/>
                        <a:t>Mei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673015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/>
                        <a:t>Juni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6021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/>
                        <a:t>Juli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145147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 err="1"/>
                        <a:t>Agustus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96632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992312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/>
                        <a:t>Oktober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780300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322052"/>
                  </a:ext>
                </a:extLst>
              </a:tr>
              <a:tr h="351497">
                <a:tc>
                  <a:txBody>
                    <a:bodyPr/>
                    <a:lstStyle/>
                    <a:p>
                      <a:r>
                        <a:rPr lang="en-US" dirty="0" err="1"/>
                        <a:t>Desember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280438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58FFB875-1AC8-38B7-587B-CCC1CCF0BE27}"/>
              </a:ext>
            </a:extLst>
          </p:cNvPr>
          <p:cNvSpPr txBox="1"/>
          <p:nvPr/>
        </p:nvSpPr>
        <p:spPr>
          <a:xfrm>
            <a:off x="12044853" y="5736736"/>
            <a:ext cx="4529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Untuk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bulan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februari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tanggal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29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hanya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akan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muncul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pada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tahun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kabisat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(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tahun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yang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jumlah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keseluruhan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harinya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ada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366)</a:t>
            </a:r>
            <a:endParaRPr lang="en-US" dirty="0">
              <a:solidFill>
                <a:schemeClr val="bg1"/>
              </a:solidFill>
              <a:latin typeface="Gaegu" pitchFamily="2" charset="0"/>
              <a:ea typeface="Gaegu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8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9336" y="1600563"/>
            <a:ext cx="7986129" cy="6895738"/>
          </a:xfrm>
          <a:custGeom>
            <a:avLst/>
            <a:gdLst/>
            <a:ahLst/>
            <a:cxnLst/>
            <a:rect l="l" t="t" r="r" b="b"/>
            <a:pathLst>
              <a:path w="7986129" h="7085874">
                <a:moveTo>
                  <a:pt x="0" y="0"/>
                </a:moveTo>
                <a:lnTo>
                  <a:pt x="7986129" y="0"/>
                </a:lnTo>
                <a:lnTo>
                  <a:pt x="7986129" y="7085874"/>
                </a:lnTo>
                <a:lnTo>
                  <a:pt x="0" y="7085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36319" y="2999613"/>
            <a:ext cx="6333727" cy="1075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Andi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menaiki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sebuah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bus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dari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Jakarta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menuju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Bandung pada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pukul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07.30 lama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perjalanan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yang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ditempuh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oleh bus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tersebut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adalah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2 jam 35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menit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. Maka,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pukul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berapakah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Andi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tiba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di Bandung?</a:t>
            </a:r>
            <a:endParaRPr lang="en-US" spc="-84" dirty="0">
              <a:solidFill>
                <a:schemeClr val="bg1"/>
              </a:solidFill>
              <a:latin typeface="Gaegu" pitchFamily="2" charset="0"/>
              <a:ea typeface="Gaegu" pitchFamily="2" charset="0"/>
              <a:cs typeface="Gaegu"/>
              <a:sym typeface="Gaegu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90064" y="2088320"/>
            <a:ext cx="6333727" cy="78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3300" b="1" spc="-288" dirty="0" err="1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rPr>
              <a:t>Contoh</a:t>
            </a:r>
            <a:r>
              <a:rPr lang="en-US" sz="3300" b="1" spc="-288" dirty="0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rPr>
              <a:t> </a:t>
            </a:r>
            <a:r>
              <a:rPr lang="en-US" sz="3300" b="1" spc="-288" dirty="0" err="1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rPr>
              <a:t>Soal</a:t>
            </a:r>
            <a:r>
              <a:rPr lang="en-US" sz="3300" b="1" spc="-288" dirty="0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rPr>
              <a:t> 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318" y="4271328"/>
            <a:ext cx="6333727" cy="45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dirty="0" err="1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Penyelesaian</a:t>
            </a:r>
            <a:endParaRPr lang="en-US" sz="2800" dirty="0">
              <a:solidFill>
                <a:srgbClr val="FBE675"/>
              </a:solidFill>
              <a:latin typeface="Drukaatie Burti"/>
              <a:ea typeface="Drukaatie Burti"/>
              <a:cs typeface="Drukaatie Burti"/>
              <a:sym typeface="Drukaatie Burt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273171" y="1600563"/>
            <a:ext cx="7986129" cy="6895738"/>
          </a:xfrm>
          <a:custGeom>
            <a:avLst/>
            <a:gdLst/>
            <a:ahLst/>
            <a:cxnLst/>
            <a:rect l="l" t="t" r="r" b="b"/>
            <a:pathLst>
              <a:path w="7986129" h="7085874">
                <a:moveTo>
                  <a:pt x="0" y="0"/>
                </a:moveTo>
                <a:lnTo>
                  <a:pt x="7986129" y="0"/>
                </a:lnTo>
                <a:lnTo>
                  <a:pt x="7986129" y="7085874"/>
                </a:lnTo>
                <a:lnTo>
                  <a:pt x="0" y="70858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941515" y="2657549"/>
            <a:ext cx="6333727" cy="1453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endParaRPr dirty="0"/>
          </a:p>
          <a:p>
            <a:pPr algn="ctr">
              <a:lnSpc>
                <a:spcPts val="2940"/>
              </a:lnSpc>
            </a:pP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Pada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tahun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2005,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usia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dari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Amir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adalah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1/4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dari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usia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Ibunya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.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Apabila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ibunya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Amir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lahir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pada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tahun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1969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maka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pada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tahun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berapakah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Amir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dilahirkan</a:t>
            </a:r>
            <a:r>
              <a:rPr lang="en-US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?</a:t>
            </a:r>
            <a:endParaRPr lang="en-US" spc="-84" dirty="0">
              <a:solidFill>
                <a:schemeClr val="bg1"/>
              </a:solidFill>
              <a:latin typeface="Gaegu" pitchFamily="2" charset="0"/>
              <a:ea typeface="Gaegu" pitchFamily="2" charset="0"/>
              <a:cs typeface="Gaegu"/>
              <a:sym typeface="Gaegu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941515" y="2548011"/>
            <a:ext cx="633372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300" b="1" spc="-132" dirty="0" err="1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rPr>
              <a:t>Contoh</a:t>
            </a:r>
            <a:r>
              <a:rPr lang="en-US" sz="3300" b="1" spc="-132" dirty="0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rPr>
              <a:t> </a:t>
            </a:r>
            <a:r>
              <a:rPr lang="en-US" sz="3300" b="1" spc="-132" dirty="0" err="1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rPr>
              <a:t>Soal</a:t>
            </a:r>
            <a:r>
              <a:rPr lang="en-US" sz="3300" b="1" spc="-132" dirty="0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rPr>
              <a:t> 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41515" y="4071736"/>
            <a:ext cx="6333727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dirty="0" err="1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Penyelesaian</a:t>
            </a:r>
            <a:r>
              <a:rPr lang="en-US" sz="2100" dirty="0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:</a:t>
            </a:r>
          </a:p>
        </p:txBody>
      </p:sp>
      <p:sp>
        <p:nvSpPr>
          <p:cNvPr id="11" name="Freeform 11"/>
          <p:cNvSpPr/>
          <p:nvPr/>
        </p:nvSpPr>
        <p:spPr>
          <a:xfrm rot="4926941" flipH="1">
            <a:off x="7012561" y="9300964"/>
            <a:ext cx="965999" cy="1660311"/>
          </a:xfrm>
          <a:custGeom>
            <a:avLst/>
            <a:gdLst/>
            <a:ahLst/>
            <a:cxnLst/>
            <a:rect l="l" t="t" r="r" b="b"/>
            <a:pathLst>
              <a:path w="965999" h="1660311">
                <a:moveTo>
                  <a:pt x="965999" y="0"/>
                </a:moveTo>
                <a:lnTo>
                  <a:pt x="0" y="0"/>
                </a:lnTo>
                <a:lnTo>
                  <a:pt x="0" y="1660311"/>
                </a:lnTo>
                <a:lnTo>
                  <a:pt x="965999" y="1660311"/>
                </a:lnTo>
                <a:lnTo>
                  <a:pt x="9659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211809">
            <a:off x="17398239" y="8304172"/>
            <a:ext cx="1029690" cy="1108276"/>
          </a:xfrm>
          <a:custGeom>
            <a:avLst/>
            <a:gdLst/>
            <a:ahLst/>
            <a:cxnLst/>
            <a:rect l="l" t="t" r="r" b="b"/>
            <a:pathLst>
              <a:path w="1029690" h="1108276">
                <a:moveTo>
                  <a:pt x="0" y="0"/>
                </a:moveTo>
                <a:lnTo>
                  <a:pt x="1029690" y="0"/>
                </a:lnTo>
                <a:lnTo>
                  <a:pt x="1029690" y="1108276"/>
                </a:lnTo>
                <a:lnTo>
                  <a:pt x="0" y="11082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488984">
            <a:off x="17251383" y="-220648"/>
            <a:ext cx="1334812" cy="1357018"/>
          </a:xfrm>
          <a:custGeom>
            <a:avLst/>
            <a:gdLst/>
            <a:ahLst/>
            <a:cxnLst/>
            <a:rect l="l" t="t" r="r" b="b"/>
            <a:pathLst>
              <a:path w="1334812" h="1357018">
                <a:moveTo>
                  <a:pt x="0" y="0"/>
                </a:moveTo>
                <a:lnTo>
                  <a:pt x="1334813" y="0"/>
                </a:lnTo>
                <a:lnTo>
                  <a:pt x="1334813" y="1357018"/>
                </a:lnTo>
                <a:lnTo>
                  <a:pt x="0" y="1357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5399999">
            <a:off x="-718943" y="2698503"/>
            <a:ext cx="1437885" cy="1160765"/>
          </a:xfrm>
          <a:custGeom>
            <a:avLst/>
            <a:gdLst/>
            <a:ahLst/>
            <a:cxnLst/>
            <a:rect l="l" t="t" r="r" b="b"/>
            <a:pathLst>
              <a:path w="1437885" h="1160765">
                <a:moveTo>
                  <a:pt x="0" y="0"/>
                </a:moveTo>
                <a:lnTo>
                  <a:pt x="1437886" y="0"/>
                </a:lnTo>
                <a:lnTo>
                  <a:pt x="1437886" y="1160766"/>
                </a:lnTo>
                <a:lnTo>
                  <a:pt x="0" y="11607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800185">
            <a:off x="4282494" y="-640957"/>
            <a:ext cx="1379814" cy="1453827"/>
          </a:xfrm>
          <a:custGeom>
            <a:avLst/>
            <a:gdLst/>
            <a:ahLst/>
            <a:cxnLst/>
            <a:rect l="l" t="t" r="r" b="b"/>
            <a:pathLst>
              <a:path w="1379814" h="1453827">
                <a:moveTo>
                  <a:pt x="0" y="0"/>
                </a:moveTo>
                <a:lnTo>
                  <a:pt x="1379814" y="0"/>
                </a:lnTo>
                <a:lnTo>
                  <a:pt x="1379814" y="1453827"/>
                </a:lnTo>
                <a:lnTo>
                  <a:pt x="0" y="14538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TextBox 16"/>
          <p:cNvSpPr txBox="1"/>
          <p:nvPr/>
        </p:nvSpPr>
        <p:spPr>
          <a:xfrm>
            <a:off x="9900239" y="4558302"/>
            <a:ext cx="6333727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bu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Amir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lahir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pada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tahun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1969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maka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pada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tahun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2005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usianya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adalah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= 2005 - 1969 = 36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tahun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egu" pitchFamily="2" charset="0"/>
              <a:ea typeface="Gaegu" pitchFamily="2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egu" pitchFamily="2" charset="0"/>
              <a:ea typeface="Gaegu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Usia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amir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adalah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1/4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dari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usia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ibunya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maka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usia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Amir = 1/4 x 36 = 9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tahun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egu" pitchFamily="2" charset="0"/>
              <a:ea typeface="Gaegu" pitchFamily="2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egu" pitchFamily="2" charset="0"/>
              <a:ea typeface="Gaegu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Pada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tahun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2005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usia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Amir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adalah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9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tahun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maka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Amir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dilahirkan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pada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tahun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= 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2005 - 9 = 1996</a:t>
            </a:r>
            <a:endParaRPr kumimoji="0" lang="en-US" altLang="en-US" sz="28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egu" pitchFamily="2" charset="0"/>
              <a:ea typeface="Gaegu" pitchFamily="2" charset="0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2520959" y="85957"/>
            <a:ext cx="4230341" cy="1316703"/>
            <a:chOff x="0" y="0"/>
            <a:chExt cx="5640454" cy="1755605"/>
          </a:xfrm>
        </p:grpSpPr>
        <p:sp>
          <p:nvSpPr>
            <p:cNvPr id="18" name="Freeform 18"/>
            <p:cNvSpPr/>
            <p:nvPr/>
          </p:nvSpPr>
          <p:spPr>
            <a:xfrm>
              <a:off x="3884850" y="0"/>
              <a:ext cx="1755605" cy="1755605"/>
            </a:xfrm>
            <a:custGeom>
              <a:avLst/>
              <a:gdLst/>
              <a:ahLst/>
              <a:cxnLst/>
              <a:rect l="l" t="t" r="r" b="b"/>
              <a:pathLst>
                <a:path w="1755605" h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881092" y="0"/>
              <a:ext cx="1765069" cy="1755605"/>
            </a:xfrm>
            <a:custGeom>
              <a:avLst/>
              <a:gdLst/>
              <a:ahLst/>
              <a:cxnLst/>
              <a:rect l="l" t="t" r="r" b="b"/>
              <a:pathLst>
                <a:path w="1765069" h="1755605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681338" cy="1722241"/>
            </a:xfrm>
            <a:custGeom>
              <a:avLst/>
              <a:gdLst/>
              <a:ahLst/>
              <a:cxnLst/>
              <a:rect l="l" t="t" r="r" b="b"/>
              <a:pathLst>
                <a:path w="1681338" h="1722241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</p:grpSp>
      <p:sp>
        <p:nvSpPr>
          <p:cNvPr id="22" name="TextBox 4">
            <a:extLst>
              <a:ext uri="{FF2B5EF4-FFF2-40B4-BE49-F238E27FC236}">
                <a16:creationId xmlns:a16="http://schemas.microsoft.com/office/drawing/2014/main" id="{CC1DA05C-E7FF-46ED-6F02-4340AE34FDD2}"/>
              </a:ext>
            </a:extLst>
          </p:cNvPr>
          <p:cNvSpPr txBox="1"/>
          <p:nvPr/>
        </p:nvSpPr>
        <p:spPr>
          <a:xfrm>
            <a:off x="1532570" y="4858667"/>
            <a:ext cx="6333727" cy="2825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Andi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berangkat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menaiki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bus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pukul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= 07.30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egu" pitchFamily="2" charset="0"/>
              <a:ea typeface="Gaegu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Lama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perjalanan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= 2 jam 35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menit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egu" pitchFamily="2" charset="0"/>
              <a:ea typeface="Gaegu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Tambahkan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langsung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=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egu" pitchFamily="2" charset="0"/>
              <a:ea typeface="Gaegu" pitchFamily="2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bg1"/>
              </a:solidFill>
              <a:latin typeface="Gaegu" pitchFamily="2" charset="0"/>
              <a:ea typeface="Gaegu" pitchFamily="2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egu" pitchFamily="2" charset="0"/>
              <a:ea typeface="Gaegu" pitchFamily="2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Karena 1 jam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hanya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60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menit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maka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09.65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harus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dirubah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menjadi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10.05.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egu" pitchFamily="2" charset="0"/>
              <a:ea typeface="Gaegu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Maka, Andi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tiba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di Bandung pada </a:t>
            </a:r>
            <a:r>
              <a:rPr kumimoji="0" lang="en-US" altLang="en-US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pukul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10.05</a:t>
            </a:r>
            <a:endParaRPr kumimoji="0" lang="en-US" altLang="en-US" sz="28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egu" pitchFamily="2" charset="0"/>
              <a:ea typeface="Gaegu" pitchFamily="2" charset="0"/>
            </a:endParaRPr>
          </a:p>
          <a:p>
            <a:pPr>
              <a:lnSpc>
                <a:spcPts val="2940"/>
              </a:lnSpc>
            </a:pPr>
            <a:endParaRPr lang="en-US" spc="-84" dirty="0">
              <a:solidFill>
                <a:schemeClr val="bg1"/>
              </a:solidFill>
              <a:latin typeface="Gaegu" pitchFamily="2" charset="0"/>
              <a:ea typeface="Gaegu" pitchFamily="2" charset="0"/>
              <a:cs typeface="Gaegu"/>
              <a:sym typeface="Gaegu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94D4EB-ECB9-65F2-3FB9-E7D1EA6ACE12}"/>
              </a:ext>
            </a:extLst>
          </p:cNvPr>
          <p:cNvSpPr/>
          <p:nvPr/>
        </p:nvSpPr>
        <p:spPr>
          <a:xfrm>
            <a:off x="3855813" y="5472451"/>
            <a:ext cx="939807" cy="9820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07.30</a:t>
            </a:r>
          </a:p>
          <a:p>
            <a:r>
              <a:rPr lang="en-US" u="sng" dirty="0"/>
              <a:t>02.35 +</a:t>
            </a:r>
          </a:p>
          <a:p>
            <a:r>
              <a:rPr lang="en-US" dirty="0"/>
              <a:t>09.65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E10DCE3D-89E0-D8D7-C5FA-C9E840E01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634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6" grpId="0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52836" y="330104"/>
            <a:ext cx="1735164" cy="1397192"/>
          </a:xfrm>
          <a:custGeom>
            <a:avLst/>
            <a:gdLst/>
            <a:ahLst/>
            <a:cxnLst/>
            <a:rect l="l" t="t" r="r" b="b"/>
            <a:pathLst>
              <a:path w="1735164" h="1397192">
                <a:moveTo>
                  <a:pt x="0" y="0"/>
                </a:moveTo>
                <a:lnTo>
                  <a:pt x="1735164" y="0"/>
                </a:lnTo>
                <a:lnTo>
                  <a:pt x="1735164" y="1397192"/>
                </a:lnTo>
                <a:lnTo>
                  <a:pt x="0" y="1397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6" r="-33197"/>
            </a:stretch>
          </a:blipFill>
        </p:spPr>
      </p:sp>
      <p:sp>
        <p:nvSpPr>
          <p:cNvPr id="3" name="Freeform 3"/>
          <p:cNvSpPr/>
          <p:nvPr/>
        </p:nvSpPr>
        <p:spPr>
          <a:xfrm rot="2427821">
            <a:off x="1249921" y="8962829"/>
            <a:ext cx="931532" cy="1369900"/>
          </a:xfrm>
          <a:custGeom>
            <a:avLst/>
            <a:gdLst/>
            <a:ahLst/>
            <a:cxnLst/>
            <a:rect l="l" t="t" r="r" b="b"/>
            <a:pathLst>
              <a:path w="931532" h="1369900">
                <a:moveTo>
                  <a:pt x="0" y="0"/>
                </a:moveTo>
                <a:lnTo>
                  <a:pt x="931532" y="0"/>
                </a:lnTo>
                <a:lnTo>
                  <a:pt x="931532" y="1369900"/>
                </a:lnTo>
                <a:lnTo>
                  <a:pt x="0" y="136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0" y="5326590"/>
            <a:ext cx="1548910" cy="1247216"/>
          </a:xfrm>
          <a:custGeom>
            <a:avLst/>
            <a:gdLst/>
            <a:ahLst/>
            <a:cxnLst/>
            <a:rect l="l" t="t" r="r" b="b"/>
            <a:pathLst>
              <a:path w="1548910" h="1247216">
                <a:moveTo>
                  <a:pt x="1548910" y="0"/>
                </a:moveTo>
                <a:lnTo>
                  <a:pt x="0" y="0"/>
                </a:lnTo>
                <a:lnTo>
                  <a:pt x="0" y="1247216"/>
                </a:lnTo>
                <a:lnTo>
                  <a:pt x="1548910" y="1247216"/>
                </a:lnTo>
                <a:lnTo>
                  <a:pt x="15489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006" r="-33197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108296" y="1211631"/>
            <a:ext cx="16454371" cy="8229918"/>
            <a:chOff x="0" y="0"/>
            <a:chExt cx="9153025" cy="4578032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9130165" cy="4550092"/>
            </a:xfrm>
            <a:custGeom>
              <a:avLst/>
              <a:gdLst/>
              <a:ahLst/>
              <a:cxnLst/>
              <a:rect l="l" t="t" r="r" b="b"/>
              <a:pathLst>
                <a:path w="9130165" h="4550092">
                  <a:moveTo>
                    <a:pt x="9130165" y="4550092"/>
                  </a:moveTo>
                  <a:lnTo>
                    <a:pt x="0" y="4542472"/>
                  </a:lnTo>
                  <a:lnTo>
                    <a:pt x="0" y="1591318"/>
                  </a:lnTo>
                  <a:lnTo>
                    <a:pt x="17780" y="19050"/>
                  </a:lnTo>
                  <a:lnTo>
                    <a:pt x="4551066" y="0"/>
                  </a:lnTo>
                  <a:lnTo>
                    <a:pt x="9111115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9159374" cy="4576762"/>
            </a:xfrm>
            <a:custGeom>
              <a:avLst/>
              <a:gdLst/>
              <a:ahLst/>
              <a:cxnLst/>
              <a:rect l="l" t="t" r="r" b="b"/>
              <a:pathLst>
                <a:path w="9159374" h="4576762">
                  <a:moveTo>
                    <a:pt x="9125085" y="21590"/>
                  </a:moveTo>
                  <a:cubicBezTo>
                    <a:pt x="9126355" y="34290"/>
                    <a:pt x="9126355" y="44450"/>
                    <a:pt x="9127624" y="54610"/>
                  </a:cubicBezTo>
                  <a:cubicBezTo>
                    <a:pt x="9130165" y="133207"/>
                    <a:pt x="9131435" y="232940"/>
                    <a:pt x="9133974" y="329111"/>
                  </a:cubicBezTo>
                  <a:cubicBezTo>
                    <a:pt x="9133974" y="468024"/>
                    <a:pt x="9146674" y="3207114"/>
                    <a:pt x="9153024" y="3346028"/>
                  </a:cubicBezTo>
                  <a:cubicBezTo>
                    <a:pt x="9159374" y="3556179"/>
                    <a:pt x="9155565" y="3769892"/>
                    <a:pt x="9155565" y="3980043"/>
                  </a:cubicBezTo>
                  <a:cubicBezTo>
                    <a:pt x="9155565" y="4165261"/>
                    <a:pt x="9156835" y="4336231"/>
                    <a:pt x="9158105" y="4515802"/>
                  </a:cubicBezTo>
                  <a:cubicBezTo>
                    <a:pt x="9158105" y="4537392"/>
                    <a:pt x="9158105" y="4551362"/>
                    <a:pt x="9158105" y="4575492"/>
                  </a:cubicBezTo>
                  <a:cubicBezTo>
                    <a:pt x="9135245" y="4575492"/>
                    <a:pt x="9114924" y="4576762"/>
                    <a:pt x="9070457" y="4575492"/>
                  </a:cubicBezTo>
                  <a:cubicBezTo>
                    <a:pt x="8604132" y="4570412"/>
                    <a:pt x="8130632" y="4576762"/>
                    <a:pt x="7664307" y="4571682"/>
                  </a:cubicBezTo>
                  <a:cubicBezTo>
                    <a:pt x="7384511" y="4567872"/>
                    <a:pt x="7111890" y="4570412"/>
                    <a:pt x="6832095" y="4567872"/>
                  </a:cubicBezTo>
                  <a:cubicBezTo>
                    <a:pt x="6702958" y="4566602"/>
                    <a:pt x="6573822" y="4565332"/>
                    <a:pt x="6444686" y="4564062"/>
                  </a:cubicBezTo>
                  <a:cubicBezTo>
                    <a:pt x="6365769" y="4564062"/>
                    <a:pt x="6294027" y="4565332"/>
                    <a:pt x="6215110" y="4565332"/>
                  </a:cubicBezTo>
                  <a:cubicBezTo>
                    <a:pt x="6014232" y="4564062"/>
                    <a:pt x="5461815" y="4565332"/>
                    <a:pt x="5260937" y="4564062"/>
                  </a:cubicBezTo>
                  <a:cubicBezTo>
                    <a:pt x="5117452" y="4562792"/>
                    <a:pt x="2247757" y="4571682"/>
                    <a:pt x="2104272" y="4570412"/>
                  </a:cubicBezTo>
                  <a:cubicBezTo>
                    <a:pt x="2068401" y="4570412"/>
                    <a:pt x="2025356" y="4571682"/>
                    <a:pt x="1989484" y="4571682"/>
                  </a:cubicBezTo>
                  <a:cubicBezTo>
                    <a:pt x="1903393" y="4571682"/>
                    <a:pt x="1824477" y="4572952"/>
                    <a:pt x="1738386" y="4572952"/>
                  </a:cubicBezTo>
                  <a:cubicBezTo>
                    <a:pt x="1523159" y="4572952"/>
                    <a:pt x="1315106" y="4571682"/>
                    <a:pt x="1099879" y="4570412"/>
                  </a:cubicBezTo>
                  <a:cubicBezTo>
                    <a:pt x="970743" y="4569142"/>
                    <a:pt x="841606" y="4567872"/>
                    <a:pt x="719644" y="4566602"/>
                  </a:cubicBezTo>
                  <a:cubicBezTo>
                    <a:pt x="490069" y="4565332"/>
                    <a:pt x="260493" y="4564062"/>
                    <a:pt x="48260" y="4564062"/>
                  </a:cubicBezTo>
                  <a:cubicBezTo>
                    <a:pt x="38100" y="4564062"/>
                    <a:pt x="29210" y="4564062"/>
                    <a:pt x="19050" y="4562792"/>
                  </a:cubicBezTo>
                  <a:cubicBezTo>
                    <a:pt x="10160" y="4561522"/>
                    <a:pt x="5080" y="4555172"/>
                    <a:pt x="7620" y="4546282"/>
                  </a:cubicBezTo>
                  <a:cubicBezTo>
                    <a:pt x="16510" y="4514326"/>
                    <a:pt x="12700" y="4425279"/>
                    <a:pt x="11430" y="4332670"/>
                  </a:cubicBezTo>
                  <a:cubicBezTo>
                    <a:pt x="10160" y="4143890"/>
                    <a:pt x="6350" y="3958672"/>
                    <a:pt x="7620" y="3769892"/>
                  </a:cubicBezTo>
                  <a:cubicBezTo>
                    <a:pt x="5080" y="3534807"/>
                    <a:pt x="0" y="624747"/>
                    <a:pt x="7620" y="386101"/>
                  </a:cubicBezTo>
                  <a:cubicBezTo>
                    <a:pt x="8890" y="339796"/>
                    <a:pt x="7620" y="289930"/>
                    <a:pt x="8890" y="243625"/>
                  </a:cubicBezTo>
                  <a:cubicBezTo>
                    <a:pt x="10160" y="168826"/>
                    <a:pt x="12700" y="8690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137" y="30480"/>
                    <a:pt x="195925" y="29210"/>
                  </a:cubicBezTo>
                  <a:cubicBezTo>
                    <a:pt x="389629" y="25400"/>
                    <a:pt x="583334" y="22860"/>
                    <a:pt x="784213" y="20320"/>
                  </a:cubicBezTo>
                  <a:cubicBezTo>
                    <a:pt x="920523" y="17780"/>
                    <a:pt x="1056834" y="16510"/>
                    <a:pt x="1185970" y="13970"/>
                  </a:cubicBezTo>
                  <a:cubicBezTo>
                    <a:pt x="1315106" y="11430"/>
                    <a:pt x="1451417" y="8890"/>
                    <a:pt x="1580553" y="8890"/>
                  </a:cubicBezTo>
                  <a:cubicBezTo>
                    <a:pt x="1724038" y="7620"/>
                    <a:pt x="1867522" y="10160"/>
                    <a:pt x="2011007" y="8890"/>
                  </a:cubicBezTo>
                  <a:cubicBezTo>
                    <a:pt x="2190363" y="8890"/>
                    <a:pt x="5440293" y="6350"/>
                    <a:pt x="5619649" y="5080"/>
                  </a:cubicBezTo>
                  <a:cubicBezTo>
                    <a:pt x="5791830" y="3810"/>
                    <a:pt x="5964012" y="2540"/>
                    <a:pt x="6143368" y="2540"/>
                  </a:cubicBezTo>
                  <a:cubicBezTo>
                    <a:pt x="6437512" y="1270"/>
                    <a:pt x="6724481" y="0"/>
                    <a:pt x="7018625" y="0"/>
                  </a:cubicBezTo>
                  <a:cubicBezTo>
                    <a:pt x="7140588" y="0"/>
                    <a:pt x="7269723" y="2540"/>
                    <a:pt x="7391685" y="2540"/>
                  </a:cubicBezTo>
                  <a:cubicBezTo>
                    <a:pt x="7728875" y="3810"/>
                    <a:pt x="8073238" y="5080"/>
                    <a:pt x="8410427" y="7620"/>
                  </a:cubicBezTo>
                  <a:cubicBezTo>
                    <a:pt x="8589784" y="8890"/>
                    <a:pt x="8769139" y="12700"/>
                    <a:pt x="8948495" y="16510"/>
                  </a:cubicBezTo>
                  <a:cubicBezTo>
                    <a:pt x="8991540" y="16510"/>
                    <a:pt x="9034587" y="16510"/>
                    <a:pt x="9070457" y="16510"/>
                  </a:cubicBezTo>
                  <a:cubicBezTo>
                    <a:pt x="9106035" y="17780"/>
                    <a:pt x="9114924" y="20320"/>
                    <a:pt x="9125085" y="21590"/>
                  </a:cubicBezTo>
                  <a:close/>
                  <a:moveTo>
                    <a:pt x="9135245" y="4558982"/>
                  </a:moveTo>
                  <a:cubicBezTo>
                    <a:pt x="9136515" y="4542472"/>
                    <a:pt x="9137785" y="4529772"/>
                    <a:pt x="9137785" y="4517072"/>
                  </a:cubicBezTo>
                  <a:cubicBezTo>
                    <a:pt x="9136515" y="4318422"/>
                    <a:pt x="9135245" y="4129643"/>
                    <a:pt x="9135245" y="3926615"/>
                  </a:cubicBezTo>
                  <a:cubicBezTo>
                    <a:pt x="9135245" y="3834006"/>
                    <a:pt x="9137785" y="3741397"/>
                    <a:pt x="9136515" y="3648788"/>
                  </a:cubicBezTo>
                  <a:cubicBezTo>
                    <a:pt x="9136515" y="3563303"/>
                    <a:pt x="9135245" y="3474255"/>
                    <a:pt x="9133974" y="3388770"/>
                  </a:cubicBezTo>
                  <a:cubicBezTo>
                    <a:pt x="9128895" y="3256981"/>
                    <a:pt x="9117465" y="528576"/>
                    <a:pt x="9117465" y="396787"/>
                  </a:cubicBezTo>
                  <a:cubicBezTo>
                    <a:pt x="9114924" y="286368"/>
                    <a:pt x="9112385" y="172388"/>
                    <a:pt x="9109845" y="63500"/>
                  </a:cubicBezTo>
                  <a:cubicBezTo>
                    <a:pt x="9108574" y="44450"/>
                    <a:pt x="9107305" y="43180"/>
                    <a:pt x="9048935" y="41910"/>
                  </a:cubicBezTo>
                  <a:cubicBezTo>
                    <a:pt x="9027412" y="41910"/>
                    <a:pt x="9013063" y="41910"/>
                    <a:pt x="8991540" y="40640"/>
                  </a:cubicBezTo>
                  <a:cubicBezTo>
                    <a:pt x="8812185" y="36830"/>
                    <a:pt x="8625654" y="31750"/>
                    <a:pt x="8446299" y="30480"/>
                  </a:cubicBezTo>
                  <a:cubicBezTo>
                    <a:pt x="8008670" y="26670"/>
                    <a:pt x="7563868" y="25400"/>
                    <a:pt x="7126239" y="22860"/>
                  </a:cubicBezTo>
                  <a:cubicBezTo>
                    <a:pt x="7061671" y="22860"/>
                    <a:pt x="6989929" y="22860"/>
                    <a:pt x="6925360" y="22860"/>
                  </a:cubicBezTo>
                  <a:cubicBezTo>
                    <a:pt x="6817747" y="22860"/>
                    <a:pt x="6710133" y="22860"/>
                    <a:pt x="6609694" y="22860"/>
                  </a:cubicBezTo>
                  <a:cubicBezTo>
                    <a:pt x="6380118" y="22860"/>
                    <a:pt x="6150543" y="22860"/>
                    <a:pt x="5928141" y="24130"/>
                  </a:cubicBezTo>
                  <a:cubicBezTo>
                    <a:pt x="5734437" y="25400"/>
                    <a:pt x="2470158" y="29210"/>
                    <a:pt x="2276454" y="29210"/>
                  </a:cubicBezTo>
                  <a:cubicBezTo>
                    <a:pt x="1960788" y="29210"/>
                    <a:pt x="1645121" y="26670"/>
                    <a:pt x="1329455" y="33020"/>
                  </a:cubicBezTo>
                  <a:cubicBezTo>
                    <a:pt x="1164447" y="36830"/>
                    <a:pt x="1006614" y="36830"/>
                    <a:pt x="848781" y="38100"/>
                  </a:cubicBezTo>
                  <a:cubicBezTo>
                    <a:pt x="576160" y="41910"/>
                    <a:pt x="303539" y="45720"/>
                    <a:pt x="49530" y="50800"/>
                  </a:cubicBezTo>
                  <a:cubicBezTo>
                    <a:pt x="36830" y="50800"/>
                    <a:pt x="34290" y="53340"/>
                    <a:pt x="33020" y="76217"/>
                  </a:cubicBezTo>
                  <a:cubicBezTo>
                    <a:pt x="31750" y="140331"/>
                    <a:pt x="31750" y="204445"/>
                    <a:pt x="30480" y="268559"/>
                  </a:cubicBezTo>
                  <a:cubicBezTo>
                    <a:pt x="29210" y="375415"/>
                    <a:pt x="26670" y="478710"/>
                    <a:pt x="25400" y="585567"/>
                  </a:cubicBezTo>
                  <a:cubicBezTo>
                    <a:pt x="20320" y="699547"/>
                    <a:pt x="26670" y="3484941"/>
                    <a:pt x="29210" y="3598921"/>
                  </a:cubicBezTo>
                  <a:cubicBezTo>
                    <a:pt x="29210" y="3720026"/>
                    <a:pt x="29210" y="3844692"/>
                    <a:pt x="30480" y="3965796"/>
                  </a:cubicBezTo>
                  <a:cubicBezTo>
                    <a:pt x="30480" y="4054843"/>
                    <a:pt x="33020" y="4143890"/>
                    <a:pt x="33020" y="4232937"/>
                  </a:cubicBezTo>
                  <a:cubicBezTo>
                    <a:pt x="33020" y="4329108"/>
                    <a:pt x="33020" y="4425279"/>
                    <a:pt x="31750" y="4517072"/>
                  </a:cubicBezTo>
                  <a:cubicBezTo>
                    <a:pt x="31750" y="4520882"/>
                    <a:pt x="31750" y="4523422"/>
                    <a:pt x="31750" y="4527232"/>
                  </a:cubicBezTo>
                  <a:cubicBezTo>
                    <a:pt x="31750" y="4537392"/>
                    <a:pt x="35560" y="4541202"/>
                    <a:pt x="44450" y="4541202"/>
                  </a:cubicBezTo>
                  <a:cubicBezTo>
                    <a:pt x="95486" y="4541202"/>
                    <a:pt x="195925" y="4542472"/>
                    <a:pt x="289190" y="4542472"/>
                  </a:cubicBezTo>
                  <a:cubicBezTo>
                    <a:pt x="425501" y="4542472"/>
                    <a:pt x="568985" y="4539932"/>
                    <a:pt x="705296" y="4542472"/>
                  </a:cubicBezTo>
                  <a:cubicBezTo>
                    <a:pt x="927697" y="4546282"/>
                    <a:pt x="1150099" y="4548822"/>
                    <a:pt x="1372500" y="4547552"/>
                  </a:cubicBezTo>
                  <a:cubicBezTo>
                    <a:pt x="1515985" y="4546282"/>
                    <a:pt x="1652295" y="4548822"/>
                    <a:pt x="1795780" y="4548822"/>
                  </a:cubicBezTo>
                  <a:cubicBezTo>
                    <a:pt x="2003833" y="4548822"/>
                    <a:pt x="2211886" y="4547552"/>
                    <a:pt x="2419939" y="4548822"/>
                  </a:cubicBezTo>
                  <a:cubicBezTo>
                    <a:pt x="2728431" y="4550092"/>
                    <a:pt x="6114671" y="4539932"/>
                    <a:pt x="6430338" y="4542472"/>
                  </a:cubicBezTo>
                  <a:cubicBezTo>
                    <a:pt x="6566648" y="4543742"/>
                    <a:pt x="6702958" y="4545012"/>
                    <a:pt x="6832095" y="4545012"/>
                  </a:cubicBezTo>
                  <a:cubicBezTo>
                    <a:pt x="7068845" y="4547552"/>
                    <a:pt x="7298421" y="4543742"/>
                    <a:pt x="7535170" y="4547552"/>
                  </a:cubicBezTo>
                  <a:cubicBezTo>
                    <a:pt x="7728875" y="4550092"/>
                    <a:pt x="7922579" y="4550092"/>
                    <a:pt x="8116284" y="4552632"/>
                  </a:cubicBezTo>
                  <a:cubicBezTo>
                    <a:pt x="8403253" y="4556442"/>
                    <a:pt x="8690222" y="4558982"/>
                    <a:pt x="8977193" y="4560252"/>
                  </a:cubicBezTo>
                  <a:cubicBezTo>
                    <a:pt x="9084806" y="4560252"/>
                    <a:pt x="9114924" y="4558982"/>
                    <a:pt x="9135245" y="4558982"/>
                  </a:cubicBezTo>
                  <a:close/>
                </a:path>
              </a:pathLst>
            </a:custGeom>
            <a:solidFill>
              <a:srgbClr val="FFC7C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959890" y="1966096"/>
            <a:ext cx="11943670" cy="95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8800" b="1" i="0" dirty="0" err="1">
                <a:solidFill>
                  <a:schemeClr val="bg1"/>
                </a:solidFill>
                <a:effectLst/>
                <a:latin typeface="Gaegu Bold" charset="0"/>
                <a:ea typeface="Gaegu Bold" charset="0"/>
              </a:rPr>
              <a:t>Kecepatan</a:t>
            </a:r>
            <a:endParaRPr lang="en-US" sz="71400" b="1" spc="-288" dirty="0">
              <a:solidFill>
                <a:schemeClr val="bg1"/>
              </a:solidFill>
              <a:latin typeface="Gaegu Bold" charset="0"/>
              <a:ea typeface="Gaegu Bold" charset="0"/>
              <a:cs typeface="Gaegu Bold"/>
              <a:sym typeface="Gaegu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30191" y="3172715"/>
            <a:ext cx="4013718" cy="445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4000" b="1" dirty="0">
                <a:solidFill>
                  <a:srgbClr val="FBE675"/>
                </a:solidFill>
                <a:latin typeface="Gaegu Bold"/>
                <a:ea typeface="Gaegu Bold"/>
                <a:cs typeface="Gaegu Bold"/>
                <a:sym typeface="Gaegu Bold"/>
              </a:rPr>
              <a:t>DEFINISI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30191" y="3841272"/>
            <a:ext cx="4013718" cy="5205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Kecepatan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atau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lebih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tepatnya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kelajuan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menggambarkan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besaran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benda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yang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sedang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bergerak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. Karena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itu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satuan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kecepatan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menggunakan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satuan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panjang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atau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jarak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per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satuan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waktu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.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Satuan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kecepatan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misalnya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km/jam, m/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detik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, km/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tahun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.</a:t>
            </a:r>
            <a:endParaRPr lang="en-US" sz="2800" spc="-96" dirty="0">
              <a:solidFill>
                <a:schemeClr val="bg1"/>
              </a:solidFill>
              <a:latin typeface="Gaegu" pitchFamily="2" charset="0"/>
              <a:ea typeface="Gaegu" pitchFamily="2" charset="0"/>
              <a:cs typeface="Gaegu"/>
              <a:sym typeface="Gaegu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6710801" y="3172715"/>
            <a:ext cx="4434671" cy="1066486"/>
            <a:chOff x="0" y="-66675"/>
            <a:chExt cx="5912895" cy="142198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66675"/>
              <a:ext cx="5912895" cy="593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>
                  <a:solidFill>
                    <a:srgbClr val="FBE675"/>
                  </a:solidFill>
                  <a:latin typeface="Gaegu Bold"/>
                  <a:ea typeface="Gaegu Bold"/>
                  <a:cs typeface="Gaegu Bold"/>
                  <a:sym typeface="Gaegu Bold"/>
                </a:rPr>
                <a:t>RUMUS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24735"/>
              <a:ext cx="5912895" cy="530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endParaRPr lang="en-US" sz="2400" spc="-96" dirty="0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551334" y="3177589"/>
            <a:ext cx="4434671" cy="445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4000" b="1" dirty="0">
                <a:solidFill>
                  <a:srgbClr val="FBE675"/>
                </a:solidFill>
                <a:latin typeface="Gaegu Bold"/>
                <a:ea typeface="Gaegu Bold"/>
                <a:cs typeface="Gaegu Bold"/>
                <a:sym typeface="Gaegu Bold"/>
              </a:rPr>
              <a:t>SOAL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09701" y="3931852"/>
            <a:ext cx="4434671" cy="377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4"/>
              </a:lnSpc>
            </a:pP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Hanung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mengendarai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mobil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kecepatan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rata-rata 60 km/jam.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Ia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menempuh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jarak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360 km.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Apabila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ia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berangkat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pukul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05.00 WIB,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Pukul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berapa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Hanung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sampai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pada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tujuan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?</a:t>
            </a:r>
          </a:p>
          <a:p>
            <a:pPr>
              <a:lnSpc>
                <a:spcPts val="3254"/>
              </a:lnSpc>
            </a:pPr>
            <a:br>
              <a:rPr lang="en-US" sz="2400" dirty="0"/>
            </a:br>
            <a:br>
              <a:rPr lang="en-US" sz="2400" dirty="0"/>
            </a:br>
            <a:endParaRPr lang="en-US" sz="2325" spc="-93" dirty="0">
              <a:solidFill>
                <a:schemeClr val="bg1"/>
              </a:solidFill>
              <a:latin typeface="Gaegu" pitchFamily="2" charset="0"/>
              <a:ea typeface="Gaegu" pitchFamily="2" charset="0"/>
              <a:cs typeface="Gaegu Light"/>
              <a:sym typeface="Gaegu Light"/>
            </a:endParaRPr>
          </a:p>
        </p:txBody>
      </p:sp>
      <p:sp>
        <p:nvSpPr>
          <p:cNvPr id="18" name="Freeform 18"/>
          <p:cNvSpPr/>
          <p:nvPr/>
        </p:nvSpPr>
        <p:spPr>
          <a:xfrm rot="-5400000">
            <a:off x="3319815" y="6088193"/>
            <a:ext cx="5786539" cy="128451"/>
          </a:xfrm>
          <a:custGeom>
            <a:avLst/>
            <a:gdLst/>
            <a:ahLst/>
            <a:cxnLst/>
            <a:rect l="l" t="t" r="r" b="b"/>
            <a:pathLst>
              <a:path w="3064574" h="132043">
                <a:moveTo>
                  <a:pt x="0" y="0"/>
                </a:moveTo>
                <a:lnTo>
                  <a:pt x="3064574" y="0"/>
                </a:lnTo>
                <a:lnTo>
                  <a:pt x="3064574" y="132043"/>
                </a:lnTo>
                <a:lnTo>
                  <a:pt x="0" y="13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12" r="-80330" b="-98629"/>
            </a:stretch>
          </a:blipFill>
        </p:spPr>
      </p:sp>
      <p:sp>
        <p:nvSpPr>
          <p:cNvPr id="19" name="Freeform 19"/>
          <p:cNvSpPr/>
          <p:nvPr/>
        </p:nvSpPr>
        <p:spPr>
          <a:xfrm rot="-5400000">
            <a:off x="9141568" y="6069122"/>
            <a:ext cx="5786540" cy="161923"/>
          </a:xfrm>
          <a:custGeom>
            <a:avLst/>
            <a:gdLst/>
            <a:ahLst/>
            <a:cxnLst/>
            <a:rect l="l" t="t" r="r" b="b"/>
            <a:pathLst>
              <a:path w="3064574" h="132043">
                <a:moveTo>
                  <a:pt x="0" y="0"/>
                </a:moveTo>
                <a:lnTo>
                  <a:pt x="3064574" y="0"/>
                </a:lnTo>
                <a:lnTo>
                  <a:pt x="3064574" y="132043"/>
                </a:lnTo>
                <a:lnTo>
                  <a:pt x="0" y="13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12" r="-80330" b="-98629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28700" y="829219"/>
            <a:ext cx="2495691" cy="544514"/>
          </a:xfrm>
          <a:custGeom>
            <a:avLst/>
            <a:gdLst/>
            <a:ahLst/>
            <a:cxnLst/>
            <a:rect l="l" t="t" r="r" b="b"/>
            <a:pathLst>
              <a:path w="2495691" h="544514">
                <a:moveTo>
                  <a:pt x="0" y="0"/>
                </a:moveTo>
                <a:lnTo>
                  <a:pt x="2495691" y="0"/>
                </a:lnTo>
                <a:lnTo>
                  <a:pt x="2495691" y="544515"/>
                </a:lnTo>
                <a:lnTo>
                  <a:pt x="0" y="5445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552836" y="7760977"/>
            <a:ext cx="1412928" cy="1497323"/>
          </a:xfrm>
          <a:custGeom>
            <a:avLst/>
            <a:gdLst/>
            <a:ahLst/>
            <a:cxnLst/>
            <a:rect l="l" t="t" r="r" b="b"/>
            <a:pathLst>
              <a:path w="1412928" h="1497323">
                <a:moveTo>
                  <a:pt x="0" y="0"/>
                </a:moveTo>
                <a:lnTo>
                  <a:pt x="1412928" y="0"/>
                </a:lnTo>
                <a:lnTo>
                  <a:pt x="1412928" y="1497323"/>
                </a:lnTo>
                <a:lnTo>
                  <a:pt x="0" y="14973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3028959" y="1373734"/>
            <a:ext cx="4230341" cy="1316703"/>
            <a:chOff x="0" y="0"/>
            <a:chExt cx="5640454" cy="1755605"/>
          </a:xfrm>
        </p:grpSpPr>
        <p:sp>
          <p:nvSpPr>
            <p:cNvPr id="23" name="Freeform 23"/>
            <p:cNvSpPr/>
            <p:nvPr/>
          </p:nvSpPr>
          <p:spPr>
            <a:xfrm>
              <a:off x="3884850" y="0"/>
              <a:ext cx="1755605" cy="1755605"/>
            </a:xfrm>
            <a:custGeom>
              <a:avLst/>
              <a:gdLst/>
              <a:ahLst/>
              <a:cxnLst/>
              <a:rect l="l" t="t" r="r" b="b"/>
              <a:pathLst>
                <a:path w="1755605" h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881092" y="0"/>
              <a:ext cx="1765069" cy="1755605"/>
            </a:xfrm>
            <a:custGeom>
              <a:avLst/>
              <a:gdLst/>
              <a:ahLst/>
              <a:cxnLst/>
              <a:rect l="l" t="t" r="r" b="b"/>
              <a:pathLst>
                <a:path w="1765069" h="1755605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1681338" cy="1722241"/>
            </a:xfrm>
            <a:custGeom>
              <a:avLst/>
              <a:gdLst/>
              <a:ahLst/>
              <a:cxnLst/>
              <a:rect l="l" t="t" r="r" b="b"/>
              <a:pathLst>
                <a:path w="1681338" h="1722241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4A7AF2DE-D8F9-9B94-0F19-91C55CF79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7113"/>
            <a:ext cx="4978132" cy="410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16">
            <a:extLst>
              <a:ext uri="{FF2B5EF4-FFF2-40B4-BE49-F238E27FC236}">
                <a16:creationId xmlns:a16="http://schemas.microsoft.com/office/drawing/2014/main" id="{87383751-2442-F9E9-A263-A26B22A41E0C}"/>
              </a:ext>
            </a:extLst>
          </p:cNvPr>
          <p:cNvSpPr txBox="1"/>
          <p:nvPr/>
        </p:nvSpPr>
        <p:spPr>
          <a:xfrm>
            <a:off x="12482306" y="6573806"/>
            <a:ext cx="4434671" cy="445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4000" b="1" dirty="0" err="1">
                <a:solidFill>
                  <a:srgbClr val="FBE675"/>
                </a:solidFill>
                <a:latin typeface="Gaegu Bold"/>
                <a:ea typeface="Gaegu Bold"/>
                <a:cs typeface="Gaegu Bold"/>
                <a:sym typeface="Gaegu Bold"/>
              </a:rPr>
              <a:t>Penyelesaian</a:t>
            </a:r>
            <a:endParaRPr lang="en-US" sz="4000" b="1" dirty="0">
              <a:solidFill>
                <a:srgbClr val="FBE675"/>
              </a:solidFill>
              <a:latin typeface="Gaegu Bold"/>
              <a:ea typeface="Gaegu Bold"/>
              <a:cs typeface="Gaegu Bold"/>
              <a:sym typeface="Gaegu Bold"/>
            </a:endParaRP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594C9D42-F7AE-0788-4444-BB5BDA0979CD}"/>
              </a:ext>
            </a:extLst>
          </p:cNvPr>
          <p:cNvSpPr txBox="1"/>
          <p:nvPr/>
        </p:nvSpPr>
        <p:spPr>
          <a:xfrm>
            <a:off x="12496800" y="7103754"/>
            <a:ext cx="4434671" cy="2925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4"/>
              </a:lnSpc>
            </a:pP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Diketahui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: Jarak= 360;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Kecepatan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= 60 km/jam</a:t>
            </a:r>
            <a:b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</a:b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Maka Waktu= Jarak: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Kecepatan</a:t>
            </a:r>
            <a:b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</a:br>
            <a:r>
              <a:rPr lang="en-US" sz="2400" u="sng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360 : 60 = 6 jam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325" spc="-93" dirty="0">
              <a:solidFill>
                <a:schemeClr val="bg1"/>
              </a:solidFill>
              <a:latin typeface="Gaegu" pitchFamily="2" charset="0"/>
              <a:ea typeface="Gaegu" pitchFamily="2" charset="0"/>
              <a:cs typeface="Gaegu Light"/>
              <a:sym typeface="Gaegu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17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37813"/>
            <a:ext cx="12154245" cy="4482235"/>
            <a:chOff x="0" y="0"/>
            <a:chExt cx="6761006" cy="249332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6738146" cy="2465380"/>
            </a:xfrm>
            <a:custGeom>
              <a:avLst/>
              <a:gdLst/>
              <a:ahLst/>
              <a:cxnLst/>
              <a:rect l="l" t="t" r="r" b="b"/>
              <a:pathLst>
                <a:path w="6738146" h="2465380">
                  <a:moveTo>
                    <a:pt x="6738146" y="2465380"/>
                  </a:moveTo>
                  <a:lnTo>
                    <a:pt x="0" y="2457760"/>
                  </a:lnTo>
                  <a:lnTo>
                    <a:pt x="0" y="868285"/>
                  </a:lnTo>
                  <a:lnTo>
                    <a:pt x="17780" y="19050"/>
                  </a:lnTo>
                  <a:lnTo>
                    <a:pt x="3358132" y="0"/>
                  </a:lnTo>
                  <a:lnTo>
                    <a:pt x="6719096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6767356" cy="2492050"/>
            </a:xfrm>
            <a:custGeom>
              <a:avLst/>
              <a:gdLst/>
              <a:ahLst/>
              <a:cxnLst/>
              <a:rect l="l" t="t" r="r" b="b"/>
              <a:pathLst>
                <a:path w="6767356" h="2492050">
                  <a:moveTo>
                    <a:pt x="6733066" y="21590"/>
                  </a:moveTo>
                  <a:cubicBezTo>
                    <a:pt x="6734336" y="34290"/>
                    <a:pt x="6734336" y="44450"/>
                    <a:pt x="6735606" y="54610"/>
                  </a:cubicBezTo>
                  <a:cubicBezTo>
                    <a:pt x="6738146" y="100951"/>
                    <a:pt x="6739416" y="153964"/>
                    <a:pt x="6741956" y="205085"/>
                  </a:cubicBezTo>
                  <a:cubicBezTo>
                    <a:pt x="6741956" y="278925"/>
                    <a:pt x="6754656" y="1734907"/>
                    <a:pt x="6761006" y="1808747"/>
                  </a:cubicBezTo>
                  <a:cubicBezTo>
                    <a:pt x="6767356" y="1920454"/>
                    <a:pt x="6763546" y="2034055"/>
                    <a:pt x="6763546" y="2145762"/>
                  </a:cubicBezTo>
                  <a:cubicBezTo>
                    <a:pt x="6763546" y="2244216"/>
                    <a:pt x="6764816" y="2335096"/>
                    <a:pt x="6766086" y="2431090"/>
                  </a:cubicBezTo>
                  <a:cubicBezTo>
                    <a:pt x="6766086" y="2452680"/>
                    <a:pt x="6766086" y="2466650"/>
                    <a:pt x="6766086" y="2490780"/>
                  </a:cubicBezTo>
                  <a:cubicBezTo>
                    <a:pt x="6743227" y="2490780"/>
                    <a:pt x="6722906" y="2492050"/>
                    <a:pt x="6686197" y="2490780"/>
                  </a:cubicBezTo>
                  <a:cubicBezTo>
                    <a:pt x="6343178" y="2485700"/>
                    <a:pt x="5994881" y="2492050"/>
                    <a:pt x="5651862" y="2486970"/>
                  </a:cubicBezTo>
                  <a:cubicBezTo>
                    <a:pt x="5446050" y="2483160"/>
                    <a:pt x="5245516" y="2485700"/>
                    <a:pt x="5039704" y="2483160"/>
                  </a:cubicBezTo>
                  <a:cubicBezTo>
                    <a:pt x="4944714" y="2481890"/>
                    <a:pt x="4849724" y="2480620"/>
                    <a:pt x="4754734" y="2479350"/>
                  </a:cubicBezTo>
                  <a:cubicBezTo>
                    <a:pt x="4696684" y="2479350"/>
                    <a:pt x="4643912" y="2480620"/>
                    <a:pt x="4585862" y="2480620"/>
                  </a:cubicBezTo>
                  <a:cubicBezTo>
                    <a:pt x="4438101" y="2479350"/>
                    <a:pt x="4031754" y="2480620"/>
                    <a:pt x="3883992" y="2479350"/>
                  </a:cubicBezTo>
                  <a:cubicBezTo>
                    <a:pt x="3778448" y="2478080"/>
                    <a:pt x="1667559" y="2486970"/>
                    <a:pt x="1562015" y="2485700"/>
                  </a:cubicBezTo>
                  <a:cubicBezTo>
                    <a:pt x="1535629" y="2485700"/>
                    <a:pt x="1503965" y="2486970"/>
                    <a:pt x="1477579" y="2486970"/>
                  </a:cubicBezTo>
                  <a:cubicBezTo>
                    <a:pt x="1414252" y="2486970"/>
                    <a:pt x="1356203" y="2488240"/>
                    <a:pt x="1292876" y="2488240"/>
                  </a:cubicBezTo>
                  <a:cubicBezTo>
                    <a:pt x="1134560" y="2488240"/>
                    <a:pt x="981520" y="2486970"/>
                    <a:pt x="823204" y="2485700"/>
                  </a:cubicBezTo>
                  <a:cubicBezTo>
                    <a:pt x="728214" y="2484430"/>
                    <a:pt x="633224" y="2483160"/>
                    <a:pt x="543511" y="2481890"/>
                  </a:cubicBezTo>
                  <a:cubicBezTo>
                    <a:pt x="374640" y="2480620"/>
                    <a:pt x="205769" y="2479350"/>
                    <a:pt x="48260" y="2479350"/>
                  </a:cubicBezTo>
                  <a:cubicBezTo>
                    <a:pt x="38100" y="2479350"/>
                    <a:pt x="29210" y="2479350"/>
                    <a:pt x="19050" y="2478080"/>
                  </a:cubicBezTo>
                  <a:cubicBezTo>
                    <a:pt x="10160" y="2476810"/>
                    <a:pt x="5080" y="2470460"/>
                    <a:pt x="7620" y="2461570"/>
                  </a:cubicBezTo>
                  <a:cubicBezTo>
                    <a:pt x="16510" y="2429764"/>
                    <a:pt x="12700" y="2382430"/>
                    <a:pt x="11430" y="2333203"/>
                  </a:cubicBezTo>
                  <a:cubicBezTo>
                    <a:pt x="10160" y="2232856"/>
                    <a:pt x="6350" y="2134402"/>
                    <a:pt x="7620" y="2034055"/>
                  </a:cubicBezTo>
                  <a:cubicBezTo>
                    <a:pt x="5080" y="1909094"/>
                    <a:pt x="0" y="362232"/>
                    <a:pt x="7620" y="235378"/>
                  </a:cubicBezTo>
                  <a:cubicBezTo>
                    <a:pt x="8890" y="210764"/>
                    <a:pt x="7620" y="184258"/>
                    <a:pt x="8890" y="159644"/>
                  </a:cubicBezTo>
                  <a:cubicBezTo>
                    <a:pt x="10160" y="119884"/>
                    <a:pt x="12700" y="7633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3838" y="30480"/>
                    <a:pt x="158274" y="29210"/>
                  </a:cubicBezTo>
                  <a:cubicBezTo>
                    <a:pt x="300759" y="25400"/>
                    <a:pt x="443244" y="22860"/>
                    <a:pt x="591006" y="20320"/>
                  </a:cubicBezTo>
                  <a:cubicBezTo>
                    <a:pt x="691273" y="17780"/>
                    <a:pt x="791540" y="16510"/>
                    <a:pt x="886530" y="13970"/>
                  </a:cubicBezTo>
                  <a:cubicBezTo>
                    <a:pt x="981520" y="11430"/>
                    <a:pt x="1081788" y="8890"/>
                    <a:pt x="1176778" y="8890"/>
                  </a:cubicBezTo>
                  <a:cubicBezTo>
                    <a:pt x="1282322" y="7620"/>
                    <a:pt x="1387867" y="10160"/>
                    <a:pt x="1493411" y="8890"/>
                  </a:cubicBezTo>
                  <a:cubicBezTo>
                    <a:pt x="1625341" y="8890"/>
                    <a:pt x="4015923" y="6350"/>
                    <a:pt x="4147854" y="5080"/>
                  </a:cubicBezTo>
                  <a:cubicBezTo>
                    <a:pt x="4274507" y="3810"/>
                    <a:pt x="4401160" y="2540"/>
                    <a:pt x="4533091" y="2540"/>
                  </a:cubicBezTo>
                  <a:cubicBezTo>
                    <a:pt x="4749457" y="1270"/>
                    <a:pt x="4960546" y="0"/>
                    <a:pt x="5176912" y="0"/>
                  </a:cubicBezTo>
                  <a:cubicBezTo>
                    <a:pt x="5266625" y="0"/>
                    <a:pt x="5361614" y="2540"/>
                    <a:pt x="5451327" y="2540"/>
                  </a:cubicBezTo>
                  <a:cubicBezTo>
                    <a:pt x="5699357" y="3810"/>
                    <a:pt x="5952663" y="5080"/>
                    <a:pt x="6200693" y="7620"/>
                  </a:cubicBezTo>
                  <a:cubicBezTo>
                    <a:pt x="6332623" y="8890"/>
                    <a:pt x="6464554" y="12700"/>
                    <a:pt x="6596484" y="16510"/>
                  </a:cubicBezTo>
                  <a:cubicBezTo>
                    <a:pt x="6628148" y="16510"/>
                    <a:pt x="6659811" y="16510"/>
                    <a:pt x="6686197" y="16510"/>
                  </a:cubicBezTo>
                  <a:cubicBezTo>
                    <a:pt x="6714016" y="17780"/>
                    <a:pt x="6722906" y="20320"/>
                    <a:pt x="6733066" y="21590"/>
                  </a:cubicBezTo>
                  <a:close/>
                  <a:moveTo>
                    <a:pt x="6743227" y="2474270"/>
                  </a:moveTo>
                  <a:cubicBezTo>
                    <a:pt x="6744496" y="2457760"/>
                    <a:pt x="6745766" y="2445060"/>
                    <a:pt x="6745766" y="2432360"/>
                  </a:cubicBezTo>
                  <a:cubicBezTo>
                    <a:pt x="6744496" y="2325630"/>
                    <a:pt x="6743227" y="2225283"/>
                    <a:pt x="6743227" y="2117362"/>
                  </a:cubicBezTo>
                  <a:cubicBezTo>
                    <a:pt x="6743227" y="2068135"/>
                    <a:pt x="6745766" y="2018908"/>
                    <a:pt x="6744496" y="1969681"/>
                  </a:cubicBezTo>
                  <a:cubicBezTo>
                    <a:pt x="6744496" y="1924241"/>
                    <a:pt x="6743227" y="1876907"/>
                    <a:pt x="6741956" y="1831467"/>
                  </a:cubicBezTo>
                  <a:cubicBezTo>
                    <a:pt x="6736877" y="1761413"/>
                    <a:pt x="6725446" y="311112"/>
                    <a:pt x="6725446" y="241058"/>
                  </a:cubicBezTo>
                  <a:cubicBezTo>
                    <a:pt x="6722906" y="182364"/>
                    <a:pt x="6720366" y="121777"/>
                    <a:pt x="6717827" y="63500"/>
                  </a:cubicBezTo>
                  <a:cubicBezTo>
                    <a:pt x="6716556" y="44450"/>
                    <a:pt x="6715286" y="43180"/>
                    <a:pt x="6670366" y="41910"/>
                  </a:cubicBezTo>
                  <a:cubicBezTo>
                    <a:pt x="6654534" y="41910"/>
                    <a:pt x="6643979" y="41910"/>
                    <a:pt x="6628148" y="40640"/>
                  </a:cubicBezTo>
                  <a:cubicBezTo>
                    <a:pt x="6496218" y="36830"/>
                    <a:pt x="6359009" y="31750"/>
                    <a:pt x="6227079" y="30480"/>
                  </a:cubicBezTo>
                  <a:cubicBezTo>
                    <a:pt x="5905168" y="26670"/>
                    <a:pt x="5577981" y="25400"/>
                    <a:pt x="5256070" y="22860"/>
                  </a:cubicBezTo>
                  <a:cubicBezTo>
                    <a:pt x="5208575" y="22860"/>
                    <a:pt x="5155803" y="22860"/>
                    <a:pt x="5108308" y="22860"/>
                  </a:cubicBezTo>
                  <a:cubicBezTo>
                    <a:pt x="5029150" y="22860"/>
                    <a:pt x="4949991" y="22860"/>
                    <a:pt x="4876110" y="22860"/>
                  </a:cubicBezTo>
                  <a:cubicBezTo>
                    <a:pt x="4707239" y="22860"/>
                    <a:pt x="4538368" y="22860"/>
                    <a:pt x="4374774" y="24130"/>
                  </a:cubicBezTo>
                  <a:cubicBezTo>
                    <a:pt x="4232289" y="25400"/>
                    <a:pt x="1831153" y="29210"/>
                    <a:pt x="1688668" y="29210"/>
                  </a:cubicBezTo>
                  <a:cubicBezTo>
                    <a:pt x="1456470" y="29210"/>
                    <a:pt x="1224273" y="26670"/>
                    <a:pt x="992075" y="33020"/>
                  </a:cubicBezTo>
                  <a:cubicBezTo>
                    <a:pt x="870699" y="36830"/>
                    <a:pt x="754600" y="36830"/>
                    <a:pt x="638501" y="38100"/>
                  </a:cubicBezTo>
                  <a:cubicBezTo>
                    <a:pt x="437966" y="41910"/>
                    <a:pt x="237432" y="45720"/>
                    <a:pt x="49530" y="50800"/>
                  </a:cubicBezTo>
                  <a:cubicBezTo>
                    <a:pt x="36830" y="50800"/>
                    <a:pt x="34290" y="53340"/>
                    <a:pt x="33020" y="70657"/>
                  </a:cubicBezTo>
                  <a:cubicBezTo>
                    <a:pt x="31750" y="104737"/>
                    <a:pt x="31750" y="138817"/>
                    <a:pt x="30480" y="172898"/>
                  </a:cubicBezTo>
                  <a:cubicBezTo>
                    <a:pt x="29210" y="229698"/>
                    <a:pt x="26670" y="284605"/>
                    <a:pt x="25400" y="341405"/>
                  </a:cubicBezTo>
                  <a:cubicBezTo>
                    <a:pt x="20320" y="401992"/>
                    <a:pt x="26670" y="1882587"/>
                    <a:pt x="29210" y="1943174"/>
                  </a:cubicBezTo>
                  <a:cubicBezTo>
                    <a:pt x="29210" y="2007548"/>
                    <a:pt x="29210" y="2073815"/>
                    <a:pt x="30480" y="2138189"/>
                  </a:cubicBezTo>
                  <a:cubicBezTo>
                    <a:pt x="30480" y="2185522"/>
                    <a:pt x="33020" y="2232856"/>
                    <a:pt x="33020" y="2280190"/>
                  </a:cubicBezTo>
                  <a:cubicBezTo>
                    <a:pt x="33020" y="2331310"/>
                    <a:pt x="33020" y="2382430"/>
                    <a:pt x="31750" y="2432360"/>
                  </a:cubicBezTo>
                  <a:cubicBezTo>
                    <a:pt x="31750" y="2436170"/>
                    <a:pt x="31750" y="2438710"/>
                    <a:pt x="31750" y="2442520"/>
                  </a:cubicBezTo>
                  <a:cubicBezTo>
                    <a:pt x="31750" y="2452680"/>
                    <a:pt x="35560" y="2456490"/>
                    <a:pt x="44450" y="2456490"/>
                  </a:cubicBezTo>
                  <a:cubicBezTo>
                    <a:pt x="84393" y="2456490"/>
                    <a:pt x="158274" y="2457760"/>
                    <a:pt x="226878" y="2457760"/>
                  </a:cubicBezTo>
                  <a:cubicBezTo>
                    <a:pt x="327145" y="2457760"/>
                    <a:pt x="432689" y="2455220"/>
                    <a:pt x="532956" y="2457760"/>
                  </a:cubicBezTo>
                  <a:cubicBezTo>
                    <a:pt x="696550" y="2461570"/>
                    <a:pt x="860144" y="2464110"/>
                    <a:pt x="1023738" y="2462840"/>
                  </a:cubicBezTo>
                  <a:cubicBezTo>
                    <a:pt x="1129283" y="2461570"/>
                    <a:pt x="1229550" y="2464110"/>
                    <a:pt x="1335094" y="2464110"/>
                  </a:cubicBezTo>
                  <a:cubicBezTo>
                    <a:pt x="1488134" y="2464110"/>
                    <a:pt x="1641173" y="2462840"/>
                    <a:pt x="1794213" y="2464110"/>
                  </a:cubicBezTo>
                  <a:cubicBezTo>
                    <a:pt x="2021133" y="2465380"/>
                    <a:pt x="4511982" y="2455220"/>
                    <a:pt x="4744180" y="2457760"/>
                  </a:cubicBezTo>
                  <a:cubicBezTo>
                    <a:pt x="4844447" y="2459030"/>
                    <a:pt x="4944714" y="2460300"/>
                    <a:pt x="5039704" y="2460300"/>
                  </a:cubicBezTo>
                  <a:cubicBezTo>
                    <a:pt x="5213852" y="2462840"/>
                    <a:pt x="5382724" y="2459030"/>
                    <a:pt x="5556872" y="2462840"/>
                  </a:cubicBezTo>
                  <a:cubicBezTo>
                    <a:pt x="5699357" y="2465380"/>
                    <a:pt x="5841842" y="2465380"/>
                    <a:pt x="5984327" y="2467920"/>
                  </a:cubicBezTo>
                  <a:cubicBezTo>
                    <a:pt x="6195416" y="2471730"/>
                    <a:pt x="6406504" y="2474270"/>
                    <a:pt x="6617593" y="2475540"/>
                  </a:cubicBezTo>
                  <a:cubicBezTo>
                    <a:pt x="6696752" y="2475540"/>
                    <a:pt x="6722906" y="2474270"/>
                    <a:pt x="6743227" y="2474270"/>
                  </a:cubicBezTo>
                  <a:close/>
                </a:path>
              </a:pathLst>
            </a:custGeom>
            <a:solidFill>
              <a:srgbClr val="F4727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-3187292" y="8537349"/>
            <a:ext cx="24662584" cy="3499301"/>
          </a:xfrm>
          <a:custGeom>
            <a:avLst/>
            <a:gdLst/>
            <a:ahLst/>
            <a:cxnLst/>
            <a:rect l="l" t="t" r="r" b="b"/>
            <a:pathLst>
              <a:path w="24662584" h="3499301">
                <a:moveTo>
                  <a:pt x="0" y="0"/>
                </a:moveTo>
                <a:lnTo>
                  <a:pt x="24662584" y="0"/>
                </a:lnTo>
                <a:lnTo>
                  <a:pt x="24662584" y="3499302"/>
                </a:lnTo>
                <a:lnTo>
                  <a:pt x="0" y="3499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82" t="-329688" r="-10052" b="-39099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940318" y="2324646"/>
            <a:ext cx="10600490" cy="2542022"/>
            <a:chOff x="0" y="1407403"/>
            <a:chExt cx="14133986" cy="3389362"/>
          </a:xfrm>
        </p:grpSpPr>
        <p:sp>
          <p:nvSpPr>
            <p:cNvPr id="7" name="TextBox 7"/>
            <p:cNvSpPr txBox="1"/>
            <p:nvPr/>
          </p:nvSpPr>
          <p:spPr>
            <a:xfrm>
              <a:off x="359309" y="1407403"/>
              <a:ext cx="13774677" cy="2028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50"/>
                </a:lnSpc>
              </a:pPr>
              <a:r>
                <a:rPr lang="sv-SE" sz="6000" b="0" i="0" dirty="0">
                  <a:solidFill>
                    <a:srgbClr val="E7E9EA"/>
                  </a:solidFill>
                  <a:effectLst/>
                  <a:latin typeface="Gaegu Bold" charset="0"/>
                  <a:ea typeface="Gaegu Bold" charset="0"/>
                </a:rPr>
                <a:t>Lancar kaji karena diulang, lancar jalan karena ditempuh.</a:t>
              </a:r>
              <a:endParaRPr lang="en-US" sz="5850" b="1" spc="-234" dirty="0">
                <a:solidFill>
                  <a:srgbClr val="FFFFFF"/>
                </a:solidFill>
                <a:latin typeface="Gaegu Bold" charset="0"/>
                <a:ea typeface="Gaegu Bold" charset="0"/>
                <a:cs typeface="Gaegu Bold"/>
                <a:sym typeface="Gaegu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184461"/>
              <a:ext cx="5760927" cy="612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endParaRPr lang="en-US" sz="2800" dirty="0">
                <a:solidFill>
                  <a:srgbClr val="FFFFFF"/>
                </a:solidFill>
                <a:latin typeface="Drukaatie Burti"/>
                <a:ea typeface="Drukaatie Burti"/>
                <a:cs typeface="Drukaatie Burti"/>
                <a:sym typeface="Drukaatie Burt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5029529" y="2781394"/>
            <a:ext cx="2229771" cy="6851252"/>
          </a:xfrm>
          <a:custGeom>
            <a:avLst/>
            <a:gdLst/>
            <a:ahLst/>
            <a:cxnLst/>
            <a:rect l="l" t="t" r="r" b="b"/>
            <a:pathLst>
              <a:path w="2229771" h="6851252">
                <a:moveTo>
                  <a:pt x="0" y="0"/>
                </a:moveTo>
                <a:lnTo>
                  <a:pt x="2229771" y="0"/>
                </a:lnTo>
                <a:lnTo>
                  <a:pt x="2229771" y="6851252"/>
                </a:lnTo>
                <a:lnTo>
                  <a:pt x="0" y="6851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693847" y="9397034"/>
            <a:ext cx="6141691" cy="1317672"/>
          </a:xfrm>
          <a:custGeom>
            <a:avLst/>
            <a:gdLst/>
            <a:ahLst/>
            <a:cxnLst/>
            <a:rect l="l" t="t" r="r" b="b"/>
            <a:pathLst>
              <a:path w="6141691" h="1317672">
                <a:moveTo>
                  <a:pt x="0" y="0"/>
                </a:moveTo>
                <a:lnTo>
                  <a:pt x="6141692" y="0"/>
                </a:lnTo>
                <a:lnTo>
                  <a:pt x="6141692" y="1317672"/>
                </a:lnTo>
                <a:lnTo>
                  <a:pt x="0" y="13176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47432" y="4938030"/>
            <a:ext cx="5006178" cy="5117840"/>
          </a:xfrm>
          <a:custGeom>
            <a:avLst/>
            <a:gdLst/>
            <a:ahLst/>
            <a:cxnLst/>
            <a:rect l="l" t="t" r="r" b="b"/>
            <a:pathLst>
              <a:path w="5006178" h="5117840">
                <a:moveTo>
                  <a:pt x="0" y="0"/>
                </a:moveTo>
                <a:lnTo>
                  <a:pt x="5006178" y="0"/>
                </a:lnTo>
                <a:lnTo>
                  <a:pt x="5006178" y="5117840"/>
                </a:lnTo>
                <a:lnTo>
                  <a:pt x="0" y="51178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921548" y="6386672"/>
            <a:ext cx="2664124" cy="4127516"/>
          </a:xfrm>
          <a:custGeom>
            <a:avLst/>
            <a:gdLst/>
            <a:ahLst/>
            <a:cxnLst/>
            <a:rect l="l" t="t" r="r" b="b"/>
            <a:pathLst>
              <a:path w="2664124" h="4127516">
                <a:moveTo>
                  <a:pt x="0" y="0"/>
                </a:moveTo>
                <a:lnTo>
                  <a:pt x="2664124" y="0"/>
                </a:lnTo>
                <a:lnTo>
                  <a:pt x="2664124" y="4127516"/>
                </a:lnTo>
                <a:lnTo>
                  <a:pt x="0" y="41275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961117" y="5320048"/>
            <a:ext cx="596365" cy="1025003"/>
          </a:xfrm>
          <a:custGeom>
            <a:avLst/>
            <a:gdLst/>
            <a:ahLst/>
            <a:cxnLst/>
            <a:rect l="l" t="t" r="r" b="b"/>
            <a:pathLst>
              <a:path w="596365" h="1025003">
                <a:moveTo>
                  <a:pt x="0" y="0"/>
                </a:moveTo>
                <a:lnTo>
                  <a:pt x="596366" y="0"/>
                </a:lnTo>
                <a:lnTo>
                  <a:pt x="596366" y="1025003"/>
                </a:lnTo>
                <a:lnTo>
                  <a:pt x="0" y="10250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946367">
            <a:off x="14059673" y="1223934"/>
            <a:ext cx="958886" cy="793938"/>
          </a:xfrm>
          <a:custGeom>
            <a:avLst/>
            <a:gdLst/>
            <a:ahLst/>
            <a:cxnLst/>
            <a:rect l="l" t="t" r="r" b="b"/>
            <a:pathLst>
              <a:path w="958886" h="793938">
                <a:moveTo>
                  <a:pt x="0" y="0"/>
                </a:moveTo>
                <a:lnTo>
                  <a:pt x="958886" y="0"/>
                </a:lnTo>
                <a:lnTo>
                  <a:pt x="958886" y="793938"/>
                </a:lnTo>
                <a:lnTo>
                  <a:pt x="0" y="7939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987158">
            <a:off x="14785653" y="1522175"/>
            <a:ext cx="786220" cy="538918"/>
          </a:xfrm>
          <a:custGeom>
            <a:avLst/>
            <a:gdLst/>
            <a:ahLst/>
            <a:cxnLst/>
            <a:rect l="l" t="t" r="r" b="b"/>
            <a:pathLst>
              <a:path w="786220" h="538918">
                <a:moveTo>
                  <a:pt x="0" y="0"/>
                </a:moveTo>
                <a:lnTo>
                  <a:pt x="786220" y="0"/>
                </a:lnTo>
                <a:lnTo>
                  <a:pt x="786220" y="538918"/>
                </a:lnTo>
                <a:lnTo>
                  <a:pt x="0" y="5389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51E43BEC-97A7-B910-F0E0-C4907F1CF3ED}"/>
              </a:ext>
            </a:extLst>
          </p:cNvPr>
          <p:cNvSpPr txBox="1"/>
          <p:nvPr/>
        </p:nvSpPr>
        <p:spPr>
          <a:xfrm>
            <a:off x="1584850" y="6425397"/>
            <a:ext cx="10331008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sv-SE" sz="6000" b="0" i="0" dirty="0">
                <a:solidFill>
                  <a:srgbClr val="E7E9EA"/>
                </a:solidFill>
                <a:effectLst/>
                <a:latin typeface="Gaegu Bold" charset="0"/>
                <a:ea typeface="Gaegu Bold" charset="0"/>
              </a:rPr>
              <a:t>TERIMA KASIH</a:t>
            </a:r>
            <a:endParaRPr lang="en-US" sz="5850" b="1" spc="-234" dirty="0">
              <a:solidFill>
                <a:srgbClr val="FFFFFF"/>
              </a:solidFill>
              <a:latin typeface="Gaegu Bold" charset="0"/>
              <a:ea typeface="Gaegu Bold" charset="0"/>
              <a:cs typeface="Gaegu Bold"/>
              <a:sym typeface="Gaegu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7525">
            <a:off x="13522480" y="-338555"/>
            <a:ext cx="1241580" cy="1221263"/>
          </a:xfrm>
          <a:custGeom>
            <a:avLst/>
            <a:gdLst/>
            <a:ahLst/>
            <a:cxnLst/>
            <a:rect l="l" t="t" r="r" b="b"/>
            <a:pathLst>
              <a:path w="1241580" h="1221263">
                <a:moveTo>
                  <a:pt x="0" y="0"/>
                </a:moveTo>
                <a:lnTo>
                  <a:pt x="1241580" y="0"/>
                </a:lnTo>
                <a:lnTo>
                  <a:pt x="1241580" y="1221264"/>
                </a:lnTo>
                <a:lnTo>
                  <a:pt x="0" y="1221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464629">
            <a:off x="13007034" y="432635"/>
            <a:ext cx="1590841" cy="1090449"/>
          </a:xfrm>
          <a:custGeom>
            <a:avLst/>
            <a:gdLst/>
            <a:ahLst/>
            <a:cxnLst/>
            <a:rect l="l" t="t" r="r" b="b"/>
            <a:pathLst>
              <a:path w="1590841" h="1090449">
                <a:moveTo>
                  <a:pt x="0" y="0"/>
                </a:moveTo>
                <a:lnTo>
                  <a:pt x="1590840" y="0"/>
                </a:lnTo>
                <a:lnTo>
                  <a:pt x="1590840" y="1090449"/>
                </a:lnTo>
                <a:lnTo>
                  <a:pt x="0" y="10904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926941" flipH="1">
            <a:off x="5583680" y="-782097"/>
            <a:ext cx="1379048" cy="2370239"/>
          </a:xfrm>
          <a:custGeom>
            <a:avLst/>
            <a:gdLst/>
            <a:ahLst/>
            <a:cxnLst/>
            <a:rect l="l" t="t" r="r" b="b"/>
            <a:pathLst>
              <a:path w="1379048" h="2370239">
                <a:moveTo>
                  <a:pt x="1379049" y="0"/>
                </a:moveTo>
                <a:lnTo>
                  <a:pt x="0" y="0"/>
                </a:lnTo>
                <a:lnTo>
                  <a:pt x="0" y="2370239"/>
                </a:lnTo>
                <a:lnTo>
                  <a:pt x="1379049" y="2370239"/>
                </a:lnTo>
                <a:lnTo>
                  <a:pt x="137904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733573">
            <a:off x="14481118" y="9244677"/>
            <a:ext cx="1403145" cy="1380185"/>
          </a:xfrm>
          <a:custGeom>
            <a:avLst/>
            <a:gdLst/>
            <a:ahLst/>
            <a:cxnLst/>
            <a:rect l="l" t="t" r="r" b="b"/>
            <a:pathLst>
              <a:path w="1403145" h="1380185">
                <a:moveTo>
                  <a:pt x="0" y="0"/>
                </a:moveTo>
                <a:lnTo>
                  <a:pt x="1403146" y="0"/>
                </a:lnTo>
                <a:lnTo>
                  <a:pt x="1403146" y="1380184"/>
                </a:lnTo>
                <a:lnTo>
                  <a:pt x="0" y="1380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63128">
            <a:off x="4234793" y="9688062"/>
            <a:ext cx="1539821" cy="562735"/>
          </a:xfrm>
          <a:custGeom>
            <a:avLst/>
            <a:gdLst/>
            <a:ahLst/>
            <a:cxnLst/>
            <a:rect l="l" t="t" r="r" b="b"/>
            <a:pathLst>
              <a:path w="1539821" h="562735">
                <a:moveTo>
                  <a:pt x="0" y="0"/>
                </a:moveTo>
                <a:lnTo>
                  <a:pt x="1539821" y="0"/>
                </a:lnTo>
                <a:lnTo>
                  <a:pt x="1539821" y="562734"/>
                </a:lnTo>
                <a:lnTo>
                  <a:pt x="0" y="562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331250">
            <a:off x="-137051" y="5651612"/>
            <a:ext cx="1315850" cy="1062250"/>
          </a:xfrm>
          <a:custGeom>
            <a:avLst/>
            <a:gdLst/>
            <a:ahLst/>
            <a:cxnLst/>
            <a:rect l="l" t="t" r="r" b="b"/>
            <a:pathLst>
              <a:path w="1315850" h="1062250">
                <a:moveTo>
                  <a:pt x="0" y="0"/>
                </a:moveTo>
                <a:lnTo>
                  <a:pt x="1315850" y="0"/>
                </a:lnTo>
                <a:lnTo>
                  <a:pt x="1315850" y="1062250"/>
                </a:lnTo>
                <a:lnTo>
                  <a:pt x="0" y="1062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628841">
            <a:off x="-515323" y="4612927"/>
            <a:ext cx="1538166" cy="819423"/>
          </a:xfrm>
          <a:custGeom>
            <a:avLst/>
            <a:gdLst/>
            <a:ahLst/>
            <a:cxnLst/>
            <a:rect l="l" t="t" r="r" b="b"/>
            <a:pathLst>
              <a:path w="1538166" h="819423">
                <a:moveTo>
                  <a:pt x="0" y="0"/>
                </a:moveTo>
                <a:lnTo>
                  <a:pt x="1538166" y="0"/>
                </a:lnTo>
                <a:lnTo>
                  <a:pt x="1538166" y="819423"/>
                </a:lnTo>
                <a:lnTo>
                  <a:pt x="0" y="8194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328514">
            <a:off x="17217873" y="4742707"/>
            <a:ext cx="1222922" cy="1194017"/>
          </a:xfrm>
          <a:custGeom>
            <a:avLst/>
            <a:gdLst/>
            <a:ahLst/>
            <a:cxnLst/>
            <a:rect l="l" t="t" r="r" b="b"/>
            <a:pathLst>
              <a:path w="1222922" h="1194017">
                <a:moveTo>
                  <a:pt x="0" y="0"/>
                </a:moveTo>
                <a:lnTo>
                  <a:pt x="1222922" y="0"/>
                </a:lnTo>
                <a:lnTo>
                  <a:pt x="1222922" y="1194016"/>
                </a:lnTo>
                <a:lnTo>
                  <a:pt x="0" y="119401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4174724" y="2973394"/>
            <a:ext cx="9938551" cy="1798866"/>
            <a:chOff x="0" y="0"/>
            <a:chExt cx="13251402" cy="239848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23825"/>
              <a:ext cx="13251402" cy="1186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00"/>
                </a:lnSpc>
              </a:pPr>
              <a:r>
                <a:rPr lang="en-US" sz="5700" b="1" spc="-228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Jangan sungkan untuk menghubungi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758407"/>
              <a:ext cx="13251402" cy="641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>
                  <a:solidFill>
                    <a:srgbClr val="FBE675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Hubungi Ibu Rara jika ada pertanyaan atau perlu penjelasan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544771" y="6087487"/>
            <a:ext cx="3952976" cy="1522270"/>
            <a:chOff x="0" y="0"/>
            <a:chExt cx="5270635" cy="202969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5270635" cy="635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 b="1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NOMOR PONSEL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457558"/>
              <a:ext cx="5270635" cy="58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-96">
                  <a:solidFill>
                    <a:srgbClr val="FFFFFF"/>
                  </a:solidFill>
                  <a:latin typeface="Gaegu Light"/>
                  <a:ea typeface="Gaegu Light"/>
                  <a:cs typeface="Gaegu Light"/>
                  <a:sym typeface="Gaegu Light"/>
                </a:rPr>
                <a:t>0821 9268 9093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592268" y="972538"/>
              <a:ext cx="4086098" cy="176058"/>
            </a:xfrm>
            <a:custGeom>
              <a:avLst/>
              <a:gdLst/>
              <a:ahLst/>
              <a:cxnLst/>
              <a:rect l="l" t="t" r="r" b="b"/>
              <a:pathLst>
                <a:path w="4086098" h="176058">
                  <a:moveTo>
                    <a:pt x="0" y="0"/>
                  </a:moveTo>
                  <a:lnTo>
                    <a:pt x="4086099" y="0"/>
                  </a:lnTo>
                  <a:lnTo>
                    <a:pt x="4086099" y="176058"/>
                  </a:lnTo>
                  <a:lnTo>
                    <a:pt x="0" y="17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-712" r="-80330" b="-98629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10282036" y="6087487"/>
            <a:ext cx="3952976" cy="1522270"/>
            <a:chOff x="0" y="0"/>
            <a:chExt cx="5270635" cy="2029693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66675"/>
              <a:ext cx="5270635" cy="635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 b="1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JAM KONSULTASI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457558"/>
              <a:ext cx="5270635" cy="58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-96">
                  <a:solidFill>
                    <a:srgbClr val="FFFFFF"/>
                  </a:solidFill>
                  <a:latin typeface="Gaegu Light"/>
                  <a:ea typeface="Gaegu Light"/>
                  <a:cs typeface="Gaegu Light"/>
                  <a:sym typeface="Gaegu Light"/>
                </a:rPr>
                <a:t>Pukul 16.00-18.00 WIB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592268" y="972538"/>
              <a:ext cx="4086098" cy="176058"/>
            </a:xfrm>
            <a:custGeom>
              <a:avLst/>
              <a:gdLst/>
              <a:ahLst/>
              <a:cxnLst/>
              <a:rect l="l" t="t" r="r" b="b"/>
              <a:pathLst>
                <a:path w="4086098" h="176058">
                  <a:moveTo>
                    <a:pt x="0" y="0"/>
                  </a:moveTo>
                  <a:lnTo>
                    <a:pt x="4086099" y="0"/>
                  </a:lnTo>
                  <a:lnTo>
                    <a:pt x="4086099" y="176058"/>
                  </a:lnTo>
                  <a:lnTo>
                    <a:pt x="0" y="17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-712" r="-80330" b="-98629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6365DC-7B48-DFC0-3322-A8BFE1DEE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F4FFD1F-2C0A-0FDA-15EC-303B8FD6E387}"/>
              </a:ext>
            </a:extLst>
          </p:cNvPr>
          <p:cNvSpPr/>
          <p:nvPr/>
        </p:nvSpPr>
        <p:spPr>
          <a:xfrm>
            <a:off x="0" y="-10725"/>
            <a:ext cx="18288000" cy="10295749"/>
          </a:xfrm>
          <a:custGeom>
            <a:avLst/>
            <a:gdLst/>
            <a:ahLst/>
            <a:cxnLst/>
            <a:rect l="l" t="t" r="r" b="b"/>
            <a:pathLst>
              <a:path w="18288000" h="10295749">
                <a:moveTo>
                  <a:pt x="0" y="0"/>
                </a:moveTo>
                <a:lnTo>
                  <a:pt x="18288000" y="0"/>
                </a:lnTo>
                <a:lnTo>
                  <a:pt x="18288000" y="10295750"/>
                </a:lnTo>
                <a:lnTo>
                  <a:pt x="0" y="10295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966" t="-9448" r="-11226" b="-9959"/>
            </a:stretch>
          </a:blipFill>
        </p:spPr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C72BD07-B330-DEB0-C549-68D15CCA9702}"/>
              </a:ext>
            </a:extLst>
          </p:cNvPr>
          <p:cNvSpPr/>
          <p:nvPr/>
        </p:nvSpPr>
        <p:spPr>
          <a:xfrm>
            <a:off x="2048984" y="700612"/>
            <a:ext cx="14511534" cy="6988687"/>
          </a:xfrm>
          <a:prstGeom prst="rect">
            <a:avLst/>
          </a:prstGeom>
          <a:solidFill>
            <a:srgbClr val="082A44"/>
          </a:solid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94A77B1-70E3-8E9C-D81D-1123F18B2A60}"/>
              </a:ext>
            </a:extLst>
          </p:cNvPr>
          <p:cNvSpPr/>
          <p:nvPr/>
        </p:nvSpPr>
        <p:spPr>
          <a:xfrm>
            <a:off x="15546950" y="3159288"/>
            <a:ext cx="1712350" cy="5261411"/>
          </a:xfrm>
          <a:custGeom>
            <a:avLst/>
            <a:gdLst/>
            <a:ahLst/>
            <a:cxnLst/>
            <a:rect l="l" t="t" r="r" b="b"/>
            <a:pathLst>
              <a:path w="1712350" h="5261411">
                <a:moveTo>
                  <a:pt x="0" y="0"/>
                </a:moveTo>
                <a:lnTo>
                  <a:pt x="1712350" y="0"/>
                </a:lnTo>
                <a:lnTo>
                  <a:pt x="1712350" y="5261411"/>
                </a:lnTo>
                <a:lnTo>
                  <a:pt x="0" y="5261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AECB5316-527F-63C9-DFFD-7D6F782D495D}"/>
              </a:ext>
            </a:extLst>
          </p:cNvPr>
          <p:cNvGrpSpPr/>
          <p:nvPr/>
        </p:nvGrpSpPr>
        <p:grpSpPr>
          <a:xfrm>
            <a:off x="5019411" y="1558668"/>
            <a:ext cx="8804884" cy="5281747"/>
            <a:chOff x="0" y="0"/>
            <a:chExt cx="4897867" cy="293806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35A30A8-D4D5-09A0-F995-BB926805AAF5}"/>
                </a:ext>
              </a:extLst>
            </p:cNvPr>
            <p:cNvSpPr/>
            <p:nvPr/>
          </p:nvSpPr>
          <p:spPr>
            <a:xfrm>
              <a:off x="10160" y="16510"/>
              <a:ext cx="4875007" cy="2910122"/>
            </a:xfrm>
            <a:custGeom>
              <a:avLst/>
              <a:gdLst/>
              <a:ahLst/>
              <a:cxnLst/>
              <a:rect l="l" t="t" r="r" b="b"/>
              <a:pathLst>
                <a:path w="4875007" h="2910122">
                  <a:moveTo>
                    <a:pt x="4875007" y="2910122"/>
                  </a:moveTo>
                  <a:lnTo>
                    <a:pt x="0" y="2902502"/>
                  </a:lnTo>
                  <a:lnTo>
                    <a:pt x="0" y="1022533"/>
                  </a:lnTo>
                  <a:lnTo>
                    <a:pt x="17780" y="19050"/>
                  </a:lnTo>
                  <a:lnTo>
                    <a:pt x="2428958" y="0"/>
                  </a:lnTo>
                  <a:lnTo>
                    <a:pt x="4855957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C277EF2-1EA1-E346-74E5-951F2A5C471A}"/>
                </a:ext>
              </a:extLst>
            </p:cNvPr>
            <p:cNvSpPr/>
            <p:nvPr/>
          </p:nvSpPr>
          <p:spPr>
            <a:xfrm>
              <a:off x="-3810" y="0"/>
              <a:ext cx="4904217" cy="2936792"/>
            </a:xfrm>
            <a:custGeom>
              <a:avLst/>
              <a:gdLst/>
              <a:ahLst/>
              <a:cxnLst/>
              <a:rect l="l" t="t" r="r" b="b"/>
              <a:pathLst>
                <a:path w="4904217" h="2936792">
                  <a:moveTo>
                    <a:pt x="4869927" y="21590"/>
                  </a:moveTo>
                  <a:cubicBezTo>
                    <a:pt x="4871197" y="34290"/>
                    <a:pt x="4871197" y="44450"/>
                    <a:pt x="4872467" y="54610"/>
                  </a:cubicBezTo>
                  <a:cubicBezTo>
                    <a:pt x="4875007" y="107832"/>
                    <a:pt x="4876277" y="170813"/>
                    <a:pt x="4878817" y="231544"/>
                  </a:cubicBezTo>
                  <a:cubicBezTo>
                    <a:pt x="4878817" y="319266"/>
                    <a:pt x="4891517" y="2048980"/>
                    <a:pt x="4897867" y="2136703"/>
                  </a:cubicBezTo>
                  <a:cubicBezTo>
                    <a:pt x="4904217" y="2269411"/>
                    <a:pt x="4900407" y="2404370"/>
                    <a:pt x="4900407" y="2537078"/>
                  </a:cubicBezTo>
                  <a:cubicBezTo>
                    <a:pt x="4900407" y="2654042"/>
                    <a:pt x="4901677" y="2762009"/>
                    <a:pt x="4902947" y="2875832"/>
                  </a:cubicBezTo>
                  <a:cubicBezTo>
                    <a:pt x="4902947" y="2897422"/>
                    <a:pt x="4902947" y="2911392"/>
                    <a:pt x="4902947" y="2935522"/>
                  </a:cubicBezTo>
                  <a:cubicBezTo>
                    <a:pt x="4880087" y="2935522"/>
                    <a:pt x="4859767" y="2936792"/>
                    <a:pt x="4829101" y="2935522"/>
                  </a:cubicBezTo>
                  <a:cubicBezTo>
                    <a:pt x="4582124" y="2930442"/>
                    <a:pt x="4331348" y="2936792"/>
                    <a:pt x="4084372" y="2931712"/>
                  </a:cubicBezTo>
                  <a:cubicBezTo>
                    <a:pt x="3936186" y="2927902"/>
                    <a:pt x="3791800" y="2930442"/>
                    <a:pt x="3643613" y="2927902"/>
                  </a:cubicBezTo>
                  <a:cubicBezTo>
                    <a:pt x="3575220" y="2926632"/>
                    <a:pt x="3506827" y="2925362"/>
                    <a:pt x="3438433" y="2924092"/>
                  </a:cubicBezTo>
                  <a:cubicBezTo>
                    <a:pt x="3396637" y="2924092"/>
                    <a:pt x="3358640" y="2925362"/>
                    <a:pt x="3316844" y="2925362"/>
                  </a:cubicBezTo>
                  <a:cubicBezTo>
                    <a:pt x="3210455" y="2924092"/>
                    <a:pt x="2917882" y="2925362"/>
                    <a:pt x="2811492" y="2924092"/>
                  </a:cubicBezTo>
                  <a:cubicBezTo>
                    <a:pt x="2735500" y="2922822"/>
                    <a:pt x="1215644" y="2931712"/>
                    <a:pt x="1139651" y="2930442"/>
                  </a:cubicBezTo>
                  <a:cubicBezTo>
                    <a:pt x="1120653" y="2930442"/>
                    <a:pt x="1097855" y="2931712"/>
                    <a:pt x="1078857" y="2931712"/>
                  </a:cubicBezTo>
                  <a:cubicBezTo>
                    <a:pt x="1033261" y="2931712"/>
                    <a:pt x="991465" y="2932982"/>
                    <a:pt x="945870" y="2932982"/>
                  </a:cubicBezTo>
                  <a:cubicBezTo>
                    <a:pt x="831880" y="2932982"/>
                    <a:pt x="721691" y="2931712"/>
                    <a:pt x="607702" y="2930442"/>
                  </a:cubicBezTo>
                  <a:cubicBezTo>
                    <a:pt x="539308" y="2929172"/>
                    <a:pt x="470915" y="2927902"/>
                    <a:pt x="406321" y="2926632"/>
                  </a:cubicBezTo>
                  <a:cubicBezTo>
                    <a:pt x="284732" y="2925362"/>
                    <a:pt x="163144" y="2924092"/>
                    <a:pt x="48260" y="2924092"/>
                  </a:cubicBezTo>
                  <a:cubicBezTo>
                    <a:pt x="38100" y="2924092"/>
                    <a:pt x="29210" y="2924092"/>
                    <a:pt x="19050" y="2922822"/>
                  </a:cubicBezTo>
                  <a:cubicBezTo>
                    <a:pt x="10160" y="2921552"/>
                    <a:pt x="5080" y="2915202"/>
                    <a:pt x="7620" y="2906312"/>
                  </a:cubicBezTo>
                  <a:cubicBezTo>
                    <a:pt x="16510" y="2874474"/>
                    <a:pt x="12700" y="2818241"/>
                    <a:pt x="11430" y="2759759"/>
                  </a:cubicBezTo>
                  <a:cubicBezTo>
                    <a:pt x="10160" y="2640546"/>
                    <a:pt x="6350" y="2523582"/>
                    <a:pt x="7620" y="2404370"/>
                  </a:cubicBezTo>
                  <a:cubicBezTo>
                    <a:pt x="5080" y="2255916"/>
                    <a:pt x="0" y="418236"/>
                    <a:pt x="7620" y="267532"/>
                  </a:cubicBezTo>
                  <a:cubicBezTo>
                    <a:pt x="8890" y="238292"/>
                    <a:pt x="7620" y="206801"/>
                    <a:pt x="8890" y="177560"/>
                  </a:cubicBezTo>
                  <a:cubicBezTo>
                    <a:pt x="10160" y="130325"/>
                    <a:pt x="12700" y="785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53" y="30480"/>
                    <a:pt x="128947" y="29210"/>
                  </a:cubicBezTo>
                  <a:cubicBezTo>
                    <a:pt x="231538" y="25400"/>
                    <a:pt x="334128" y="22860"/>
                    <a:pt x="440518" y="20320"/>
                  </a:cubicBezTo>
                  <a:cubicBezTo>
                    <a:pt x="512711" y="17780"/>
                    <a:pt x="584904" y="16510"/>
                    <a:pt x="653297" y="13970"/>
                  </a:cubicBezTo>
                  <a:cubicBezTo>
                    <a:pt x="721691" y="11430"/>
                    <a:pt x="793884" y="8890"/>
                    <a:pt x="862278" y="8890"/>
                  </a:cubicBezTo>
                  <a:cubicBezTo>
                    <a:pt x="938270" y="7620"/>
                    <a:pt x="1014263" y="10160"/>
                    <a:pt x="1090256" y="8890"/>
                  </a:cubicBezTo>
                  <a:cubicBezTo>
                    <a:pt x="1185247" y="8890"/>
                    <a:pt x="2906484" y="6350"/>
                    <a:pt x="3001475" y="5080"/>
                  </a:cubicBezTo>
                  <a:cubicBezTo>
                    <a:pt x="3092666" y="3810"/>
                    <a:pt x="3183857" y="2540"/>
                    <a:pt x="3278848" y="2540"/>
                  </a:cubicBezTo>
                  <a:cubicBezTo>
                    <a:pt x="3434634" y="1270"/>
                    <a:pt x="3586619" y="0"/>
                    <a:pt x="3742404" y="0"/>
                  </a:cubicBezTo>
                  <a:cubicBezTo>
                    <a:pt x="3806998" y="0"/>
                    <a:pt x="3875392" y="2540"/>
                    <a:pt x="3939985" y="2540"/>
                  </a:cubicBezTo>
                  <a:cubicBezTo>
                    <a:pt x="4118569" y="3810"/>
                    <a:pt x="4300951" y="5080"/>
                    <a:pt x="4479534" y="7620"/>
                  </a:cubicBezTo>
                  <a:cubicBezTo>
                    <a:pt x="4574525" y="8890"/>
                    <a:pt x="4669516" y="12700"/>
                    <a:pt x="4764507" y="16510"/>
                  </a:cubicBezTo>
                  <a:cubicBezTo>
                    <a:pt x="4787305" y="16510"/>
                    <a:pt x="4810103" y="16510"/>
                    <a:pt x="4829101" y="16510"/>
                  </a:cubicBezTo>
                  <a:cubicBezTo>
                    <a:pt x="4850877" y="17780"/>
                    <a:pt x="4859767" y="20320"/>
                    <a:pt x="4869927" y="21590"/>
                  </a:cubicBezTo>
                  <a:close/>
                  <a:moveTo>
                    <a:pt x="4880087" y="2919012"/>
                  </a:moveTo>
                  <a:cubicBezTo>
                    <a:pt x="4881357" y="2902502"/>
                    <a:pt x="4882627" y="2889802"/>
                    <a:pt x="4882627" y="2877102"/>
                  </a:cubicBezTo>
                  <a:cubicBezTo>
                    <a:pt x="4881357" y="2750762"/>
                    <a:pt x="4880087" y="2631549"/>
                    <a:pt x="4880087" y="2503339"/>
                  </a:cubicBezTo>
                  <a:cubicBezTo>
                    <a:pt x="4880087" y="2444857"/>
                    <a:pt x="4882627" y="2386375"/>
                    <a:pt x="4881357" y="2327893"/>
                  </a:cubicBezTo>
                  <a:cubicBezTo>
                    <a:pt x="4881357" y="2273910"/>
                    <a:pt x="4880087" y="2217677"/>
                    <a:pt x="4878817" y="2163694"/>
                  </a:cubicBezTo>
                  <a:cubicBezTo>
                    <a:pt x="4873737" y="2080470"/>
                    <a:pt x="4862307" y="357505"/>
                    <a:pt x="4862307" y="274280"/>
                  </a:cubicBezTo>
                  <a:cubicBezTo>
                    <a:pt x="4859767" y="204552"/>
                    <a:pt x="4857227" y="132574"/>
                    <a:pt x="4854687" y="63500"/>
                  </a:cubicBezTo>
                  <a:cubicBezTo>
                    <a:pt x="4853417" y="44450"/>
                    <a:pt x="4852147" y="43180"/>
                    <a:pt x="4817702" y="41910"/>
                  </a:cubicBezTo>
                  <a:cubicBezTo>
                    <a:pt x="4806303" y="41910"/>
                    <a:pt x="4798704" y="41910"/>
                    <a:pt x="4787305" y="40640"/>
                  </a:cubicBezTo>
                  <a:cubicBezTo>
                    <a:pt x="4692314" y="36830"/>
                    <a:pt x="4593523" y="31750"/>
                    <a:pt x="4498533" y="30480"/>
                  </a:cubicBezTo>
                  <a:cubicBezTo>
                    <a:pt x="4266754" y="26670"/>
                    <a:pt x="4031177" y="25400"/>
                    <a:pt x="3799399" y="22860"/>
                  </a:cubicBezTo>
                  <a:cubicBezTo>
                    <a:pt x="3765202" y="22860"/>
                    <a:pt x="3727206" y="22860"/>
                    <a:pt x="3693009" y="22860"/>
                  </a:cubicBezTo>
                  <a:cubicBezTo>
                    <a:pt x="3636014" y="22860"/>
                    <a:pt x="3579020" y="22860"/>
                    <a:pt x="3525825" y="22860"/>
                  </a:cubicBezTo>
                  <a:cubicBezTo>
                    <a:pt x="3404237" y="22860"/>
                    <a:pt x="3282648" y="22860"/>
                    <a:pt x="3164859" y="24130"/>
                  </a:cubicBezTo>
                  <a:cubicBezTo>
                    <a:pt x="3062269" y="25400"/>
                    <a:pt x="1333433" y="29210"/>
                    <a:pt x="1230843" y="29210"/>
                  </a:cubicBezTo>
                  <a:cubicBezTo>
                    <a:pt x="1063659" y="29210"/>
                    <a:pt x="896475" y="26670"/>
                    <a:pt x="729290" y="33020"/>
                  </a:cubicBezTo>
                  <a:cubicBezTo>
                    <a:pt x="641899" y="36830"/>
                    <a:pt x="558307" y="36830"/>
                    <a:pt x="474714" y="38100"/>
                  </a:cubicBezTo>
                  <a:cubicBezTo>
                    <a:pt x="330328" y="41910"/>
                    <a:pt x="185942" y="45720"/>
                    <a:pt x="49530" y="50800"/>
                  </a:cubicBezTo>
                  <a:cubicBezTo>
                    <a:pt x="36830" y="50800"/>
                    <a:pt x="34290" y="53340"/>
                    <a:pt x="33020" y="71843"/>
                  </a:cubicBezTo>
                  <a:cubicBezTo>
                    <a:pt x="31750" y="112331"/>
                    <a:pt x="31750" y="152818"/>
                    <a:pt x="30480" y="193306"/>
                  </a:cubicBezTo>
                  <a:cubicBezTo>
                    <a:pt x="29210" y="260785"/>
                    <a:pt x="26670" y="326014"/>
                    <a:pt x="25400" y="393493"/>
                  </a:cubicBezTo>
                  <a:cubicBezTo>
                    <a:pt x="20320" y="465471"/>
                    <a:pt x="26670" y="2224425"/>
                    <a:pt x="29210" y="2296403"/>
                  </a:cubicBezTo>
                  <a:cubicBezTo>
                    <a:pt x="29210" y="2372879"/>
                    <a:pt x="29210" y="2451605"/>
                    <a:pt x="30480" y="2528081"/>
                  </a:cubicBezTo>
                  <a:cubicBezTo>
                    <a:pt x="30480" y="2584314"/>
                    <a:pt x="33020" y="2640546"/>
                    <a:pt x="33020" y="2696779"/>
                  </a:cubicBezTo>
                  <a:cubicBezTo>
                    <a:pt x="33020" y="2757510"/>
                    <a:pt x="33020" y="2818241"/>
                    <a:pt x="31750" y="2877102"/>
                  </a:cubicBezTo>
                  <a:cubicBezTo>
                    <a:pt x="31750" y="2880912"/>
                    <a:pt x="31750" y="2883452"/>
                    <a:pt x="31750" y="2887262"/>
                  </a:cubicBezTo>
                  <a:cubicBezTo>
                    <a:pt x="31750" y="2897422"/>
                    <a:pt x="35560" y="2901232"/>
                    <a:pt x="44450" y="2901232"/>
                  </a:cubicBezTo>
                  <a:cubicBezTo>
                    <a:pt x="75752" y="2901232"/>
                    <a:pt x="128947" y="2902502"/>
                    <a:pt x="178343" y="2902502"/>
                  </a:cubicBezTo>
                  <a:cubicBezTo>
                    <a:pt x="250536" y="2902502"/>
                    <a:pt x="326529" y="2899962"/>
                    <a:pt x="398722" y="2902502"/>
                  </a:cubicBezTo>
                  <a:cubicBezTo>
                    <a:pt x="516510" y="2906312"/>
                    <a:pt x="634299" y="2908852"/>
                    <a:pt x="752088" y="2907582"/>
                  </a:cubicBezTo>
                  <a:cubicBezTo>
                    <a:pt x="828081" y="2906312"/>
                    <a:pt x="900274" y="2908852"/>
                    <a:pt x="976267" y="2908852"/>
                  </a:cubicBezTo>
                  <a:cubicBezTo>
                    <a:pt x="1086456" y="2908852"/>
                    <a:pt x="1196646" y="2907582"/>
                    <a:pt x="1306836" y="2908852"/>
                  </a:cubicBezTo>
                  <a:cubicBezTo>
                    <a:pt x="1470220" y="2910122"/>
                    <a:pt x="3263650" y="2899962"/>
                    <a:pt x="3430834" y="2902502"/>
                  </a:cubicBezTo>
                  <a:cubicBezTo>
                    <a:pt x="3503027" y="2903772"/>
                    <a:pt x="3575220" y="2905042"/>
                    <a:pt x="3643613" y="2905042"/>
                  </a:cubicBezTo>
                  <a:cubicBezTo>
                    <a:pt x="3769002" y="2907582"/>
                    <a:pt x="3890590" y="2903772"/>
                    <a:pt x="4015978" y="2907582"/>
                  </a:cubicBezTo>
                  <a:cubicBezTo>
                    <a:pt x="4118569" y="2910122"/>
                    <a:pt x="4221159" y="2910122"/>
                    <a:pt x="4323749" y="2912662"/>
                  </a:cubicBezTo>
                  <a:cubicBezTo>
                    <a:pt x="4475735" y="2916472"/>
                    <a:pt x="4627720" y="2919012"/>
                    <a:pt x="4779706" y="2920282"/>
                  </a:cubicBezTo>
                  <a:cubicBezTo>
                    <a:pt x="4836700" y="2920282"/>
                    <a:pt x="4859767" y="2919012"/>
                    <a:pt x="4880087" y="2919012"/>
                  </a:cubicBezTo>
                  <a:close/>
                </a:path>
              </a:pathLst>
            </a:custGeom>
            <a:solidFill>
              <a:srgbClr val="CCA0F4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36DEB5DF-853A-3AEF-5F08-05B8E5633163}"/>
              </a:ext>
            </a:extLst>
          </p:cNvPr>
          <p:cNvSpPr/>
          <p:nvPr/>
        </p:nvSpPr>
        <p:spPr>
          <a:xfrm>
            <a:off x="9913521" y="8239761"/>
            <a:ext cx="4716505" cy="1011905"/>
          </a:xfrm>
          <a:custGeom>
            <a:avLst/>
            <a:gdLst/>
            <a:ahLst/>
            <a:cxnLst/>
            <a:rect l="l" t="t" r="r" b="b"/>
            <a:pathLst>
              <a:path w="4716505" h="1011905">
                <a:moveTo>
                  <a:pt x="0" y="0"/>
                </a:moveTo>
                <a:lnTo>
                  <a:pt x="4716505" y="0"/>
                </a:lnTo>
                <a:lnTo>
                  <a:pt x="4716505" y="1011905"/>
                </a:lnTo>
                <a:lnTo>
                  <a:pt x="0" y="10119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8288A62-0301-0F8B-145B-BAD50056A1F3}"/>
              </a:ext>
            </a:extLst>
          </p:cNvPr>
          <p:cNvSpPr/>
          <p:nvPr/>
        </p:nvSpPr>
        <p:spPr>
          <a:xfrm>
            <a:off x="14696077" y="5927957"/>
            <a:ext cx="2045911" cy="3169721"/>
          </a:xfrm>
          <a:custGeom>
            <a:avLst/>
            <a:gdLst/>
            <a:ahLst/>
            <a:cxnLst/>
            <a:rect l="l" t="t" r="r" b="b"/>
            <a:pathLst>
              <a:path w="2045911" h="3169721">
                <a:moveTo>
                  <a:pt x="0" y="0"/>
                </a:moveTo>
                <a:lnTo>
                  <a:pt x="2045911" y="0"/>
                </a:lnTo>
                <a:lnTo>
                  <a:pt x="2045911" y="3169722"/>
                </a:lnTo>
                <a:lnTo>
                  <a:pt x="0" y="31697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D980363-90E1-F44A-A093-E6CF81810BEC}"/>
              </a:ext>
            </a:extLst>
          </p:cNvPr>
          <p:cNvSpPr/>
          <p:nvPr/>
        </p:nvSpPr>
        <p:spPr>
          <a:xfrm>
            <a:off x="1864775" y="5789993"/>
            <a:ext cx="1795294" cy="2601239"/>
          </a:xfrm>
          <a:custGeom>
            <a:avLst/>
            <a:gdLst/>
            <a:ahLst/>
            <a:cxnLst/>
            <a:rect l="l" t="t" r="r" b="b"/>
            <a:pathLst>
              <a:path w="1795294" h="2601239">
                <a:moveTo>
                  <a:pt x="0" y="0"/>
                </a:moveTo>
                <a:lnTo>
                  <a:pt x="1795295" y="0"/>
                </a:lnTo>
                <a:lnTo>
                  <a:pt x="1795295" y="2601239"/>
                </a:lnTo>
                <a:lnTo>
                  <a:pt x="0" y="26012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113254"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818B41F-D9FE-9445-E4F3-AC065CE7C1A3}"/>
              </a:ext>
            </a:extLst>
          </p:cNvPr>
          <p:cNvSpPr/>
          <p:nvPr/>
        </p:nvSpPr>
        <p:spPr>
          <a:xfrm>
            <a:off x="130986" y="6280920"/>
            <a:ext cx="2232921" cy="2816758"/>
          </a:xfrm>
          <a:custGeom>
            <a:avLst/>
            <a:gdLst/>
            <a:ahLst/>
            <a:cxnLst/>
            <a:rect l="l" t="t" r="r" b="b"/>
            <a:pathLst>
              <a:path w="2232921" h="2816758">
                <a:moveTo>
                  <a:pt x="0" y="0"/>
                </a:moveTo>
                <a:lnTo>
                  <a:pt x="2232921" y="0"/>
                </a:lnTo>
                <a:lnTo>
                  <a:pt x="2232921" y="2816759"/>
                </a:lnTo>
                <a:lnTo>
                  <a:pt x="0" y="28167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25FD31B0-6D72-46F3-EBF7-53C8E6528DAF}"/>
              </a:ext>
            </a:extLst>
          </p:cNvPr>
          <p:cNvSpPr/>
          <p:nvPr/>
        </p:nvSpPr>
        <p:spPr>
          <a:xfrm rot="436290">
            <a:off x="2245037" y="4622294"/>
            <a:ext cx="406144" cy="497504"/>
          </a:xfrm>
          <a:custGeom>
            <a:avLst/>
            <a:gdLst/>
            <a:ahLst/>
            <a:cxnLst/>
            <a:rect l="l" t="t" r="r" b="b"/>
            <a:pathLst>
              <a:path w="406144" h="497504">
                <a:moveTo>
                  <a:pt x="0" y="0"/>
                </a:moveTo>
                <a:lnTo>
                  <a:pt x="406144" y="0"/>
                </a:lnTo>
                <a:lnTo>
                  <a:pt x="406144" y="497503"/>
                </a:lnTo>
                <a:lnTo>
                  <a:pt x="0" y="4975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74352847-BF41-DC1E-561F-A253330DD407}"/>
              </a:ext>
            </a:extLst>
          </p:cNvPr>
          <p:cNvSpPr/>
          <p:nvPr/>
        </p:nvSpPr>
        <p:spPr>
          <a:xfrm rot="2427821">
            <a:off x="3848656" y="4483265"/>
            <a:ext cx="527382" cy="775561"/>
          </a:xfrm>
          <a:custGeom>
            <a:avLst/>
            <a:gdLst/>
            <a:ahLst/>
            <a:cxnLst/>
            <a:rect l="l" t="t" r="r" b="b"/>
            <a:pathLst>
              <a:path w="527382" h="775561">
                <a:moveTo>
                  <a:pt x="0" y="0"/>
                </a:moveTo>
                <a:lnTo>
                  <a:pt x="527382" y="0"/>
                </a:lnTo>
                <a:lnTo>
                  <a:pt x="527382" y="775561"/>
                </a:lnTo>
                <a:lnTo>
                  <a:pt x="0" y="77556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161C9712-6D36-A748-ABB5-5DF32482BBED}"/>
              </a:ext>
            </a:extLst>
          </p:cNvPr>
          <p:cNvSpPr/>
          <p:nvPr/>
        </p:nvSpPr>
        <p:spPr>
          <a:xfrm>
            <a:off x="2107677" y="735660"/>
            <a:ext cx="787193" cy="834212"/>
          </a:xfrm>
          <a:custGeom>
            <a:avLst/>
            <a:gdLst/>
            <a:ahLst/>
            <a:cxnLst/>
            <a:rect l="l" t="t" r="r" b="b"/>
            <a:pathLst>
              <a:path w="787193" h="834212">
                <a:moveTo>
                  <a:pt x="0" y="0"/>
                </a:moveTo>
                <a:lnTo>
                  <a:pt x="787193" y="0"/>
                </a:lnTo>
                <a:lnTo>
                  <a:pt x="787193" y="834212"/>
                </a:lnTo>
                <a:lnTo>
                  <a:pt x="0" y="83421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4ECEF37B-F593-F7B4-7507-6CACBA0F25DC}"/>
              </a:ext>
            </a:extLst>
          </p:cNvPr>
          <p:cNvSpPr/>
          <p:nvPr/>
        </p:nvSpPr>
        <p:spPr>
          <a:xfrm>
            <a:off x="15773678" y="1982229"/>
            <a:ext cx="513505" cy="882587"/>
          </a:xfrm>
          <a:custGeom>
            <a:avLst/>
            <a:gdLst/>
            <a:ahLst/>
            <a:cxnLst/>
            <a:rect l="l" t="t" r="r" b="b"/>
            <a:pathLst>
              <a:path w="513505" h="882587">
                <a:moveTo>
                  <a:pt x="0" y="0"/>
                </a:moveTo>
                <a:lnTo>
                  <a:pt x="513505" y="0"/>
                </a:lnTo>
                <a:lnTo>
                  <a:pt x="513505" y="882587"/>
                </a:lnTo>
                <a:lnTo>
                  <a:pt x="0" y="88258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BDC6494E-A853-0542-7412-4A0F051327B8}"/>
              </a:ext>
            </a:extLst>
          </p:cNvPr>
          <p:cNvSpPr/>
          <p:nvPr/>
        </p:nvSpPr>
        <p:spPr>
          <a:xfrm rot="3978358" flipH="1">
            <a:off x="5006963" y="1064350"/>
            <a:ext cx="628297" cy="1079886"/>
          </a:xfrm>
          <a:custGeom>
            <a:avLst/>
            <a:gdLst/>
            <a:ahLst/>
            <a:cxnLst/>
            <a:rect l="l" t="t" r="r" b="b"/>
            <a:pathLst>
              <a:path w="628297" h="1079886">
                <a:moveTo>
                  <a:pt x="628297" y="0"/>
                </a:moveTo>
                <a:lnTo>
                  <a:pt x="0" y="0"/>
                </a:lnTo>
                <a:lnTo>
                  <a:pt x="0" y="1079885"/>
                </a:lnTo>
                <a:lnTo>
                  <a:pt x="628297" y="1079885"/>
                </a:lnTo>
                <a:lnTo>
                  <a:pt x="628297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7DE8F247-CBDE-5DE6-D6A8-1D384CEA6789}"/>
              </a:ext>
            </a:extLst>
          </p:cNvPr>
          <p:cNvSpPr/>
          <p:nvPr/>
        </p:nvSpPr>
        <p:spPr>
          <a:xfrm>
            <a:off x="10244304" y="6705659"/>
            <a:ext cx="1764374" cy="384954"/>
          </a:xfrm>
          <a:custGeom>
            <a:avLst/>
            <a:gdLst/>
            <a:ahLst/>
            <a:cxnLst/>
            <a:rect l="l" t="t" r="r" b="b"/>
            <a:pathLst>
              <a:path w="1764374" h="384954">
                <a:moveTo>
                  <a:pt x="0" y="0"/>
                </a:moveTo>
                <a:lnTo>
                  <a:pt x="1764374" y="0"/>
                </a:lnTo>
                <a:lnTo>
                  <a:pt x="1764374" y="384954"/>
                </a:lnTo>
                <a:lnTo>
                  <a:pt x="0" y="38495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10F45691-4ACD-BBC9-9639-E13E9B305A46}"/>
              </a:ext>
            </a:extLst>
          </p:cNvPr>
          <p:cNvSpPr/>
          <p:nvPr/>
        </p:nvSpPr>
        <p:spPr>
          <a:xfrm>
            <a:off x="2048984" y="3692679"/>
            <a:ext cx="942679" cy="831265"/>
          </a:xfrm>
          <a:custGeom>
            <a:avLst/>
            <a:gdLst/>
            <a:ahLst/>
            <a:cxnLst/>
            <a:rect l="l" t="t" r="r" b="b"/>
            <a:pathLst>
              <a:path w="942679" h="831265">
                <a:moveTo>
                  <a:pt x="0" y="0"/>
                </a:moveTo>
                <a:lnTo>
                  <a:pt x="942678" y="0"/>
                </a:lnTo>
                <a:lnTo>
                  <a:pt x="942678" y="831265"/>
                </a:lnTo>
                <a:lnTo>
                  <a:pt x="0" y="83126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-46968"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F71723FA-19A0-A673-BA8B-2A45AE7F2836}"/>
              </a:ext>
            </a:extLst>
          </p:cNvPr>
          <p:cNvSpPr/>
          <p:nvPr/>
        </p:nvSpPr>
        <p:spPr>
          <a:xfrm>
            <a:off x="15442701" y="700612"/>
            <a:ext cx="1098767" cy="681466"/>
          </a:xfrm>
          <a:custGeom>
            <a:avLst/>
            <a:gdLst/>
            <a:ahLst/>
            <a:cxnLst/>
            <a:rect l="l" t="t" r="r" b="b"/>
            <a:pathLst>
              <a:path w="1098767" h="681466">
                <a:moveTo>
                  <a:pt x="0" y="0"/>
                </a:moveTo>
                <a:lnTo>
                  <a:pt x="1098767" y="0"/>
                </a:lnTo>
                <a:lnTo>
                  <a:pt x="1098767" y="681466"/>
                </a:lnTo>
                <a:lnTo>
                  <a:pt x="0" y="68146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t="-28536" r="-32866"/>
            </a:stretch>
          </a:blipFill>
        </p:spPr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94E8AB8A-FA43-FC4A-78EE-2331A4984689}"/>
              </a:ext>
            </a:extLst>
          </p:cNvPr>
          <p:cNvGrpSpPr/>
          <p:nvPr/>
        </p:nvGrpSpPr>
        <p:grpSpPr>
          <a:xfrm>
            <a:off x="5779175" y="2714549"/>
            <a:ext cx="7481805" cy="2582731"/>
            <a:chOff x="0" y="-19050"/>
            <a:chExt cx="9975740" cy="3443642"/>
          </a:xfrm>
        </p:grpSpPr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9D3B1520-29A7-9763-AF76-851F0A339605}"/>
                </a:ext>
              </a:extLst>
            </p:cNvPr>
            <p:cNvSpPr txBox="1"/>
            <p:nvPr/>
          </p:nvSpPr>
          <p:spPr>
            <a:xfrm>
              <a:off x="0" y="-19050"/>
              <a:ext cx="9912891" cy="923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25"/>
                </a:lnSpc>
              </a:pPr>
              <a:r>
                <a:rPr lang="en-US" sz="5425" b="1" spc="-217" dirty="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Hai </a:t>
              </a:r>
              <a:r>
                <a:rPr lang="en-US" sz="5425" b="1" spc="-217" dirty="0" err="1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Mahasiswa</a:t>
              </a:r>
              <a:r>
                <a:rPr lang="en-US" sz="5425" b="1" spc="-217" dirty="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 </a:t>
              </a:r>
              <a:r>
                <a:rPr lang="en-US" sz="5425" b="1" spc="-217" dirty="0" err="1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Hebat</a:t>
              </a:r>
              <a:r>
                <a:rPr lang="en-US" sz="5425" b="1" spc="-217" dirty="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!</a:t>
              </a:r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1A568E03-1BF4-F733-0C93-4E9D8E3927CF}"/>
                </a:ext>
              </a:extLst>
            </p:cNvPr>
            <p:cNvSpPr txBox="1"/>
            <p:nvPr/>
          </p:nvSpPr>
          <p:spPr>
            <a:xfrm>
              <a:off x="62849" y="1702924"/>
              <a:ext cx="9912891" cy="1721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 b="0" i="0" dirty="0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Bagian </a:t>
              </a:r>
              <a:r>
                <a:rPr lang="en-US" sz="2800" b="0" i="0" dirty="0" err="1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tersulit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 </a:t>
              </a:r>
              <a:r>
                <a:rPr lang="en-US" sz="2800" b="0" i="0" dirty="0" err="1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adalah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 </a:t>
              </a:r>
              <a:r>
                <a:rPr lang="en-US" sz="2800" b="0" i="0" dirty="0" err="1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bagian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 </a:t>
              </a:r>
              <a:r>
                <a:rPr lang="en-US" sz="2800" b="0" i="0" dirty="0" err="1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awalnya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. </a:t>
              </a:r>
              <a:r>
                <a:rPr lang="en-US" sz="2800" b="0" i="0" dirty="0" err="1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Namun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, </a:t>
              </a:r>
              <a:r>
                <a:rPr lang="en-US" sz="2800" b="0" i="0" dirty="0" err="1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setelah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 </a:t>
              </a:r>
              <a:r>
                <a:rPr lang="en-US" sz="2800" b="0" i="0" dirty="0" err="1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kamu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 </a:t>
              </a:r>
              <a:r>
                <a:rPr lang="en-US" sz="2800" b="0" i="0" dirty="0" err="1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melakukannya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, </a:t>
              </a:r>
              <a:r>
                <a:rPr lang="en-US" sz="2800" b="0" i="0" dirty="0" err="1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semuanya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 </a:t>
              </a:r>
              <a:r>
                <a:rPr lang="en-US" sz="2800" b="0" i="0" dirty="0" err="1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akan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 </a:t>
              </a:r>
              <a:r>
                <a:rPr lang="en-US" sz="2800" b="0" i="0" dirty="0" err="1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menjadi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 </a:t>
              </a:r>
              <a:r>
                <a:rPr lang="en-US" sz="2800" b="0" i="0" dirty="0" err="1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lebih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 </a:t>
              </a:r>
              <a:r>
                <a:rPr lang="en-US" sz="2800" b="0" i="0" dirty="0" err="1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mudah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Gaegu Bold" charset="0"/>
                  <a:ea typeface="Gaegu Bold" charset="0"/>
                </a:rPr>
                <a:t>.</a:t>
              </a:r>
              <a:endParaRPr lang="en-US" sz="2800" b="1" dirty="0">
                <a:solidFill>
                  <a:schemeClr val="bg1"/>
                </a:solidFill>
                <a:latin typeface="Gaegu Bold" charset="0"/>
                <a:ea typeface="Gaegu Bold" charset="0"/>
                <a:cs typeface="Gaegu Bold"/>
                <a:sym typeface="Gaegu Bold"/>
              </a:endParaRPr>
            </a:p>
          </p:txBody>
        </p:sp>
      </p:grpSp>
      <p:sp>
        <p:nvSpPr>
          <p:cNvPr id="24" name="Freeform 24">
            <a:extLst>
              <a:ext uri="{FF2B5EF4-FFF2-40B4-BE49-F238E27FC236}">
                <a16:creationId xmlns:a16="http://schemas.microsoft.com/office/drawing/2014/main" id="{29D9A3D5-89C2-8E3F-D834-AACDEE0FB56F}"/>
              </a:ext>
            </a:extLst>
          </p:cNvPr>
          <p:cNvSpPr/>
          <p:nvPr/>
        </p:nvSpPr>
        <p:spPr>
          <a:xfrm rot="-405181">
            <a:off x="3186905" y="4783126"/>
            <a:ext cx="946329" cy="648666"/>
          </a:xfrm>
          <a:custGeom>
            <a:avLst/>
            <a:gdLst/>
            <a:ahLst/>
            <a:cxnLst/>
            <a:rect l="l" t="t" r="r" b="b"/>
            <a:pathLst>
              <a:path w="946329" h="648666">
                <a:moveTo>
                  <a:pt x="0" y="0"/>
                </a:moveTo>
                <a:lnTo>
                  <a:pt x="946329" y="0"/>
                </a:lnTo>
                <a:lnTo>
                  <a:pt x="946329" y="648666"/>
                </a:lnTo>
                <a:lnTo>
                  <a:pt x="0" y="64866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6832F97E-A923-42C7-0521-C115EDB3FF2A}"/>
              </a:ext>
            </a:extLst>
          </p:cNvPr>
          <p:cNvSpPr/>
          <p:nvPr/>
        </p:nvSpPr>
        <p:spPr>
          <a:xfrm rot="1946367">
            <a:off x="14193005" y="4256778"/>
            <a:ext cx="825656" cy="683626"/>
          </a:xfrm>
          <a:custGeom>
            <a:avLst/>
            <a:gdLst/>
            <a:ahLst/>
            <a:cxnLst/>
            <a:rect l="l" t="t" r="r" b="b"/>
            <a:pathLst>
              <a:path w="825656" h="683626">
                <a:moveTo>
                  <a:pt x="0" y="0"/>
                </a:moveTo>
                <a:lnTo>
                  <a:pt x="825656" y="0"/>
                </a:lnTo>
                <a:lnTo>
                  <a:pt x="825656" y="683626"/>
                </a:lnTo>
                <a:lnTo>
                  <a:pt x="0" y="683626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1094DA60-1C0A-3942-1568-969C6CDB6F28}"/>
              </a:ext>
            </a:extLst>
          </p:cNvPr>
          <p:cNvSpPr/>
          <p:nvPr/>
        </p:nvSpPr>
        <p:spPr>
          <a:xfrm rot="-987158">
            <a:off x="14818116" y="4513581"/>
            <a:ext cx="676981" cy="464039"/>
          </a:xfrm>
          <a:custGeom>
            <a:avLst/>
            <a:gdLst/>
            <a:ahLst/>
            <a:cxnLst/>
            <a:rect l="l" t="t" r="r" b="b"/>
            <a:pathLst>
              <a:path w="676981" h="464039">
                <a:moveTo>
                  <a:pt x="0" y="0"/>
                </a:moveTo>
                <a:lnTo>
                  <a:pt x="676980" y="0"/>
                </a:lnTo>
                <a:lnTo>
                  <a:pt x="676980" y="464040"/>
                </a:lnTo>
                <a:lnTo>
                  <a:pt x="0" y="46404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8167D81-8CD9-6C3A-2741-B43E71086BD1}"/>
              </a:ext>
            </a:extLst>
          </p:cNvPr>
          <p:cNvGrpSpPr/>
          <p:nvPr/>
        </p:nvGrpSpPr>
        <p:grpSpPr>
          <a:xfrm>
            <a:off x="3910292" y="8509077"/>
            <a:ext cx="4230341" cy="1316703"/>
            <a:chOff x="0" y="0"/>
            <a:chExt cx="5640454" cy="1755605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0A024E7-49CD-80EB-601D-BBC51CD2B09D}"/>
                </a:ext>
              </a:extLst>
            </p:cNvPr>
            <p:cNvSpPr/>
            <p:nvPr/>
          </p:nvSpPr>
          <p:spPr>
            <a:xfrm>
              <a:off x="3884850" y="0"/>
              <a:ext cx="1755605" cy="1755605"/>
            </a:xfrm>
            <a:custGeom>
              <a:avLst/>
              <a:gdLst/>
              <a:ahLst/>
              <a:cxnLst/>
              <a:rect l="l" t="t" r="r" b="b"/>
              <a:pathLst>
                <a:path w="1755605" h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/>
              <a:stretch>
                <a:fillRect/>
              </a:stretch>
            </a:blipFill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B16D86E-B63C-7799-BA55-BC04070E5DDA}"/>
                </a:ext>
              </a:extLst>
            </p:cNvPr>
            <p:cNvSpPr/>
            <p:nvPr/>
          </p:nvSpPr>
          <p:spPr>
            <a:xfrm>
              <a:off x="1881092" y="0"/>
              <a:ext cx="1765069" cy="1755605"/>
            </a:xfrm>
            <a:custGeom>
              <a:avLst/>
              <a:gdLst/>
              <a:ahLst/>
              <a:cxnLst/>
              <a:rect l="l" t="t" r="r" b="b"/>
              <a:pathLst>
                <a:path w="1765069" h="1755605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/>
              <a:stretch>
                <a:fillRect/>
              </a:stretch>
            </a:blipFill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C964EDB-4FCE-3507-1E96-B26EB85A3CBA}"/>
                </a:ext>
              </a:extLst>
            </p:cNvPr>
            <p:cNvSpPr/>
            <p:nvPr/>
          </p:nvSpPr>
          <p:spPr>
            <a:xfrm>
              <a:off x="0" y="0"/>
              <a:ext cx="1681338" cy="1722241"/>
            </a:xfrm>
            <a:custGeom>
              <a:avLst/>
              <a:gdLst/>
              <a:ahLst/>
              <a:cxnLst/>
              <a:rect l="l" t="t" r="r" b="b"/>
              <a:pathLst>
                <a:path w="1681338" h="1722241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45759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5378802" y="-93558"/>
            <a:ext cx="7530397" cy="10956927"/>
          </a:xfrm>
          <a:custGeom>
            <a:avLst/>
            <a:gdLst/>
            <a:ahLst/>
            <a:cxnLst/>
            <a:rect l="l" t="t" r="r" b="b"/>
            <a:pathLst>
              <a:path w="7530397" h="10956927">
                <a:moveTo>
                  <a:pt x="0" y="0"/>
                </a:moveTo>
                <a:lnTo>
                  <a:pt x="7530396" y="0"/>
                </a:lnTo>
                <a:lnTo>
                  <a:pt x="7530396" y="10956926"/>
                </a:lnTo>
                <a:lnTo>
                  <a:pt x="0" y="10956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724400" y="3861136"/>
            <a:ext cx="9200435" cy="2919554"/>
            <a:chOff x="34748" y="1814220"/>
            <a:chExt cx="12267246" cy="3892739"/>
          </a:xfrm>
        </p:grpSpPr>
        <p:sp>
          <p:nvSpPr>
            <p:cNvPr id="4" name="TextBox 4"/>
            <p:cNvSpPr txBox="1"/>
            <p:nvPr/>
          </p:nvSpPr>
          <p:spPr>
            <a:xfrm>
              <a:off x="34748" y="1814220"/>
              <a:ext cx="12267246" cy="1379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00"/>
                </a:lnSpc>
              </a:pPr>
              <a:r>
                <a:rPr lang="en-US" sz="6600" b="1" spc="-264" dirty="0" err="1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Capaian</a:t>
              </a:r>
              <a:r>
                <a:rPr lang="en-US" sz="6600" b="1" spc="-264" dirty="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 Akhir </a:t>
              </a:r>
              <a:r>
                <a:rPr lang="en-US" sz="6600" b="1" spc="-264" dirty="0" err="1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Pembelajaran</a:t>
              </a:r>
              <a:endParaRPr lang="en-US" sz="6600" b="1" spc="-264" dirty="0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51311" y="4544247"/>
              <a:ext cx="10653595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359"/>
                </a:lnSpc>
                <a:buAutoNum type="arabicPeriod"/>
              </a:pPr>
              <a:r>
                <a:rPr lang="en-US" sz="2400" dirty="0" err="1">
                  <a:solidFill>
                    <a:schemeClr val="bg1"/>
                  </a:solidFill>
                  <a:effectLst/>
                  <a:latin typeface="Drukaatie Burti" panose="020B0604020202020204" charset="0"/>
                  <a:ea typeface="Drukaatie Burti" panose="020B0604020202020204" charset="0"/>
                  <a:cs typeface="Calibri" panose="020F0502020204030204" pitchFamily="34" charset="0"/>
                </a:rPr>
                <a:t>Menjelaskan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Drukaatie Burti" panose="020B0604020202020204" charset="0"/>
                  <a:ea typeface="Drukaatie Burti" panose="020B060402020202020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Drukaatie Burti" panose="020B0604020202020204" charset="0"/>
                  <a:ea typeface="Drukaatie Burti" panose="020B0604020202020204" charset="0"/>
                  <a:cs typeface="Calibri" panose="020F0502020204030204" pitchFamily="34" charset="0"/>
                </a:rPr>
                <a:t>berat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Drukaatie Burti" panose="020B0604020202020204" charset="0"/>
                  <a:ea typeface="Drukaatie Burti" panose="020B0604020202020204" charset="0"/>
                  <a:cs typeface="Calibri" panose="020F0502020204030204" pitchFamily="34" charset="0"/>
                </a:rPr>
                <a:t> dan debit</a:t>
              </a:r>
              <a:endParaRPr lang="en-US" sz="2400" dirty="0">
                <a:solidFill>
                  <a:schemeClr val="bg1"/>
                </a:solidFill>
                <a:latin typeface="Drukaatie Burti" panose="020B0604020202020204" charset="0"/>
                <a:ea typeface="Drukaatie Burti" panose="020B0604020202020204" charset="0"/>
                <a:cs typeface="Calibri" panose="020F0502020204030204" pitchFamily="34" charset="0"/>
              </a:endParaRPr>
            </a:p>
            <a:p>
              <a:pPr marL="518160" lvl="1" indent="-259080">
                <a:lnSpc>
                  <a:spcPts val="3359"/>
                </a:lnSpc>
                <a:buAutoNum type="arabicPeriod"/>
              </a:pPr>
              <a:r>
                <a:rPr lang="en-US" sz="2400" dirty="0" err="1">
                  <a:solidFill>
                    <a:schemeClr val="bg1"/>
                  </a:solidFill>
                  <a:effectLst/>
                  <a:latin typeface="Drukaatie Burti" panose="020B0604020202020204" charset="0"/>
                  <a:ea typeface="Drukaatie Burti" panose="020B0604020202020204" charset="0"/>
                  <a:cs typeface="Calibri" panose="020F0502020204030204" pitchFamily="34" charset="0"/>
                </a:rPr>
                <a:t>Menjelaskan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Drukaatie Burti" panose="020B0604020202020204" charset="0"/>
                  <a:ea typeface="Drukaatie Burti" panose="020B0604020202020204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Drukaatie Burti" panose="020B0604020202020204" charset="0"/>
                  <a:ea typeface="Drukaatie Burti" panose="020B0604020202020204" charset="0"/>
                  <a:cs typeface="Calibri" panose="020F0502020204030204" pitchFamily="34" charset="0"/>
                </a:rPr>
                <a:t>waktu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Drukaatie Burti" panose="020B0604020202020204" charset="0"/>
                  <a:ea typeface="Drukaatie Burti" panose="020B0604020202020204" charset="0"/>
                  <a:cs typeface="Calibri" panose="020F0502020204030204" pitchFamily="34" charset="0"/>
                </a:rPr>
                <a:t> dan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Drukaatie Burti" panose="020B0604020202020204" charset="0"/>
                  <a:ea typeface="Drukaatie Burti" panose="020B0604020202020204" charset="0"/>
                  <a:cs typeface="Calibri" panose="020F0502020204030204" pitchFamily="34" charset="0"/>
                </a:rPr>
                <a:t>kecepatan</a:t>
              </a:r>
              <a:r>
                <a:rPr lang="en-US" sz="3200" spc="-96" dirty="0">
                  <a:solidFill>
                    <a:schemeClr val="bg1"/>
                  </a:solidFill>
                  <a:latin typeface="Drukaatie Burti" panose="020B0604020202020204" charset="0"/>
                  <a:ea typeface="Drukaatie Burti" panose="020B0604020202020204" charset="0"/>
                  <a:cs typeface="Gaegu"/>
                  <a:sym typeface="Gaegu"/>
                </a:rPr>
                <a:t>.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2427821">
            <a:off x="2400899" y="-170600"/>
            <a:ext cx="931532" cy="1369900"/>
          </a:xfrm>
          <a:custGeom>
            <a:avLst/>
            <a:gdLst/>
            <a:ahLst/>
            <a:cxnLst/>
            <a:rect l="l" t="t" r="r" b="b"/>
            <a:pathLst>
              <a:path w="931532" h="1369900">
                <a:moveTo>
                  <a:pt x="0" y="0"/>
                </a:moveTo>
                <a:lnTo>
                  <a:pt x="931532" y="0"/>
                </a:lnTo>
                <a:lnTo>
                  <a:pt x="931532" y="1369900"/>
                </a:lnTo>
                <a:lnTo>
                  <a:pt x="0" y="136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5384905"/>
            <a:ext cx="1453141" cy="1281398"/>
          </a:xfrm>
          <a:custGeom>
            <a:avLst/>
            <a:gdLst/>
            <a:ahLst/>
            <a:cxnLst/>
            <a:rect l="l" t="t" r="r" b="b"/>
            <a:pathLst>
              <a:path w="1453141" h="1281398">
                <a:moveTo>
                  <a:pt x="0" y="0"/>
                </a:moveTo>
                <a:lnTo>
                  <a:pt x="1453141" y="0"/>
                </a:lnTo>
                <a:lnTo>
                  <a:pt x="1453141" y="1281398"/>
                </a:lnTo>
                <a:lnTo>
                  <a:pt x="0" y="12813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6968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29367" y="0"/>
            <a:ext cx="1658633" cy="1028700"/>
          </a:xfrm>
          <a:custGeom>
            <a:avLst/>
            <a:gdLst/>
            <a:ahLst/>
            <a:cxnLst/>
            <a:rect l="l" t="t" r="r" b="b"/>
            <a:pathLst>
              <a:path w="1658633" h="1028700">
                <a:moveTo>
                  <a:pt x="0" y="0"/>
                </a:moveTo>
                <a:lnTo>
                  <a:pt x="1658633" y="0"/>
                </a:lnTo>
                <a:lnTo>
                  <a:pt x="165863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28536" r="-32866"/>
            </a:stretch>
          </a:blipFill>
        </p:spPr>
      </p:sp>
      <p:sp>
        <p:nvSpPr>
          <p:cNvPr id="10" name="Freeform 10"/>
          <p:cNvSpPr/>
          <p:nvPr/>
        </p:nvSpPr>
        <p:spPr>
          <a:xfrm rot="3072537" flipH="1">
            <a:off x="17505286" y="5329345"/>
            <a:ext cx="747959" cy="1285554"/>
          </a:xfrm>
          <a:custGeom>
            <a:avLst/>
            <a:gdLst/>
            <a:ahLst/>
            <a:cxnLst/>
            <a:rect l="l" t="t" r="r" b="b"/>
            <a:pathLst>
              <a:path w="747959" h="1285554">
                <a:moveTo>
                  <a:pt x="747959" y="0"/>
                </a:moveTo>
                <a:lnTo>
                  <a:pt x="0" y="0"/>
                </a:lnTo>
                <a:lnTo>
                  <a:pt x="0" y="1285554"/>
                </a:lnTo>
                <a:lnTo>
                  <a:pt x="747959" y="1285554"/>
                </a:lnTo>
                <a:lnTo>
                  <a:pt x="74795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798318">
            <a:off x="15671725" y="9582376"/>
            <a:ext cx="1454378" cy="920225"/>
          </a:xfrm>
          <a:custGeom>
            <a:avLst/>
            <a:gdLst/>
            <a:ahLst/>
            <a:cxnLst/>
            <a:rect l="l" t="t" r="r" b="b"/>
            <a:pathLst>
              <a:path w="1454378" h="920225">
                <a:moveTo>
                  <a:pt x="0" y="0"/>
                </a:moveTo>
                <a:lnTo>
                  <a:pt x="1454378" y="0"/>
                </a:lnTo>
                <a:lnTo>
                  <a:pt x="1454378" y="920225"/>
                </a:lnTo>
                <a:lnTo>
                  <a:pt x="0" y="9202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156462">
            <a:off x="1850471" y="9797920"/>
            <a:ext cx="1087988" cy="1087988"/>
          </a:xfrm>
          <a:custGeom>
            <a:avLst/>
            <a:gdLst/>
            <a:ahLst/>
            <a:cxnLst/>
            <a:rect l="l" t="t" r="r" b="b"/>
            <a:pathLst>
              <a:path w="1087988" h="1087988">
                <a:moveTo>
                  <a:pt x="0" y="0"/>
                </a:moveTo>
                <a:lnTo>
                  <a:pt x="1087988" y="0"/>
                </a:lnTo>
                <a:lnTo>
                  <a:pt x="1087988" y="1087988"/>
                </a:lnTo>
                <a:lnTo>
                  <a:pt x="0" y="10879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2141200" y="198228"/>
            <a:ext cx="4230341" cy="1316703"/>
            <a:chOff x="0" y="0"/>
            <a:chExt cx="5640454" cy="1755605"/>
          </a:xfrm>
        </p:grpSpPr>
        <p:sp>
          <p:nvSpPr>
            <p:cNvPr id="14" name="Freeform 14"/>
            <p:cNvSpPr/>
            <p:nvPr/>
          </p:nvSpPr>
          <p:spPr>
            <a:xfrm>
              <a:off x="3884850" y="0"/>
              <a:ext cx="1755605" cy="1755605"/>
            </a:xfrm>
            <a:custGeom>
              <a:avLst/>
              <a:gdLst/>
              <a:ahLst/>
              <a:cxnLst/>
              <a:rect l="l" t="t" r="r" b="b"/>
              <a:pathLst>
                <a:path w="1755605" h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881092" y="0"/>
              <a:ext cx="1765069" cy="1755605"/>
            </a:xfrm>
            <a:custGeom>
              <a:avLst/>
              <a:gdLst/>
              <a:ahLst/>
              <a:cxnLst/>
              <a:rect l="l" t="t" r="r" b="b"/>
              <a:pathLst>
                <a:path w="1765069" h="1755605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1681338" cy="1722241"/>
            </a:xfrm>
            <a:custGeom>
              <a:avLst/>
              <a:gdLst/>
              <a:ahLst/>
              <a:cxnLst/>
              <a:rect l="l" t="t" r="r" b="b"/>
              <a:pathLst>
                <a:path w="1681338" h="1722241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91676" y="988673"/>
            <a:ext cx="5187312" cy="8269627"/>
          </a:xfrm>
          <a:custGeom>
            <a:avLst/>
            <a:gdLst/>
            <a:ahLst/>
            <a:cxnLst/>
            <a:rect l="l" t="t" r="r" b="b"/>
            <a:pathLst>
              <a:path w="5187312" h="8269627">
                <a:moveTo>
                  <a:pt x="0" y="0"/>
                </a:moveTo>
                <a:lnTo>
                  <a:pt x="5187312" y="0"/>
                </a:lnTo>
                <a:lnTo>
                  <a:pt x="5187312" y="8269627"/>
                </a:lnTo>
                <a:lnTo>
                  <a:pt x="0" y="826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96795" y="4250722"/>
            <a:ext cx="3521117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 b="1" spc="-256" dirty="0" err="1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rPr>
              <a:t>Definisi</a:t>
            </a:r>
            <a:endParaRPr lang="en-US" sz="6400" b="1" spc="-256" dirty="0">
              <a:solidFill>
                <a:srgbClr val="FFFFFF"/>
              </a:solidFill>
              <a:latin typeface="Gaegu Bold"/>
              <a:ea typeface="Gaegu Bold"/>
              <a:cs typeface="Gaegu Bold"/>
              <a:sym typeface="Gaegu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7475312" y="1556510"/>
            <a:ext cx="586164" cy="574441"/>
          </a:xfrm>
          <a:custGeom>
            <a:avLst/>
            <a:gdLst/>
            <a:ahLst/>
            <a:cxnLst/>
            <a:rect l="l" t="t" r="r" b="b"/>
            <a:pathLst>
              <a:path w="586164" h="574441">
                <a:moveTo>
                  <a:pt x="0" y="0"/>
                </a:moveTo>
                <a:lnTo>
                  <a:pt x="586164" y="0"/>
                </a:lnTo>
                <a:lnTo>
                  <a:pt x="586164" y="574440"/>
                </a:lnTo>
                <a:lnTo>
                  <a:pt x="0" y="574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557799" y="1636939"/>
            <a:ext cx="8978986" cy="3571389"/>
            <a:chOff x="-1254899" y="-635551"/>
            <a:chExt cx="9422737" cy="4761853"/>
          </a:xfrm>
        </p:grpSpPr>
        <p:sp>
          <p:nvSpPr>
            <p:cNvPr id="6" name="TextBox 6"/>
            <p:cNvSpPr txBox="1"/>
            <p:nvPr/>
          </p:nvSpPr>
          <p:spPr>
            <a:xfrm>
              <a:off x="-1254898" y="-635551"/>
              <a:ext cx="8249456" cy="546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800" b="1" dirty="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BERAT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254899" y="3595730"/>
              <a:ext cx="9422737" cy="5305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endParaRPr lang="en-US" sz="2400" spc="-96" dirty="0">
                <a:solidFill>
                  <a:schemeClr val="bg1"/>
                </a:solidFill>
                <a:latin typeface="Gaegu" pitchFamily="2" charset="0"/>
                <a:ea typeface="Gaegu" pitchFamily="2" charset="0"/>
                <a:cs typeface="Gaegu"/>
                <a:sym typeface="Gaegu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646342" y="4274320"/>
            <a:ext cx="586164" cy="574441"/>
          </a:xfrm>
          <a:custGeom>
            <a:avLst/>
            <a:gdLst/>
            <a:ahLst/>
            <a:cxnLst/>
            <a:rect l="l" t="t" r="r" b="b"/>
            <a:pathLst>
              <a:path w="586164" h="574441">
                <a:moveTo>
                  <a:pt x="0" y="0"/>
                </a:moveTo>
                <a:lnTo>
                  <a:pt x="586164" y="0"/>
                </a:lnTo>
                <a:lnTo>
                  <a:pt x="586164" y="574440"/>
                </a:lnTo>
                <a:lnTo>
                  <a:pt x="0" y="574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8500335" y="2150278"/>
            <a:ext cx="9114224" cy="2604297"/>
            <a:chOff x="-794954" y="-3014535"/>
            <a:chExt cx="10557898" cy="3472396"/>
          </a:xfrm>
        </p:grpSpPr>
        <p:sp>
          <p:nvSpPr>
            <p:cNvPr id="10" name="TextBox 10"/>
            <p:cNvSpPr txBox="1"/>
            <p:nvPr/>
          </p:nvSpPr>
          <p:spPr>
            <a:xfrm>
              <a:off x="-794954" y="-56896"/>
              <a:ext cx="8249455" cy="514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79"/>
                </a:lnSpc>
              </a:pPr>
              <a:endParaRPr lang="en-US" sz="2650" b="1" dirty="0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718335" y="-3014535"/>
              <a:ext cx="10481279" cy="20181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045"/>
                </a:lnSpc>
              </a:pP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Berat 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dari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suatu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benda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adalah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gaya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yang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disebabkan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oleh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gravitasi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berkaitan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dengan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massa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benda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tersebut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. Massa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benda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adalah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tetap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di mana-mana,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namun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berat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sebuah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benda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akan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berubah-ubah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sesuai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dengan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besarnya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percepatan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gravitasi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di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tempat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tersebut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. </a:t>
              </a:r>
              <a:endParaRPr lang="en-US" sz="2400" spc="-86" dirty="0">
                <a:solidFill>
                  <a:schemeClr val="bg1"/>
                </a:solidFill>
                <a:latin typeface="Gaegu" pitchFamily="2" charset="0"/>
                <a:ea typeface="Gaegu" pitchFamily="2" charset="0"/>
                <a:cs typeface="Gaegu"/>
                <a:sym typeface="Gaegu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7768394" y="7387128"/>
            <a:ext cx="586164" cy="574441"/>
          </a:xfrm>
          <a:custGeom>
            <a:avLst/>
            <a:gdLst/>
            <a:ahLst/>
            <a:cxnLst/>
            <a:rect l="l" t="t" r="r" b="b"/>
            <a:pathLst>
              <a:path w="586164" h="574441">
                <a:moveTo>
                  <a:pt x="0" y="0"/>
                </a:moveTo>
                <a:lnTo>
                  <a:pt x="586164" y="0"/>
                </a:lnTo>
                <a:lnTo>
                  <a:pt x="586164" y="574440"/>
                </a:lnTo>
                <a:lnTo>
                  <a:pt x="0" y="5744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8557799" y="4335487"/>
            <a:ext cx="8803211" cy="2364769"/>
            <a:chOff x="-83264" y="-195825"/>
            <a:chExt cx="8249456" cy="3153025"/>
          </a:xfrm>
        </p:grpSpPr>
        <p:sp>
          <p:nvSpPr>
            <p:cNvPr id="14" name="TextBox 14"/>
            <p:cNvSpPr txBox="1"/>
            <p:nvPr/>
          </p:nvSpPr>
          <p:spPr>
            <a:xfrm>
              <a:off x="-83264" y="-195825"/>
              <a:ext cx="8249456" cy="85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fontAlgn="base">
                <a:lnSpc>
                  <a:spcPts val="2475"/>
                </a:lnSpc>
              </a:pPr>
              <a:r>
                <a:rPr lang="en-US" sz="2800" b="1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TANGGA KONVERSI PENGUKURAN SATUAN BERAT MATEMATIKA</a:t>
              </a:r>
              <a:endParaRPr lang="en-US" sz="4000" b="1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83264" y="682816"/>
              <a:ext cx="8249456" cy="2274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Di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kehidupan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kita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sehari-hari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,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satuan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berat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sering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sekali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ditemui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.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Misalnya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ketika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kita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ingin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menimbang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berat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badan,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ukuran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berat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badan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kita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tentu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dinyatakan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dalam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satuan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ukuran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berat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, </a:t>
              </a:r>
              <a:r>
                <a:rPr lang="en-US" sz="2400" b="0" i="0" dirty="0" err="1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biasanya</a:t>
              </a:r>
              <a:r>
                <a:rPr lang="en-US" sz="2400" b="0" i="0" dirty="0">
                  <a:solidFill>
                    <a:schemeClr val="bg1"/>
                  </a:solidFill>
                  <a:effectLst/>
                  <a:latin typeface="Gaegu" pitchFamily="2" charset="0"/>
                  <a:ea typeface="Gaegu" pitchFamily="2" charset="0"/>
                </a:rPr>
                <a:t> kilogram (kg). </a:t>
              </a:r>
              <a:endParaRPr lang="en-US" sz="2400" spc="-96" dirty="0">
                <a:solidFill>
                  <a:schemeClr val="bg1"/>
                </a:solidFill>
                <a:latin typeface="Gaegu" pitchFamily="2" charset="0"/>
                <a:ea typeface="Gaegu" pitchFamily="2" charset="0"/>
                <a:cs typeface="Gaegu Light"/>
                <a:sym typeface="Gaegu Light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690331" y="639920"/>
            <a:ext cx="1412928" cy="1497323"/>
          </a:xfrm>
          <a:custGeom>
            <a:avLst/>
            <a:gdLst/>
            <a:ahLst/>
            <a:cxnLst/>
            <a:rect l="l" t="t" r="r" b="b"/>
            <a:pathLst>
              <a:path w="1412928" h="1497323">
                <a:moveTo>
                  <a:pt x="0" y="0"/>
                </a:moveTo>
                <a:lnTo>
                  <a:pt x="1412929" y="0"/>
                </a:lnTo>
                <a:lnTo>
                  <a:pt x="1412929" y="1497323"/>
                </a:lnTo>
                <a:lnTo>
                  <a:pt x="0" y="1497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946367">
            <a:off x="5028678" y="7196540"/>
            <a:ext cx="1154159" cy="955619"/>
          </a:xfrm>
          <a:custGeom>
            <a:avLst/>
            <a:gdLst/>
            <a:ahLst/>
            <a:cxnLst/>
            <a:rect l="l" t="t" r="r" b="b"/>
            <a:pathLst>
              <a:path w="1154159" h="955619">
                <a:moveTo>
                  <a:pt x="0" y="0"/>
                </a:moveTo>
                <a:lnTo>
                  <a:pt x="1154159" y="0"/>
                </a:lnTo>
                <a:lnTo>
                  <a:pt x="1154159" y="955619"/>
                </a:lnTo>
                <a:lnTo>
                  <a:pt x="0" y="9556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3182600" y="404593"/>
            <a:ext cx="4230341" cy="1316703"/>
            <a:chOff x="0" y="0"/>
            <a:chExt cx="5640454" cy="1755605"/>
          </a:xfrm>
        </p:grpSpPr>
        <p:sp>
          <p:nvSpPr>
            <p:cNvPr id="19" name="Freeform 19"/>
            <p:cNvSpPr/>
            <p:nvPr/>
          </p:nvSpPr>
          <p:spPr>
            <a:xfrm>
              <a:off x="3884850" y="0"/>
              <a:ext cx="1755605" cy="1755605"/>
            </a:xfrm>
            <a:custGeom>
              <a:avLst/>
              <a:gdLst/>
              <a:ahLst/>
              <a:cxnLst/>
              <a:rect l="l" t="t" r="r" b="b"/>
              <a:pathLst>
                <a:path w="1755605" h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1881092" y="0"/>
              <a:ext cx="1765069" cy="1755605"/>
            </a:xfrm>
            <a:custGeom>
              <a:avLst/>
              <a:gdLst/>
              <a:ahLst/>
              <a:cxnLst/>
              <a:rect l="l" t="t" r="r" b="b"/>
              <a:pathLst>
                <a:path w="1765069" h="1755605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681338" cy="1722241"/>
            </a:xfrm>
            <a:custGeom>
              <a:avLst/>
              <a:gdLst/>
              <a:ahLst/>
              <a:cxnLst/>
              <a:rect l="l" t="t" r="r" b="b"/>
              <a:pathLst>
                <a:path w="1681338" h="1722241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2C8E83F-07D6-D3ED-2C68-583C1D97E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887300"/>
              </p:ext>
            </p:extLst>
          </p:nvPr>
        </p:nvGraphicFramePr>
        <p:xfrm>
          <a:off x="9019590" y="7237568"/>
          <a:ext cx="343312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610">
                  <a:extLst>
                    <a:ext uri="{9D8B030D-6E8A-4147-A177-3AD203B41FA5}">
                      <a16:colId xmlns:a16="http://schemas.microsoft.com/office/drawing/2014/main" val="3401343350"/>
                    </a:ext>
                  </a:extLst>
                </a:gridCol>
                <a:gridCol w="1708519">
                  <a:extLst>
                    <a:ext uri="{9D8B030D-6E8A-4147-A177-3AD203B41FA5}">
                      <a16:colId xmlns:a16="http://schemas.microsoft.com/office/drawing/2014/main" val="388827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</a:t>
                      </a:r>
                      <a:r>
                        <a:rPr lang="en-US" dirty="0" err="1"/>
                        <a:t>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393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 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87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40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78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kwintal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28328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6A02F81-21BA-1C08-2A76-6CAD4BE50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53766"/>
              </p:ext>
            </p:extLst>
          </p:nvPr>
        </p:nvGraphicFramePr>
        <p:xfrm>
          <a:off x="12776756" y="7237568"/>
          <a:ext cx="343312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610">
                  <a:extLst>
                    <a:ext uri="{9D8B030D-6E8A-4147-A177-3AD203B41FA5}">
                      <a16:colId xmlns:a16="http://schemas.microsoft.com/office/drawing/2014/main" val="3401343350"/>
                    </a:ext>
                  </a:extLst>
                </a:gridCol>
                <a:gridCol w="1708519">
                  <a:extLst>
                    <a:ext uri="{9D8B030D-6E8A-4147-A177-3AD203B41FA5}">
                      <a16:colId xmlns:a16="http://schemas.microsoft.com/office/drawing/2014/main" val="388827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</a:t>
                      </a:r>
                      <a:r>
                        <a:rPr lang="en-US" dirty="0" err="1"/>
                        <a:t>pon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393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</a:t>
                      </a:r>
                      <a:r>
                        <a:rPr lang="en-US" dirty="0" err="1"/>
                        <a:t>kuintal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87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pon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</a:t>
                      </a:r>
                      <a:r>
                        <a:rPr lang="en-US" dirty="0" err="1"/>
                        <a:t>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40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7873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571218" y="392830"/>
            <a:ext cx="1333029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b="1" spc="-288" dirty="0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rPr>
              <a:t>CONTOH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856358" y="1569182"/>
            <a:ext cx="7829303" cy="45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 err="1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Contoh</a:t>
            </a:r>
            <a:r>
              <a:rPr lang="en-US" sz="2800" dirty="0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</a:t>
            </a:r>
            <a:r>
              <a:rPr lang="en-US" sz="2800" dirty="0" err="1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Soal</a:t>
            </a:r>
            <a:r>
              <a:rPr lang="en-US" sz="2800" dirty="0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42083" y="2015046"/>
            <a:ext cx="15187687" cy="721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Pak Kumis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membeli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20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kuintal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tepung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terigu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, 10 ton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tepung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beras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, dan 500 kg gula.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Berapakah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keseluruhan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berat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barang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yang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dibeli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oleh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pak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kumis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dalam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ukuran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kilogram?</a:t>
            </a:r>
            <a:endParaRPr lang="en-US" sz="2099" dirty="0">
              <a:solidFill>
                <a:schemeClr val="bg1"/>
              </a:solidFill>
              <a:latin typeface="Gaegu" pitchFamily="2" charset="0"/>
              <a:ea typeface="Gaegu" pitchFamily="2" charset="0"/>
              <a:cs typeface="Gaegu"/>
              <a:sym typeface="Gaegu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51357" y="5392179"/>
            <a:ext cx="437734" cy="386002"/>
          </a:xfrm>
          <a:custGeom>
            <a:avLst/>
            <a:gdLst/>
            <a:ahLst/>
            <a:cxnLst/>
            <a:rect l="l" t="t" r="r" b="b"/>
            <a:pathLst>
              <a:path w="437734" h="386002">
                <a:moveTo>
                  <a:pt x="0" y="0"/>
                </a:moveTo>
                <a:lnTo>
                  <a:pt x="437734" y="0"/>
                </a:lnTo>
                <a:lnTo>
                  <a:pt x="437734" y="386002"/>
                </a:lnTo>
                <a:lnTo>
                  <a:pt x="0" y="386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472159" y="1654940"/>
            <a:ext cx="437734" cy="386002"/>
          </a:xfrm>
          <a:custGeom>
            <a:avLst/>
            <a:gdLst/>
            <a:ahLst/>
            <a:cxnLst/>
            <a:rect l="l" t="t" r="r" b="b"/>
            <a:pathLst>
              <a:path w="437734" h="386002">
                <a:moveTo>
                  <a:pt x="0" y="0"/>
                </a:moveTo>
                <a:lnTo>
                  <a:pt x="437734" y="0"/>
                </a:lnTo>
                <a:lnTo>
                  <a:pt x="437734" y="386002"/>
                </a:lnTo>
                <a:lnTo>
                  <a:pt x="0" y="386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8244800">
            <a:off x="13645089" y="9556424"/>
            <a:ext cx="1517828" cy="1633670"/>
          </a:xfrm>
          <a:custGeom>
            <a:avLst/>
            <a:gdLst/>
            <a:ahLst/>
            <a:cxnLst/>
            <a:rect l="l" t="t" r="r" b="b"/>
            <a:pathLst>
              <a:path w="1517828" h="1633670">
                <a:moveTo>
                  <a:pt x="0" y="0"/>
                </a:moveTo>
                <a:lnTo>
                  <a:pt x="1517828" y="0"/>
                </a:lnTo>
                <a:lnTo>
                  <a:pt x="1517828" y="1633670"/>
                </a:lnTo>
                <a:lnTo>
                  <a:pt x="0" y="1633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646072" y="9970603"/>
            <a:ext cx="2613228" cy="570159"/>
          </a:xfrm>
          <a:custGeom>
            <a:avLst/>
            <a:gdLst/>
            <a:ahLst/>
            <a:cxnLst/>
            <a:rect l="l" t="t" r="r" b="b"/>
            <a:pathLst>
              <a:path w="2613228" h="570159">
                <a:moveTo>
                  <a:pt x="0" y="0"/>
                </a:moveTo>
                <a:lnTo>
                  <a:pt x="2613228" y="0"/>
                </a:lnTo>
                <a:lnTo>
                  <a:pt x="2613228" y="570159"/>
                </a:lnTo>
                <a:lnTo>
                  <a:pt x="0" y="570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637525">
            <a:off x="-173908" y="-282644"/>
            <a:ext cx="1379274" cy="1356704"/>
          </a:xfrm>
          <a:custGeom>
            <a:avLst/>
            <a:gdLst/>
            <a:ahLst/>
            <a:cxnLst/>
            <a:rect l="l" t="t" r="r" b="b"/>
            <a:pathLst>
              <a:path w="1379274" h="1356704">
                <a:moveTo>
                  <a:pt x="0" y="0"/>
                </a:moveTo>
                <a:lnTo>
                  <a:pt x="1379275" y="0"/>
                </a:lnTo>
                <a:lnTo>
                  <a:pt x="1379275" y="1356705"/>
                </a:lnTo>
                <a:lnTo>
                  <a:pt x="0" y="1356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3464629">
            <a:off x="-943976" y="1070198"/>
            <a:ext cx="1887953" cy="1294106"/>
          </a:xfrm>
          <a:custGeom>
            <a:avLst/>
            <a:gdLst/>
            <a:ahLst/>
            <a:cxnLst/>
            <a:rect l="l" t="t" r="r" b="b"/>
            <a:pathLst>
              <a:path w="1887953" h="1294106">
                <a:moveTo>
                  <a:pt x="0" y="0"/>
                </a:moveTo>
                <a:lnTo>
                  <a:pt x="1887952" y="0"/>
                </a:lnTo>
                <a:lnTo>
                  <a:pt x="1887952" y="1294106"/>
                </a:lnTo>
                <a:lnTo>
                  <a:pt x="0" y="12941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3800185">
            <a:off x="17536252" y="8452841"/>
            <a:ext cx="1419015" cy="1495130"/>
          </a:xfrm>
          <a:custGeom>
            <a:avLst/>
            <a:gdLst/>
            <a:ahLst/>
            <a:cxnLst/>
            <a:rect l="l" t="t" r="r" b="b"/>
            <a:pathLst>
              <a:path w="1419015" h="1495130">
                <a:moveTo>
                  <a:pt x="0" y="0"/>
                </a:moveTo>
                <a:lnTo>
                  <a:pt x="1419014" y="0"/>
                </a:lnTo>
                <a:lnTo>
                  <a:pt x="1419014" y="1495130"/>
                </a:lnTo>
                <a:lnTo>
                  <a:pt x="0" y="14951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6013067" y="531238"/>
            <a:ext cx="1316703" cy="1316703"/>
          </a:xfrm>
          <a:custGeom>
            <a:avLst/>
            <a:gdLst/>
            <a:ahLst/>
            <a:cxnLst/>
            <a:rect l="l" t="t" r="r" b="b"/>
            <a:pathLst>
              <a:path w="1316703" h="1316703">
                <a:moveTo>
                  <a:pt x="0" y="0"/>
                </a:moveTo>
                <a:lnTo>
                  <a:pt x="1316703" y="0"/>
                </a:lnTo>
                <a:lnTo>
                  <a:pt x="1316703" y="1316703"/>
                </a:lnTo>
                <a:lnTo>
                  <a:pt x="0" y="131670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4510249" y="531238"/>
            <a:ext cx="1323802" cy="1316703"/>
          </a:xfrm>
          <a:custGeom>
            <a:avLst/>
            <a:gdLst/>
            <a:ahLst/>
            <a:cxnLst/>
            <a:rect l="l" t="t" r="r" b="b"/>
            <a:pathLst>
              <a:path w="1323802" h="1316703">
                <a:moveTo>
                  <a:pt x="0" y="0"/>
                </a:moveTo>
                <a:lnTo>
                  <a:pt x="1323802" y="0"/>
                </a:lnTo>
                <a:lnTo>
                  <a:pt x="1323802" y="1316703"/>
                </a:lnTo>
                <a:lnTo>
                  <a:pt x="0" y="131670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3099430" y="531238"/>
            <a:ext cx="1261003" cy="1291681"/>
          </a:xfrm>
          <a:custGeom>
            <a:avLst/>
            <a:gdLst/>
            <a:ahLst/>
            <a:cxnLst/>
            <a:rect l="l" t="t" r="r" b="b"/>
            <a:pathLst>
              <a:path w="1261003" h="1291681">
                <a:moveTo>
                  <a:pt x="0" y="0"/>
                </a:moveTo>
                <a:lnTo>
                  <a:pt x="1261003" y="0"/>
                </a:lnTo>
                <a:lnTo>
                  <a:pt x="1261003" y="1291681"/>
                </a:lnTo>
                <a:lnTo>
                  <a:pt x="0" y="129168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28F8E13A-FEF4-20DD-92B5-11274CBB8900}"/>
              </a:ext>
            </a:extLst>
          </p:cNvPr>
          <p:cNvSpPr txBox="1"/>
          <p:nvPr/>
        </p:nvSpPr>
        <p:spPr>
          <a:xfrm>
            <a:off x="2142083" y="2834239"/>
            <a:ext cx="7829303" cy="45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dirty="0" err="1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Penyelesaian</a:t>
            </a:r>
            <a:endParaRPr lang="en-US" sz="2800" dirty="0">
              <a:solidFill>
                <a:srgbClr val="FBE675"/>
              </a:solidFill>
              <a:latin typeface="Drukaatie Burti"/>
              <a:ea typeface="Drukaatie Burti"/>
              <a:cs typeface="Drukaatie Burti"/>
              <a:sym typeface="Drukaatie Burti"/>
            </a:endParaRP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334868E1-F8BE-DE92-E2A8-2BEAD6BEC356}"/>
              </a:ext>
            </a:extLst>
          </p:cNvPr>
          <p:cNvSpPr txBox="1"/>
          <p:nvPr/>
        </p:nvSpPr>
        <p:spPr>
          <a:xfrm>
            <a:off x="2142083" y="3429772"/>
            <a:ext cx="10508631" cy="1456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Ubah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semua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satuan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ke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dalam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bentuk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kilogra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.</a:t>
            </a:r>
          </a:p>
          <a:p>
            <a:pPr algn="l">
              <a:lnSpc>
                <a:spcPts val="2939"/>
              </a:lnSpc>
            </a:pP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  <a:cs typeface="Gaegu"/>
                <a:sym typeface="Gaegu"/>
              </a:rPr>
              <a:t>20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  <a:cs typeface="Gaegu"/>
                <a:sym typeface="Gaegu"/>
              </a:rPr>
              <a:t>kuintal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  <a:cs typeface="Gaegu"/>
                <a:sym typeface="Gaegu"/>
              </a:rPr>
              <a:t> = 20x 100kg = 2000 kg</a:t>
            </a:r>
          </a:p>
          <a:p>
            <a:pPr algn="l">
              <a:lnSpc>
                <a:spcPts val="2939"/>
              </a:lnSpc>
            </a:pP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  <a:cs typeface="Gaegu"/>
                <a:sym typeface="Gaegu"/>
              </a:rPr>
              <a:t>10 ton = 10x 1000kg = 10000kg</a:t>
            </a:r>
          </a:p>
          <a:p>
            <a:pPr algn="l">
              <a:lnSpc>
                <a:spcPts val="2939"/>
              </a:lnSpc>
            </a:pP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  <a:cs typeface="Gaegu"/>
                <a:sym typeface="Gaegu"/>
              </a:rPr>
              <a:t>Jadi, 2000+ 10000 + 500 = 12500 kg</a:t>
            </a:r>
            <a:endParaRPr lang="en-US" sz="2099" dirty="0">
              <a:solidFill>
                <a:schemeClr val="bg1"/>
              </a:solidFill>
              <a:latin typeface="Gaegu" pitchFamily="2" charset="0"/>
              <a:ea typeface="Gaegu" pitchFamily="2" charset="0"/>
              <a:cs typeface="Gaegu"/>
              <a:sym typeface="Gaegu"/>
            </a:endParaRP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31287057-6B8A-9F15-E3E8-E4C5A753CDA9}"/>
              </a:ext>
            </a:extLst>
          </p:cNvPr>
          <p:cNvSpPr txBox="1"/>
          <p:nvPr/>
        </p:nvSpPr>
        <p:spPr>
          <a:xfrm>
            <a:off x="2134589" y="5828940"/>
            <a:ext cx="1478181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Sebuah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mobil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box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membawa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4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karung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beras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dengan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berat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berbeda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Karung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pertama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memiliki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bobot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3,6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kuintal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karung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kedua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beratnya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adalah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265 kg,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karung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ketiga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berbobot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0,3 ton,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serta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karung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keempat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memiliki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berat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2.610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ons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. Maka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hitunglah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keseluruhan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berat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beras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ada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pada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mobil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box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tersebut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hitungan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kilogram?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egu" pitchFamily="2" charset="0"/>
              <a:ea typeface="Gaegu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egu" pitchFamily="2" charset="0"/>
              <a:ea typeface="Gaegu" pitchFamily="2" charset="0"/>
              <a:cs typeface="Arial" panose="020B0604020202020204" pitchFamily="34" charset="0"/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35072F8B-76C0-C8DB-94C7-233A29432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634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A65971AF-6E5F-7399-5DF6-003B9F456168}"/>
              </a:ext>
            </a:extLst>
          </p:cNvPr>
          <p:cNvSpPr txBox="1"/>
          <p:nvPr/>
        </p:nvSpPr>
        <p:spPr>
          <a:xfrm>
            <a:off x="2107106" y="5318953"/>
            <a:ext cx="7829303" cy="45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dirty="0" err="1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Contoh</a:t>
            </a:r>
            <a:r>
              <a:rPr lang="en-US" sz="2800" dirty="0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</a:t>
            </a:r>
            <a:r>
              <a:rPr lang="en-US" sz="2800" dirty="0" err="1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Soal</a:t>
            </a:r>
            <a:r>
              <a:rPr lang="en-US" sz="2800" dirty="0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2</a:t>
            </a:r>
          </a:p>
        </p:txBody>
      </p:sp>
      <p:sp>
        <p:nvSpPr>
          <p:cNvPr id="46" name="TextBox 4">
            <a:extLst>
              <a:ext uri="{FF2B5EF4-FFF2-40B4-BE49-F238E27FC236}">
                <a16:creationId xmlns:a16="http://schemas.microsoft.com/office/drawing/2014/main" id="{3DFC62D9-3A80-C065-E820-AEDC3B43F4A7}"/>
              </a:ext>
            </a:extLst>
          </p:cNvPr>
          <p:cNvSpPr txBox="1"/>
          <p:nvPr/>
        </p:nvSpPr>
        <p:spPr>
          <a:xfrm>
            <a:off x="2142083" y="7345508"/>
            <a:ext cx="7829303" cy="45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dirty="0" err="1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Penyelesaian</a:t>
            </a:r>
            <a:endParaRPr lang="en-US" sz="2800" dirty="0">
              <a:solidFill>
                <a:srgbClr val="FBE675"/>
              </a:solidFill>
              <a:latin typeface="Drukaatie Burti"/>
              <a:ea typeface="Drukaatie Burti"/>
              <a:cs typeface="Drukaatie Burti"/>
              <a:sym typeface="Drukaatie Burt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B493FF-C0A4-6019-8627-22F1DD85B0EE}"/>
              </a:ext>
            </a:extLst>
          </p:cNvPr>
          <p:cNvSpPr txBox="1"/>
          <p:nvPr/>
        </p:nvSpPr>
        <p:spPr>
          <a:xfrm>
            <a:off x="2079624" y="7803667"/>
            <a:ext cx="101483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Ubah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satuan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berbeda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menjadi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kilogram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egu" pitchFamily="2" charset="0"/>
              <a:ea typeface="Gaegu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3,6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kuintal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= 36 x 100kg = 360 kg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egu" pitchFamily="2" charset="0"/>
              <a:ea typeface="Gaegu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0,3 ton = 0,3 x 1000 kg = 300 kg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egu" pitchFamily="2" charset="0"/>
              <a:ea typeface="Gaegu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2160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ons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= 2160 : 10 = 216 kg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egu" pitchFamily="2" charset="0"/>
              <a:ea typeface="Gaegu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Kemudian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tambahkan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semuanya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egu" pitchFamily="2" charset="0"/>
              <a:ea typeface="Gaegu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  <a:cs typeface="Arial" panose="020B0604020202020204" pitchFamily="34" charset="0"/>
              </a:rPr>
              <a:t>360300 + 216 + 256 = 1177 kg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egu" pitchFamily="2" charset="0"/>
              <a:ea typeface="Gaegu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33" grpId="0"/>
      <p:bldP spid="34" grpId="0"/>
      <p:bldP spid="38" grpId="0"/>
      <p:bldP spid="45" grpId="0"/>
      <p:bldP spid="46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81200" y="1749806"/>
            <a:ext cx="13330294" cy="2081145"/>
            <a:chOff x="-663537" y="-478680"/>
            <a:chExt cx="17773726" cy="2774861"/>
          </a:xfrm>
        </p:grpSpPr>
        <p:sp>
          <p:nvSpPr>
            <p:cNvPr id="3" name="TextBox 3"/>
            <p:cNvSpPr txBox="1"/>
            <p:nvPr/>
          </p:nvSpPr>
          <p:spPr>
            <a:xfrm>
              <a:off x="-663537" y="-478680"/>
              <a:ext cx="17773726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7200" b="1" spc="-288" dirty="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DEBIT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667327" y="1654408"/>
              <a:ext cx="10439071" cy="641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81200" y="5056277"/>
            <a:ext cx="3799510" cy="40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800" b="1" dirty="0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rPr>
              <a:t>RUMUS DEBIT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10"/>
              <p:cNvSpPr txBox="1"/>
              <p:nvPr/>
            </p:nvSpPr>
            <p:spPr>
              <a:xfrm>
                <a:off x="6387067" y="5990847"/>
                <a:ext cx="5310629" cy="18285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2939"/>
                  </a:lnSpc>
                </a:pPr>
                <a:r>
                  <a:rPr lang="en-US" sz="2099" dirty="0">
                    <a:solidFill>
                      <a:srgbClr val="FFFFFF"/>
                    </a:solidFill>
                    <a:latin typeface="Gaegu"/>
                    <a:ea typeface="Gaegu"/>
                    <a:cs typeface="Gaegu"/>
                    <a:sym typeface="Gaegu"/>
                  </a:rPr>
                  <a:t>KETERANGAN:</a:t>
                </a:r>
              </a:p>
              <a:p>
                <a:pPr algn="l">
                  <a:lnSpc>
                    <a:spcPts val="2939"/>
                  </a:lnSpc>
                </a:pPr>
                <a:r>
                  <a:rPr lang="en-US" sz="2099" dirty="0">
                    <a:solidFill>
                      <a:srgbClr val="FFFFFF"/>
                    </a:solidFill>
                    <a:latin typeface="Gaegu"/>
                    <a:ea typeface="Gaegu"/>
                    <a:cs typeface="Gaegu"/>
                    <a:sym typeface="Gaegu"/>
                  </a:rPr>
                  <a:t>V = Volume (Liter/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99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Gaegu"/>
                            <a:cs typeface="Gaegu"/>
                            <a:sym typeface="Gaegu"/>
                          </a:rPr>
                        </m:ctrlPr>
                      </m:sSupPr>
                      <m:e>
                        <m:r>
                          <a:rPr lang="en-US" sz="2099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Gaegu"/>
                            <a:cs typeface="Gaegu"/>
                            <a:sym typeface="Gaegu"/>
                          </a:rPr>
                          <m:t>𝑑𝑚</m:t>
                        </m:r>
                      </m:e>
                      <m:sup>
                        <m:r>
                          <a:rPr lang="en-US" sz="2099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Gaegu"/>
                            <a:cs typeface="Gaegu"/>
                            <a:sym typeface="Gaegu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99" dirty="0">
                    <a:solidFill>
                      <a:srgbClr val="FFFFFF"/>
                    </a:solidFill>
                    <a:latin typeface="Gaegu"/>
                    <a:ea typeface="Gaegu"/>
                    <a:cs typeface="Gaegu"/>
                    <a:sym typeface="Gaegu"/>
                  </a:rPr>
                  <a:t>)</a:t>
                </a:r>
              </a:p>
              <a:p>
                <a:pPr algn="l">
                  <a:lnSpc>
                    <a:spcPts val="2939"/>
                  </a:lnSpc>
                </a:pPr>
                <a:r>
                  <a:rPr lang="en-US" sz="2099" dirty="0">
                    <a:solidFill>
                      <a:srgbClr val="FFFFFF"/>
                    </a:solidFill>
                    <a:latin typeface="Gaegu"/>
                    <a:ea typeface="Gaegu"/>
                    <a:cs typeface="Gaegu"/>
                    <a:sym typeface="Gaegu"/>
                  </a:rPr>
                  <a:t>D = Debit (Liter/jam </a:t>
                </a:r>
                <a:r>
                  <a:rPr lang="en-US" sz="2099" dirty="0" err="1">
                    <a:solidFill>
                      <a:srgbClr val="FFFFFF"/>
                    </a:solidFill>
                    <a:latin typeface="Gaegu"/>
                    <a:ea typeface="Gaegu"/>
                    <a:cs typeface="Gaegu"/>
                    <a:sym typeface="Gaegu"/>
                  </a:rPr>
                  <a:t>atau</a:t>
                </a:r>
                <a:r>
                  <a:rPr lang="en-US" sz="2099" dirty="0">
                    <a:solidFill>
                      <a:srgbClr val="FFFFFF"/>
                    </a:solidFill>
                    <a:latin typeface="Gaegu"/>
                    <a:ea typeface="Gaegu"/>
                    <a:cs typeface="Gaegu"/>
                    <a:sym typeface="Gaegu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99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Gaegu"/>
                            <a:cs typeface="Gaegu"/>
                            <a:sym typeface="Gaegu"/>
                          </a:rPr>
                        </m:ctrlPr>
                      </m:sSupPr>
                      <m:e>
                        <m:r>
                          <a:rPr lang="en-US" sz="2099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Gaegu"/>
                            <a:cs typeface="Gaegu"/>
                            <a:sym typeface="Gaegu"/>
                          </a:rPr>
                          <m:t>𝑑𝑚</m:t>
                        </m:r>
                      </m:e>
                      <m:sup>
                        <m:r>
                          <a:rPr lang="en-US" sz="2099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Gaegu"/>
                            <a:cs typeface="Gaegu"/>
                            <a:sym typeface="Gaegu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99" dirty="0">
                    <a:solidFill>
                      <a:srgbClr val="FFFFFF"/>
                    </a:solidFill>
                    <a:latin typeface="Gaegu"/>
                    <a:ea typeface="Gaegu"/>
                    <a:cs typeface="Gaegu"/>
                    <a:sym typeface="Gaegu"/>
                  </a:rPr>
                  <a:t>/jam)</a:t>
                </a:r>
              </a:p>
              <a:p>
                <a:pPr algn="l">
                  <a:lnSpc>
                    <a:spcPts val="2939"/>
                  </a:lnSpc>
                </a:pPr>
                <a:r>
                  <a:rPr lang="en-US" sz="2099" dirty="0">
                    <a:solidFill>
                      <a:srgbClr val="FFFFFF"/>
                    </a:solidFill>
                    <a:latin typeface="Gaegu"/>
                    <a:ea typeface="Gaegu"/>
                    <a:cs typeface="Gaegu"/>
                    <a:sym typeface="Gaegu"/>
                  </a:rPr>
                  <a:t>W = Waktu (jam) </a:t>
                </a:r>
              </a:p>
            </p:txBody>
          </p:sp>
        </mc:Choice>
        <mc:Fallback>
          <p:sp>
            <p:nvSpPr>
              <p:cNvPr id="10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067" y="5990847"/>
                <a:ext cx="5310629" cy="1828578"/>
              </a:xfrm>
              <a:prstGeom prst="rect">
                <a:avLst/>
              </a:prstGeom>
              <a:blipFill>
                <a:blip r:embed="rId2"/>
                <a:stretch>
                  <a:fillRect l="-3100" t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7"/>
          <p:cNvGrpSpPr/>
          <p:nvPr/>
        </p:nvGrpSpPr>
        <p:grpSpPr>
          <a:xfrm>
            <a:off x="13099430" y="531238"/>
            <a:ext cx="4230341" cy="1316703"/>
            <a:chOff x="0" y="0"/>
            <a:chExt cx="5640454" cy="1755605"/>
          </a:xfrm>
        </p:grpSpPr>
        <p:sp>
          <p:nvSpPr>
            <p:cNvPr id="18" name="Freeform 18"/>
            <p:cNvSpPr/>
            <p:nvPr/>
          </p:nvSpPr>
          <p:spPr>
            <a:xfrm>
              <a:off x="3884850" y="0"/>
              <a:ext cx="1755605" cy="1755605"/>
            </a:xfrm>
            <a:custGeom>
              <a:avLst/>
              <a:gdLst/>
              <a:ahLst/>
              <a:cxnLst/>
              <a:rect l="l" t="t" r="r" b="b"/>
              <a:pathLst>
                <a:path w="1755605" h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881092" y="0"/>
              <a:ext cx="1765069" cy="1755605"/>
            </a:xfrm>
            <a:custGeom>
              <a:avLst/>
              <a:gdLst/>
              <a:ahLst/>
              <a:cxnLst/>
              <a:rect l="l" t="t" r="r" b="b"/>
              <a:pathLst>
                <a:path w="1765069" h="1755605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681338" cy="1722241"/>
            </a:xfrm>
            <a:custGeom>
              <a:avLst/>
              <a:gdLst/>
              <a:ahLst/>
              <a:cxnLst/>
              <a:rect l="l" t="t" r="r" b="b"/>
              <a:pathLst>
                <a:path w="1681338" h="1722241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61527C6-F9CA-125F-1280-25DA2BC0E228}"/>
              </a:ext>
            </a:extLst>
          </p:cNvPr>
          <p:cNvSpPr txBox="1"/>
          <p:nvPr/>
        </p:nvSpPr>
        <p:spPr>
          <a:xfrm>
            <a:off x="1981200" y="2707069"/>
            <a:ext cx="15621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Debit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merupakan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satuan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yang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digunakan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untuk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mengukur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volume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cairan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yang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mengalir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tiap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satuan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waktu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.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Dengan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kata lain,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satuan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debit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melibatkan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satuan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volume per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atau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dibagi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dengan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satuan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waktu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.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Satuan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debit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menggambarkan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seberapa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besar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volume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cairan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yang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mengalir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dalam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kurun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waktu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tertentu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. Jika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debitnya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besar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maka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cairan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itu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akan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mengalir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semakin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cepat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,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sebaliknya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jika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debitnya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kecil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,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aliran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cairan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akan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mengalir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semakn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lambat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.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Contoh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satuan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debit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misalnya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 liter/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detik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, cc/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detik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aegu" pitchFamily="2" charset="0"/>
                <a:ea typeface="Gaegu" pitchFamily="2" charset="0"/>
              </a:rPr>
              <a:t>, dan mᶟ/jam.</a:t>
            </a:r>
            <a:endParaRPr lang="en-US" sz="2400" dirty="0">
              <a:solidFill>
                <a:schemeClr val="bg1"/>
              </a:solidFill>
              <a:latin typeface="Gaegu" pitchFamily="2" charset="0"/>
              <a:ea typeface="Gaegu" pitchFamily="2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B25CCDB-C97B-7E35-5EAF-37DF1D2062C8}"/>
              </a:ext>
            </a:extLst>
          </p:cNvPr>
          <p:cNvGrpSpPr/>
          <p:nvPr/>
        </p:nvGrpSpPr>
        <p:grpSpPr>
          <a:xfrm>
            <a:off x="1368993" y="5640940"/>
            <a:ext cx="3799510" cy="2779912"/>
            <a:chOff x="1368993" y="5640940"/>
            <a:chExt cx="3799510" cy="2779912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8D256427-46E6-83D3-DA5C-078A7CA502B6}"/>
                </a:ext>
              </a:extLst>
            </p:cNvPr>
            <p:cNvSpPr/>
            <p:nvPr/>
          </p:nvSpPr>
          <p:spPr>
            <a:xfrm>
              <a:off x="1368993" y="5640940"/>
              <a:ext cx="3799510" cy="2779912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1E29962-613E-DFBE-0954-A7F4CF855B93}"/>
                </a:ext>
              </a:extLst>
            </p:cNvPr>
            <p:cNvGrpSpPr/>
            <p:nvPr/>
          </p:nvGrpSpPr>
          <p:grpSpPr>
            <a:xfrm>
              <a:off x="2245399" y="5990810"/>
              <a:ext cx="2046699" cy="2430042"/>
              <a:chOff x="2245399" y="5990810"/>
              <a:chExt cx="2046699" cy="243004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42D248E-5612-66DA-C0C2-749AE876A98B}"/>
                  </a:ext>
                </a:extLst>
              </p:cNvPr>
              <p:cNvCxnSpPr>
                <a:stCxn id="23" idx="1"/>
                <a:endCxn id="23" idx="5"/>
              </p:cNvCxnSpPr>
              <p:nvPr/>
            </p:nvCxnSpPr>
            <p:spPr>
              <a:xfrm>
                <a:off x="2318871" y="7030896"/>
                <a:ext cx="1899755" cy="0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BE33734-1FDB-F4C5-B705-9DE592C7F7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68748" y="7030898"/>
                <a:ext cx="1" cy="1389954"/>
              </a:xfrm>
              <a:prstGeom prst="line">
                <a:avLst/>
              </a:prstGeom>
              <a:ln w="698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1C6DA09-E4A1-83E6-FFC1-77BFA60A5D91}"/>
                  </a:ext>
                </a:extLst>
              </p:cNvPr>
              <p:cNvSpPr txBox="1"/>
              <p:nvPr/>
            </p:nvSpPr>
            <p:spPr>
              <a:xfrm>
                <a:off x="3598446" y="7274712"/>
                <a:ext cx="6936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Gaegu" pitchFamily="2" charset="0"/>
                    <a:ea typeface="Gaegu" pitchFamily="2" charset="0"/>
                  </a:rPr>
                  <a:t>W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875A23-7A8B-58A8-8353-7C2C5D0A25ED}"/>
                  </a:ext>
                </a:extLst>
              </p:cNvPr>
              <p:cNvSpPr txBox="1"/>
              <p:nvPr/>
            </p:nvSpPr>
            <p:spPr>
              <a:xfrm>
                <a:off x="2904794" y="5990810"/>
                <a:ext cx="6936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Gaegu" pitchFamily="2" charset="0"/>
                    <a:ea typeface="Gaegu" pitchFamily="2" charset="0"/>
                  </a:rPr>
                  <a:t>V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84E4D0-C9C6-A4CE-0849-0B06F2C7DCAD}"/>
                  </a:ext>
                </a:extLst>
              </p:cNvPr>
              <p:cNvSpPr txBox="1"/>
              <p:nvPr/>
            </p:nvSpPr>
            <p:spPr>
              <a:xfrm>
                <a:off x="2245399" y="7346951"/>
                <a:ext cx="6936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Gaegu" pitchFamily="2" charset="0"/>
                    <a:ea typeface="Gaegu" pitchFamily="2" charset="0"/>
                  </a:rPr>
                  <a:t>D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89CB31-3B72-F5B1-DDA8-751FD8E1F6DC}"/>
              </a:ext>
            </a:extLst>
          </p:cNvPr>
          <p:cNvGrpSpPr/>
          <p:nvPr/>
        </p:nvGrpSpPr>
        <p:grpSpPr>
          <a:xfrm>
            <a:off x="6749576" y="8453330"/>
            <a:ext cx="8642961" cy="931518"/>
            <a:chOff x="6749576" y="8453330"/>
            <a:chExt cx="8642961" cy="9315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FA3115F-19DA-A8BB-1900-C84E87D1033F}"/>
                    </a:ext>
                  </a:extLst>
                </p:cNvPr>
                <p:cNvSpPr txBox="1"/>
                <p:nvPr/>
              </p:nvSpPr>
              <p:spPr>
                <a:xfrm>
                  <a:off x="10394959" y="8563554"/>
                  <a:ext cx="2064206" cy="7407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3600" dirty="0">
                      <a:solidFill>
                        <a:schemeClr val="bg1"/>
                      </a:solidFill>
                      <a:latin typeface="Gaegu" pitchFamily="2" charset="0"/>
                      <a:ea typeface="Gaegu" pitchFamily="2" charset="0"/>
                    </a:rPr>
                    <a:t>D</a:t>
                  </a:r>
                  <a14:m>
                    <m:oMath xmlns:m="http://schemas.openxmlformats.org/officeDocument/2006/math">
                      <m:r>
                        <a:rPr lang="en-US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a14:m>
                  <a:endParaRPr lang="en-US" sz="3600" dirty="0">
                    <a:solidFill>
                      <a:schemeClr val="bg1"/>
                    </a:solidFill>
                    <a:latin typeface="Gaegu" pitchFamily="2" charset="0"/>
                    <a:ea typeface="Gaegu" pitchFamily="2" charset="0"/>
                  </a:endParaRPr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FA3115F-19DA-A8BB-1900-C84E87D10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4959" y="8563554"/>
                  <a:ext cx="2064206" cy="740780"/>
                </a:xfrm>
                <a:prstGeom prst="rect">
                  <a:avLst/>
                </a:prstGeom>
                <a:blipFill>
                  <a:blip r:embed="rId6"/>
                  <a:stretch>
                    <a:fillRect l="-13274" t="-11570" b="-190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AC13E7D-D9EA-AB7D-B880-5457E3601F74}"/>
                    </a:ext>
                  </a:extLst>
                </p:cNvPr>
                <p:cNvSpPr txBox="1"/>
                <p:nvPr/>
              </p:nvSpPr>
              <p:spPr>
                <a:xfrm>
                  <a:off x="13328331" y="8558852"/>
                  <a:ext cx="2064206" cy="7383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3600" dirty="0">
                      <a:solidFill>
                        <a:schemeClr val="bg1"/>
                      </a:solidFill>
                      <a:latin typeface="Gaegu" pitchFamily="2" charset="0"/>
                      <a:ea typeface="Gaegu" pitchFamily="2" charset="0"/>
                    </a:rPr>
                    <a:t>W</a:t>
                  </a:r>
                  <a14:m>
                    <m:oMath xmlns:m="http://schemas.openxmlformats.org/officeDocument/2006/math">
                      <m:r>
                        <a:rPr lang="en-US" sz="3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a14:m>
                  <a:endParaRPr lang="en-US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AC13E7D-D9EA-AB7D-B880-5457E3601F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28331" y="8558852"/>
                  <a:ext cx="2064206" cy="738344"/>
                </a:xfrm>
                <a:prstGeom prst="rect">
                  <a:avLst/>
                </a:prstGeom>
                <a:blipFill>
                  <a:blip r:embed="rId7"/>
                  <a:stretch>
                    <a:fillRect l="-13274" t="-11570" b="-198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E503718-BC94-E709-850F-C8D2267FC5BE}"/>
                    </a:ext>
                  </a:extLst>
                </p:cNvPr>
                <p:cNvSpPr txBox="1"/>
                <p:nvPr/>
              </p:nvSpPr>
              <p:spPr>
                <a:xfrm>
                  <a:off x="6934200" y="8681803"/>
                  <a:ext cx="2064206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Gaegu" pitchFamily="2" charset="0"/>
                      <a:ea typeface="Gaegu" pitchFamily="2" charset="0"/>
                    </a:rPr>
                    <a:t>V</a:t>
                  </a:r>
                  <a14:m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E503718-BC94-E709-850F-C8D2267FC5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8681803"/>
                  <a:ext cx="2064206" cy="492443"/>
                </a:xfrm>
                <a:prstGeom prst="rect">
                  <a:avLst/>
                </a:prstGeom>
                <a:blipFill>
                  <a:blip r:embed="rId8"/>
                  <a:stretch>
                    <a:fillRect l="-12130" t="-27160" b="-469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6B9EB7-DEAD-497A-5AEA-22406F651546}"/>
                </a:ext>
              </a:extLst>
            </p:cNvPr>
            <p:cNvSpPr/>
            <p:nvPr/>
          </p:nvSpPr>
          <p:spPr>
            <a:xfrm>
              <a:off x="6749576" y="8471200"/>
              <a:ext cx="2292806" cy="91364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F3F64DB-EEFB-CF71-9EF8-3099702C42EC}"/>
                </a:ext>
              </a:extLst>
            </p:cNvPr>
            <p:cNvSpPr/>
            <p:nvPr/>
          </p:nvSpPr>
          <p:spPr>
            <a:xfrm>
              <a:off x="9791700" y="8471200"/>
              <a:ext cx="2292806" cy="91364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13E63BB-2B02-30E7-B4C4-86C4E4C0B9D9}"/>
                </a:ext>
              </a:extLst>
            </p:cNvPr>
            <p:cNvSpPr/>
            <p:nvPr/>
          </p:nvSpPr>
          <p:spPr>
            <a:xfrm>
              <a:off x="12833824" y="8453330"/>
              <a:ext cx="2292806" cy="91364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59285">
            <a:off x="530425" y="1441702"/>
            <a:ext cx="16463796" cy="8597572"/>
          </a:xfrm>
          <a:custGeom>
            <a:avLst/>
            <a:gdLst/>
            <a:ahLst/>
            <a:cxnLst/>
            <a:rect l="l" t="t" r="r" b="b"/>
            <a:pathLst>
              <a:path w="7467368" h="6109665">
                <a:moveTo>
                  <a:pt x="0" y="0"/>
                </a:moveTo>
                <a:lnTo>
                  <a:pt x="7467368" y="0"/>
                </a:lnTo>
                <a:lnTo>
                  <a:pt x="7467368" y="6109665"/>
                </a:lnTo>
                <a:lnTo>
                  <a:pt x="0" y="6109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3466" y="1655025"/>
            <a:ext cx="16760106" cy="8289075"/>
          </a:xfrm>
          <a:custGeom>
            <a:avLst/>
            <a:gdLst/>
            <a:ahLst/>
            <a:cxnLst/>
            <a:rect l="l" t="t" r="r" b="b"/>
            <a:pathLst>
              <a:path w="6945260" h="5884529">
                <a:moveTo>
                  <a:pt x="0" y="0"/>
                </a:moveTo>
                <a:lnTo>
                  <a:pt x="6945260" y="0"/>
                </a:lnTo>
                <a:lnTo>
                  <a:pt x="6945260" y="5884529"/>
                </a:lnTo>
                <a:lnTo>
                  <a:pt x="0" y="588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26835" y="2298130"/>
            <a:ext cx="8387442" cy="2190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81"/>
              </a:lnSpc>
            </a:pPr>
            <a:r>
              <a:rPr lang="en-US" sz="4400" dirty="0" err="1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Contoh</a:t>
            </a:r>
            <a:r>
              <a:rPr lang="en-US" sz="4400" dirty="0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Drukaatie Burti" panose="020B0604020202020204" charset="0"/>
                <a:ea typeface="Drukaatie Burti" panose="020B0604020202020204" charset="0"/>
              </a:rPr>
              <a:t>Perhitungan</a:t>
            </a:r>
            <a:r>
              <a:rPr lang="en-US" sz="4400" dirty="0">
                <a:solidFill>
                  <a:srgbClr val="FFC000"/>
                </a:solidFill>
                <a:latin typeface="Drukaatie Burti" panose="020B0604020202020204" charset="0"/>
                <a:ea typeface="Drukaatie Burti" panose="020B0604020202020204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Drukaatie Burti" panose="020B0604020202020204" charset="0"/>
                <a:ea typeface="Drukaatie Burti" panose="020B0604020202020204" charset="0"/>
              </a:rPr>
              <a:t>Rumus</a:t>
            </a:r>
            <a:r>
              <a:rPr lang="en-US" sz="4400" dirty="0">
                <a:solidFill>
                  <a:srgbClr val="FFC000"/>
                </a:solidFill>
                <a:latin typeface="Drukaatie Burti" panose="020B0604020202020204" charset="0"/>
                <a:ea typeface="Drukaatie Burti" panose="020B0604020202020204" charset="0"/>
              </a:rPr>
              <a:t> Debit Air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.</a:t>
            </a:r>
            <a:endParaRPr lang="en-US" sz="4400" dirty="0">
              <a:solidFill>
                <a:srgbClr val="FBE675"/>
              </a:solidFill>
              <a:latin typeface="Drukaatie Burti"/>
              <a:ea typeface="Drukaatie Burti"/>
              <a:cs typeface="Drukaatie Burti"/>
              <a:sym typeface="Drukaatie Burt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26835" y="2989078"/>
            <a:ext cx="12273288" cy="2351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4"/>
              </a:lnSpc>
            </a:pP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Diketahui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volume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dari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sebuah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ember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besar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rumah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Wati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mampu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menampung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air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sebanyak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100 liter.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Kemudian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dapat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mengisi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penuh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ember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besar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tersebut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Wati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membutuhkan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waktu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sebanyak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20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menit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Berapa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debit air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mengalir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digunakan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mengisi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ember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besar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rumah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Wati?</a:t>
            </a:r>
            <a:b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</a:br>
            <a:b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</a:br>
            <a:endParaRPr lang="en-US" sz="2217" spc="-88" dirty="0">
              <a:solidFill>
                <a:schemeClr val="bg1"/>
              </a:solidFill>
              <a:latin typeface="Gaegu" pitchFamily="2" charset="0"/>
              <a:ea typeface="Gaegu" pitchFamily="2" charset="0"/>
              <a:cs typeface="Gaegu"/>
              <a:sym typeface="Gaegu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3055086" y="329647"/>
            <a:ext cx="4230341" cy="1316703"/>
            <a:chOff x="0" y="0"/>
            <a:chExt cx="5640454" cy="1755605"/>
          </a:xfrm>
        </p:grpSpPr>
        <p:sp>
          <p:nvSpPr>
            <p:cNvPr id="11" name="Freeform 11"/>
            <p:cNvSpPr/>
            <p:nvPr/>
          </p:nvSpPr>
          <p:spPr>
            <a:xfrm>
              <a:off x="3884850" y="0"/>
              <a:ext cx="1755605" cy="1755605"/>
            </a:xfrm>
            <a:custGeom>
              <a:avLst/>
              <a:gdLst/>
              <a:ahLst/>
              <a:cxnLst/>
              <a:rect l="l" t="t" r="r" b="b"/>
              <a:pathLst>
                <a:path w="1755605" h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881092" y="0"/>
              <a:ext cx="1765069" cy="1755605"/>
            </a:xfrm>
            <a:custGeom>
              <a:avLst/>
              <a:gdLst/>
              <a:ahLst/>
              <a:cxnLst/>
              <a:rect l="l" t="t" r="r" b="b"/>
              <a:pathLst>
                <a:path w="1765069" h="1755605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681338" cy="1722241"/>
            </a:xfrm>
            <a:custGeom>
              <a:avLst/>
              <a:gdLst/>
              <a:ahLst/>
              <a:cxnLst/>
              <a:rect l="l" t="t" r="r" b="b"/>
              <a:pathLst>
                <a:path w="1681338" h="1722241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16" name="TextBox 6">
            <a:extLst>
              <a:ext uri="{FF2B5EF4-FFF2-40B4-BE49-F238E27FC236}">
                <a16:creationId xmlns:a16="http://schemas.microsoft.com/office/drawing/2014/main" id="{FD81B8D0-B1BF-0881-16EB-7AC6DC34A9C4}"/>
              </a:ext>
            </a:extLst>
          </p:cNvPr>
          <p:cNvSpPr txBox="1"/>
          <p:nvPr/>
        </p:nvSpPr>
        <p:spPr>
          <a:xfrm>
            <a:off x="1526835" y="4926174"/>
            <a:ext cx="8387442" cy="666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81"/>
              </a:lnSpc>
            </a:pPr>
            <a:r>
              <a:rPr lang="en-US" sz="3600" dirty="0" err="1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Penyelesaian</a:t>
            </a:r>
            <a:endParaRPr lang="en-US" sz="3600" dirty="0">
              <a:solidFill>
                <a:srgbClr val="FBE675"/>
              </a:solidFill>
              <a:latin typeface="Drukaatie Burti"/>
              <a:ea typeface="Drukaatie Burti"/>
              <a:cs typeface="Drukaatie Burti"/>
              <a:sym typeface="Drukaatie Burti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61128694-D4A5-62D5-C0E2-4B97B4D07141}"/>
              </a:ext>
            </a:extLst>
          </p:cNvPr>
          <p:cNvSpPr txBox="1"/>
          <p:nvPr/>
        </p:nvSpPr>
        <p:spPr>
          <a:xfrm>
            <a:off x="1526835" y="5702772"/>
            <a:ext cx="12273288" cy="1158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4"/>
              </a:lnSpc>
            </a:pP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Diketahui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volume = 100 liter dan Waktu= 20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Menit</a:t>
            </a:r>
            <a:b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</a:br>
            <a:b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</a:br>
            <a:endParaRPr lang="en-US" sz="2217" spc="-88" dirty="0">
              <a:solidFill>
                <a:schemeClr val="bg1"/>
              </a:solidFill>
              <a:latin typeface="Gaegu" pitchFamily="2" charset="0"/>
              <a:ea typeface="Gaegu" pitchFamily="2" charset="0"/>
              <a:cs typeface="Gaegu"/>
              <a:sym typeface="Gaegu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7A01A234-B719-29B4-4212-A9536243D36F}"/>
              </a:ext>
            </a:extLst>
          </p:cNvPr>
          <p:cNvSpPr txBox="1"/>
          <p:nvPr/>
        </p:nvSpPr>
        <p:spPr>
          <a:xfrm>
            <a:off x="1554317" y="6145394"/>
            <a:ext cx="12273288" cy="1158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4"/>
              </a:lnSpc>
            </a:pP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Ditanya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Berapa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Debit AIR?</a:t>
            </a:r>
            <a:b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</a:br>
            <a:b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</a:br>
            <a:endParaRPr lang="en-US" sz="2217" spc="-88" dirty="0">
              <a:solidFill>
                <a:schemeClr val="bg1"/>
              </a:solidFill>
              <a:latin typeface="Gaegu" pitchFamily="2" charset="0"/>
              <a:ea typeface="Gaegu" pitchFamily="2" charset="0"/>
              <a:cs typeface="Gaegu"/>
              <a:sym typeface="Gaegu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FF776E33-DC9B-BCFE-C1BB-63B18CA2D969}"/>
              </a:ext>
            </a:extLst>
          </p:cNvPr>
          <p:cNvSpPr txBox="1"/>
          <p:nvPr/>
        </p:nvSpPr>
        <p:spPr>
          <a:xfrm>
            <a:off x="3267301" y="6506651"/>
            <a:ext cx="12273288" cy="2954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4"/>
              </a:lnSpc>
            </a:pP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Maka:</a:t>
            </a:r>
          </a:p>
          <a:p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 = V / W</a:t>
            </a:r>
          </a:p>
          <a:p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Debit = 100 l : 20 m</a:t>
            </a:r>
          </a:p>
          <a:p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Debit = 5 liter/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menit</a:t>
            </a:r>
            <a:endParaRPr lang="en-US" sz="2400" dirty="0">
              <a:solidFill>
                <a:schemeClr val="bg1"/>
              </a:solidFill>
              <a:latin typeface="Gaegu" pitchFamily="2" charset="0"/>
              <a:ea typeface="Gaegu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Jadi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jumlah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debit air yang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digunakan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mengisi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penuh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ember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besar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rumah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Wati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adalah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5 liter/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menit</a:t>
            </a:r>
            <a:endParaRPr lang="en-US" sz="2400" dirty="0">
              <a:solidFill>
                <a:schemeClr val="bg1"/>
              </a:solidFill>
              <a:latin typeface="Gaegu" pitchFamily="2" charset="0"/>
              <a:ea typeface="Gaegu" pitchFamily="2" charset="0"/>
            </a:endParaRPr>
          </a:p>
          <a:p>
            <a:b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</a:br>
            <a:endParaRPr lang="en-US" sz="2217" spc="-88" dirty="0">
              <a:solidFill>
                <a:schemeClr val="bg1"/>
              </a:solidFill>
              <a:latin typeface="Gaegu" pitchFamily="2" charset="0"/>
              <a:ea typeface="Gaegu" pitchFamily="2" charset="0"/>
              <a:cs typeface="Gaegu"/>
              <a:sym typeface="Gaeg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E7F8F4-22A7-AF7E-D4D1-58A1494DD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3841C06-FC6D-9970-0E56-F9E066E3CD8C}"/>
              </a:ext>
            </a:extLst>
          </p:cNvPr>
          <p:cNvSpPr/>
          <p:nvPr/>
        </p:nvSpPr>
        <p:spPr>
          <a:xfrm rot="10559285">
            <a:off x="301824" y="1124025"/>
            <a:ext cx="16463796" cy="8597572"/>
          </a:xfrm>
          <a:custGeom>
            <a:avLst/>
            <a:gdLst/>
            <a:ahLst/>
            <a:cxnLst/>
            <a:rect l="l" t="t" r="r" b="b"/>
            <a:pathLst>
              <a:path w="7467368" h="6109665">
                <a:moveTo>
                  <a:pt x="0" y="0"/>
                </a:moveTo>
                <a:lnTo>
                  <a:pt x="7467368" y="0"/>
                </a:lnTo>
                <a:lnTo>
                  <a:pt x="7467368" y="6109665"/>
                </a:lnTo>
                <a:lnTo>
                  <a:pt x="0" y="6109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90A9AED-E780-A237-16FD-8C4DDED75B0C}"/>
              </a:ext>
            </a:extLst>
          </p:cNvPr>
          <p:cNvSpPr/>
          <p:nvPr/>
        </p:nvSpPr>
        <p:spPr>
          <a:xfrm>
            <a:off x="493466" y="1655025"/>
            <a:ext cx="16760106" cy="8289075"/>
          </a:xfrm>
          <a:custGeom>
            <a:avLst/>
            <a:gdLst/>
            <a:ahLst/>
            <a:cxnLst/>
            <a:rect l="l" t="t" r="r" b="b"/>
            <a:pathLst>
              <a:path w="6945260" h="5884529">
                <a:moveTo>
                  <a:pt x="0" y="0"/>
                </a:moveTo>
                <a:lnTo>
                  <a:pt x="6945260" y="0"/>
                </a:lnTo>
                <a:lnTo>
                  <a:pt x="6945260" y="5884529"/>
                </a:lnTo>
                <a:lnTo>
                  <a:pt x="0" y="588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C5766EA-7162-3FBC-84B3-2C0396FB4264}"/>
              </a:ext>
            </a:extLst>
          </p:cNvPr>
          <p:cNvSpPr txBox="1"/>
          <p:nvPr/>
        </p:nvSpPr>
        <p:spPr>
          <a:xfrm>
            <a:off x="1526835" y="2298130"/>
            <a:ext cx="8387442" cy="2190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81"/>
              </a:lnSpc>
            </a:pPr>
            <a:r>
              <a:rPr lang="en-US" sz="4400" dirty="0" err="1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Contoh</a:t>
            </a:r>
            <a:r>
              <a:rPr lang="en-US" sz="4400" dirty="0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</a:t>
            </a:r>
            <a:r>
              <a:rPr lang="en-US" sz="4400" dirty="0" err="1">
                <a:solidFill>
                  <a:srgbClr val="FFFA06"/>
                </a:solidFill>
                <a:latin typeface="Drukaatie Burti" panose="020B0604020202020204" charset="0"/>
                <a:ea typeface="Drukaatie Burti" panose="020B0604020202020204" charset="0"/>
              </a:rPr>
              <a:t>Perhitungan</a:t>
            </a:r>
            <a:r>
              <a:rPr lang="en-US" sz="4400" dirty="0">
                <a:solidFill>
                  <a:srgbClr val="FFFA06"/>
                </a:solidFill>
                <a:latin typeface="Drukaatie Burti" panose="020B0604020202020204" charset="0"/>
                <a:ea typeface="Drukaatie Burti" panose="020B0604020202020204" charset="0"/>
              </a:rPr>
              <a:t> </a:t>
            </a:r>
            <a:r>
              <a:rPr lang="en-US" sz="4400" dirty="0" err="1">
                <a:solidFill>
                  <a:srgbClr val="FFFA06"/>
                </a:solidFill>
                <a:latin typeface="Drukaatie Burti" panose="020B0604020202020204" charset="0"/>
                <a:ea typeface="Drukaatie Burti" panose="020B0604020202020204" charset="0"/>
              </a:rPr>
              <a:t>Rumus</a:t>
            </a:r>
            <a:r>
              <a:rPr lang="en-US" sz="4400" dirty="0">
                <a:solidFill>
                  <a:srgbClr val="FFFA06"/>
                </a:solidFill>
                <a:latin typeface="Drukaatie Burti" panose="020B0604020202020204" charset="0"/>
                <a:ea typeface="Drukaatie Burti" panose="020B0604020202020204" charset="0"/>
              </a:rPr>
              <a:t> Volume</a:t>
            </a:r>
            <a:br>
              <a:rPr lang="en-US" sz="4400" dirty="0"/>
            </a:br>
            <a:br>
              <a:rPr lang="en-US" sz="4400" dirty="0"/>
            </a:br>
            <a:endParaRPr lang="en-US" sz="4400" dirty="0">
              <a:solidFill>
                <a:srgbClr val="FBE675"/>
              </a:solidFill>
              <a:latin typeface="Drukaatie Burti"/>
              <a:ea typeface="Drukaatie Burti"/>
              <a:cs typeface="Drukaatie Burti"/>
              <a:sym typeface="Drukaatie Burti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9E0CD24-6EE2-E24D-708D-AA438983DFF6}"/>
              </a:ext>
            </a:extLst>
          </p:cNvPr>
          <p:cNvSpPr txBox="1"/>
          <p:nvPr/>
        </p:nvSpPr>
        <p:spPr>
          <a:xfrm>
            <a:off x="1526835" y="2989078"/>
            <a:ext cx="12273288" cy="1164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04"/>
              </a:lnSpc>
            </a:pP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Diketahui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debit air di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sungai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kecil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depan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rumah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Talitha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adalah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30.000 liter/jam,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kemudian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hitunglah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berapa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volume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sungai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jika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air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mengalir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deras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selama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5 jam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lamanya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akibat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hujan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deras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!</a:t>
            </a:r>
            <a:endParaRPr lang="en-US" sz="2217" spc="-88" dirty="0">
              <a:solidFill>
                <a:schemeClr val="bg1"/>
              </a:solidFill>
              <a:latin typeface="Gaegu" pitchFamily="2" charset="0"/>
              <a:ea typeface="Gaegu" pitchFamily="2" charset="0"/>
              <a:cs typeface="Gaegu"/>
              <a:sym typeface="Gaegu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07401310-5E94-DCBF-1713-E70C5C322E36}"/>
              </a:ext>
            </a:extLst>
          </p:cNvPr>
          <p:cNvGrpSpPr/>
          <p:nvPr/>
        </p:nvGrpSpPr>
        <p:grpSpPr>
          <a:xfrm>
            <a:off x="13055086" y="329647"/>
            <a:ext cx="4230341" cy="1316703"/>
            <a:chOff x="0" y="0"/>
            <a:chExt cx="5640454" cy="175560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DEFF80F-2BC1-F567-5048-AD68D2C6DCB7}"/>
                </a:ext>
              </a:extLst>
            </p:cNvPr>
            <p:cNvSpPr/>
            <p:nvPr/>
          </p:nvSpPr>
          <p:spPr>
            <a:xfrm>
              <a:off x="3884850" y="0"/>
              <a:ext cx="1755605" cy="1755605"/>
            </a:xfrm>
            <a:custGeom>
              <a:avLst/>
              <a:gdLst/>
              <a:ahLst/>
              <a:cxnLst/>
              <a:rect l="l" t="t" r="r" b="b"/>
              <a:pathLst>
                <a:path w="1755605" h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E0F95D1-0D31-87CC-077D-E562A6E73B87}"/>
                </a:ext>
              </a:extLst>
            </p:cNvPr>
            <p:cNvSpPr/>
            <p:nvPr/>
          </p:nvSpPr>
          <p:spPr>
            <a:xfrm>
              <a:off x="1881092" y="0"/>
              <a:ext cx="1765069" cy="1755605"/>
            </a:xfrm>
            <a:custGeom>
              <a:avLst/>
              <a:gdLst/>
              <a:ahLst/>
              <a:cxnLst/>
              <a:rect l="l" t="t" r="r" b="b"/>
              <a:pathLst>
                <a:path w="1765069" h="1755605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6F88B00-5BA6-100F-096C-26882291C20C}"/>
                </a:ext>
              </a:extLst>
            </p:cNvPr>
            <p:cNvSpPr/>
            <p:nvPr/>
          </p:nvSpPr>
          <p:spPr>
            <a:xfrm>
              <a:off x="0" y="0"/>
              <a:ext cx="1681338" cy="1722241"/>
            </a:xfrm>
            <a:custGeom>
              <a:avLst/>
              <a:gdLst/>
              <a:ahLst/>
              <a:cxnLst/>
              <a:rect l="l" t="t" r="r" b="b"/>
              <a:pathLst>
                <a:path w="1681338" h="1722241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16" name="TextBox 6">
            <a:extLst>
              <a:ext uri="{FF2B5EF4-FFF2-40B4-BE49-F238E27FC236}">
                <a16:creationId xmlns:a16="http://schemas.microsoft.com/office/drawing/2014/main" id="{E31378B6-8D0D-C0F8-673F-42872E7C0BBC}"/>
              </a:ext>
            </a:extLst>
          </p:cNvPr>
          <p:cNvSpPr txBox="1"/>
          <p:nvPr/>
        </p:nvSpPr>
        <p:spPr>
          <a:xfrm>
            <a:off x="1526835" y="4264663"/>
            <a:ext cx="8387442" cy="666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81"/>
              </a:lnSpc>
            </a:pPr>
            <a:r>
              <a:rPr lang="en-US" sz="3600" dirty="0" err="1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Penyelesaian</a:t>
            </a:r>
            <a:endParaRPr lang="en-US" sz="3600" dirty="0">
              <a:solidFill>
                <a:srgbClr val="FBE675"/>
              </a:solidFill>
              <a:latin typeface="Drukaatie Burti"/>
              <a:ea typeface="Drukaatie Burti"/>
              <a:cs typeface="Drukaatie Burti"/>
              <a:sym typeface="Drukaatie Burti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818B2AA5-12C6-A6B0-A964-84105A21A9F0}"/>
              </a:ext>
            </a:extLst>
          </p:cNvPr>
          <p:cNvSpPr txBox="1"/>
          <p:nvPr/>
        </p:nvSpPr>
        <p:spPr>
          <a:xfrm>
            <a:off x="1510596" y="5092966"/>
            <a:ext cx="1227328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Diketahui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 = 30.000 liter/jam ; W = 5 jam</a:t>
            </a:r>
          </a:p>
          <a:p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Ditanya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V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atau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Volume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21313E1-AFC3-1FD5-5B23-27A7B0C9F485}"/>
              </a:ext>
            </a:extLst>
          </p:cNvPr>
          <p:cNvSpPr txBox="1"/>
          <p:nvPr/>
        </p:nvSpPr>
        <p:spPr>
          <a:xfrm>
            <a:off x="1510596" y="6675824"/>
            <a:ext cx="1227328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Dijawab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V = D x W</a:t>
            </a:r>
          </a:p>
          <a:p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Volume = 30.000 liter/jam x 5 jam</a:t>
            </a:r>
          </a:p>
          <a:p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Volume = 150.000 liter</a:t>
            </a:r>
          </a:p>
          <a:p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Jadi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jumlah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volume air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sungai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kecil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depan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rumah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Talitha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akan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berisi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sebanyak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150.000 liter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waktu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5 jam.</a:t>
            </a:r>
            <a:endParaRPr lang="en-US" sz="2217" spc="-88" dirty="0">
              <a:solidFill>
                <a:schemeClr val="bg1"/>
              </a:solidFill>
              <a:latin typeface="Gaegu" pitchFamily="2" charset="0"/>
              <a:ea typeface="Gaegu" pitchFamily="2" charset="0"/>
              <a:cs typeface="Gaegu"/>
              <a:sym typeface="Gaegu"/>
            </a:endParaRPr>
          </a:p>
        </p:txBody>
      </p:sp>
    </p:spTree>
    <p:extLst>
      <p:ext uri="{BB962C8B-B14F-4D97-AF65-F5344CB8AC3E}">
        <p14:creationId xmlns:p14="http://schemas.microsoft.com/office/powerpoint/2010/main" val="32451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1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80E840-7BF7-2028-33EF-E43926330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8064065-F86E-5F35-B807-1305DAE33B41}"/>
              </a:ext>
            </a:extLst>
          </p:cNvPr>
          <p:cNvSpPr/>
          <p:nvPr/>
        </p:nvSpPr>
        <p:spPr>
          <a:xfrm rot="10559285">
            <a:off x="530425" y="1441702"/>
            <a:ext cx="16463796" cy="8597572"/>
          </a:xfrm>
          <a:custGeom>
            <a:avLst/>
            <a:gdLst/>
            <a:ahLst/>
            <a:cxnLst/>
            <a:rect l="l" t="t" r="r" b="b"/>
            <a:pathLst>
              <a:path w="7467368" h="6109665">
                <a:moveTo>
                  <a:pt x="0" y="0"/>
                </a:moveTo>
                <a:lnTo>
                  <a:pt x="7467368" y="0"/>
                </a:lnTo>
                <a:lnTo>
                  <a:pt x="7467368" y="6109665"/>
                </a:lnTo>
                <a:lnTo>
                  <a:pt x="0" y="6109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13B7D09-3097-708B-32FA-02863F5CDEB4}"/>
              </a:ext>
            </a:extLst>
          </p:cNvPr>
          <p:cNvSpPr/>
          <p:nvPr/>
        </p:nvSpPr>
        <p:spPr>
          <a:xfrm>
            <a:off x="493466" y="1655025"/>
            <a:ext cx="16760106" cy="8289075"/>
          </a:xfrm>
          <a:custGeom>
            <a:avLst/>
            <a:gdLst/>
            <a:ahLst/>
            <a:cxnLst/>
            <a:rect l="l" t="t" r="r" b="b"/>
            <a:pathLst>
              <a:path w="6945260" h="5884529">
                <a:moveTo>
                  <a:pt x="0" y="0"/>
                </a:moveTo>
                <a:lnTo>
                  <a:pt x="6945260" y="0"/>
                </a:lnTo>
                <a:lnTo>
                  <a:pt x="6945260" y="5884529"/>
                </a:lnTo>
                <a:lnTo>
                  <a:pt x="0" y="588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5A30A8A-1150-C73F-6600-6F2CFB410D3B}"/>
              </a:ext>
            </a:extLst>
          </p:cNvPr>
          <p:cNvSpPr txBox="1"/>
          <p:nvPr/>
        </p:nvSpPr>
        <p:spPr>
          <a:xfrm>
            <a:off x="1526835" y="2298130"/>
            <a:ext cx="8387442" cy="2190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81"/>
              </a:lnSpc>
            </a:pPr>
            <a:r>
              <a:rPr lang="en-US" sz="4400" dirty="0" err="1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Contoh</a:t>
            </a:r>
            <a:r>
              <a:rPr lang="en-US" sz="4400" dirty="0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Drukaatie Burti" panose="020B0604020202020204" charset="0"/>
                <a:ea typeface="Drukaatie Burti" panose="020B0604020202020204" charset="0"/>
              </a:rPr>
              <a:t>Perhitungan</a:t>
            </a:r>
            <a:r>
              <a:rPr lang="en-US" sz="4400" dirty="0">
                <a:solidFill>
                  <a:srgbClr val="FFC000"/>
                </a:solidFill>
                <a:latin typeface="Drukaatie Burti" panose="020B0604020202020204" charset="0"/>
                <a:ea typeface="Drukaatie Burti" panose="020B0604020202020204" charset="0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Drukaatie Burti" panose="020B0604020202020204" charset="0"/>
                <a:ea typeface="Drukaatie Burti" panose="020B0604020202020204" charset="0"/>
              </a:rPr>
              <a:t>Rumus</a:t>
            </a:r>
            <a:r>
              <a:rPr lang="en-US" sz="4400" dirty="0">
                <a:solidFill>
                  <a:srgbClr val="FFC000"/>
                </a:solidFill>
                <a:latin typeface="Drukaatie Burti" panose="020B0604020202020204" charset="0"/>
                <a:ea typeface="Drukaatie Burti" panose="020B0604020202020204" charset="0"/>
              </a:rPr>
              <a:t> Waktu</a:t>
            </a:r>
            <a:br>
              <a:rPr lang="en-US" sz="4400" dirty="0"/>
            </a:br>
            <a:br>
              <a:rPr lang="en-US" sz="4400" dirty="0"/>
            </a:br>
            <a:endParaRPr lang="en-US" sz="4400" dirty="0">
              <a:solidFill>
                <a:srgbClr val="FBE675"/>
              </a:solidFill>
              <a:latin typeface="Drukaatie Burti"/>
              <a:ea typeface="Drukaatie Burti"/>
              <a:cs typeface="Drukaatie Burti"/>
              <a:sym typeface="Drukaatie Burti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DE2BF52-AA1E-571C-C25B-5A8B2935CF64}"/>
              </a:ext>
            </a:extLst>
          </p:cNvPr>
          <p:cNvSpPr txBox="1"/>
          <p:nvPr/>
        </p:nvSpPr>
        <p:spPr>
          <a:xfrm>
            <a:off x="1526835" y="3000700"/>
            <a:ext cx="12273288" cy="1079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Diketahui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debit air di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rumah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Utami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ialah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5 liter/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menit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lalu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hitunglah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berapa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waktu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diperlukan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mengisi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kolam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ikan di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rumah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Utami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volume 25 liter?</a:t>
            </a:r>
          </a:p>
          <a:p>
            <a:endParaRPr lang="en-US" sz="2217" spc="-88" dirty="0">
              <a:solidFill>
                <a:schemeClr val="bg1"/>
              </a:solidFill>
              <a:latin typeface="Gaegu" pitchFamily="2" charset="0"/>
              <a:ea typeface="Gaegu" pitchFamily="2" charset="0"/>
              <a:cs typeface="Gaegu"/>
              <a:sym typeface="Gaegu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39BAD3B-72C2-DBBB-5456-0D9A0646A55C}"/>
              </a:ext>
            </a:extLst>
          </p:cNvPr>
          <p:cNvGrpSpPr/>
          <p:nvPr/>
        </p:nvGrpSpPr>
        <p:grpSpPr>
          <a:xfrm>
            <a:off x="13055086" y="329647"/>
            <a:ext cx="4230341" cy="1316703"/>
            <a:chOff x="0" y="0"/>
            <a:chExt cx="5640454" cy="175560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B527E5C-CD17-8642-15DA-C207EA555399}"/>
                </a:ext>
              </a:extLst>
            </p:cNvPr>
            <p:cNvSpPr/>
            <p:nvPr/>
          </p:nvSpPr>
          <p:spPr>
            <a:xfrm>
              <a:off x="3884850" y="0"/>
              <a:ext cx="1755605" cy="1755605"/>
            </a:xfrm>
            <a:custGeom>
              <a:avLst/>
              <a:gdLst/>
              <a:ahLst/>
              <a:cxnLst/>
              <a:rect l="l" t="t" r="r" b="b"/>
              <a:pathLst>
                <a:path w="1755605" h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C07202A-72C0-1DA2-BDE8-425856C7839C}"/>
                </a:ext>
              </a:extLst>
            </p:cNvPr>
            <p:cNvSpPr/>
            <p:nvPr/>
          </p:nvSpPr>
          <p:spPr>
            <a:xfrm>
              <a:off x="1881092" y="0"/>
              <a:ext cx="1765069" cy="1755605"/>
            </a:xfrm>
            <a:custGeom>
              <a:avLst/>
              <a:gdLst/>
              <a:ahLst/>
              <a:cxnLst/>
              <a:rect l="l" t="t" r="r" b="b"/>
              <a:pathLst>
                <a:path w="1765069" h="1755605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49A4D8F-4B0F-EFFE-7584-BF314B4D5D40}"/>
                </a:ext>
              </a:extLst>
            </p:cNvPr>
            <p:cNvSpPr/>
            <p:nvPr/>
          </p:nvSpPr>
          <p:spPr>
            <a:xfrm>
              <a:off x="0" y="0"/>
              <a:ext cx="1681338" cy="1722241"/>
            </a:xfrm>
            <a:custGeom>
              <a:avLst/>
              <a:gdLst/>
              <a:ahLst/>
              <a:cxnLst/>
              <a:rect l="l" t="t" r="r" b="b"/>
              <a:pathLst>
                <a:path w="1681338" h="1722241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16" name="TextBox 6">
            <a:extLst>
              <a:ext uri="{FF2B5EF4-FFF2-40B4-BE49-F238E27FC236}">
                <a16:creationId xmlns:a16="http://schemas.microsoft.com/office/drawing/2014/main" id="{E038BE4F-8F12-C02D-5E3C-485E876A7F8B}"/>
              </a:ext>
            </a:extLst>
          </p:cNvPr>
          <p:cNvSpPr txBox="1"/>
          <p:nvPr/>
        </p:nvSpPr>
        <p:spPr>
          <a:xfrm>
            <a:off x="1548071" y="3831582"/>
            <a:ext cx="8387442" cy="666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81"/>
              </a:lnSpc>
            </a:pPr>
            <a:r>
              <a:rPr lang="en-US" sz="3600" dirty="0" err="1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Penyelesaian</a:t>
            </a:r>
            <a:endParaRPr lang="en-US" sz="3600" dirty="0">
              <a:solidFill>
                <a:srgbClr val="FBE675"/>
              </a:solidFill>
              <a:latin typeface="Drukaatie Burti"/>
              <a:ea typeface="Drukaatie Burti"/>
              <a:cs typeface="Drukaatie Burti"/>
              <a:sym typeface="Drukaatie Burti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C83DD45A-2283-5757-1E54-25D73C49DBA7}"/>
              </a:ext>
            </a:extLst>
          </p:cNvPr>
          <p:cNvSpPr txBox="1"/>
          <p:nvPr/>
        </p:nvSpPr>
        <p:spPr>
          <a:xfrm>
            <a:off x="1548071" y="4576024"/>
            <a:ext cx="12273288" cy="1897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Diketahui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 = 5 liter/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menit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; V = 25 liter</a:t>
            </a:r>
          </a:p>
          <a:p>
            <a:pPr algn="l">
              <a:lnSpc>
                <a:spcPts val="3104"/>
              </a:lnSpc>
            </a:pPr>
            <a:b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</a:br>
            <a:b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</a:br>
            <a:endParaRPr lang="en-US" sz="2217" spc="-88" dirty="0">
              <a:solidFill>
                <a:schemeClr val="bg1"/>
              </a:solidFill>
              <a:latin typeface="Gaegu" pitchFamily="2" charset="0"/>
              <a:ea typeface="Gaegu" pitchFamily="2" charset="0"/>
              <a:cs typeface="Gaegu"/>
              <a:sym typeface="Gaegu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C61A48E5-BB6C-F131-5385-12ED833E249C}"/>
              </a:ext>
            </a:extLst>
          </p:cNvPr>
          <p:cNvSpPr txBox="1"/>
          <p:nvPr/>
        </p:nvSpPr>
        <p:spPr>
          <a:xfrm>
            <a:off x="1575621" y="5426222"/>
            <a:ext cx="12273288" cy="1897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Ditanya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W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atau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Waktu</a:t>
            </a:r>
          </a:p>
          <a:p>
            <a:pPr algn="l">
              <a:lnSpc>
                <a:spcPts val="3104"/>
              </a:lnSpc>
            </a:pPr>
            <a:b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</a:br>
            <a:b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</a:br>
            <a:endParaRPr lang="en-US" sz="2217" spc="-88" dirty="0">
              <a:solidFill>
                <a:schemeClr val="bg1"/>
              </a:solidFill>
              <a:latin typeface="Gaegu" pitchFamily="2" charset="0"/>
              <a:ea typeface="Gaegu" pitchFamily="2" charset="0"/>
              <a:cs typeface="Gaegu"/>
              <a:sym typeface="Gaegu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1DCDD583-C817-B208-6832-8965EFC3AB16}"/>
              </a:ext>
            </a:extLst>
          </p:cNvPr>
          <p:cNvSpPr txBox="1"/>
          <p:nvPr/>
        </p:nvSpPr>
        <p:spPr>
          <a:xfrm>
            <a:off x="1603171" y="6203824"/>
            <a:ext cx="12273288" cy="3295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Maka:</a:t>
            </a:r>
          </a:p>
          <a:p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W = V / D</a:t>
            </a:r>
          </a:p>
          <a:p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Waktu = 25 liter : 5 liter/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menit</a:t>
            </a:r>
            <a:endParaRPr lang="en-US" sz="2400" dirty="0">
              <a:solidFill>
                <a:schemeClr val="bg1"/>
              </a:solidFill>
              <a:latin typeface="Gaegu" pitchFamily="2" charset="0"/>
              <a:ea typeface="Gaegu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Waktu = 25 x 1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menit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/5</a:t>
            </a:r>
          </a:p>
          <a:p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Waktu = 25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menit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/5</a:t>
            </a:r>
          </a:p>
          <a:p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Waktu = 5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menit</a:t>
            </a:r>
            <a:endParaRPr lang="en-US" sz="2400" dirty="0">
              <a:solidFill>
                <a:schemeClr val="bg1"/>
              </a:solidFill>
              <a:latin typeface="Gaegu" pitchFamily="2" charset="0"/>
              <a:ea typeface="Gaegu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Jadi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waktu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dibutuhkan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Utami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mengisi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kolam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ikannya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adalah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hanya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 5 </a:t>
            </a:r>
            <a:r>
              <a:rPr lang="en-US" sz="2400" dirty="0" err="1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menit</a:t>
            </a:r>
            <a: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  <a:t>.</a:t>
            </a:r>
          </a:p>
          <a:p>
            <a:br>
              <a:rPr lang="en-US" sz="2400" dirty="0">
                <a:solidFill>
                  <a:schemeClr val="bg1"/>
                </a:solidFill>
                <a:latin typeface="Gaegu" pitchFamily="2" charset="0"/>
                <a:ea typeface="Gaegu" pitchFamily="2" charset="0"/>
              </a:rPr>
            </a:br>
            <a:endParaRPr lang="en-US" sz="2217" spc="-88" dirty="0">
              <a:solidFill>
                <a:schemeClr val="bg1"/>
              </a:solidFill>
              <a:latin typeface="Gaegu" pitchFamily="2" charset="0"/>
              <a:ea typeface="Gaegu" pitchFamily="2" charset="0"/>
              <a:cs typeface="Gaegu"/>
              <a:sym typeface="Gaegu"/>
            </a:endParaRPr>
          </a:p>
        </p:txBody>
      </p:sp>
    </p:spTree>
    <p:extLst>
      <p:ext uri="{BB962C8B-B14F-4D97-AF65-F5344CB8AC3E}">
        <p14:creationId xmlns:p14="http://schemas.microsoft.com/office/powerpoint/2010/main" val="341240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1282</Words>
  <Application>Microsoft Office PowerPoint</Application>
  <PresentationFormat>Custom</PresentationFormat>
  <Paragraphs>198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Drukaatie Burti</vt:lpstr>
      <vt:lpstr>Gaegu Bold</vt:lpstr>
      <vt:lpstr>Gaegu Light</vt:lpstr>
      <vt:lpstr>Cambria Math</vt:lpstr>
      <vt:lpstr>Gaegu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Pendidikan Orientasi Kelas Matematika Papan Tulis</dc:title>
  <dc:creator>Varromax</dc:creator>
  <cp:lastModifiedBy>Varromax</cp:lastModifiedBy>
  <cp:revision>3</cp:revision>
  <dcterms:created xsi:type="dcterms:W3CDTF">2006-08-16T00:00:00Z</dcterms:created>
  <dcterms:modified xsi:type="dcterms:W3CDTF">2024-12-09T06:25:13Z</dcterms:modified>
  <dc:identifier>DAGVoN-CtNw</dc:identifier>
</cp:coreProperties>
</file>