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81" r:id="rId5"/>
    <p:sldId id="280" r:id="rId6"/>
    <p:sldId id="268" r:id="rId7"/>
    <p:sldId id="269" r:id="rId8"/>
    <p:sldId id="270" r:id="rId9"/>
    <p:sldId id="271" r:id="rId10"/>
    <p:sldId id="272" r:id="rId11"/>
    <p:sldId id="259" r:id="rId12"/>
    <p:sldId id="282" r:id="rId13"/>
    <p:sldId id="261" r:id="rId14"/>
    <p:sldId id="262" r:id="rId15"/>
    <p:sldId id="278" r:id="rId16"/>
    <p:sldId id="263" r:id="rId17"/>
    <p:sldId id="279" r:id="rId18"/>
    <p:sldId id="267" r:id="rId19"/>
  </p:sldIdLst>
  <p:sldSz cx="18288000" cy="10287000"/>
  <p:notesSz cx="6858000" cy="9144000"/>
  <p:embeddedFontLst>
    <p:embeddedFont>
      <p:font typeface="Annai MN" pitchFamily="2" charset="77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rmorant Garamond Bold Italics" pitchFamily="2" charset="77"/>
      <p:regular r:id="rId26"/>
      <p:bold r:id="rId27"/>
      <p:italic r:id="rId28"/>
      <p:boldItalic r:id="rId29"/>
    </p:embeddedFont>
    <p:embeddedFont>
      <p:font typeface="Quicksand" pitchFamily="2" charset="77"/>
      <p:regular r:id="rId30"/>
    </p:embeddedFont>
    <p:embeddedFont>
      <p:font typeface="Quicksand Bold" pitchFamily="2" charset="77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65963" autoAdjust="0"/>
  </p:normalViewPr>
  <p:slideViewPr>
    <p:cSldViewPr>
      <p:cViewPr varScale="1">
        <p:scale>
          <a:sx n="53" d="100"/>
          <a:sy n="53" d="100"/>
        </p:scale>
        <p:origin x="18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6423A-B4AE-374A-A60A-CBDA28CE94CC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B1B51-0AEB-7F42-83CE-83E785981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B1B51-0AEB-7F42-83CE-83E785981E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4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B1B51-0AEB-7F42-83CE-83E785981E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67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B1B51-0AEB-7F42-83CE-83E785981E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8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B1B51-0AEB-7F42-83CE-83E785981E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9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B1B51-0AEB-7F42-83CE-83E785981E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21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B1B51-0AEB-7F42-83CE-83E785981E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B1B51-0AEB-7F42-83CE-83E785981E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sv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3764" y="3165524"/>
            <a:ext cx="1579643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7200" b="1" u="sng" dirty="0" err="1">
                <a:solidFill>
                  <a:srgbClr val="0F4662"/>
                </a:solidFill>
                <a:latin typeface="Annai MN" pitchFamily="2" charset="77"/>
                <a:ea typeface="Annai MN" pitchFamily="2" charset="77"/>
                <a:cs typeface="Annai MN" pitchFamily="2" charset="77"/>
                <a:sym typeface="Cormorant Garamond Bold Italics"/>
              </a:rPr>
              <a:t>Pengantar</a:t>
            </a:r>
            <a:r>
              <a:rPr lang="en-US" sz="7200" b="1" u="sng" dirty="0">
                <a:solidFill>
                  <a:srgbClr val="0F4662"/>
                </a:solidFill>
                <a:latin typeface="Annai MN" pitchFamily="2" charset="77"/>
                <a:ea typeface="Annai MN" pitchFamily="2" charset="77"/>
                <a:cs typeface="Annai MN" pitchFamily="2" charset="77"/>
                <a:sym typeface="Cormorant Garamond Bold Italics"/>
              </a:rPr>
              <a:t> Data Mining</a:t>
            </a:r>
            <a:endParaRPr lang="en-US" sz="5400" b="1" u="sng" dirty="0">
              <a:solidFill>
                <a:srgbClr val="0F4662"/>
              </a:solidFill>
              <a:latin typeface="Beirut" pitchFamily="2" charset="-78"/>
              <a:ea typeface="Annai MN" pitchFamily="2" charset="77"/>
              <a:cs typeface="Beirut" pitchFamily="2" charset="-78"/>
              <a:sym typeface="Cormorant Garamond Bold Italics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618706" y="90374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09896" y="7382110"/>
            <a:ext cx="15011399" cy="1714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844"/>
              </a:lnSpc>
              <a:spcBef>
                <a:spcPct val="0"/>
              </a:spcBef>
            </a:pPr>
            <a:r>
              <a:rPr lang="en-US" sz="4889" b="1" dirty="0" err="1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Pembelajaran</a:t>
            </a: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 Daring </a:t>
            </a:r>
            <a:r>
              <a:rPr lang="en-US" sz="4889" b="1" dirty="0" err="1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Kolaboratif</a:t>
            </a: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 2024</a:t>
            </a:r>
            <a:b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</a:b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ITG dan </a:t>
            </a:r>
            <a:r>
              <a:rPr lang="en-US" sz="4889" b="1" dirty="0" err="1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Undana</a:t>
            </a: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22179" y="1967581"/>
            <a:ext cx="11643643" cy="529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7"/>
              </a:lnSpc>
              <a:spcBef>
                <a:spcPct val="0"/>
              </a:spcBef>
            </a:pPr>
            <a:r>
              <a:rPr lang="en-US" sz="3141" b="1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Pertemuan</a:t>
            </a:r>
            <a:r>
              <a:rPr lang="en-US" sz="3141" b="1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1</a:t>
            </a:r>
          </a:p>
        </p:txBody>
      </p:sp>
      <p:sp>
        <p:nvSpPr>
          <p:cNvPr id="9" name="Freeform 9"/>
          <p:cNvSpPr/>
          <p:nvPr/>
        </p:nvSpPr>
        <p:spPr>
          <a:xfrm>
            <a:off x="5646742" y="8078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0804A3-9D49-73C2-9A44-DE55E657C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7397796"/>
            <a:ext cx="1454897" cy="14795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738D02-4684-CB36-8DE0-0CCADD481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703" y="7429500"/>
            <a:ext cx="1454897" cy="14548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FE7239-9157-B78A-EED1-E238930539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7" y="238626"/>
            <a:ext cx="1522137" cy="15464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F4B130-B74F-33AA-62B5-2AF534D065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08" y="296577"/>
            <a:ext cx="3106384" cy="1649266"/>
          </a:xfrm>
          <a:prstGeom prst="rect">
            <a:avLst/>
          </a:prstGeom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id="{837F80C6-2BCB-5C64-DB80-B1024B073332}"/>
              </a:ext>
            </a:extLst>
          </p:cNvPr>
          <p:cNvSpPr txBox="1"/>
          <p:nvPr/>
        </p:nvSpPr>
        <p:spPr>
          <a:xfrm>
            <a:off x="1260517" y="4373571"/>
            <a:ext cx="15796436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Dosen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: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Nelci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Dessy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Rumlaklak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,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S.Kom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,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M.Kom</a:t>
            </a:r>
            <a:endParaRPr lang="en-US" sz="4400" b="1" u="sng" dirty="0">
              <a:solidFill>
                <a:srgbClr val="0F4662"/>
              </a:solidFill>
              <a:latin typeface="Beirut" pitchFamily="2" charset="-78"/>
              <a:ea typeface="Annai MN" pitchFamily="2" charset="77"/>
              <a:cs typeface="Beirut" pitchFamily="2" charset="-78"/>
              <a:sym typeface="Cormorant Garamond Bold Itali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19400" y="3753802"/>
            <a:ext cx="1333500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Definisi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mining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menurut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para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ahli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mencakup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berbagai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aspek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proses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tersebut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termasuk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penemuan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pola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pengetahuan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penggunaan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teknik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statistik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pembelajaran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mesin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serta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integrasi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proses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penemuan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pengetahuan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lebih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besar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Setiap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definisi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memberikan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sudut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pandang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berbeda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namun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saling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melengkapi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mengenai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apa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itu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mining dan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bagaimana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proses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ini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berfungsi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mengubah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besar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menjadi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informasi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berguna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  <p:sp>
        <p:nvSpPr>
          <p:cNvPr id="3" name="AutoShape 3"/>
          <p:cNvSpPr/>
          <p:nvPr/>
        </p:nvSpPr>
        <p:spPr>
          <a:xfrm>
            <a:off x="5897880" y="3568974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5897880" y="7171009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8304001" y="247055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1 -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Definisi</a:t>
            </a:r>
            <a:endParaRPr lang="en-US" sz="6399" b="1" i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304001" y="801952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8739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028700" y="9203531"/>
            <a:ext cx="1905000" cy="283369"/>
          </a:xfrm>
          <a:custGeom>
            <a:avLst/>
            <a:gdLst/>
            <a:ahLst/>
            <a:cxnLst/>
            <a:rect l="l" t="t" r="r" b="b"/>
            <a:pathLst>
              <a:path w="1905000" h="283369">
                <a:moveTo>
                  <a:pt x="0" y="0"/>
                </a:moveTo>
                <a:lnTo>
                  <a:pt x="1905000" y="0"/>
                </a:lnTo>
                <a:lnTo>
                  <a:pt x="1905000" y="283369"/>
                </a:lnTo>
                <a:lnTo>
                  <a:pt x="0" y="28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599709"/>
            <a:ext cx="9390243" cy="1062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2 – </a:t>
            </a:r>
            <a:r>
              <a:rPr lang="en-US" sz="5400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Pekerjaan</a:t>
            </a:r>
            <a:r>
              <a:rPr lang="en-US" sz="54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5400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dalam</a:t>
            </a:r>
            <a:r>
              <a:rPr lang="en-US" sz="54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 Mining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F0CFAA-4432-60EE-4640-0EA184FC6C27}"/>
              </a:ext>
            </a:extLst>
          </p:cNvPr>
          <p:cNvGrpSpPr/>
          <p:nvPr/>
        </p:nvGrpSpPr>
        <p:grpSpPr>
          <a:xfrm>
            <a:off x="13116896" y="8801100"/>
            <a:ext cx="4142404" cy="914400"/>
            <a:chOff x="918462" y="8496300"/>
            <a:chExt cx="4142404" cy="914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AED1552-5CAF-6AC5-588C-7F403F14D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FF136E-FE48-9F1E-D57A-9CA40A937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9B329AC-9C21-8570-B821-CC18A5465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52F4996-87A3-24AD-1D82-B55F62249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pic>
        <p:nvPicPr>
          <p:cNvPr id="5154" name="Picture 5153">
            <a:extLst>
              <a:ext uri="{FF2B5EF4-FFF2-40B4-BE49-F238E27FC236}">
                <a16:creationId xmlns:a16="http://schemas.microsoft.com/office/drawing/2014/main" id="{CED760F3-8949-F2FF-2D78-D2CF069EF8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0" y="1943100"/>
            <a:ext cx="8534400" cy="66389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028700" y="8974931"/>
            <a:ext cx="1905000" cy="283369"/>
          </a:xfrm>
          <a:custGeom>
            <a:avLst/>
            <a:gdLst/>
            <a:ahLst/>
            <a:cxnLst/>
            <a:rect l="l" t="t" r="r" b="b"/>
            <a:pathLst>
              <a:path w="1905000" h="283369">
                <a:moveTo>
                  <a:pt x="0" y="0"/>
                </a:moveTo>
                <a:lnTo>
                  <a:pt x="1905000" y="0"/>
                </a:lnTo>
                <a:lnTo>
                  <a:pt x="1905000" y="283369"/>
                </a:lnTo>
                <a:lnTo>
                  <a:pt x="0" y="283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599709"/>
            <a:ext cx="9390243" cy="1062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2 – </a:t>
            </a:r>
            <a:r>
              <a:rPr lang="en-US" sz="5400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Pekerjaan</a:t>
            </a:r>
            <a:r>
              <a:rPr lang="en-US" sz="54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5400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dalam</a:t>
            </a:r>
            <a:r>
              <a:rPr lang="en-US" sz="54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 Mining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5E810E-351F-1034-465D-9560A966C82F}"/>
              </a:ext>
            </a:extLst>
          </p:cNvPr>
          <p:cNvGrpSpPr/>
          <p:nvPr/>
        </p:nvGrpSpPr>
        <p:grpSpPr>
          <a:xfrm>
            <a:off x="13639800" y="8976936"/>
            <a:ext cx="4142404" cy="914400"/>
            <a:chOff x="918462" y="8496300"/>
            <a:chExt cx="4142404" cy="9144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12FAF4F-823D-B4C6-E6EC-6008D7CCB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C5E10F4-F715-DF58-CAB1-37F1F9455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87D997-1336-14B1-3698-7590AE232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E50A627-AEA3-D61F-A7F8-5E0E2E76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pic>
        <p:nvPicPr>
          <p:cNvPr id="3074" name="Picture 2" descr="Data Mining Tasks">
            <a:extLst>
              <a:ext uri="{FF2B5EF4-FFF2-40B4-BE49-F238E27FC236}">
                <a16:creationId xmlns:a16="http://schemas.microsoft.com/office/drawing/2014/main" id="{A3FFBCF5-756B-5C02-D307-ADFFA660D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/>
          <a:stretch/>
        </p:blipFill>
        <p:spPr bwMode="auto">
          <a:xfrm>
            <a:off x="2553307" y="2247900"/>
            <a:ext cx="1105157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803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6761" y="1986547"/>
            <a:ext cx="5385764" cy="6896812"/>
            <a:chOff x="0" y="-123825"/>
            <a:chExt cx="1418473" cy="18164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405199" y="2877488"/>
            <a:ext cx="2348889" cy="2348889"/>
          </a:xfrm>
          <a:custGeom>
            <a:avLst/>
            <a:gdLst/>
            <a:ahLst/>
            <a:cxnLst/>
            <a:rect l="l" t="t" r="r" b="b"/>
            <a:pathLst>
              <a:path w="2348889" h="2348889">
                <a:moveTo>
                  <a:pt x="0" y="0"/>
                </a:moveTo>
                <a:lnTo>
                  <a:pt x="2348889" y="0"/>
                </a:lnTo>
                <a:lnTo>
                  <a:pt x="2348889" y="2348889"/>
                </a:lnTo>
                <a:lnTo>
                  <a:pt x="0" y="2348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51118" y="1986547"/>
            <a:ext cx="5385764" cy="6896812"/>
            <a:chOff x="0" y="-123825"/>
            <a:chExt cx="1418473" cy="18164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984503" y="2877488"/>
            <a:ext cx="2318994" cy="2348889"/>
          </a:xfrm>
          <a:custGeom>
            <a:avLst/>
            <a:gdLst/>
            <a:ahLst/>
            <a:cxnLst/>
            <a:rect l="l" t="t" r="r" b="b"/>
            <a:pathLst>
              <a:path w="2318994" h="2348889">
                <a:moveTo>
                  <a:pt x="0" y="0"/>
                </a:moveTo>
                <a:lnTo>
                  <a:pt x="2318994" y="0"/>
                </a:lnTo>
                <a:lnTo>
                  <a:pt x="2318994" y="2348889"/>
                </a:lnTo>
                <a:lnTo>
                  <a:pt x="0" y="2348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2015475" y="2456695"/>
            <a:ext cx="5385764" cy="6426664"/>
            <a:chOff x="0" y="0"/>
            <a:chExt cx="1418473" cy="16926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09600" y="533411"/>
            <a:ext cx="9559767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3 –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Pemanfaatan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 Mining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5919392"/>
            <a:ext cx="5101887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ID" sz="24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Analisis</a:t>
            </a:r>
            <a:r>
              <a:rPr lang="en-ID" sz="24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Kinerja </a:t>
            </a:r>
            <a:r>
              <a:rPr lang="en-ID" sz="24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Siswa</a:t>
            </a:r>
            <a:endParaRPr lang="en-ID" sz="2400" b="1" i="0" u="none" strike="noStrike" dirty="0">
              <a:solidFill>
                <a:schemeClr val="accent5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just"/>
            <a:r>
              <a:rPr lang="en-ID" sz="24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Contoh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: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Sekolah</a:t>
            </a:r>
            <a:r>
              <a:rPr lang="en-ID" sz="2400" dirty="0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/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universitas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mining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menganalisis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kinerja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siswa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seperti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nilai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ujian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kehadiran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mengidentifikasi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siswa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berprestasi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bisa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juga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memprediksi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kelulusan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tepat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waktu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4113" y="1943100"/>
            <a:ext cx="5101887" cy="48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ID" sz="28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Bidang</a:t>
            </a:r>
            <a:r>
              <a:rPr lang="en-ID" sz="28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Pendidikan</a:t>
            </a:r>
            <a:endParaRPr lang="en-US" sz="2799" b="1" dirty="0">
              <a:solidFill>
                <a:schemeClr val="accent5">
                  <a:lumMod val="50000"/>
                </a:schemeClr>
              </a:solidFill>
              <a:latin typeface="Beirut" pitchFamily="2" charset="-78"/>
              <a:ea typeface="Quicksand Bold"/>
              <a:cs typeface="Beirut" pitchFamily="2" charset="-78"/>
              <a:sym typeface="Quicksand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593057" y="5617845"/>
            <a:ext cx="5101887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ID" sz="24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Rekomendasi</a:t>
            </a:r>
            <a:r>
              <a:rPr lang="en-ID" sz="24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Pembelajaran</a:t>
            </a:r>
            <a:endParaRPr lang="en-ID" sz="2400" b="1" i="0" u="none" strike="noStrike" dirty="0">
              <a:solidFill>
                <a:schemeClr val="accent5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just"/>
            <a:r>
              <a:rPr lang="en-ID" sz="24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Contoh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: Platform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pembelajaran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online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seperti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Coursera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Khan Academy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algoritma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rekomendasi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menyarankan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materi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pembelajaran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tambahan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kepada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siswa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berdasarkan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riwayat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belajar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preferensi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mereka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082236" y="5788921"/>
            <a:ext cx="510188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80" lvl="1" algn="just"/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Prediksi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prestasi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siswa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Beirut" pitchFamily="2" charset="-78"/>
              <a:ea typeface="Quicksand"/>
              <a:cs typeface="Beirut" pitchFamily="2" charset="-78"/>
              <a:sym typeface="Quicksand"/>
            </a:endParaRPr>
          </a:p>
          <a:p>
            <a:pPr marL="259080" lvl="1" algn="just"/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Contoh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: Universitas A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menggunakan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algoritma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klasifikasi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untuk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memprediksi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prestasi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siswa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berdasarkan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motivasi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kedisiplinan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, dan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prestasi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 masa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lalu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Beirut" pitchFamily="2" charset="-78"/>
              <a:ea typeface="Quicksand"/>
              <a:cs typeface="Beirut" pitchFamily="2" charset="-78"/>
              <a:sym typeface="Quicksand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0767060" y="9906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41ECD91-BBC5-AE06-E1D8-B529570F50EC}"/>
              </a:ext>
            </a:extLst>
          </p:cNvPr>
          <p:cNvSpPr/>
          <p:nvPr/>
        </p:nvSpPr>
        <p:spPr>
          <a:xfrm>
            <a:off x="13639800" y="2899554"/>
            <a:ext cx="2348889" cy="2348889"/>
          </a:xfrm>
          <a:custGeom>
            <a:avLst/>
            <a:gdLst/>
            <a:ahLst/>
            <a:cxnLst/>
            <a:rect l="l" t="t" r="r" b="b"/>
            <a:pathLst>
              <a:path w="2348889" h="2348889">
                <a:moveTo>
                  <a:pt x="0" y="0"/>
                </a:moveTo>
                <a:lnTo>
                  <a:pt x="2348889" y="0"/>
                </a:lnTo>
                <a:lnTo>
                  <a:pt x="2348889" y="2348889"/>
                </a:lnTo>
                <a:lnTo>
                  <a:pt x="0" y="2348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A3395F5-6769-E86B-A79D-106AD3C43677}"/>
              </a:ext>
            </a:extLst>
          </p:cNvPr>
          <p:cNvGrpSpPr/>
          <p:nvPr/>
        </p:nvGrpSpPr>
        <p:grpSpPr>
          <a:xfrm>
            <a:off x="13749694" y="9105900"/>
            <a:ext cx="3852506" cy="816486"/>
            <a:chOff x="918462" y="8496300"/>
            <a:chExt cx="4142404" cy="9144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F3112B2-4A68-964F-D1B2-8B37B58CF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4D8762F-3171-41BD-89CC-1A33DC545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59E7BEA-0673-58DE-17BD-D0E38D4FC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7F717C6-EF9C-C205-F0A9-679FE3645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4771" y="1809453"/>
            <a:ext cx="5539941" cy="7448847"/>
            <a:chOff x="0" y="0"/>
            <a:chExt cx="858282" cy="11540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8282" cy="1154021"/>
            </a:xfrm>
            <a:custGeom>
              <a:avLst/>
              <a:gdLst/>
              <a:ahLst/>
              <a:cxnLst/>
              <a:rect l="l" t="t" r="r" b="b"/>
              <a:pathLst>
                <a:path w="858282" h="1154021">
                  <a:moveTo>
                    <a:pt x="32142" y="0"/>
                  </a:moveTo>
                  <a:lnTo>
                    <a:pt x="826140" y="0"/>
                  </a:lnTo>
                  <a:cubicBezTo>
                    <a:pt x="843892" y="0"/>
                    <a:pt x="858282" y="14390"/>
                    <a:pt x="858282" y="32142"/>
                  </a:cubicBezTo>
                  <a:lnTo>
                    <a:pt x="858282" y="1121879"/>
                  </a:lnTo>
                  <a:cubicBezTo>
                    <a:pt x="858282" y="1130404"/>
                    <a:pt x="854896" y="1138579"/>
                    <a:pt x="848868" y="1144607"/>
                  </a:cubicBezTo>
                  <a:cubicBezTo>
                    <a:pt x="842840" y="1150635"/>
                    <a:pt x="834665" y="1154021"/>
                    <a:pt x="826140" y="1154021"/>
                  </a:cubicBezTo>
                  <a:lnTo>
                    <a:pt x="32142" y="1154021"/>
                  </a:lnTo>
                  <a:cubicBezTo>
                    <a:pt x="23617" y="1154021"/>
                    <a:pt x="15442" y="1150635"/>
                    <a:pt x="9414" y="1144607"/>
                  </a:cubicBezTo>
                  <a:cubicBezTo>
                    <a:pt x="3386" y="1138579"/>
                    <a:pt x="0" y="1130404"/>
                    <a:pt x="0" y="1121879"/>
                  </a:cubicBezTo>
                  <a:lnTo>
                    <a:pt x="0" y="32142"/>
                  </a:lnTo>
                  <a:cubicBezTo>
                    <a:pt x="0" y="14390"/>
                    <a:pt x="14390" y="0"/>
                    <a:pt x="32142" y="0"/>
                  </a:cubicBezTo>
                  <a:close/>
                </a:path>
              </a:pathLst>
            </a:custGeom>
            <a:blipFill>
              <a:blip r:embed="rId2"/>
              <a:stretch>
                <a:fillRect t="-5710" b="-5710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8449761" y="390376"/>
            <a:ext cx="9838239" cy="10287000"/>
            <a:chOff x="0" y="0"/>
            <a:chExt cx="2591141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91141" cy="2709333"/>
            </a:xfrm>
            <a:custGeom>
              <a:avLst/>
              <a:gdLst/>
              <a:ahLst/>
              <a:cxnLst/>
              <a:rect l="l" t="t" r="r" b="b"/>
              <a:pathLst>
                <a:path w="2591141" h="2709333">
                  <a:moveTo>
                    <a:pt x="0" y="0"/>
                  </a:moveTo>
                  <a:lnTo>
                    <a:pt x="2591141" y="0"/>
                  </a:lnTo>
                  <a:lnTo>
                    <a:pt x="25911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23825"/>
              <a:ext cx="2591141" cy="28331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652617" y="2027481"/>
            <a:ext cx="8606683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ID" sz="24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Contoh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: Netflix dan Spotify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mining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menganalisis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pola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tontonan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mendengarkan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pengguna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memberikan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rekomendasi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konten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dipersonalisasi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berdasarkan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preferensi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mereka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52617" y="7224263"/>
            <a:ext cx="8606683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800" lvl="1" algn="just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Contoh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: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perusahaan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 e-commerce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mengunakan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algoritma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klasifikasi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untuk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memprediksi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penjualan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produk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Beirut" pitchFamily="2" charset="-78"/>
                <a:ea typeface="Quicksand"/>
                <a:cs typeface="Beirut" pitchFamily="2" charset="-78"/>
                <a:sym typeface="Quicksand"/>
              </a:rPr>
              <a:t>terlaris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Beirut" pitchFamily="2" charset="-78"/>
              <a:ea typeface="Quicksand"/>
              <a:cs typeface="Beirut" pitchFamily="2" charset="-78"/>
              <a:sym typeface="Quicksan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652617" y="4613652"/>
            <a:ext cx="8606683" cy="1945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ID" sz="24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Contoh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: Perusahaan e-commerce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menganalisis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ulasan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pelanggan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feedback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teknik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analisis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sentimen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memahami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opini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pelanggan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tentang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produk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layanan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mereka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serta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meningkatkan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pengalaman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pelanggan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marL="518160" lvl="1" indent="-259080" algn="just">
              <a:lnSpc>
                <a:spcPts val="4079"/>
              </a:lnSpc>
              <a:buFont typeface="Arial"/>
              <a:buChar char="•"/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Beirut" pitchFamily="2" charset="-78"/>
              <a:ea typeface="Quicksand"/>
              <a:cs typeface="Beirut" pitchFamily="2" charset="-78"/>
              <a:sym typeface="Quicksan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652617" y="1561099"/>
            <a:ext cx="8606683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ID" sz="28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Personalisasi</a:t>
            </a:r>
            <a:r>
              <a:rPr lang="en-ID" sz="28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Rekomendasi</a:t>
            </a:r>
            <a:endParaRPr lang="en-ID" sz="2800" b="1" i="0" u="none" strike="noStrike" dirty="0">
              <a:solidFill>
                <a:schemeClr val="accent5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652617" y="6714391"/>
            <a:ext cx="8606683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</a:pPr>
            <a:r>
              <a:rPr lang="en-US" sz="2799" b="1" dirty="0" err="1">
                <a:solidFill>
                  <a:srgbClr val="0F4662"/>
                </a:solidFill>
                <a:latin typeface="Beirut" pitchFamily="2" charset="-78"/>
                <a:ea typeface="Quicksand Bold"/>
                <a:cs typeface="Beirut" pitchFamily="2" charset="-78"/>
                <a:sym typeface="Quicksand Bold"/>
              </a:rPr>
              <a:t>Prediksi</a:t>
            </a:r>
            <a:r>
              <a:rPr lang="en-US" sz="2799" b="1" dirty="0">
                <a:solidFill>
                  <a:srgbClr val="0F4662"/>
                </a:solidFill>
                <a:latin typeface="Beirut" pitchFamily="2" charset="-78"/>
                <a:ea typeface="Quicksand Bold"/>
                <a:cs typeface="Beirut" pitchFamily="2" charset="-78"/>
                <a:sym typeface="Quicksand Bold"/>
              </a:rPr>
              <a:t> </a:t>
            </a:r>
            <a:r>
              <a:rPr lang="en-US" sz="2799" b="1" dirty="0" err="1">
                <a:solidFill>
                  <a:srgbClr val="0F4662"/>
                </a:solidFill>
                <a:latin typeface="Beirut" pitchFamily="2" charset="-78"/>
                <a:ea typeface="Quicksand Bold"/>
                <a:cs typeface="Beirut" pitchFamily="2" charset="-78"/>
                <a:sym typeface="Quicksand Bold"/>
              </a:rPr>
              <a:t>Penjualan</a:t>
            </a:r>
            <a:endParaRPr lang="en-US" sz="2799" b="1" dirty="0">
              <a:solidFill>
                <a:srgbClr val="0F4662"/>
              </a:solidFill>
              <a:latin typeface="Beirut" pitchFamily="2" charset="-78"/>
              <a:ea typeface="Quicksand Bold"/>
              <a:cs typeface="Beirut" pitchFamily="2" charset="-78"/>
              <a:sym typeface="Quicksan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652617" y="4147270"/>
            <a:ext cx="8606683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ID" sz="28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Analisis</a:t>
            </a:r>
            <a:r>
              <a:rPr lang="en-ID" sz="28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Sentimen</a:t>
            </a:r>
            <a:endParaRPr lang="en-ID" sz="2800" b="1" i="0" u="none" strike="noStrike" dirty="0">
              <a:solidFill>
                <a:schemeClr val="accent5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028700" y="974152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0767060" y="10287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A79D3B76-AB08-0B9D-A3B7-9D9263A8029E}"/>
              </a:ext>
            </a:extLst>
          </p:cNvPr>
          <p:cNvSpPr txBox="1"/>
          <p:nvPr/>
        </p:nvSpPr>
        <p:spPr>
          <a:xfrm>
            <a:off x="584768" y="231040"/>
            <a:ext cx="9559767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3 –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Pemanfaatan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 Mining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ADDBD6-0DE2-16A8-830E-6E72689B39DF}"/>
              </a:ext>
            </a:extLst>
          </p:cNvPr>
          <p:cNvSpPr txBox="1"/>
          <p:nvPr/>
        </p:nvSpPr>
        <p:spPr>
          <a:xfrm>
            <a:off x="10767060" y="423386"/>
            <a:ext cx="5101887" cy="48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ID" sz="2800" b="1" i="0" u="none" strike="noStrike" dirty="0" err="1">
                <a:solidFill>
                  <a:schemeClr val="tx2">
                    <a:lumMod val="75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Bidang</a:t>
            </a:r>
            <a:r>
              <a:rPr lang="en-ID" sz="2800" b="1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E-commerce</a:t>
            </a:r>
            <a:endParaRPr lang="en-US" sz="2799" b="1" dirty="0">
              <a:solidFill>
                <a:schemeClr val="tx2">
                  <a:lumMod val="75000"/>
                </a:schemeClr>
              </a:solidFill>
              <a:latin typeface="Beirut" pitchFamily="2" charset="-78"/>
              <a:ea typeface="Quicksand Bold"/>
              <a:cs typeface="Beirut" pitchFamily="2" charset="-78"/>
              <a:sym typeface="Quicksand Bold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6C2D5E-2386-E984-4231-8C0DC465C8C5}"/>
              </a:ext>
            </a:extLst>
          </p:cNvPr>
          <p:cNvGrpSpPr/>
          <p:nvPr/>
        </p:nvGrpSpPr>
        <p:grpSpPr>
          <a:xfrm>
            <a:off x="13749694" y="9105900"/>
            <a:ext cx="3852506" cy="816486"/>
            <a:chOff x="918462" y="8496300"/>
            <a:chExt cx="4142404" cy="9144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A486D10-5C95-4076-3428-4CAA38EF4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C53C597-5750-8D9A-0E48-DB8E514B3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3F9A7ED-7E60-9D5B-C066-4937EAE80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71C4513-FB35-E0F6-1813-A7D1CDEEC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4771" y="1809453"/>
            <a:ext cx="5539941" cy="7448847"/>
            <a:chOff x="0" y="0"/>
            <a:chExt cx="858282" cy="11540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8282" cy="1154021"/>
            </a:xfrm>
            <a:custGeom>
              <a:avLst/>
              <a:gdLst/>
              <a:ahLst/>
              <a:cxnLst/>
              <a:rect l="l" t="t" r="r" b="b"/>
              <a:pathLst>
                <a:path w="858282" h="1154021">
                  <a:moveTo>
                    <a:pt x="32142" y="0"/>
                  </a:moveTo>
                  <a:lnTo>
                    <a:pt x="826140" y="0"/>
                  </a:lnTo>
                  <a:cubicBezTo>
                    <a:pt x="843892" y="0"/>
                    <a:pt x="858282" y="14390"/>
                    <a:pt x="858282" y="32142"/>
                  </a:cubicBezTo>
                  <a:lnTo>
                    <a:pt x="858282" y="1121879"/>
                  </a:lnTo>
                  <a:cubicBezTo>
                    <a:pt x="858282" y="1130404"/>
                    <a:pt x="854896" y="1138579"/>
                    <a:pt x="848868" y="1144607"/>
                  </a:cubicBezTo>
                  <a:cubicBezTo>
                    <a:pt x="842840" y="1150635"/>
                    <a:pt x="834665" y="1154021"/>
                    <a:pt x="826140" y="1154021"/>
                  </a:cubicBezTo>
                  <a:lnTo>
                    <a:pt x="32142" y="1154021"/>
                  </a:lnTo>
                  <a:cubicBezTo>
                    <a:pt x="23617" y="1154021"/>
                    <a:pt x="15442" y="1150635"/>
                    <a:pt x="9414" y="1144607"/>
                  </a:cubicBezTo>
                  <a:cubicBezTo>
                    <a:pt x="3386" y="1138579"/>
                    <a:pt x="0" y="1130404"/>
                    <a:pt x="0" y="1121879"/>
                  </a:cubicBezTo>
                  <a:lnTo>
                    <a:pt x="0" y="32142"/>
                  </a:lnTo>
                  <a:cubicBezTo>
                    <a:pt x="0" y="14390"/>
                    <a:pt x="14390" y="0"/>
                    <a:pt x="32142" y="0"/>
                  </a:cubicBezTo>
                  <a:close/>
                </a:path>
              </a:pathLst>
            </a:custGeom>
            <a:blipFill>
              <a:blip r:embed="rId2"/>
              <a:stretch>
                <a:fillRect t="-5710" b="-5710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8449761" y="390376"/>
            <a:ext cx="9838239" cy="10287000"/>
            <a:chOff x="0" y="0"/>
            <a:chExt cx="2591141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91141" cy="2709333"/>
            </a:xfrm>
            <a:custGeom>
              <a:avLst/>
              <a:gdLst/>
              <a:ahLst/>
              <a:cxnLst/>
              <a:rect l="l" t="t" r="r" b="b"/>
              <a:pathLst>
                <a:path w="2591141" h="2709333">
                  <a:moveTo>
                    <a:pt x="0" y="0"/>
                  </a:moveTo>
                  <a:lnTo>
                    <a:pt x="2591141" y="0"/>
                  </a:lnTo>
                  <a:lnTo>
                    <a:pt x="25911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23825"/>
              <a:ext cx="2591141" cy="28331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652617" y="2027481"/>
            <a:ext cx="8606683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ID" sz="24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Contoh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: E-commerce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mining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mengelompokkan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pelanggan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berdasarkan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perilaku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pembelian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mereka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Misalnya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, Amazon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algoritma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clustering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mengidentifikasi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kelompok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pelanggan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memiliki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preferensi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produk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serupa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memungkinkan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mereka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menargetkan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penawaran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promosi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lebih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relevan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52617" y="7476172"/>
            <a:ext cx="8606683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ID" sz="24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Contoh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: Walmart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menerapkan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mining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menganalisis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pola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pembelian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permintaan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produk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di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berbagai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lokasi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Dengan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informasi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ini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mereka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dapat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mengoptimalkan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rantai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pasokan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mengatur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stok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barang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secara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efisien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652617" y="4897041"/>
            <a:ext cx="860668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ID" sz="24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Contoh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: Bank dan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lembaga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keuangan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mining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mendeteksi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transaksi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tidak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biasa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mencurigakan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Algoritma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deteksi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anomali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membantu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mengidentifikasi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pola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mungkin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menunjukkan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penipuan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kartu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kredit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aktivitas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keuangan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mencurigakan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Beirut" pitchFamily="2" charset="-78"/>
              <a:ea typeface="Quicksand"/>
              <a:cs typeface="Beirut" pitchFamily="2" charset="-78"/>
              <a:sym typeface="Quicksan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652617" y="1561099"/>
            <a:ext cx="8606683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ID" sz="28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</a:rPr>
              <a:t>Segmentasi</a:t>
            </a:r>
            <a:r>
              <a:rPr lang="en-ID" sz="28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en-ID" sz="28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</a:rPr>
              <a:t>Pelanggan</a:t>
            </a:r>
            <a:endParaRPr lang="en-ID" sz="2800" b="1" i="0" u="none" strike="noStrike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652617" y="6864350"/>
            <a:ext cx="8606683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</a:pPr>
            <a:r>
              <a:rPr lang="en-ID" sz="28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Analisis</a:t>
            </a:r>
            <a:r>
              <a:rPr lang="en-ID" sz="28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Rantai</a:t>
            </a:r>
            <a:r>
              <a:rPr lang="en-ID" sz="28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Pasokan</a:t>
            </a:r>
            <a:endParaRPr lang="en-US" sz="2799" b="1" dirty="0">
              <a:solidFill>
                <a:schemeClr val="accent5">
                  <a:lumMod val="50000"/>
                </a:schemeClr>
              </a:solidFill>
              <a:latin typeface="Beirut" pitchFamily="2" charset="-78"/>
              <a:ea typeface="Quicksand Bold"/>
              <a:cs typeface="Beirut" pitchFamily="2" charset="-78"/>
              <a:sym typeface="Quicksan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652617" y="4407813"/>
            <a:ext cx="8606683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ID" sz="28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Deteksi</a:t>
            </a:r>
            <a:r>
              <a:rPr lang="en-ID" sz="28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Penipuan</a:t>
            </a:r>
            <a:endParaRPr lang="en-ID" sz="2800" b="1" i="0" u="none" strike="noStrike" dirty="0">
              <a:solidFill>
                <a:schemeClr val="accent5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028700" y="974152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0767060" y="10287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A79D3B76-AB08-0B9D-A3B7-9D9263A8029E}"/>
              </a:ext>
            </a:extLst>
          </p:cNvPr>
          <p:cNvSpPr txBox="1"/>
          <p:nvPr/>
        </p:nvSpPr>
        <p:spPr>
          <a:xfrm>
            <a:off x="584768" y="231040"/>
            <a:ext cx="9559767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3 –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Pemanfaatan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 Mining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ADDBD6-0DE2-16A8-830E-6E72689B39DF}"/>
              </a:ext>
            </a:extLst>
          </p:cNvPr>
          <p:cNvSpPr txBox="1"/>
          <p:nvPr/>
        </p:nvSpPr>
        <p:spPr>
          <a:xfrm>
            <a:off x="10767060" y="423386"/>
            <a:ext cx="5101887" cy="48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ID" sz="28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Bidang</a:t>
            </a:r>
            <a:r>
              <a:rPr lang="en-ID" sz="28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E-commerce</a:t>
            </a:r>
            <a:endParaRPr lang="en-US" sz="2799" b="1" dirty="0">
              <a:solidFill>
                <a:schemeClr val="accent5">
                  <a:lumMod val="50000"/>
                </a:schemeClr>
              </a:solidFill>
              <a:latin typeface="Beirut" pitchFamily="2" charset="-78"/>
              <a:ea typeface="Quicksand Bold"/>
              <a:cs typeface="Beirut" pitchFamily="2" charset="-78"/>
              <a:sym typeface="Quicksand Bold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6C2D5E-2386-E984-4231-8C0DC465C8C5}"/>
              </a:ext>
            </a:extLst>
          </p:cNvPr>
          <p:cNvGrpSpPr/>
          <p:nvPr/>
        </p:nvGrpSpPr>
        <p:grpSpPr>
          <a:xfrm>
            <a:off x="13749694" y="9105900"/>
            <a:ext cx="3852506" cy="816486"/>
            <a:chOff x="918462" y="8496300"/>
            <a:chExt cx="4142404" cy="9144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A486D10-5C95-4076-3428-4CAA38EF4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C53C597-5750-8D9A-0E48-DB8E514B3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3F9A7ED-7E60-9D5B-C066-4937EAE80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71C4513-FB35-E0F6-1813-A7D1CDEEC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721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60651" y="0"/>
            <a:ext cx="4627349" cy="10287000"/>
            <a:chOff x="0" y="0"/>
            <a:chExt cx="121872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8726" cy="2709333"/>
            </a:xfrm>
            <a:custGeom>
              <a:avLst/>
              <a:gdLst/>
              <a:ahLst/>
              <a:cxnLst/>
              <a:rect l="l" t="t" r="r" b="b"/>
              <a:pathLst>
                <a:path w="1218726" h="2709333">
                  <a:moveTo>
                    <a:pt x="0" y="0"/>
                  </a:moveTo>
                  <a:lnTo>
                    <a:pt x="1218726" y="0"/>
                  </a:lnTo>
                  <a:lnTo>
                    <a:pt x="121872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994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218726" cy="28331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915073" y="1684924"/>
            <a:ext cx="5344227" cy="7573376"/>
            <a:chOff x="0" y="0"/>
            <a:chExt cx="827961" cy="11733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7961" cy="1173314"/>
            </a:xfrm>
            <a:custGeom>
              <a:avLst/>
              <a:gdLst/>
              <a:ahLst/>
              <a:cxnLst/>
              <a:rect l="l" t="t" r="r" b="b"/>
              <a:pathLst>
                <a:path w="827961" h="1173314">
                  <a:moveTo>
                    <a:pt x="33319" y="0"/>
                  </a:moveTo>
                  <a:lnTo>
                    <a:pt x="794642" y="0"/>
                  </a:lnTo>
                  <a:cubicBezTo>
                    <a:pt x="813043" y="0"/>
                    <a:pt x="827961" y="14917"/>
                    <a:pt x="827961" y="33319"/>
                  </a:cubicBezTo>
                  <a:lnTo>
                    <a:pt x="827961" y="1139995"/>
                  </a:lnTo>
                  <a:cubicBezTo>
                    <a:pt x="827961" y="1158397"/>
                    <a:pt x="813043" y="1173314"/>
                    <a:pt x="794642" y="1173314"/>
                  </a:cubicBezTo>
                  <a:lnTo>
                    <a:pt x="33319" y="1173314"/>
                  </a:lnTo>
                  <a:cubicBezTo>
                    <a:pt x="14917" y="1173314"/>
                    <a:pt x="0" y="1158397"/>
                    <a:pt x="0" y="1139995"/>
                  </a:cubicBezTo>
                  <a:lnTo>
                    <a:pt x="0" y="33319"/>
                  </a:lnTo>
                  <a:cubicBezTo>
                    <a:pt x="0" y="14917"/>
                    <a:pt x="14917" y="0"/>
                    <a:pt x="33319" y="0"/>
                  </a:cubicBezTo>
                  <a:close/>
                </a:path>
              </a:pathLst>
            </a:custGeom>
            <a:blipFill>
              <a:blip r:embed="rId2"/>
              <a:stretch>
                <a:fillRect l="-56349" r="-56349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829733" y="3104489"/>
            <a:ext cx="10527757" cy="1525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algn="just">
              <a:lnSpc>
                <a:spcPts val="4079"/>
              </a:lnSpc>
            </a:pPr>
            <a:r>
              <a:rPr lang="en-ID" sz="24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Contoh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: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Kepolisian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badan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keamanan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mining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menganalisis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pola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kejahatan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memprediksi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area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dengan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risiko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tinggi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perencanaan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penempatan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personel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pencegahan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kejahatan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Beirut" pitchFamily="2" charset="-78"/>
              <a:ea typeface="Quicksand"/>
              <a:cs typeface="Beirut" pitchFamily="2" charset="-78"/>
              <a:sym typeface="Quicksan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55133" y="5604575"/>
            <a:ext cx="10527757" cy="1525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algn="just">
              <a:lnSpc>
                <a:spcPts val="4079"/>
              </a:lnSpc>
            </a:pPr>
            <a:r>
              <a:rPr lang="en-ID" sz="24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Contoh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: Badan-badan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pemerintah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mining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menganalisis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cuaca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geospasial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guna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memprediksi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mengelola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risiko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bencana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alam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seperti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banjir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gempa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bumi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Beirut" pitchFamily="2" charset="-78"/>
              <a:ea typeface="Quicksand"/>
              <a:cs typeface="Beirut" pitchFamily="2" charset="-78"/>
              <a:sym typeface="Quicksan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8200" y="1635958"/>
            <a:ext cx="10527757" cy="480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ID" sz="28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Bidang</a:t>
            </a:r>
            <a:r>
              <a:rPr lang="en-ID" sz="28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Pemerintahan</a:t>
            </a:r>
            <a:r>
              <a:rPr lang="en-ID" sz="28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28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Keamanan</a:t>
            </a:r>
            <a:endParaRPr lang="en-US" sz="2799" b="1" dirty="0">
              <a:solidFill>
                <a:schemeClr val="accent5">
                  <a:lumMod val="50000"/>
                </a:schemeClr>
              </a:solidFill>
              <a:latin typeface="Beirut" pitchFamily="2" charset="-78"/>
              <a:ea typeface="Quicksand Bold"/>
              <a:cs typeface="Beirut" pitchFamily="2" charset="-78"/>
              <a:sym typeface="Quicksan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8200" y="2422823"/>
            <a:ext cx="10527757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</a:pPr>
            <a:r>
              <a:rPr lang="en-ID" sz="28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Analisis</a:t>
            </a:r>
            <a:r>
              <a:rPr lang="en-ID" sz="28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Kejahatan</a:t>
            </a:r>
            <a:r>
              <a:rPr lang="en-ID" sz="28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  <a:endParaRPr lang="en-US" sz="2799" b="1" dirty="0">
              <a:solidFill>
                <a:schemeClr val="accent5">
                  <a:lumMod val="50000"/>
                </a:schemeClr>
              </a:solidFill>
              <a:latin typeface="Beirut" pitchFamily="2" charset="-78"/>
              <a:ea typeface="Quicksand Bold"/>
              <a:cs typeface="Beirut" pitchFamily="2" charset="-78"/>
              <a:sym typeface="Quicksan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29732" y="4834730"/>
            <a:ext cx="10527757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</a:pPr>
            <a:r>
              <a:rPr lang="en-ID" sz="28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Penilaian</a:t>
            </a:r>
            <a:r>
              <a:rPr lang="en-ID" sz="28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Risiko</a:t>
            </a:r>
            <a:r>
              <a:rPr lang="en-ID" sz="28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Bencana</a:t>
            </a:r>
            <a:r>
              <a:rPr lang="en-ID" sz="28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  <a:endParaRPr lang="en-US" sz="2799" b="1" dirty="0">
              <a:solidFill>
                <a:schemeClr val="accent5">
                  <a:lumMod val="50000"/>
                </a:schemeClr>
              </a:solidFill>
              <a:latin typeface="Beirut" pitchFamily="2" charset="-78"/>
              <a:ea typeface="Quicksand Bold"/>
              <a:cs typeface="Beirut" pitchFamily="2" charset="-78"/>
              <a:sym typeface="Quicksand Bold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09EDCD8D-7A0D-7E3F-C4FD-9C1C6077E51F}"/>
              </a:ext>
            </a:extLst>
          </p:cNvPr>
          <p:cNvSpPr txBox="1"/>
          <p:nvPr/>
        </p:nvSpPr>
        <p:spPr>
          <a:xfrm>
            <a:off x="584768" y="231040"/>
            <a:ext cx="9559767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3 –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Pemanfaatan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 Mining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69AAD5-EB4F-D5C8-7D7E-6046D361F286}"/>
              </a:ext>
            </a:extLst>
          </p:cNvPr>
          <p:cNvGrpSpPr/>
          <p:nvPr/>
        </p:nvGrpSpPr>
        <p:grpSpPr>
          <a:xfrm>
            <a:off x="13749694" y="9334500"/>
            <a:ext cx="3868222" cy="914400"/>
            <a:chOff x="918462" y="8496300"/>
            <a:chExt cx="4142404" cy="9144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CC29347-A0A6-615C-6483-1F2F0EAA5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CD789A7-7493-747E-FA29-473EE33F0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F3BE7B-E88B-7869-E9D2-7B9216ECA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98AC3E1-6FF0-4A7D-D02A-BA2CFA1F3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60651" y="0"/>
            <a:ext cx="4627349" cy="10287000"/>
            <a:chOff x="0" y="0"/>
            <a:chExt cx="121872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8726" cy="2709333"/>
            </a:xfrm>
            <a:custGeom>
              <a:avLst/>
              <a:gdLst/>
              <a:ahLst/>
              <a:cxnLst/>
              <a:rect l="l" t="t" r="r" b="b"/>
              <a:pathLst>
                <a:path w="1218726" h="2709333">
                  <a:moveTo>
                    <a:pt x="0" y="0"/>
                  </a:moveTo>
                  <a:lnTo>
                    <a:pt x="1218726" y="0"/>
                  </a:lnTo>
                  <a:lnTo>
                    <a:pt x="121872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994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218726" cy="28331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915073" y="1684924"/>
            <a:ext cx="5344227" cy="7573376"/>
            <a:chOff x="0" y="0"/>
            <a:chExt cx="827961" cy="11733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7961" cy="1173314"/>
            </a:xfrm>
            <a:custGeom>
              <a:avLst/>
              <a:gdLst/>
              <a:ahLst/>
              <a:cxnLst/>
              <a:rect l="l" t="t" r="r" b="b"/>
              <a:pathLst>
                <a:path w="827961" h="1173314">
                  <a:moveTo>
                    <a:pt x="33319" y="0"/>
                  </a:moveTo>
                  <a:lnTo>
                    <a:pt x="794642" y="0"/>
                  </a:lnTo>
                  <a:cubicBezTo>
                    <a:pt x="813043" y="0"/>
                    <a:pt x="827961" y="14917"/>
                    <a:pt x="827961" y="33319"/>
                  </a:cubicBezTo>
                  <a:lnTo>
                    <a:pt x="827961" y="1139995"/>
                  </a:lnTo>
                  <a:cubicBezTo>
                    <a:pt x="827961" y="1158397"/>
                    <a:pt x="813043" y="1173314"/>
                    <a:pt x="794642" y="1173314"/>
                  </a:cubicBezTo>
                  <a:lnTo>
                    <a:pt x="33319" y="1173314"/>
                  </a:lnTo>
                  <a:cubicBezTo>
                    <a:pt x="14917" y="1173314"/>
                    <a:pt x="0" y="1158397"/>
                    <a:pt x="0" y="1139995"/>
                  </a:cubicBezTo>
                  <a:lnTo>
                    <a:pt x="0" y="33319"/>
                  </a:lnTo>
                  <a:cubicBezTo>
                    <a:pt x="0" y="14917"/>
                    <a:pt x="14917" y="0"/>
                    <a:pt x="33319" y="0"/>
                  </a:cubicBezTo>
                  <a:close/>
                </a:path>
              </a:pathLst>
            </a:custGeom>
            <a:blipFill>
              <a:blip r:embed="rId2"/>
              <a:stretch>
                <a:fillRect l="-56349" r="-56349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829733" y="3104489"/>
            <a:ext cx="10527757" cy="2588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algn="just">
              <a:lnSpc>
                <a:spcPts val="4079"/>
              </a:lnSpc>
            </a:pPr>
            <a:r>
              <a:rPr lang="en-ID" sz="24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Contoh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: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Rumah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sakit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klinik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mining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menganalisis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medis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pasien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rekam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medis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elektronik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membantu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diagnosis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penyakit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Misalnya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teknik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klasifikasi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dapat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digunakan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mendeteksi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pola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terkait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dengan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penyakit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tertentu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seperti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diabetes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kanker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Beirut" pitchFamily="2" charset="-78"/>
              <a:ea typeface="Quicksand"/>
              <a:cs typeface="Beirut" pitchFamily="2" charset="-78"/>
              <a:sym typeface="Quicksan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55132" y="6437354"/>
            <a:ext cx="10527757" cy="1614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4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Contoh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: </a:t>
            </a:r>
            <a:r>
              <a:rPr lang="en-ID" sz="24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Manajemen</a:t>
            </a:r>
            <a:r>
              <a:rPr lang="en-ID" sz="24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Stok </a:t>
            </a:r>
            <a:r>
              <a:rPr lang="en-ID" sz="24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Obat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mining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menganalisis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penggunaan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obat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memprediksi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permintaan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di masa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depan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sehingga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rumah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sakit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dapat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mengelola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stok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obat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dengan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lebih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efisien</a:t>
            </a:r>
            <a:r>
              <a:rPr lang="en-ID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8200" y="1635958"/>
            <a:ext cx="10527757" cy="480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ID" sz="2800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Bidang</a:t>
            </a:r>
            <a:r>
              <a:rPr lang="en-ID" sz="28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Kesehatan</a:t>
            </a:r>
            <a:endParaRPr lang="en-US" sz="2799" b="1" dirty="0">
              <a:solidFill>
                <a:schemeClr val="accent5">
                  <a:lumMod val="50000"/>
                </a:schemeClr>
              </a:solidFill>
              <a:latin typeface="Beirut" pitchFamily="2" charset="-78"/>
              <a:ea typeface="Quicksand Bold"/>
              <a:cs typeface="Beirut" pitchFamily="2" charset="-78"/>
              <a:sym typeface="Quicksan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8200" y="2422823"/>
            <a:ext cx="10527757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</a:pPr>
            <a:r>
              <a:rPr lang="en-ID" sz="28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Diagnosis </a:t>
            </a:r>
            <a:r>
              <a:rPr lang="en-ID" sz="2800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Penyakit</a:t>
            </a:r>
            <a:r>
              <a:rPr lang="en-ID" sz="28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  <a:endParaRPr lang="en-US" sz="2799" b="1" dirty="0">
              <a:solidFill>
                <a:schemeClr val="accent5">
                  <a:lumMod val="50000"/>
                </a:schemeClr>
              </a:solidFill>
              <a:latin typeface="Beirut" pitchFamily="2" charset="-78"/>
              <a:ea typeface="Quicksand Bold"/>
              <a:cs typeface="Beirut" pitchFamily="2" charset="-78"/>
              <a:sym typeface="Quicksan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29732" y="5873750"/>
            <a:ext cx="10527757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ID" sz="280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Optimalisasi</a:t>
            </a:r>
            <a:r>
              <a:rPr lang="en-ID" sz="280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Sumber</a:t>
            </a:r>
            <a:r>
              <a:rPr lang="en-ID" sz="280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Daya</a:t>
            </a:r>
            <a:r>
              <a:rPr lang="en-ID" sz="280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09EDCD8D-7A0D-7E3F-C4FD-9C1C6077E51F}"/>
              </a:ext>
            </a:extLst>
          </p:cNvPr>
          <p:cNvSpPr txBox="1"/>
          <p:nvPr/>
        </p:nvSpPr>
        <p:spPr>
          <a:xfrm>
            <a:off x="584768" y="231040"/>
            <a:ext cx="9559767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3 –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Pemanfaatan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 Mining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69AAD5-EB4F-D5C8-7D7E-6046D361F286}"/>
              </a:ext>
            </a:extLst>
          </p:cNvPr>
          <p:cNvGrpSpPr/>
          <p:nvPr/>
        </p:nvGrpSpPr>
        <p:grpSpPr>
          <a:xfrm>
            <a:off x="13749694" y="9334500"/>
            <a:ext cx="3868222" cy="914400"/>
            <a:chOff x="918462" y="8496300"/>
            <a:chExt cx="4142404" cy="9144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CC29347-A0A6-615C-6483-1F2F0EAA5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CD789A7-7493-747E-FA29-473EE33F0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F3BE7B-E88B-7869-E9D2-7B9216ECA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98AC3E1-6FF0-4A7D-D02A-BA2CFA1F3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8188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42710" y="3369664"/>
            <a:ext cx="11402580" cy="318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9"/>
              </a:lnSpc>
              <a:spcBef>
                <a:spcPct val="0"/>
              </a:spcBef>
            </a:pPr>
            <a:r>
              <a:rPr lang="en-US" sz="18577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Terimakasih</a:t>
            </a:r>
            <a:endParaRPr lang="en-US" sz="18577" b="1" i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897880" y="22150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8304001" y="1116666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5897880" y="81598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8304001" y="90084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35195"/>
            <a:ext cx="18288000" cy="4099486"/>
            <a:chOff x="0" y="0"/>
            <a:chExt cx="4816593" cy="1079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79700"/>
            </a:xfrm>
            <a:custGeom>
              <a:avLst/>
              <a:gdLst/>
              <a:ahLst/>
              <a:cxnLst/>
              <a:rect l="l" t="t" r="r" b="b"/>
              <a:pathLst>
                <a:path w="4816592" h="1079700">
                  <a:moveTo>
                    <a:pt x="0" y="0"/>
                  </a:moveTo>
                  <a:lnTo>
                    <a:pt x="4816592" y="0"/>
                  </a:lnTo>
                  <a:lnTo>
                    <a:pt x="4816592" y="1079700"/>
                  </a:lnTo>
                  <a:lnTo>
                    <a:pt x="0" y="1079700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127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026516" y="2985619"/>
            <a:ext cx="9914964" cy="1099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Materi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yang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akan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dibahas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35340" y="6080806"/>
            <a:ext cx="5017320" cy="1182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86"/>
              </a:lnSpc>
              <a:spcBef>
                <a:spcPct val="0"/>
              </a:spcBef>
            </a:pPr>
            <a:r>
              <a:rPr lang="en-US" sz="3419" b="1" dirty="0" err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Pekerjaan</a:t>
            </a:r>
            <a:r>
              <a:rPr lang="en-US" sz="3419" b="1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419" b="1" dirty="0" err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dalam</a:t>
            </a:r>
            <a:r>
              <a:rPr lang="en-US" sz="3419" b="1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</a:p>
          <a:p>
            <a:pPr marL="0" lvl="0" indent="0" algn="ctr">
              <a:lnSpc>
                <a:spcPts val="4786"/>
              </a:lnSpc>
              <a:spcBef>
                <a:spcPct val="0"/>
              </a:spcBef>
            </a:pPr>
            <a:r>
              <a:rPr lang="en-US" sz="3419" b="1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Data </a:t>
            </a:r>
            <a:r>
              <a:rPr lang="en-US" sz="3419" b="1" dirty="0" err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MIning</a:t>
            </a:r>
            <a:endParaRPr lang="en-US" sz="3419" b="1" dirty="0">
              <a:solidFill>
                <a:srgbClr val="0F4662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241980" y="6057900"/>
            <a:ext cx="5017320" cy="1182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86"/>
              </a:lnSpc>
              <a:spcBef>
                <a:spcPct val="0"/>
              </a:spcBef>
            </a:pPr>
            <a:r>
              <a:rPr lang="en-US" sz="3419" b="1" dirty="0" err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Pemanfaatan</a:t>
            </a:r>
            <a:r>
              <a:rPr lang="en-US" sz="3419" b="1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Data Mining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6142207"/>
            <a:ext cx="5017320" cy="570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86"/>
              </a:lnSpc>
              <a:spcBef>
                <a:spcPct val="0"/>
              </a:spcBef>
            </a:pPr>
            <a:r>
              <a:rPr lang="en-US" sz="3419" b="1" dirty="0" err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Definisi</a:t>
            </a:r>
            <a:r>
              <a:rPr lang="en-US" sz="3419" b="1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</a:p>
        </p:txBody>
      </p:sp>
      <p:sp>
        <p:nvSpPr>
          <p:cNvPr id="18" name="AutoShape 18"/>
          <p:cNvSpPr/>
          <p:nvPr/>
        </p:nvSpPr>
        <p:spPr>
          <a:xfrm>
            <a:off x="5897880" y="8681205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Freeform 19"/>
          <p:cNvSpPr/>
          <p:nvPr/>
        </p:nvSpPr>
        <p:spPr>
          <a:xfrm>
            <a:off x="8304001" y="9529723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165BF9-BF23-CB65-A5F4-E42792A9B3D6}"/>
              </a:ext>
            </a:extLst>
          </p:cNvPr>
          <p:cNvSpPr/>
          <p:nvPr/>
        </p:nvSpPr>
        <p:spPr>
          <a:xfrm>
            <a:off x="2870029" y="5167757"/>
            <a:ext cx="133466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6AC398-F31D-4425-2FDD-D642464A8729}"/>
              </a:ext>
            </a:extLst>
          </p:cNvPr>
          <p:cNvSpPr/>
          <p:nvPr/>
        </p:nvSpPr>
        <p:spPr>
          <a:xfrm>
            <a:off x="8393892" y="5102550"/>
            <a:ext cx="133466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3AD6EC-D1F6-D95A-8748-9041C75D3B57}"/>
              </a:ext>
            </a:extLst>
          </p:cNvPr>
          <p:cNvSpPr/>
          <p:nvPr/>
        </p:nvSpPr>
        <p:spPr>
          <a:xfrm>
            <a:off x="13896497" y="5064450"/>
            <a:ext cx="133466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3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20C66B-5CE0-F102-8074-9B27E5BC7043}"/>
              </a:ext>
            </a:extLst>
          </p:cNvPr>
          <p:cNvGrpSpPr/>
          <p:nvPr/>
        </p:nvGrpSpPr>
        <p:grpSpPr>
          <a:xfrm>
            <a:off x="13411200" y="8758572"/>
            <a:ext cx="4142404" cy="914400"/>
            <a:chOff x="918462" y="8496300"/>
            <a:chExt cx="4142404" cy="9144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CC4235F-3010-8190-D46D-ABF12668A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E67DD6B-93E9-83EF-6389-36061CBEC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17BDDDC-7E04-1915-FC72-F6FD9AFC3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D469815-870F-D8BF-64FA-EA3752D01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1 -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Definisi</a:t>
            </a:r>
            <a:endParaRPr lang="en-US" sz="6399" b="1" i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pic>
        <p:nvPicPr>
          <p:cNvPr id="13" name="object 5">
            <a:extLst>
              <a:ext uri="{FF2B5EF4-FFF2-40B4-BE49-F238E27FC236}">
                <a16:creationId xmlns:a16="http://schemas.microsoft.com/office/drawing/2014/main" id="{5A75753E-3CCB-FF00-3C13-0CC58CC0467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44199" y="2247900"/>
            <a:ext cx="5429015" cy="6057886"/>
          </a:xfrm>
          <a:prstGeom prst="rect">
            <a:avLst/>
          </a:prstGeom>
        </p:spPr>
      </p:pic>
      <p:pic>
        <p:nvPicPr>
          <p:cNvPr id="1028" name="Picture 4" descr="Data: Ini Media Sosial Paling Populer di Indonesia 2020-2021">
            <a:extLst>
              <a:ext uri="{FF2B5EF4-FFF2-40B4-BE49-F238E27FC236}">
                <a16:creationId xmlns:a16="http://schemas.microsoft.com/office/drawing/2014/main" id="{DFDAEEA3-2FC5-8B4B-FDA1-32C0F44A1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54" y="2247900"/>
            <a:ext cx="8885881" cy="609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9407098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1 -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Definisi</a:t>
            </a:r>
            <a:endParaRPr lang="en-US" sz="6399" b="1" i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57845" y="928214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pic>
        <p:nvPicPr>
          <p:cNvPr id="14" name="object 4">
            <a:extLst>
              <a:ext uri="{FF2B5EF4-FFF2-40B4-BE49-F238E27FC236}">
                <a16:creationId xmlns:a16="http://schemas.microsoft.com/office/drawing/2014/main" id="{9CDEC031-F526-1149-B5A0-3A47245494FC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52600" y="1927021"/>
            <a:ext cx="6019800" cy="636813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1454DD33-602F-C189-5C93-D6D24CEA25E1}"/>
              </a:ext>
            </a:extLst>
          </p:cNvPr>
          <p:cNvSpPr/>
          <p:nvPr/>
        </p:nvSpPr>
        <p:spPr>
          <a:xfrm>
            <a:off x="8458200" y="1104900"/>
            <a:ext cx="1987377" cy="179376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eirut" pitchFamily="2" charset="-78"/>
                <a:cs typeface="Beirut" pitchFamily="2" charset="-78"/>
              </a:rPr>
              <a:t>Data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0C387B2-AB6B-8735-9C30-B63B67A7B2D2}"/>
              </a:ext>
            </a:extLst>
          </p:cNvPr>
          <p:cNvSpPr/>
          <p:nvPr/>
        </p:nvSpPr>
        <p:spPr>
          <a:xfrm>
            <a:off x="13915358" y="1709107"/>
            <a:ext cx="2806312" cy="207348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Beirut" pitchFamily="2" charset="-78"/>
                <a:cs typeface="Beirut" pitchFamily="2" charset="-78"/>
              </a:rPr>
              <a:t>Pengetahuan</a:t>
            </a:r>
            <a:endParaRPr lang="en-US" sz="2400" dirty="0">
              <a:latin typeface="Beirut" pitchFamily="2" charset="-78"/>
              <a:cs typeface="Beirut" pitchFamily="2" charset="-78"/>
            </a:endParaRPr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28782F43-2200-E8B5-4B71-C90C5447A326}"/>
              </a:ext>
            </a:extLst>
          </p:cNvPr>
          <p:cNvCxnSpPr/>
          <p:nvPr/>
        </p:nvCxnSpPr>
        <p:spPr>
          <a:xfrm>
            <a:off x="10515602" y="2027419"/>
            <a:ext cx="3332617" cy="71842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48464D4-3323-7A1C-688D-1A071962395E}"/>
              </a:ext>
            </a:extLst>
          </p:cNvPr>
          <p:cNvSpPr txBox="1"/>
          <p:nvPr/>
        </p:nvSpPr>
        <p:spPr>
          <a:xfrm>
            <a:off x="11112385" y="1698728"/>
            <a:ext cx="198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eirut" pitchFamily="2" charset="-78"/>
                <a:cs typeface="Beirut" pitchFamily="2" charset="-78"/>
              </a:rPr>
              <a:t>Ditambang</a:t>
            </a:r>
            <a:endParaRPr lang="en-US" sz="2400" b="1" dirty="0"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23" name="object 3">
            <a:extLst>
              <a:ext uri="{FF2B5EF4-FFF2-40B4-BE49-F238E27FC236}">
                <a16:creationId xmlns:a16="http://schemas.microsoft.com/office/drawing/2014/main" id="{320BE317-BA85-1044-D7FB-1FBD3EDB9480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01449" y="4323722"/>
            <a:ext cx="3332617" cy="261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4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63754" y="3924300"/>
            <a:ext cx="9960491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ID" sz="24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Michael J. A. Berry dan Gordon S. </a:t>
            </a:r>
            <a:r>
              <a:rPr lang="en-ID" sz="24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Linoff</a:t>
            </a:r>
            <a:endParaRPr lang="en-ID" sz="2400" b="1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ID" sz="24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Definisi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 "Data mining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adalah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proses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menemukan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pola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pengetahuan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kumpulan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besar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 Data mining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menggabungkan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teknik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statistik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pembelajaran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mesin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dan basis data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mengidentifikasi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pola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berguna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pengambilan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keputusan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.”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ID" sz="24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ID" sz="24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Sumber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Buku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2400" b="0" i="1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"Data Mining Techniques: For Marketing, Sales, and Customer Relationship Management"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oleh Michael J. A. Berry dan Gordon S.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Linoff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  <p:sp>
        <p:nvSpPr>
          <p:cNvPr id="3" name="AutoShape 3"/>
          <p:cNvSpPr/>
          <p:nvPr/>
        </p:nvSpPr>
        <p:spPr>
          <a:xfrm>
            <a:off x="5897880" y="3568974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5897880" y="7171009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8304001" y="247055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1 -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Definisi</a:t>
            </a:r>
            <a:endParaRPr lang="en-US" sz="6399" b="1" i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304001" y="801952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10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63754" y="3695700"/>
            <a:ext cx="9960491" cy="344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ID" sz="28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Definisi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 "Data mining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adalah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proses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otomatisasi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semi-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otomatis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penemuan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pola-pola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besar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Ini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mencakup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penemuan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pola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baru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relevan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dan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tidak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dikenal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sebelumnya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yang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disimpan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database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warehouse.”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ID" sz="28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ID" sz="28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Sumber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Buku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2800" b="0" i="1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"Data Mining: Concepts and Techniques"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oleh Jiawei Han dan Micheline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Kamber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  <p:sp>
        <p:nvSpPr>
          <p:cNvPr id="3" name="AutoShape 3"/>
          <p:cNvSpPr/>
          <p:nvPr/>
        </p:nvSpPr>
        <p:spPr>
          <a:xfrm>
            <a:off x="5897880" y="3568974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5897880" y="7171009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8304001" y="247055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1 -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Definisi</a:t>
            </a:r>
            <a:endParaRPr lang="en-US" sz="6399" b="1" i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304001" y="801952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462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63754" y="3695700"/>
            <a:ext cx="9960491" cy="344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ID" sz="2800" b="1" dirty="0" err="1">
                <a:latin typeface="Beirut" pitchFamily="2" charset="-78"/>
                <a:cs typeface="Beirut" pitchFamily="2" charset="-78"/>
              </a:rPr>
              <a:t>Definisi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: "Data mining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adalah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proses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analisis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data yang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melibatkan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penggalian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informasi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baru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berguna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dan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sebelumnya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tidak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diketahui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dari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basis data.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Ini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termasuk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klasifikasi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, clustering, dan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deteksi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pola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untuk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mendukung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keputusan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lebih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baik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ID" sz="2800" dirty="0">
              <a:latin typeface="Beirut" pitchFamily="2" charset="-78"/>
              <a:cs typeface="Beirut" pitchFamily="2" charset="-78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ID" sz="2800" b="1" dirty="0" err="1">
                <a:latin typeface="Beirut" pitchFamily="2" charset="-78"/>
                <a:cs typeface="Beirut" pitchFamily="2" charset="-78"/>
              </a:rPr>
              <a:t>Sumber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: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Buku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 </a:t>
            </a:r>
            <a:r>
              <a:rPr lang="en-ID" sz="2800" i="1" dirty="0">
                <a:latin typeface="Beirut" pitchFamily="2" charset="-78"/>
                <a:cs typeface="Beirut" pitchFamily="2" charset="-78"/>
              </a:rPr>
              <a:t>"Data Mining: Practical Machine Learning Tools and Techniques"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 oleh Ian H. Witten,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Eibe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Frank, dan Mark A. Hall.</a:t>
            </a:r>
            <a:endParaRPr lang="en-ID" sz="28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897880" y="3568974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5897880" y="7171009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8304001" y="247055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1 -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Definisi</a:t>
            </a:r>
            <a:endParaRPr lang="en-US" sz="6399" b="1" i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304001" y="801952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999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52800" y="3677602"/>
            <a:ext cx="1143000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ID" sz="2800" b="1" dirty="0" err="1">
                <a:latin typeface="Beirut" pitchFamily="2" charset="-78"/>
                <a:cs typeface="Beirut" pitchFamily="2" charset="-78"/>
              </a:rPr>
              <a:t>Definisi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: "Data mining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adalah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proses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menemukan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pola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berguna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dalam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dataset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besar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.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Ini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melibatkan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penggunaan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teknik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statistik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,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pembelajaran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mesin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, dan basis data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untuk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mengidentifikasi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pola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dan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hubungan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dalam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data yang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dapat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memberikan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wawasan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dan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dukungan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untuk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keputusan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bisnis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ID" sz="2800" dirty="0">
              <a:latin typeface="Beirut" pitchFamily="2" charset="-78"/>
              <a:cs typeface="Beirut" pitchFamily="2" charset="-78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ID" sz="2800" dirty="0">
                <a:latin typeface="Beirut" pitchFamily="2" charset="-78"/>
                <a:cs typeface="Beirut" pitchFamily="2" charset="-78"/>
              </a:rPr>
              <a:t>"</a:t>
            </a:r>
            <a:r>
              <a:rPr lang="en-ID" sz="2800" b="1" dirty="0" err="1">
                <a:latin typeface="Beirut" pitchFamily="2" charset="-78"/>
                <a:cs typeface="Beirut" pitchFamily="2" charset="-78"/>
              </a:rPr>
              <a:t>Sumber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: Artikel </a:t>
            </a:r>
            <a:r>
              <a:rPr lang="en-ID" sz="2800" i="1" dirty="0">
                <a:latin typeface="Beirut" pitchFamily="2" charset="-78"/>
                <a:cs typeface="Beirut" pitchFamily="2" charset="-78"/>
              </a:rPr>
              <a:t>"From Data Mining to Knowledge Discovery in Databases"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 oleh Usama M. Fayyad, Gregory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Piatetsky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-Shapiro, dan Padhraic Smyth.</a:t>
            </a:r>
            <a:endParaRPr lang="en-ID" sz="28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897880" y="3568974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5897880" y="7171009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8304001" y="247055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1 -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Definisi</a:t>
            </a:r>
            <a:endParaRPr lang="en-US" sz="6399" b="1" i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304001" y="801952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1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52800" y="3677602"/>
            <a:ext cx="1143000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ID" sz="2800" b="1" dirty="0" err="1">
                <a:latin typeface="Beirut" pitchFamily="2" charset="-78"/>
                <a:cs typeface="Beirut" pitchFamily="2" charset="-78"/>
              </a:rPr>
              <a:t>Definisi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: "Data mining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adalah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proses yang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digunakan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untuk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menemukan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pengetahuan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dari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data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besar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dengan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mengidentifikasi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pola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tersembunyi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dan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hubungan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dalam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data.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Ini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adalah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bagian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dari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proses yang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lebih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luas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dikenal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sebagai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penemuan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pengetahuan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dalam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basis data (KDD).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ID" sz="2800" b="1" dirty="0">
              <a:latin typeface="Beirut" pitchFamily="2" charset="-78"/>
              <a:cs typeface="Beirut" pitchFamily="2" charset="-78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ID" sz="2800" b="1" dirty="0" err="1">
                <a:latin typeface="Beirut" pitchFamily="2" charset="-78"/>
                <a:cs typeface="Beirut" pitchFamily="2" charset="-78"/>
              </a:rPr>
              <a:t>Sumber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: Artikel </a:t>
            </a:r>
            <a:r>
              <a:rPr lang="en-ID" sz="2800" i="1" dirty="0">
                <a:latin typeface="Beirut" pitchFamily="2" charset="-78"/>
                <a:cs typeface="Beirut" pitchFamily="2" charset="-78"/>
              </a:rPr>
              <a:t>"Data Mining and Knowledge Discovery in Databases"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 oleh R. </a:t>
            </a:r>
            <a:r>
              <a:rPr lang="en-ID" sz="2800" dirty="0" err="1">
                <a:latin typeface="Beirut" pitchFamily="2" charset="-78"/>
                <a:cs typeface="Beirut" pitchFamily="2" charset="-78"/>
              </a:rPr>
              <a:t>Agerri</a:t>
            </a:r>
            <a:r>
              <a:rPr lang="en-ID" sz="2800" dirty="0">
                <a:latin typeface="Beirut" pitchFamily="2" charset="-78"/>
                <a:cs typeface="Beirut" pitchFamily="2" charset="-78"/>
              </a:rPr>
              <a:t> dan C. Collet.</a:t>
            </a:r>
            <a:endParaRPr lang="en-ID" sz="28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897880" y="3568974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5897880" y="7171009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8304001" y="247055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1 -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Definisi</a:t>
            </a:r>
            <a:endParaRPr lang="en-US" sz="6399" b="1" i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304001" y="801952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307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3347</TotalTime>
  <Words>954</Words>
  <Application>Microsoft Macintosh PowerPoint</Application>
  <PresentationFormat>Custom</PresentationFormat>
  <Paragraphs>86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Quicksand Bold</vt:lpstr>
      <vt:lpstr>Beirut</vt:lpstr>
      <vt:lpstr>Annai MN</vt:lpstr>
      <vt:lpstr>Arial</vt:lpstr>
      <vt:lpstr>Quicksand</vt:lpstr>
      <vt:lpstr>Calibri</vt:lpstr>
      <vt:lpstr>Cormorant Garamond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Modern Business Infographic Presentation</dc:title>
  <cp:lastModifiedBy>Microsoft Office User</cp:lastModifiedBy>
  <cp:revision>23</cp:revision>
  <dcterms:created xsi:type="dcterms:W3CDTF">2006-08-16T00:00:00Z</dcterms:created>
  <dcterms:modified xsi:type="dcterms:W3CDTF">2024-09-19T02:46:22Z</dcterms:modified>
  <dc:identifier>DAGQsQo1AXU</dc:identifier>
</cp:coreProperties>
</file>