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56" r:id="rId3"/>
    <p:sldId id="257" r:id="rId4"/>
    <p:sldId id="258" r:id="rId5"/>
    <p:sldId id="259" r:id="rId6"/>
    <p:sldId id="260" r:id="rId7"/>
    <p:sldId id="262" r:id="rId8"/>
    <p:sldId id="263" r:id="rId9"/>
    <p:sldId id="266" r:id="rId10"/>
    <p:sldId id="267" r:id="rId11"/>
    <p:sldId id="268" r:id="rId12"/>
    <p:sldId id="269" r:id="rId13"/>
    <p:sldId id="270" r:id="rId14"/>
    <p:sldId id="271" r:id="rId15"/>
    <p:sldId id="283" r:id="rId16"/>
    <p:sldId id="272" r:id="rId17"/>
    <p:sldId id="273" r:id="rId18"/>
    <p:sldId id="274" r:id="rId19"/>
    <p:sldId id="275" r:id="rId20"/>
    <p:sldId id="285" r:id="rId21"/>
    <p:sldId id="277" r:id="rId22"/>
    <p:sldId id="278" r:id="rId23"/>
    <p:sldId id="279" r:id="rId24"/>
    <p:sldId id="284" r:id="rId25"/>
    <p:sldId id="280" r:id="rId26"/>
    <p:sldId id="281"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0929"/>
  </p:normalViewPr>
  <p:slideViewPr>
    <p:cSldViewPr>
      <p:cViewPr varScale="1">
        <p:scale>
          <a:sx n="67" d="100"/>
          <a:sy n="67" d="100"/>
        </p:scale>
        <p:origin x="128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CAB0332-3886-483F-8E79-1A51693BDAC2}"/>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E7F9AFD3-37AA-4026-B0CE-3CEE63B4E002}"/>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CA2C02A-4427-4106-942D-C227223C0442}"/>
              </a:ext>
            </a:extLst>
          </p:cNvPr>
          <p:cNvSpPr>
            <a:spLocks noGrp="1"/>
          </p:cNvSpPr>
          <p:nvPr>
            <p:ph type="sldNum" sz="quarter" idx="12"/>
          </p:nvPr>
        </p:nvSpPr>
        <p:spPr/>
        <p:txBody>
          <a:bodyPr/>
          <a:lstStyle>
            <a:lvl1pPr>
              <a:defRPr/>
            </a:lvl1pPr>
          </a:lstStyle>
          <a:p>
            <a:fld id="{1022C9BA-5AF1-445D-B2D4-E3DDBF5800EA}" type="slidenum">
              <a:rPr lang="en-US" altLang="en-US"/>
              <a:pPr/>
              <a:t>‹#›</a:t>
            </a:fld>
            <a:endParaRPr lang="en-US" altLang="en-US"/>
          </a:p>
        </p:txBody>
      </p:sp>
    </p:spTree>
    <p:extLst>
      <p:ext uri="{BB962C8B-B14F-4D97-AF65-F5344CB8AC3E}">
        <p14:creationId xmlns:p14="http://schemas.microsoft.com/office/powerpoint/2010/main" val="2964119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638811A-0A1C-4085-AB9F-636624C8A911}"/>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FC7A8CB-BFDF-4A4A-8B46-E53A194C618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1A79ECB-BF17-4EA0-B443-71C3A114619B}"/>
              </a:ext>
            </a:extLst>
          </p:cNvPr>
          <p:cNvSpPr>
            <a:spLocks noGrp="1"/>
          </p:cNvSpPr>
          <p:nvPr>
            <p:ph type="sldNum" sz="quarter" idx="12"/>
          </p:nvPr>
        </p:nvSpPr>
        <p:spPr/>
        <p:txBody>
          <a:bodyPr/>
          <a:lstStyle>
            <a:lvl1pPr>
              <a:defRPr/>
            </a:lvl1pPr>
          </a:lstStyle>
          <a:p>
            <a:fld id="{369FF081-4D59-4D77-93B1-826543BEB165}" type="slidenum">
              <a:rPr lang="en-US" altLang="en-US"/>
              <a:pPr/>
              <a:t>‹#›</a:t>
            </a:fld>
            <a:endParaRPr lang="en-US" altLang="en-US"/>
          </a:p>
        </p:txBody>
      </p:sp>
    </p:spTree>
    <p:extLst>
      <p:ext uri="{BB962C8B-B14F-4D97-AF65-F5344CB8AC3E}">
        <p14:creationId xmlns:p14="http://schemas.microsoft.com/office/powerpoint/2010/main" val="1041207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2AF52CD-1618-4F78-AE8A-CEA204AF9C3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A2E9EE8-26C8-423C-A3D9-BCA38A71948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F5AA8FB0-9660-4393-82BF-7B3531D70D2F}"/>
              </a:ext>
            </a:extLst>
          </p:cNvPr>
          <p:cNvSpPr>
            <a:spLocks noGrp="1"/>
          </p:cNvSpPr>
          <p:nvPr>
            <p:ph type="sldNum" sz="quarter" idx="12"/>
          </p:nvPr>
        </p:nvSpPr>
        <p:spPr/>
        <p:txBody>
          <a:bodyPr/>
          <a:lstStyle>
            <a:lvl1pPr>
              <a:defRPr/>
            </a:lvl1pPr>
          </a:lstStyle>
          <a:p>
            <a:fld id="{D75F0A23-38E6-41EC-B104-B545B7C17EAD}" type="slidenum">
              <a:rPr lang="en-US" altLang="en-US"/>
              <a:pPr/>
              <a:t>‹#›</a:t>
            </a:fld>
            <a:endParaRPr lang="en-US" altLang="en-US"/>
          </a:p>
        </p:txBody>
      </p:sp>
    </p:spTree>
    <p:extLst>
      <p:ext uri="{BB962C8B-B14F-4D97-AF65-F5344CB8AC3E}">
        <p14:creationId xmlns:p14="http://schemas.microsoft.com/office/powerpoint/2010/main" val="1112179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59862F0-602C-43D6-AB8E-17BCC72210DD}"/>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A265212C-F781-4DAF-9C64-229C10203EC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7335F842-1AC5-4742-BBCC-3EFB578D67AE}"/>
              </a:ext>
            </a:extLst>
          </p:cNvPr>
          <p:cNvSpPr>
            <a:spLocks noGrp="1"/>
          </p:cNvSpPr>
          <p:nvPr>
            <p:ph type="sldNum" sz="quarter" idx="12"/>
          </p:nvPr>
        </p:nvSpPr>
        <p:spPr/>
        <p:txBody>
          <a:bodyPr/>
          <a:lstStyle>
            <a:lvl1pPr>
              <a:defRPr/>
            </a:lvl1pPr>
          </a:lstStyle>
          <a:p>
            <a:fld id="{0D0B5AFF-3B8A-4D09-8AB7-69276274BAFD}" type="slidenum">
              <a:rPr lang="en-US" altLang="en-US"/>
              <a:pPr/>
              <a:t>‹#›</a:t>
            </a:fld>
            <a:endParaRPr lang="en-US" altLang="en-US"/>
          </a:p>
        </p:txBody>
      </p:sp>
    </p:spTree>
    <p:extLst>
      <p:ext uri="{BB962C8B-B14F-4D97-AF65-F5344CB8AC3E}">
        <p14:creationId xmlns:p14="http://schemas.microsoft.com/office/powerpoint/2010/main" val="4003838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DE72DF-A664-4DEE-A5D2-7A47CB437E3C}"/>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E8731431-3617-496E-A4DF-066AF65C874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55F4C97-6213-446C-965B-C28572BDF819}"/>
              </a:ext>
            </a:extLst>
          </p:cNvPr>
          <p:cNvSpPr>
            <a:spLocks noGrp="1"/>
          </p:cNvSpPr>
          <p:nvPr>
            <p:ph type="sldNum" sz="quarter" idx="12"/>
          </p:nvPr>
        </p:nvSpPr>
        <p:spPr/>
        <p:txBody>
          <a:bodyPr/>
          <a:lstStyle>
            <a:lvl1pPr>
              <a:defRPr/>
            </a:lvl1pPr>
          </a:lstStyle>
          <a:p>
            <a:fld id="{A7253080-C4F9-4835-ABCB-D749428DA7EC}" type="slidenum">
              <a:rPr lang="en-US" altLang="en-US"/>
              <a:pPr/>
              <a:t>‹#›</a:t>
            </a:fld>
            <a:endParaRPr lang="en-US" altLang="en-US"/>
          </a:p>
        </p:txBody>
      </p:sp>
    </p:spTree>
    <p:extLst>
      <p:ext uri="{BB962C8B-B14F-4D97-AF65-F5344CB8AC3E}">
        <p14:creationId xmlns:p14="http://schemas.microsoft.com/office/powerpoint/2010/main" val="30809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98463A14-5F0F-4D18-B245-E02410AFD5B5}"/>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68D2636E-1C31-4157-B8E8-F8CC5CC926C3}"/>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80C0C848-C32C-40E8-8F2E-FAD00D9B4A39}"/>
              </a:ext>
            </a:extLst>
          </p:cNvPr>
          <p:cNvSpPr>
            <a:spLocks noGrp="1"/>
          </p:cNvSpPr>
          <p:nvPr>
            <p:ph type="sldNum" sz="quarter" idx="12"/>
          </p:nvPr>
        </p:nvSpPr>
        <p:spPr/>
        <p:txBody>
          <a:bodyPr/>
          <a:lstStyle>
            <a:lvl1pPr>
              <a:defRPr/>
            </a:lvl1pPr>
          </a:lstStyle>
          <a:p>
            <a:fld id="{99A7F6B5-B629-4497-AB1D-AF61B99CA90A}" type="slidenum">
              <a:rPr lang="en-US" altLang="en-US"/>
              <a:pPr/>
              <a:t>‹#›</a:t>
            </a:fld>
            <a:endParaRPr lang="en-US" altLang="en-US"/>
          </a:p>
        </p:txBody>
      </p:sp>
    </p:spTree>
    <p:extLst>
      <p:ext uri="{BB962C8B-B14F-4D97-AF65-F5344CB8AC3E}">
        <p14:creationId xmlns:p14="http://schemas.microsoft.com/office/powerpoint/2010/main" val="2379774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CFC8F6A-58F9-4638-9675-C9B53D8F53FF}"/>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4C4421B5-8FDA-4725-94B5-86966B2F6D9C}"/>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396AC57D-4D59-4145-B8EB-2BDA6A01F714}"/>
              </a:ext>
            </a:extLst>
          </p:cNvPr>
          <p:cNvSpPr>
            <a:spLocks noGrp="1"/>
          </p:cNvSpPr>
          <p:nvPr>
            <p:ph type="sldNum" sz="quarter" idx="12"/>
          </p:nvPr>
        </p:nvSpPr>
        <p:spPr/>
        <p:txBody>
          <a:bodyPr/>
          <a:lstStyle>
            <a:lvl1pPr>
              <a:defRPr/>
            </a:lvl1pPr>
          </a:lstStyle>
          <a:p>
            <a:fld id="{A999F9DF-2E92-42D8-B105-286424B0128C}" type="slidenum">
              <a:rPr lang="en-US" altLang="en-US"/>
              <a:pPr/>
              <a:t>‹#›</a:t>
            </a:fld>
            <a:endParaRPr lang="en-US" altLang="en-US"/>
          </a:p>
        </p:txBody>
      </p:sp>
    </p:spTree>
    <p:extLst>
      <p:ext uri="{BB962C8B-B14F-4D97-AF65-F5344CB8AC3E}">
        <p14:creationId xmlns:p14="http://schemas.microsoft.com/office/powerpoint/2010/main" val="517871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20406EA3-5FEC-416C-8AA2-81315198630B}"/>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ADAAAC04-EE38-496C-AC11-7F14208E0D43}"/>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07A11D3B-7C47-4AB6-9161-2FCA3FF45B50}"/>
              </a:ext>
            </a:extLst>
          </p:cNvPr>
          <p:cNvSpPr>
            <a:spLocks noGrp="1"/>
          </p:cNvSpPr>
          <p:nvPr>
            <p:ph type="sldNum" sz="quarter" idx="12"/>
          </p:nvPr>
        </p:nvSpPr>
        <p:spPr/>
        <p:txBody>
          <a:bodyPr/>
          <a:lstStyle>
            <a:lvl1pPr>
              <a:defRPr/>
            </a:lvl1pPr>
          </a:lstStyle>
          <a:p>
            <a:fld id="{90F2E512-F371-4234-A1B3-B9F6331742BD}" type="slidenum">
              <a:rPr lang="en-US" altLang="en-US"/>
              <a:pPr/>
              <a:t>‹#›</a:t>
            </a:fld>
            <a:endParaRPr lang="en-US" altLang="en-US"/>
          </a:p>
        </p:txBody>
      </p:sp>
    </p:spTree>
    <p:extLst>
      <p:ext uri="{BB962C8B-B14F-4D97-AF65-F5344CB8AC3E}">
        <p14:creationId xmlns:p14="http://schemas.microsoft.com/office/powerpoint/2010/main" val="1629782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D2CCA27-0C3B-43B2-85D1-59D0BF712F6D}"/>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F0FB6B1A-5724-4972-90C0-324646187C52}"/>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1D8171CF-CE1F-451C-9ACE-1C9A296C89B4}"/>
              </a:ext>
            </a:extLst>
          </p:cNvPr>
          <p:cNvSpPr>
            <a:spLocks noGrp="1"/>
          </p:cNvSpPr>
          <p:nvPr>
            <p:ph type="sldNum" sz="quarter" idx="12"/>
          </p:nvPr>
        </p:nvSpPr>
        <p:spPr/>
        <p:txBody>
          <a:bodyPr/>
          <a:lstStyle>
            <a:lvl1pPr>
              <a:defRPr/>
            </a:lvl1pPr>
          </a:lstStyle>
          <a:p>
            <a:fld id="{7F4AF394-7AD2-4759-A6AE-B2BDFC57B498}" type="slidenum">
              <a:rPr lang="en-US" altLang="en-US"/>
              <a:pPr/>
              <a:t>‹#›</a:t>
            </a:fld>
            <a:endParaRPr lang="en-US" altLang="en-US"/>
          </a:p>
        </p:txBody>
      </p:sp>
    </p:spTree>
    <p:extLst>
      <p:ext uri="{BB962C8B-B14F-4D97-AF65-F5344CB8AC3E}">
        <p14:creationId xmlns:p14="http://schemas.microsoft.com/office/powerpoint/2010/main" val="127526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B1FF13B3-D3C1-483A-B40C-468C3F7CBA12}"/>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C9C622D-4562-4947-B53D-FD434F08E949}"/>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BAFAA92C-71D3-4CFF-8D30-74575E524534}"/>
              </a:ext>
            </a:extLst>
          </p:cNvPr>
          <p:cNvSpPr>
            <a:spLocks noGrp="1"/>
          </p:cNvSpPr>
          <p:nvPr>
            <p:ph type="sldNum" sz="quarter" idx="12"/>
          </p:nvPr>
        </p:nvSpPr>
        <p:spPr/>
        <p:txBody>
          <a:bodyPr/>
          <a:lstStyle>
            <a:lvl1pPr>
              <a:defRPr/>
            </a:lvl1pPr>
          </a:lstStyle>
          <a:p>
            <a:fld id="{E5D50FD2-6D2C-4576-86EB-3D37B2F18C1F}" type="slidenum">
              <a:rPr lang="en-US" altLang="en-US"/>
              <a:pPr/>
              <a:t>‹#›</a:t>
            </a:fld>
            <a:endParaRPr lang="en-US" altLang="en-US"/>
          </a:p>
        </p:txBody>
      </p:sp>
    </p:spTree>
    <p:extLst>
      <p:ext uri="{BB962C8B-B14F-4D97-AF65-F5344CB8AC3E}">
        <p14:creationId xmlns:p14="http://schemas.microsoft.com/office/powerpoint/2010/main" val="3997577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03E2668D-F589-4D7C-9A29-5DAB0034DB5B}"/>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23A5C16F-CDA4-48F6-929D-94FA0740480E}"/>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2837DE88-6FC4-4A7B-94C2-68F59F5E09E0}"/>
              </a:ext>
            </a:extLst>
          </p:cNvPr>
          <p:cNvSpPr>
            <a:spLocks noGrp="1"/>
          </p:cNvSpPr>
          <p:nvPr>
            <p:ph type="sldNum" sz="quarter" idx="12"/>
          </p:nvPr>
        </p:nvSpPr>
        <p:spPr/>
        <p:txBody>
          <a:bodyPr/>
          <a:lstStyle>
            <a:lvl1pPr>
              <a:defRPr/>
            </a:lvl1pPr>
          </a:lstStyle>
          <a:p>
            <a:fld id="{042F82A6-8AEF-46FE-98AE-10220669A1DA}" type="slidenum">
              <a:rPr lang="en-US" altLang="en-US"/>
              <a:pPr/>
              <a:t>‹#›</a:t>
            </a:fld>
            <a:endParaRPr lang="en-US" altLang="en-US"/>
          </a:p>
        </p:txBody>
      </p:sp>
    </p:spTree>
    <p:extLst>
      <p:ext uri="{BB962C8B-B14F-4D97-AF65-F5344CB8AC3E}">
        <p14:creationId xmlns:p14="http://schemas.microsoft.com/office/powerpoint/2010/main" val="26592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1BA2736-9168-4C96-BC7F-5138928E8A8D}"/>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BBC2843-F4C3-48DD-89EC-29660DE31EF5}"/>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C99F3BFA-E5C8-41F3-94C5-25EE9F54B4D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a:p>
        </p:txBody>
      </p:sp>
      <p:sp>
        <p:nvSpPr>
          <p:cNvPr id="5" name="Footer Placeholder 4">
            <a:extLst>
              <a:ext uri="{FF2B5EF4-FFF2-40B4-BE49-F238E27FC236}">
                <a16:creationId xmlns:a16="http://schemas.microsoft.com/office/drawing/2014/main" id="{1FDF8014-4D9F-461B-B611-81DC81856A7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A5EDAB2A-4EFD-42A9-BEC2-A05495D7DBEF}"/>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B878A2A1-2DA9-429D-8B0F-B79EAA56D5A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A844D7F0-606D-4BE7-9C47-A969D2C0D412}"/>
              </a:ext>
            </a:extLst>
          </p:cNvPr>
          <p:cNvSpPr>
            <a:spLocks noGrp="1"/>
          </p:cNvSpPr>
          <p:nvPr>
            <p:ph type="title"/>
          </p:nvPr>
        </p:nvSpPr>
        <p:spPr>
          <a:xfrm>
            <a:off x="609600" y="990600"/>
            <a:ext cx="7772400" cy="3657600"/>
          </a:xfrm>
        </p:spPr>
        <p:txBody>
          <a:bodyPr/>
          <a:lstStyle/>
          <a:p>
            <a:r>
              <a:rPr lang="nl-NL" altLang="en-US" b="1"/>
              <a:t>MANAJEMEN PIUTANG DAGANG </a:t>
            </a:r>
            <a:br>
              <a:rPr lang="nl-NL" altLang="en-US" b="1"/>
            </a:br>
            <a:r>
              <a:rPr lang="nl-NL" altLang="en-US" b="1"/>
              <a:t>DAN PERSEDIAAN </a:t>
            </a:r>
            <a:endParaRPr lang="en-US" altLang="en-US"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B1E40E0B-4DC0-4794-94C7-7DEE44B94FFE}"/>
              </a:ext>
            </a:extLst>
          </p:cNvPr>
          <p:cNvSpPr>
            <a:spLocks noGrp="1" noChangeArrowheads="1"/>
          </p:cNvSpPr>
          <p:nvPr>
            <p:ph idx="1"/>
          </p:nvPr>
        </p:nvSpPr>
        <p:spPr>
          <a:xfrm>
            <a:off x="228600" y="228600"/>
            <a:ext cx="8686800" cy="5867400"/>
          </a:xfrm>
        </p:spPr>
        <p:txBody>
          <a:bodyPr/>
          <a:lstStyle/>
          <a:p>
            <a:pPr algn="just">
              <a:buFontTx/>
              <a:buNone/>
            </a:pPr>
            <a:r>
              <a:rPr lang="id-ID" altLang="en-US">
                <a:cs typeface="Times New Roman" panose="02020603050405020304" pitchFamily="18" charset="0"/>
              </a:rPr>
              <a:t>	</a:t>
            </a:r>
            <a:r>
              <a:rPr lang="en-US" altLang="en-US">
                <a:cs typeface="Times New Roman" panose="02020603050405020304" pitchFamily="18" charset="0"/>
              </a:rPr>
              <a:t>Ada beberapa cara untuk mengawasi piutang: rata-rata periode piutang, aging schedule (skedul umur), dan payment pattern approach (pendekatan pola pembayaran). </a:t>
            </a:r>
          </a:p>
          <a:p>
            <a:pPr algn="just">
              <a:buFontTx/>
              <a:buNone/>
            </a:pPr>
            <a:r>
              <a:rPr lang="id-ID" altLang="en-US" b="1">
                <a:cs typeface="Times New Roman" panose="02020603050405020304" pitchFamily="18" charset="0"/>
              </a:rPr>
              <a:t>   </a:t>
            </a:r>
            <a:r>
              <a:rPr lang="en-US" altLang="en-US" b="1">
                <a:cs typeface="Times New Roman" panose="02020603050405020304" pitchFamily="18" charset="0"/>
              </a:rPr>
              <a:t>Rata-rata Periode Pengumpulan Piutang `	(Days</a:t>
            </a:r>
            <a:r>
              <a:rPr lang="id-ID" altLang="en-US" b="1">
                <a:cs typeface="Times New Roman" panose="02020603050405020304" pitchFamily="18" charset="0"/>
              </a:rPr>
              <a:t> </a:t>
            </a:r>
            <a:r>
              <a:rPr lang="en-US" altLang="en-US" b="1">
                <a:cs typeface="Times New Roman" panose="02020603050405020304" pitchFamily="18" charset="0"/>
              </a:rPr>
              <a:t>Sales Outstanding/DSO)</a:t>
            </a:r>
            <a:r>
              <a:rPr lang="en-US" altLang="en-US">
                <a:cs typeface="Times New Roman" panose="02020603050405020304" pitchFamily="18" charset="0"/>
              </a:rPr>
              <a:t> </a:t>
            </a:r>
          </a:p>
          <a:p>
            <a:pPr algn="just">
              <a:buFontTx/>
              <a:buNone/>
            </a:pPr>
            <a:r>
              <a:rPr lang="id-ID" altLang="en-US">
                <a:cs typeface="Times New Roman" panose="02020603050405020304" pitchFamily="18" charset="0"/>
              </a:rPr>
              <a:t>	Adalahwaktu yng dibutuhkan </a:t>
            </a:r>
            <a:r>
              <a:rPr lang="en-US" altLang="en-US">
                <a:cs typeface="Times New Roman" panose="02020603050405020304" pitchFamily="18" charset="0"/>
              </a:rPr>
              <a:t>dari penjualan kredit terjadi sampai penjualan tersebut dibayarkan. </a:t>
            </a:r>
            <a:endParaRPr lang="id-ID" altLang="en-US">
              <a:cs typeface="Times New Roman" panose="02020603050405020304" pitchFamily="18" charset="0"/>
            </a:endParaRPr>
          </a:p>
          <a:p>
            <a:pPr algn="just">
              <a:buFontTx/>
              <a:buNone/>
            </a:pPr>
            <a:r>
              <a:rPr lang="id-ID" altLang="en-US">
                <a:cs typeface="Times New Roman" panose="02020603050405020304" pitchFamily="18" charset="0"/>
              </a:rPr>
              <a:t>  </a:t>
            </a:r>
            <a:r>
              <a:rPr lang="en-US" altLang="en-US">
                <a:cs typeface="Times New Roman" panose="02020603050405020304" pitchFamily="18" charset="0"/>
              </a:rPr>
              <a:t> Manajer keuangan bisa menghitung rata-rata pengumpulan piutang dengan menggunakan informasi laporan keuangan. </a:t>
            </a:r>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6E55B5C8-08D9-4A8F-8B1F-EBA625007776}"/>
              </a:ext>
            </a:extLst>
          </p:cNvPr>
          <p:cNvSpPr>
            <a:spLocks noGrp="1" noChangeArrowheads="1"/>
          </p:cNvSpPr>
          <p:nvPr>
            <p:ph idx="1"/>
          </p:nvPr>
        </p:nvSpPr>
        <p:spPr>
          <a:xfrm>
            <a:off x="228600" y="762000"/>
            <a:ext cx="8686800" cy="5867400"/>
          </a:xfrm>
        </p:spPr>
        <p:txBody>
          <a:bodyPr rtlCol="0">
            <a:normAutofit/>
          </a:bodyPr>
          <a:lstStyle/>
          <a:p>
            <a:pPr algn="just" fontAlgn="auto">
              <a:spcAft>
                <a:spcPts val="0"/>
              </a:spcAft>
              <a:buFontTx/>
              <a:buNone/>
              <a:defRPr/>
            </a:pPr>
            <a:r>
              <a:rPr lang="en-US" altLang="en-US" dirty="0" err="1">
                <a:cs typeface="Times New Roman" panose="02020603050405020304" pitchFamily="18" charset="0"/>
              </a:rPr>
              <a:t>Perhitungan</a:t>
            </a:r>
            <a:r>
              <a:rPr lang="en-US" altLang="en-US" dirty="0">
                <a:cs typeface="Times New Roman" panose="02020603050405020304" pitchFamily="18" charset="0"/>
              </a:rPr>
              <a:t> </a:t>
            </a:r>
            <a:r>
              <a:rPr lang="en-US" altLang="en-US" dirty="0" err="1">
                <a:cs typeface="Times New Roman" panose="02020603050405020304" pitchFamily="18" charset="0"/>
              </a:rPr>
              <a:t>tersebut</a:t>
            </a:r>
            <a:r>
              <a:rPr lang="en-US" altLang="en-US" dirty="0">
                <a:cs typeface="Times New Roman" panose="02020603050405020304" pitchFamily="18" charset="0"/>
              </a:rPr>
              <a:t> </a:t>
            </a:r>
            <a:r>
              <a:rPr lang="en-US" altLang="en-US" dirty="0" err="1">
                <a:cs typeface="Times New Roman" panose="02020603050405020304" pitchFamily="18" charset="0"/>
              </a:rPr>
              <a:t>dilakukan</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pertama</a:t>
            </a:r>
            <a:r>
              <a:rPr lang="en-US" altLang="en-US" dirty="0">
                <a:cs typeface="Times New Roman" panose="02020603050405020304" pitchFamily="18" charset="0"/>
              </a:rPr>
              <a:t> </a:t>
            </a:r>
            <a:r>
              <a:rPr lang="en-US" altLang="en-US" dirty="0" err="1">
                <a:cs typeface="Times New Roman" panose="02020603050405020304" pitchFamily="18" charset="0"/>
              </a:rPr>
              <a:t>menghitung</a:t>
            </a:r>
            <a:r>
              <a:rPr lang="en-US" altLang="en-US" dirty="0">
                <a:cs typeface="Times New Roman" panose="02020603050405020304" pitchFamily="18" charset="0"/>
              </a:rPr>
              <a:t> </a:t>
            </a:r>
            <a:r>
              <a:rPr lang="en-US" altLang="en-US" dirty="0" err="1">
                <a:cs typeface="Times New Roman" panose="02020603050405020304" pitchFamily="18" charset="0"/>
              </a:rPr>
              <a:t>penjualan</a:t>
            </a:r>
            <a:r>
              <a:rPr lang="en-US" altLang="en-US" dirty="0">
                <a:cs typeface="Times New Roman" panose="02020603050405020304" pitchFamily="18" charset="0"/>
              </a:rPr>
              <a:t> </a:t>
            </a:r>
            <a:r>
              <a:rPr lang="en-US" altLang="en-US" dirty="0" err="1">
                <a:cs typeface="Times New Roman" panose="02020603050405020304" pitchFamily="18" charset="0"/>
              </a:rPr>
              <a:t>harian</a:t>
            </a:r>
            <a:r>
              <a:rPr lang="en-US" altLang="en-US" dirty="0">
                <a:cs typeface="Times New Roman" panose="02020603050405020304" pitchFamily="18" charset="0"/>
              </a:rPr>
              <a:t> rata-rata </a:t>
            </a:r>
            <a:r>
              <a:rPr lang="en-US" altLang="en-US" dirty="0" err="1">
                <a:cs typeface="Times New Roman" panose="02020603050405020304" pitchFamily="18" charset="0"/>
              </a:rPr>
              <a:t>sebagai</a:t>
            </a:r>
            <a:r>
              <a:rPr lang="en-US" altLang="en-US" dirty="0">
                <a:cs typeface="Times New Roman" panose="02020603050405020304" pitchFamily="18" charset="0"/>
              </a:rPr>
              <a:t> </a:t>
            </a:r>
            <a:r>
              <a:rPr lang="en-US" altLang="en-US" dirty="0" err="1">
                <a:cs typeface="Times New Roman" panose="02020603050405020304" pitchFamily="18" charset="0"/>
              </a:rPr>
              <a:t>berikut</a:t>
            </a:r>
            <a:r>
              <a:rPr lang="en-US" altLang="en-US" dirty="0">
                <a:cs typeface="Times New Roman" panose="02020603050405020304" pitchFamily="18" charset="0"/>
              </a:rPr>
              <a:t>.</a:t>
            </a:r>
          </a:p>
          <a:p>
            <a:pPr algn="just" fontAlgn="auto">
              <a:spcAft>
                <a:spcPts val="0"/>
              </a:spcAft>
              <a:buFontTx/>
              <a:buNone/>
              <a:defRPr/>
            </a:pPr>
            <a:endParaRPr lang="en-US" altLang="en-US" dirty="0">
              <a:cs typeface="Times New Roman" panose="02020603050405020304" pitchFamily="18" charset="0"/>
            </a:endParaRPr>
          </a:p>
          <a:p>
            <a:pPr indent="128588" algn="just" fontAlgn="auto">
              <a:lnSpc>
                <a:spcPct val="100000"/>
              </a:lnSpc>
              <a:spcBef>
                <a:spcPts val="0"/>
              </a:spcBef>
              <a:spcAft>
                <a:spcPts val="0"/>
              </a:spcAft>
              <a:buFontTx/>
              <a:buNone/>
              <a:defRPr/>
            </a:pPr>
            <a:r>
              <a:rPr lang="en-US" altLang="en-US" dirty="0" err="1">
                <a:cs typeface="Times New Roman" panose="02020603050405020304" pitchFamily="18" charset="0"/>
              </a:rPr>
              <a:t>Penjualan</a:t>
            </a:r>
            <a:r>
              <a:rPr lang="en-US" altLang="en-US" dirty="0">
                <a:cs typeface="Times New Roman" panose="02020603050405020304" pitchFamily="18" charset="0"/>
              </a:rPr>
              <a:t> </a:t>
            </a:r>
            <a:r>
              <a:rPr lang="id-ID" altLang="en-US" dirty="0">
                <a:cs typeface="Times New Roman" panose="02020603050405020304" pitchFamily="18" charset="0"/>
              </a:rPr>
              <a:t>              </a:t>
            </a:r>
            <a:r>
              <a:rPr lang="en-US" altLang="en-US" dirty="0">
                <a:cs typeface="Times New Roman" panose="02020603050405020304" pitchFamily="18" charset="0"/>
              </a:rPr>
              <a:t>   </a:t>
            </a:r>
            <a:r>
              <a:rPr lang="id-ID" altLang="en-US" dirty="0">
                <a:cs typeface="Times New Roman" panose="02020603050405020304" pitchFamily="18" charset="0"/>
              </a:rPr>
              <a:t>      </a:t>
            </a:r>
            <a:r>
              <a:rPr lang="en-US" altLang="en-US" dirty="0">
                <a:cs typeface="Times New Roman" panose="02020603050405020304" pitchFamily="18" charset="0"/>
              </a:rPr>
              <a:t>Total </a:t>
            </a:r>
            <a:r>
              <a:rPr lang="en-US" altLang="en-US" dirty="0" err="1">
                <a:cs typeface="Times New Roman" panose="02020603050405020304" pitchFamily="18" charset="0"/>
              </a:rPr>
              <a:t>Penjualan</a:t>
            </a:r>
            <a:endParaRPr lang="en-US" altLang="en-US" dirty="0">
              <a:cs typeface="Times New Roman" panose="02020603050405020304" pitchFamily="18" charset="0"/>
            </a:endParaRPr>
          </a:p>
          <a:p>
            <a:pPr algn="just" fontAlgn="auto">
              <a:lnSpc>
                <a:spcPct val="100000"/>
              </a:lnSpc>
              <a:spcBef>
                <a:spcPts val="0"/>
              </a:spcBef>
              <a:spcAft>
                <a:spcPts val="0"/>
              </a:spcAft>
              <a:buFontTx/>
              <a:buNone/>
              <a:defRPr/>
            </a:pPr>
            <a:r>
              <a:rPr lang="id-ID" altLang="en-US" dirty="0">
                <a:cs typeface="Times New Roman" panose="02020603050405020304" pitchFamily="18" charset="0"/>
              </a:rPr>
              <a:t>     </a:t>
            </a:r>
            <a:r>
              <a:rPr lang="en-US" altLang="en-US" dirty="0">
                <a:cs typeface="Times New Roman" panose="02020603050405020304" pitchFamily="18" charset="0"/>
              </a:rPr>
              <a:t>Rata-rata		    =   -------------------------</a:t>
            </a:r>
          </a:p>
          <a:p>
            <a:pPr algn="just" fontAlgn="auto">
              <a:lnSpc>
                <a:spcPct val="100000"/>
              </a:lnSpc>
              <a:spcBef>
                <a:spcPts val="0"/>
              </a:spcBef>
              <a:spcAft>
                <a:spcPts val="0"/>
              </a:spcAft>
              <a:buFontTx/>
              <a:buNone/>
              <a:defRPr/>
            </a:pPr>
            <a:r>
              <a:rPr lang="en-US" altLang="en-US" dirty="0">
                <a:cs typeface="Times New Roman" panose="02020603050405020304" pitchFamily="18" charset="0"/>
              </a:rPr>
              <a:t>				   	 365 </a:t>
            </a:r>
            <a:r>
              <a:rPr lang="en-US" altLang="en-US" dirty="0" err="1">
                <a:cs typeface="Times New Roman" panose="02020603050405020304" pitchFamily="18" charset="0"/>
              </a:rPr>
              <a:t>hari</a:t>
            </a:r>
            <a:endParaRPr lang="en-US" altLang="en-US" dirty="0">
              <a:cs typeface="Times New Roman" panose="02020603050405020304" pitchFamily="18" charset="0"/>
            </a:endParaRPr>
          </a:p>
          <a:p>
            <a:pPr algn="just" fontAlgn="auto">
              <a:lnSpc>
                <a:spcPct val="100000"/>
              </a:lnSpc>
              <a:spcBef>
                <a:spcPts val="0"/>
              </a:spcBef>
              <a:spcAft>
                <a:spcPts val="0"/>
              </a:spcAft>
              <a:buFontTx/>
              <a:buNone/>
              <a:defRPr/>
            </a:pPr>
            <a:r>
              <a:rPr lang="en-US" altLang="en-US" dirty="0" err="1">
                <a:cs typeface="Times New Roman" panose="02020603050405020304" pitchFamily="18" charset="0"/>
              </a:rPr>
              <a:t>Kemudian</a:t>
            </a:r>
            <a:r>
              <a:rPr lang="en-US" altLang="en-US" dirty="0">
                <a:cs typeface="Times New Roman" panose="02020603050405020304" pitchFamily="18" charset="0"/>
              </a:rPr>
              <a:t> </a:t>
            </a:r>
            <a:r>
              <a:rPr lang="en-US" altLang="en-US" dirty="0" err="1">
                <a:cs typeface="Times New Roman" panose="02020603050405020304" pitchFamily="18" charset="0"/>
              </a:rPr>
              <a:t>periode</a:t>
            </a:r>
            <a:r>
              <a:rPr lang="en-US" altLang="en-US" dirty="0">
                <a:cs typeface="Times New Roman" panose="02020603050405020304" pitchFamily="18" charset="0"/>
              </a:rPr>
              <a:t> </a:t>
            </a:r>
            <a:r>
              <a:rPr lang="en-US" altLang="en-US" dirty="0" err="1">
                <a:cs typeface="Times New Roman" panose="02020603050405020304" pitchFamily="18" charset="0"/>
              </a:rPr>
              <a:t>pengumpulan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dihitung</a:t>
            </a:r>
            <a:r>
              <a:rPr lang="en-US" altLang="en-US" dirty="0">
                <a:cs typeface="Times New Roman" panose="02020603050405020304" pitchFamily="18" charset="0"/>
              </a:rPr>
              <a:t> </a:t>
            </a:r>
            <a:r>
              <a:rPr lang="en-US" altLang="en-US" dirty="0" err="1">
                <a:cs typeface="Times New Roman" panose="02020603050405020304" pitchFamily="18" charset="0"/>
              </a:rPr>
              <a:t>sebagai</a:t>
            </a:r>
            <a:r>
              <a:rPr lang="en-US" altLang="en-US" dirty="0">
                <a:cs typeface="Times New Roman" panose="02020603050405020304" pitchFamily="18" charset="0"/>
              </a:rPr>
              <a:t> </a:t>
            </a:r>
            <a:r>
              <a:rPr lang="en-US" altLang="en-US" dirty="0" err="1">
                <a:cs typeface="Times New Roman" panose="02020603050405020304" pitchFamily="18" charset="0"/>
              </a:rPr>
              <a:t>berikut</a:t>
            </a:r>
            <a:r>
              <a:rPr lang="en-US" altLang="en-US" dirty="0">
                <a:cs typeface="Times New Roman" panose="02020603050405020304" pitchFamily="18" charset="0"/>
              </a:rPr>
              <a:t> </a:t>
            </a:r>
            <a:r>
              <a:rPr lang="en-US" altLang="en-US" dirty="0" err="1">
                <a:cs typeface="Times New Roman" panose="02020603050405020304" pitchFamily="18" charset="0"/>
              </a:rPr>
              <a:t>ini</a:t>
            </a:r>
            <a:r>
              <a:rPr lang="en-US" altLang="en-US" dirty="0">
                <a:cs typeface="Times New Roman" panose="02020603050405020304" pitchFamily="18" charset="0"/>
              </a:rPr>
              <a:t>.</a:t>
            </a:r>
          </a:p>
          <a:p>
            <a:pPr algn="just" fontAlgn="auto">
              <a:lnSpc>
                <a:spcPct val="100000"/>
              </a:lnSpc>
              <a:spcBef>
                <a:spcPts val="0"/>
              </a:spcBef>
              <a:spcAft>
                <a:spcPts val="0"/>
              </a:spcAft>
              <a:buFontTx/>
              <a:buNone/>
              <a:defRPr/>
            </a:pPr>
            <a:r>
              <a:rPr lang="en-US" altLang="en-US" dirty="0">
                <a:cs typeface="Times New Roman" panose="02020603050405020304" pitchFamily="18" charset="0"/>
              </a:rPr>
              <a:t> </a:t>
            </a:r>
          </a:p>
          <a:p>
            <a:pPr algn="just" fontAlgn="auto">
              <a:lnSpc>
                <a:spcPct val="100000"/>
              </a:lnSpc>
              <a:spcBef>
                <a:spcPts val="0"/>
              </a:spcBef>
              <a:spcAft>
                <a:spcPts val="0"/>
              </a:spcAft>
              <a:buFontTx/>
              <a:buNone/>
              <a:defRPr/>
            </a:pPr>
            <a:r>
              <a:rPr lang="id-ID" altLang="en-US" dirty="0">
                <a:cs typeface="Times New Roman" panose="02020603050405020304" pitchFamily="18" charset="0"/>
              </a:rPr>
              <a:t>    </a:t>
            </a:r>
            <a:r>
              <a:rPr lang="en-US" altLang="en-US" dirty="0">
                <a:cs typeface="Times New Roman" panose="02020603050405020304" pitchFamily="18" charset="0"/>
              </a:rPr>
              <a:t>Rata-rata </a:t>
            </a:r>
            <a:r>
              <a:rPr lang="en-US" altLang="en-US" dirty="0" err="1">
                <a:cs typeface="Times New Roman" panose="02020603050405020304" pitchFamily="18" charset="0"/>
              </a:rPr>
              <a:t>Periode</a:t>
            </a:r>
            <a:r>
              <a:rPr lang="en-US" altLang="en-US" dirty="0">
                <a:cs typeface="Times New Roman" panose="02020603050405020304" pitchFamily="18" charset="0"/>
              </a:rPr>
              <a:t>	       	Total </a:t>
            </a:r>
            <a:r>
              <a:rPr lang="en-US" altLang="en-US" dirty="0" err="1">
                <a:cs typeface="Times New Roman" panose="02020603050405020304" pitchFamily="18" charset="0"/>
              </a:rPr>
              <a:t>Piutang</a:t>
            </a:r>
            <a:endParaRPr lang="en-US" altLang="en-US" dirty="0">
              <a:cs typeface="Times New Roman" panose="02020603050405020304" pitchFamily="18" charset="0"/>
            </a:endParaRPr>
          </a:p>
          <a:p>
            <a:pPr algn="just" fontAlgn="auto">
              <a:lnSpc>
                <a:spcPct val="100000"/>
              </a:lnSpc>
              <a:spcBef>
                <a:spcPts val="0"/>
              </a:spcBef>
              <a:spcAft>
                <a:spcPts val="0"/>
              </a:spcAft>
              <a:buFontTx/>
              <a:buNone/>
              <a:defRPr/>
            </a:pPr>
            <a:r>
              <a:rPr lang="id-ID" altLang="en-US" dirty="0">
                <a:cs typeface="Times New Roman" panose="02020603050405020304" pitchFamily="18" charset="0"/>
              </a:rPr>
              <a:t>    </a:t>
            </a:r>
            <a:r>
              <a:rPr lang="en-US" altLang="en-US" dirty="0" err="1">
                <a:cs typeface="Times New Roman" panose="02020603050405020304" pitchFamily="18" charset="0"/>
              </a:rPr>
              <a:t>Pengumpulan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   ------------------------------------</a:t>
            </a:r>
          </a:p>
          <a:p>
            <a:pPr algn="just" fontAlgn="auto">
              <a:lnSpc>
                <a:spcPct val="100000"/>
              </a:lnSpc>
              <a:spcBef>
                <a:spcPts val="0"/>
              </a:spcBef>
              <a:spcAft>
                <a:spcPts val="0"/>
              </a:spcAft>
              <a:buFontTx/>
              <a:buNone/>
              <a:defRPr/>
            </a:pPr>
            <a:r>
              <a:rPr lang="en-US" altLang="en-US" dirty="0">
                <a:cs typeface="Times New Roman" panose="02020603050405020304" pitchFamily="18" charset="0"/>
              </a:rPr>
              <a:t>			  	          		</a:t>
            </a:r>
            <a:r>
              <a:rPr lang="en-US" altLang="en-US" dirty="0" err="1">
                <a:cs typeface="Times New Roman" panose="02020603050405020304" pitchFamily="18" charset="0"/>
              </a:rPr>
              <a:t>Penjualan</a:t>
            </a:r>
            <a:r>
              <a:rPr lang="en-US" altLang="en-US" dirty="0">
                <a:cs typeface="Times New Roman" panose="02020603050405020304" pitchFamily="18" charset="0"/>
              </a:rPr>
              <a:t> </a:t>
            </a:r>
            <a:r>
              <a:rPr lang="en-US" altLang="en-US" dirty="0" err="1">
                <a:cs typeface="Times New Roman" panose="02020603050405020304" pitchFamily="18" charset="0"/>
              </a:rPr>
              <a:t>Harian</a:t>
            </a:r>
            <a:r>
              <a:rPr lang="en-US" altLang="en-US" dirty="0">
                <a:cs typeface="Times New Roman" panose="02020603050405020304" pitchFamily="18" charset="0"/>
              </a:rPr>
              <a:t> Rata-rata</a:t>
            </a:r>
          </a:p>
          <a:p>
            <a:pPr fontAlgn="auto">
              <a:spcAft>
                <a:spcPts val="0"/>
              </a:spcAft>
              <a:buFontTx/>
              <a:buNone/>
              <a:defRPr/>
            </a:pP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2E690FC8-35AF-4D32-AFF7-00F29B198A1F}"/>
              </a:ext>
            </a:extLst>
          </p:cNvPr>
          <p:cNvSpPr>
            <a:spLocks noGrp="1" noChangeArrowheads="1"/>
          </p:cNvSpPr>
          <p:nvPr>
            <p:ph idx="1"/>
          </p:nvPr>
        </p:nvSpPr>
        <p:spPr>
          <a:xfrm>
            <a:off x="838200" y="228600"/>
            <a:ext cx="8077200" cy="6400800"/>
          </a:xfrm>
        </p:spPr>
        <p:txBody>
          <a:bodyPr rtlCol="0">
            <a:normAutofit lnSpcReduction="10000"/>
          </a:bodyPr>
          <a:lstStyle/>
          <a:p>
            <a:pPr algn="just" fontAlgn="auto">
              <a:spcAft>
                <a:spcPts val="0"/>
              </a:spcAft>
              <a:buFontTx/>
              <a:buNone/>
              <a:defRPr/>
            </a:pPr>
            <a:r>
              <a:rPr lang="en-US" altLang="en-US" dirty="0" err="1">
                <a:cs typeface="Times New Roman" panose="02020603050405020304" pitchFamily="18" charset="0"/>
              </a:rPr>
              <a:t>Atau</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menggunakan</a:t>
            </a:r>
            <a:r>
              <a:rPr lang="en-US" altLang="en-US" dirty="0">
                <a:cs typeface="Times New Roman" panose="02020603050405020304" pitchFamily="18" charset="0"/>
              </a:rPr>
              <a:t> formula yang </a:t>
            </a:r>
            <a:r>
              <a:rPr lang="en-US" altLang="en-US" dirty="0" err="1">
                <a:cs typeface="Times New Roman" panose="02020603050405020304" pitchFamily="18" charset="0"/>
              </a:rPr>
              <a:t>langsung</a:t>
            </a:r>
            <a:r>
              <a:rPr lang="en-US" altLang="en-US" dirty="0">
                <a:cs typeface="Times New Roman" panose="02020603050405020304" pitchFamily="18" charset="0"/>
              </a:rPr>
              <a:t>.</a:t>
            </a:r>
          </a:p>
          <a:p>
            <a:pPr algn="just" fontAlgn="auto">
              <a:spcAft>
                <a:spcPts val="0"/>
              </a:spcAft>
              <a:buFontTx/>
              <a:buNone/>
              <a:defRPr/>
            </a:pPr>
            <a:r>
              <a:rPr lang="en-US" altLang="en-US" dirty="0">
                <a:cs typeface="Times New Roman" panose="02020603050405020304" pitchFamily="18" charset="0"/>
              </a:rPr>
              <a:t> </a:t>
            </a:r>
          </a:p>
          <a:p>
            <a:pPr algn="just" fontAlgn="auto">
              <a:spcAft>
                <a:spcPts val="0"/>
              </a:spcAft>
              <a:buFontTx/>
              <a:buNone/>
              <a:defRPr/>
            </a:pPr>
            <a:r>
              <a:rPr lang="en-US" altLang="en-US" dirty="0">
                <a:cs typeface="Times New Roman" panose="02020603050405020304" pitchFamily="18" charset="0"/>
              </a:rPr>
              <a:t>Rata-rata </a:t>
            </a:r>
            <a:r>
              <a:rPr lang="en-US" altLang="en-US" dirty="0" err="1">
                <a:cs typeface="Times New Roman" panose="02020603050405020304" pitchFamily="18" charset="0"/>
              </a:rPr>
              <a:t>Periode</a:t>
            </a:r>
            <a:r>
              <a:rPr lang="en-US" altLang="en-US" dirty="0">
                <a:cs typeface="Times New Roman" panose="02020603050405020304" pitchFamily="18" charset="0"/>
              </a:rPr>
              <a:t>	      	     Total </a:t>
            </a:r>
            <a:r>
              <a:rPr lang="en-US" altLang="en-US" dirty="0" err="1">
                <a:cs typeface="Times New Roman" panose="02020603050405020304" pitchFamily="18" charset="0"/>
              </a:rPr>
              <a:t>Piutang</a:t>
            </a:r>
            <a:endParaRPr lang="en-US" altLang="en-US" dirty="0">
              <a:cs typeface="Times New Roman" panose="02020603050405020304" pitchFamily="18" charset="0"/>
            </a:endParaRPr>
          </a:p>
          <a:p>
            <a:pPr algn="just" fontAlgn="auto">
              <a:spcAft>
                <a:spcPts val="0"/>
              </a:spcAft>
              <a:buFontTx/>
              <a:buNone/>
              <a:defRPr/>
            </a:pPr>
            <a:r>
              <a:rPr lang="en-US" altLang="en-US" dirty="0" err="1">
                <a:cs typeface="Times New Roman" panose="02020603050405020304" pitchFamily="18" charset="0"/>
              </a:rPr>
              <a:t>Pengumpulan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   -------------------------------</a:t>
            </a:r>
          </a:p>
          <a:p>
            <a:pPr fontAlgn="auto">
              <a:spcAft>
                <a:spcPts val="0"/>
              </a:spcAft>
              <a:buFontTx/>
              <a:buNone/>
              <a:defRPr/>
            </a:pPr>
            <a:r>
              <a:rPr lang="en-US" altLang="en-US" dirty="0">
                <a:cs typeface="Times New Roman" panose="02020603050405020304" pitchFamily="18" charset="0"/>
              </a:rPr>
              <a:t>				          		Total </a:t>
            </a:r>
            <a:r>
              <a:rPr lang="en-US" altLang="en-US" dirty="0" err="1">
                <a:cs typeface="Times New Roman" panose="02020603050405020304" pitchFamily="18" charset="0"/>
              </a:rPr>
              <a:t>Penjualan</a:t>
            </a:r>
            <a:r>
              <a:rPr lang="en-US" altLang="en-US" dirty="0">
                <a:cs typeface="Times New Roman" panose="02020603050405020304" pitchFamily="18" charset="0"/>
              </a:rPr>
              <a:t> / 365</a:t>
            </a:r>
            <a:r>
              <a:rPr lang="en-US" altLang="en-US" dirty="0"/>
              <a:t> </a:t>
            </a:r>
          </a:p>
          <a:p>
            <a:pPr fontAlgn="auto">
              <a:spcAft>
                <a:spcPts val="0"/>
              </a:spcAft>
              <a:buFontTx/>
              <a:buNone/>
              <a:defRPr/>
            </a:pPr>
            <a:r>
              <a:rPr lang="en-US" altLang="en-US" b="1" dirty="0">
                <a:cs typeface="Times New Roman" panose="02020603050405020304" pitchFamily="18" charset="0"/>
              </a:rPr>
              <a:t>Aging Schedule (</a:t>
            </a:r>
            <a:r>
              <a:rPr lang="en-US" altLang="en-US" b="1" dirty="0" err="1">
                <a:cs typeface="Times New Roman" panose="02020603050405020304" pitchFamily="18" charset="0"/>
              </a:rPr>
              <a:t>Skedul</a:t>
            </a:r>
            <a:r>
              <a:rPr lang="en-US" altLang="en-US" b="1" dirty="0">
                <a:cs typeface="Times New Roman" panose="02020603050405020304" pitchFamily="18" charset="0"/>
              </a:rPr>
              <a:t> </a:t>
            </a:r>
            <a:r>
              <a:rPr lang="en-US" altLang="en-US" b="1" dirty="0" err="1">
                <a:cs typeface="Times New Roman" panose="02020603050405020304" pitchFamily="18" charset="0"/>
              </a:rPr>
              <a:t>Umur</a:t>
            </a:r>
            <a:r>
              <a:rPr lang="en-US" altLang="en-US" b="1" dirty="0">
                <a:cs typeface="Times New Roman" panose="02020603050405020304" pitchFamily="18" charset="0"/>
              </a:rPr>
              <a:t>)</a:t>
            </a:r>
            <a:r>
              <a:rPr lang="en-US" altLang="en-US" dirty="0"/>
              <a:t> </a:t>
            </a:r>
          </a:p>
          <a:p>
            <a:pPr fontAlgn="auto">
              <a:spcAft>
                <a:spcPts val="0"/>
              </a:spcAft>
              <a:buFont typeface="Wingdings" panose="05000000000000000000" pitchFamily="2" charset="2"/>
              <a:buChar char="q"/>
              <a:defRPr/>
            </a:pPr>
            <a:r>
              <a:rPr lang="en-US" altLang="en-US" dirty="0" err="1">
                <a:cs typeface="Times New Roman" panose="02020603050405020304" pitchFamily="18" charset="0"/>
              </a:rPr>
              <a:t>Skedul</a:t>
            </a:r>
            <a:r>
              <a:rPr lang="en-US" altLang="en-US" dirty="0">
                <a:cs typeface="Times New Roman" panose="02020603050405020304" pitchFamily="18" charset="0"/>
              </a:rPr>
              <a:t> </a:t>
            </a:r>
            <a:r>
              <a:rPr lang="en-US" altLang="en-US" dirty="0" err="1">
                <a:cs typeface="Times New Roman" panose="02020603050405020304" pitchFamily="18" charset="0"/>
              </a:rPr>
              <a:t>umur</a:t>
            </a:r>
            <a:r>
              <a:rPr lang="id-ID" altLang="en-US" dirty="0">
                <a:cs typeface="Times New Roman" panose="02020603050405020304" pitchFamily="18" charset="0"/>
              </a:rPr>
              <a:t>, </a:t>
            </a:r>
            <a:r>
              <a:rPr lang="en-US" altLang="en-US" dirty="0" err="1">
                <a:cs typeface="Times New Roman" panose="02020603050405020304" pitchFamily="18" charset="0"/>
              </a:rPr>
              <a:t>informasi</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dagang</a:t>
            </a:r>
            <a:r>
              <a:rPr lang="en-US" altLang="en-US" dirty="0">
                <a:cs typeface="Times New Roman" panose="02020603050405020304" pitchFamily="18" charset="0"/>
              </a:rPr>
              <a:t> </a:t>
            </a:r>
            <a:r>
              <a:rPr lang="en-US" altLang="en-US" dirty="0" err="1">
                <a:cs typeface="Times New Roman" panose="02020603050405020304" pitchFamily="18" charset="0"/>
              </a:rPr>
              <a:t>berdasarkan</a:t>
            </a:r>
            <a:r>
              <a:rPr lang="en-US" altLang="en-US" dirty="0">
                <a:cs typeface="Times New Roman" panose="02020603050405020304" pitchFamily="18" charset="0"/>
              </a:rPr>
              <a:t> </a:t>
            </a:r>
            <a:r>
              <a:rPr lang="en-US" altLang="en-US" dirty="0" err="1">
                <a:cs typeface="Times New Roman" panose="02020603050405020304" pitchFamily="18" charset="0"/>
              </a:rPr>
              <a:t>umur</a:t>
            </a:r>
            <a:r>
              <a:rPr lang="en-US" altLang="en-US" dirty="0">
                <a:cs typeface="Times New Roman" panose="02020603050405020304" pitchFamily="18" charset="0"/>
              </a:rPr>
              <a:t> </a:t>
            </a:r>
            <a:r>
              <a:rPr lang="en-US" altLang="en-US" dirty="0" err="1">
                <a:cs typeface="Times New Roman" panose="02020603050405020304" pitchFamily="18" charset="0"/>
              </a:rPr>
              <a:t>dari</a:t>
            </a:r>
            <a:r>
              <a:rPr lang="en-US" altLang="en-US" dirty="0">
                <a:cs typeface="Times New Roman" panose="02020603050405020304" pitchFamily="18" charset="0"/>
              </a:rPr>
              <a:t> </a:t>
            </a:r>
            <a:r>
              <a:rPr lang="en-US" altLang="en-US" dirty="0" err="1">
                <a:cs typeface="Times New Roman" panose="02020603050405020304" pitchFamily="18" charset="0"/>
              </a:rPr>
              <a:t>masing-masing</a:t>
            </a:r>
            <a:r>
              <a:rPr lang="en-US" altLang="en-US" dirty="0">
                <a:cs typeface="Times New Roman" panose="02020603050405020304" pitchFamily="18" charset="0"/>
              </a:rPr>
              <a:t> </a:t>
            </a:r>
            <a:r>
              <a:rPr lang="en-US" altLang="en-US" dirty="0" err="1">
                <a:cs typeface="Times New Roman" panose="02020603050405020304" pitchFamily="18" charset="0"/>
              </a:rPr>
              <a:t>rekening</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dagang</a:t>
            </a:r>
            <a:r>
              <a:rPr lang="en-US" altLang="en-US" dirty="0">
                <a:cs typeface="Times New Roman" panose="02020603050405020304" pitchFamily="18" charset="0"/>
              </a:rPr>
              <a:t>.</a:t>
            </a:r>
          </a:p>
          <a:p>
            <a:pPr fontAlgn="auto">
              <a:spcAft>
                <a:spcPts val="0"/>
              </a:spcAft>
              <a:buFont typeface="Wingdings" panose="05000000000000000000" pitchFamily="2" charset="2"/>
              <a:buChar char="q"/>
              <a:defRPr/>
            </a:pPr>
            <a:r>
              <a:rPr lang="en-US" altLang="en-US" dirty="0" err="1">
                <a:cs typeface="Times New Roman" panose="02020603050405020304" pitchFamily="18" charset="0"/>
              </a:rPr>
              <a:t>Informasi</a:t>
            </a:r>
            <a:r>
              <a:rPr lang="en-US" altLang="en-US" dirty="0">
                <a:cs typeface="Times New Roman" panose="02020603050405020304" pitchFamily="18" charset="0"/>
              </a:rPr>
              <a:t> </a:t>
            </a:r>
            <a:r>
              <a:rPr lang="en-US" altLang="en-US" dirty="0" err="1">
                <a:cs typeface="Times New Roman" panose="02020603050405020304" pitchFamily="18" charset="0"/>
              </a:rPr>
              <a:t>skedul</a:t>
            </a:r>
            <a:r>
              <a:rPr lang="en-US" altLang="en-US" dirty="0">
                <a:cs typeface="Times New Roman" panose="02020603050405020304" pitchFamily="18" charset="0"/>
              </a:rPr>
              <a:t> </a:t>
            </a:r>
            <a:r>
              <a:rPr lang="en-US" altLang="en-US" dirty="0" err="1">
                <a:cs typeface="Times New Roman" panose="02020603050405020304" pitchFamily="18" charset="0"/>
              </a:rPr>
              <a:t>umur</a:t>
            </a:r>
            <a:r>
              <a:rPr lang="en-US" altLang="en-US" dirty="0">
                <a:cs typeface="Times New Roman" panose="02020603050405020304" pitchFamily="18" charset="0"/>
              </a:rPr>
              <a:t> </a:t>
            </a:r>
            <a:r>
              <a:rPr lang="en-US" altLang="en-US" dirty="0" err="1">
                <a:cs typeface="Times New Roman" panose="02020603050405020304" pitchFamily="18" charset="0"/>
              </a:rPr>
              <a:t>diperoleh</a:t>
            </a:r>
            <a:r>
              <a:rPr lang="en-US" altLang="en-US" dirty="0">
                <a:cs typeface="Times New Roman" panose="02020603050405020304" pitchFamily="18" charset="0"/>
              </a:rPr>
              <a:t> </a:t>
            </a:r>
            <a:r>
              <a:rPr lang="en-US" altLang="en-US" dirty="0" err="1">
                <a:cs typeface="Times New Roman" panose="02020603050405020304" pitchFamily="18" charset="0"/>
              </a:rPr>
              <a:t>dari</a:t>
            </a:r>
            <a:r>
              <a:rPr lang="en-US" altLang="en-US" dirty="0">
                <a:cs typeface="Times New Roman" panose="02020603050405020304" pitchFamily="18" charset="0"/>
              </a:rPr>
              <a:t> </a:t>
            </a:r>
            <a:r>
              <a:rPr lang="en-US" altLang="en-US" dirty="0" err="1">
                <a:cs typeface="Times New Roman" panose="02020603050405020304" pitchFamily="18" charset="0"/>
              </a:rPr>
              <a:t>buku</a:t>
            </a:r>
            <a:r>
              <a:rPr lang="en-US" altLang="en-US" dirty="0">
                <a:cs typeface="Times New Roman" panose="02020603050405020304" pitchFamily="18" charset="0"/>
              </a:rPr>
              <a:t> </a:t>
            </a:r>
            <a:r>
              <a:rPr lang="en-US" altLang="en-US" dirty="0" err="1">
                <a:cs typeface="Times New Roman" panose="02020603050405020304" pitchFamily="18" charset="0"/>
              </a:rPr>
              <a:t>besar</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dagang</a:t>
            </a:r>
            <a:r>
              <a:rPr lang="en-US" altLang="en-US" dirty="0">
                <a:cs typeface="Times New Roman" panose="02020603050405020304" pitchFamily="18" charset="0"/>
              </a:rPr>
              <a:t>, </a:t>
            </a:r>
            <a:r>
              <a:rPr lang="en-US" altLang="en-US" dirty="0" err="1">
                <a:cs typeface="Times New Roman" panose="02020603050405020304" pitchFamily="18" charset="0"/>
              </a:rPr>
              <a:t>karena</a:t>
            </a:r>
            <a:r>
              <a:rPr lang="en-US" altLang="en-US" dirty="0">
                <a:cs typeface="Times New Roman" panose="02020603050405020304" pitchFamily="18" charset="0"/>
              </a:rPr>
              <a:t> </a:t>
            </a:r>
            <a:r>
              <a:rPr lang="en-US" altLang="en-US" dirty="0" err="1">
                <a:cs typeface="Times New Roman" panose="02020603050405020304" pitchFamily="18" charset="0"/>
              </a:rPr>
              <a:t>itu</a:t>
            </a:r>
            <a:r>
              <a:rPr lang="en-US" altLang="en-US" dirty="0">
                <a:cs typeface="Times New Roman" panose="02020603050405020304" pitchFamily="18" charset="0"/>
              </a:rPr>
              <a:t> </a:t>
            </a:r>
            <a:r>
              <a:rPr lang="en-US" altLang="en-US" dirty="0" err="1">
                <a:cs typeface="Times New Roman" panose="02020603050405020304" pitchFamily="18" charset="0"/>
              </a:rPr>
              <a:t>manajer</a:t>
            </a:r>
            <a:r>
              <a:rPr lang="en-US" altLang="en-US" dirty="0">
                <a:cs typeface="Times New Roman" panose="02020603050405020304" pitchFamily="18" charset="0"/>
              </a:rPr>
              <a:t> </a:t>
            </a:r>
            <a:r>
              <a:rPr lang="en-US" altLang="en-US" dirty="0" err="1">
                <a:cs typeface="Times New Roman" panose="02020603050405020304" pitchFamily="18" charset="0"/>
              </a:rPr>
              <a:t>keuangan</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memfokuskan</a:t>
            </a:r>
            <a:r>
              <a:rPr lang="en-US" altLang="en-US" dirty="0">
                <a:cs typeface="Times New Roman" panose="02020603050405020304" pitchFamily="18" charset="0"/>
              </a:rPr>
              <a:t> </a:t>
            </a:r>
            <a:r>
              <a:rPr lang="en-US" altLang="en-US" dirty="0" err="1">
                <a:cs typeface="Times New Roman" panose="02020603050405020304" pitchFamily="18" charset="0"/>
              </a:rPr>
              <a:t>pada</a:t>
            </a:r>
            <a:r>
              <a:rPr lang="en-US" altLang="en-US" dirty="0">
                <a:cs typeface="Times New Roman" panose="02020603050405020304" pitchFamily="18" charset="0"/>
              </a:rPr>
              <a:t> 10% yang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membayar</a:t>
            </a:r>
            <a:r>
              <a:rPr lang="en-US" altLang="en-US" dirty="0">
                <a:cs typeface="Times New Roman" panose="02020603050405020304" pitchFamily="18" charset="0"/>
              </a:rPr>
              <a:t> </a:t>
            </a:r>
            <a:r>
              <a:rPr lang="en-US" altLang="en-US" dirty="0" err="1">
                <a:cs typeface="Times New Roman" panose="02020603050405020304" pitchFamily="18" charset="0"/>
              </a:rPr>
              <a:t>tepat</a:t>
            </a:r>
            <a:r>
              <a:rPr lang="en-US" altLang="en-US" dirty="0">
                <a:cs typeface="Times New Roman" panose="02020603050405020304" pitchFamily="18" charset="0"/>
              </a:rPr>
              <a:t> </a:t>
            </a:r>
            <a:r>
              <a:rPr lang="en-US" altLang="en-US" dirty="0" err="1">
                <a:cs typeface="Times New Roman" panose="02020603050405020304" pitchFamily="18" charset="0"/>
              </a:rPr>
              <a:t>waktu</a:t>
            </a:r>
            <a:r>
              <a:rPr lang="id-ID" altLang="en-US" dirty="0">
                <a:cs typeface="Times New Roman" panose="02020603050405020304" pitchFamily="18" charset="0"/>
              </a:rPr>
              <a:t>.</a:t>
            </a:r>
            <a:r>
              <a:rPr lang="en-US" altLang="en-US" dirty="0">
                <a:cs typeface="Times New Roman" panose="02020603050405020304" pitchFamily="18" charset="0"/>
              </a:rPr>
              <a:t> </a:t>
            </a:r>
            <a:endParaRPr lang="id-ID" altLang="en-US" dirty="0">
              <a:cs typeface="Times New Roman" panose="02020603050405020304" pitchFamily="18" charset="0"/>
            </a:endParaRPr>
          </a:p>
          <a:p>
            <a:pPr fontAlgn="auto">
              <a:spcAft>
                <a:spcPts val="0"/>
              </a:spcAft>
              <a:buFont typeface="Wingdings" panose="05000000000000000000" pitchFamily="2" charset="2"/>
              <a:buChar char="q"/>
              <a:defRPr/>
            </a:pPr>
            <a:r>
              <a:rPr lang="en-US" altLang="en-US" dirty="0" err="1">
                <a:cs typeface="Times New Roman" panose="02020603050405020304" pitchFamily="18" charset="0"/>
              </a:rPr>
              <a:t>informasi</a:t>
            </a:r>
            <a:r>
              <a:rPr lang="en-US" altLang="en-US" dirty="0">
                <a:cs typeface="Times New Roman" panose="02020603050405020304" pitchFamily="18" charset="0"/>
              </a:rPr>
              <a:t> </a:t>
            </a:r>
            <a:r>
              <a:rPr lang="en-US" altLang="en-US" dirty="0" err="1">
                <a:cs typeface="Times New Roman" panose="02020603050405020304" pitchFamily="18" charset="0"/>
              </a:rPr>
              <a:t>mengenai</a:t>
            </a:r>
            <a:r>
              <a:rPr lang="en-US" altLang="en-US" dirty="0">
                <a:cs typeface="Times New Roman" panose="02020603050405020304" pitchFamily="18" charset="0"/>
              </a:rPr>
              <a:t> 10% </a:t>
            </a:r>
            <a:r>
              <a:rPr lang="en-US" altLang="en-US" dirty="0" err="1">
                <a:cs typeface="Times New Roman" panose="02020603050405020304" pitchFamily="18" charset="0"/>
              </a:rPr>
              <a:t>tersebut</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digali</a:t>
            </a:r>
            <a:r>
              <a:rPr lang="en-US" altLang="en-US" dirty="0">
                <a:cs typeface="Times New Roman" panose="02020603050405020304" pitchFamily="18" charset="0"/>
              </a:rPr>
              <a:t> </a:t>
            </a:r>
            <a:r>
              <a:rPr lang="en-US" altLang="en-US" dirty="0" err="1">
                <a:cs typeface="Times New Roman" panose="02020603050405020304" pitchFamily="18" charset="0"/>
              </a:rPr>
              <a:t>lebih</a:t>
            </a:r>
            <a:r>
              <a:rPr lang="en-US" altLang="en-US" dirty="0">
                <a:cs typeface="Times New Roman" panose="02020603050405020304" pitchFamily="18" charset="0"/>
              </a:rPr>
              <a:t> </a:t>
            </a:r>
            <a:r>
              <a:rPr lang="en-US" altLang="en-US" dirty="0" err="1">
                <a:cs typeface="Times New Roman" panose="02020603050405020304" pitchFamily="18" charset="0"/>
              </a:rPr>
              <a:t>lanjut</a:t>
            </a:r>
            <a:r>
              <a:rPr lang="en-US" altLang="en-US" dirty="0">
                <a:cs typeface="Times New Roman" panose="02020603050405020304" pitchFamily="18" charset="0"/>
              </a:rPr>
              <a:t>.</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a:extLst>
              <a:ext uri="{FF2B5EF4-FFF2-40B4-BE49-F238E27FC236}">
                <a16:creationId xmlns:a16="http://schemas.microsoft.com/office/drawing/2014/main" id="{20237FB4-16C4-4E18-8F36-DB7472557E9A}"/>
              </a:ext>
            </a:extLst>
          </p:cNvPr>
          <p:cNvSpPr>
            <a:spLocks noGrp="1" noChangeArrowheads="1"/>
          </p:cNvSpPr>
          <p:nvPr>
            <p:ph idx="1"/>
          </p:nvPr>
        </p:nvSpPr>
        <p:spPr>
          <a:xfrm>
            <a:off x="228600" y="1066800"/>
            <a:ext cx="8686800" cy="5562600"/>
          </a:xfrm>
        </p:spPr>
        <p:txBody>
          <a:bodyPr/>
          <a:lstStyle/>
          <a:p>
            <a:pPr>
              <a:buFontTx/>
              <a:buNone/>
            </a:pPr>
            <a:r>
              <a:rPr lang="en-US" altLang="en-US" b="1">
                <a:cs typeface="Times New Roman" panose="02020603050405020304" pitchFamily="18" charset="0"/>
              </a:rPr>
              <a:t>Payment Pattern Approach (Pendekatan Pola 	Pembayaran)</a:t>
            </a:r>
            <a:r>
              <a:rPr lang="en-US" altLang="en-US"/>
              <a:t> </a:t>
            </a:r>
            <a:endParaRPr lang="id-ID" altLang="en-US">
              <a:cs typeface="Times New Roman" panose="02020603050405020304" pitchFamily="18" charset="0"/>
            </a:endParaRPr>
          </a:p>
          <a:p>
            <a:pPr>
              <a:buFontTx/>
              <a:buNone/>
            </a:pPr>
            <a:r>
              <a:rPr lang="id-ID" altLang="en-US">
                <a:cs typeface="Times New Roman" panose="02020603050405020304" pitchFamily="18" charset="0"/>
              </a:rPr>
              <a:t>	</a:t>
            </a:r>
            <a:r>
              <a:rPr lang="en-US" altLang="en-US">
                <a:cs typeface="Times New Roman" panose="02020603050405020304" pitchFamily="18" charset="0"/>
              </a:rPr>
              <a:t>Periode pengumpulan piutang dihitung sebagai berikut</a:t>
            </a:r>
          </a:p>
          <a:p>
            <a:pPr algn="just">
              <a:buFontTx/>
              <a:buNone/>
            </a:pPr>
            <a:r>
              <a:rPr lang="id-ID" altLang="en-US">
                <a:cs typeface="Times New Roman" panose="02020603050405020304" pitchFamily="18" charset="0"/>
              </a:rPr>
              <a:t>   </a:t>
            </a:r>
            <a:r>
              <a:rPr lang="en-US" altLang="en-US">
                <a:cs typeface="Times New Roman" panose="02020603050405020304" pitchFamily="18" charset="0"/>
              </a:rPr>
              <a:t>PPR = Piutang dagang / Perputaran Piutang</a:t>
            </a:r>
          </a:p>
          <a:p>
            <a:pPr algn="just">
              <a:buFontTx/>
              <a:buNone/>
            </a:pPr>
            <a:r>
              <a:rPr lang="en-US" altLang="en-US">
                <a:cs typeface="Times New Roman" panose="02020603050405020304" pitchFamily="18" charset="0"/>
              </a:rPr>
              <a:t>	   = Piutang dagang / (Penjualan / 360)	     ……… (2)</a:t>
            </a:r>
          </a:p>
          <a:p>
            <a:pPr algn="just">
              <a:buFontTx/>
              <a:buNone/>
            </a:pPr>
            <a:r>
              <a:rPr lang="en-US" altLang="en-US">
                <a:cs typeface="Times New Roman" panose="02020603050405020304" pitchFamily="18" charset="0"/>
              </a:rPr>
              <a:t>		     						</a:t>
            </a:r>
          </a:p>
          <a:p>
            <a:pPr algn="just">
              <a:buFontTx/>
              <a:buNone/>
            </a:pPr>
            <a:r>
              <a:rPr lang="id-ID" altLang="en-US">
                <a:cs typeface="Times New Roman" panose="02020603050405020304" pitchFamily="18" charset="0"/>
              </a:rPr>
              <a:t>	</a:t>
            </a:r>
            <a:endParaRPr lang="en-US" altLang="en-US">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83B744DD-C82A-44AA-A52C-FE848D76F497}"/>
              </a:ext>
            </a:extLst>
          </p:cNvPr>
          <p:cNvSpPr>
            <a:spLocks noGrp="1" noChangeArrowheads="1"/>
          </p:cNvSpPr>
          <p:nvPr>
            <p:ph idx="1"/>
          </p:nvPr>
        </p:nvSpPr>
        <p:spPr>
          <a:xfrm>
            <a:off x="228600" y="1600200"/>
            <a:ext cx="8686800" cy="3657600"/>
          </a:xfrm>
        </p:spPr>
        <p:txBody>
          <a:bodyPr/>
          <a:lstStyle/>
          <a:p>
            <a:pPr marL="609600" indent="-609600" algn="just">
              <a:buFontTx/>
              <a:buNone/>
            </a:pPr>
            <a:r>
              <a:rPr lang="id-ID" altLang="en-US">
                <a:cs typeface="Times New Roman" panose="02020603050405020304" pitchFamily="18" charset="0"/>
              </a:rPr>
              <a:t>	</a:t>
            </a:r>
            <a:r>
              <a:rPr lang="en-US" altLang="en-US">
                <a:cs typeface="Times New Roman" panose="02020603050405020304" pitchFamily="18" charset="0"/>
              </a:rPr>
              <a:t>Sama dengan periode pengumpulan piutang, aging schedule juga mempunyai potensi memberikan informasi yang tidak tepat. Untuk menghilangkan pengaruh musiman, payment pattern approach (pendekatan pola pembayaran) bisa digunakan.</a:t>
            </a:r>
          </a:p>
          <a:p>
            <a:pPr marL="609600" indent="-609600">
              <a:buFontTx/>
              <a:buNone/>
            </a:pPr>
            <a:endParaRPr lang="en-US" altLang="en-US">
              <a:cs typeface="Times New Roman" panose="02020603050405020304" pitchFamily="18" charset="0"/>
            </a:endParaRPr>
          </a:p>
          <a:p>
            <a:pPr marL="609600" indent="-609600">
              <a:buFontTx/>
              <a:buNone/>
            </a:pPr>
            <a:r>
              <a:rPr lang="en-US" altLang="en-US">
                <a:cs typeface="Times New Roman" panose="02020603050405020304" pitchFamily="18" charset="0"/>
              </a:rPr>
              <a:t>.  </a:t>
            </a:r>
            <a:r>
              <a:rPr lang="en-US" altLang="en-US"/>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B0D21667-90B2-49ED-BF77-F0AB37900EE8}"/>
              </a:ext>
            </a:extLst>
          </p:cNvPr>
          <p:cNvSpPr>
            <a:spLocks noGrp="1" noChangeArrowheads="1"/>
          </p:cNvSpPr>
          <p:nvPr>
            <p:ph idx="1"/>
          </p:nvPr>
        </p:nvSpPr>
        <p:spPr>
          <a:xfrm>
            <a:off x="228600" y="1676400"/>
            <a:ext cx="8686800" cy="4953000"/>
          </a:xfrm>
        </p:spPr>
        <p:txBody>
          <a:bodyPr/>
          <a:lstStyle/>
          <a:p>
            <a:pPr marL="715963" indent="-446088" algn="just">
              <a:buFont typeface="Wingdings" panose="05000000000000000000" pitchFamily="2" charset="2"/>
              <a:buChar char="q"/>
            </a:pPr>
            <a:r>
              <a:rPr lang="en-US" altLang="en-US">
                <a:cs typeface="Times New Roman" panose="02020603050405020304" pitchFamily="18" charset="0"/>
              </a:rPr>
              <a:t>Persediaan biasanya mencakup beberapa jenis, seperti persediaan bahan mentan, persediaan bahan setengah-jadi, dan persediaan barang jadi (barang dagangan). </a:t>
            </a:r>
            <a:endParaRPr lang="id-ID" altLang="en-US">
              <a:cs typeface="Times New Roman" panose="02020603050405020304" pitchFamily="18" charset="0"/>
            </a:endParaRPr>
          </a:p>
          <a:p>
            <a:pPr marL="715963" indent="-446088" algn="just">
              <a:buFont typeface="Wingdings" panose="05000000000000000000" pitchFamily="2" charset="2"/>
              <a:buChar char="q"/>
            </a:pPr>
            <a:r>
              <a:rPr lang="en-US" altLang="en-US">
                <a:cs typeface="Times New Roman" panose="02020603050405020304" pitchFamily="18" charset="0"/>
              </a:rPr>
              <a:t>Bahan mentah adalah bahan yang akan digunakan untuk memproduksi barang dagangan. </a:t>
            </a:r>
            <a:endParaRPr lang="id-ID" altLang="en-US">
              <a:cs typeface="Times New Roman" panose="02020603050405020304" pitchFamily="18" charset="0"/>
            </a:endParaRPr>
          </a:p>
          <a:p>
            <a:pPr marL="715963" indent="-446088" algn="just">
              <a:buFont typeface="Wingdings" panose="05000000000000000000" pitchFamily="2" charset="2"/>
              <a:buChar char="q"/>
            </a:pPr>
            <a:r>
              <a:rPr lang="en-US" altLang="en-US">
                <a:cs typeface="Times New Roman" panose="02020603050405020304" pitchFamily="18" charset="0"/>
              </a:rPr>
              <a:t>Bahan setengah jadi adalah barang yang belum selesai sepenuhnya menjadi barang dagangan. </a:t>
            </a:r>
            <a:endParaRPr lang="id-ID" altLang="en-US">
              <a:cs typeface="Times New Roman" panose="02020603050405020304" pitchFamily="18" charset="0"/>
            </a:endParaRPr>
          </a:p>
          <a:p>
            <a:pPr marL="715963" indent="-446088" algn="just">
              <a:buFont typeface="Wingdings" panose="05000000000000000000" pitchFamily="2" charset="2"/>
              <a:buChar char="q"/>
            </a:pPr>
            <a:r>
              <a:rPr lang="en-US" altLang="en-US">
                <a:cs typeface="Times New Roman" panose="02020603050405020304" pitchFamily="18" charset="0"/>
              </a:rPr>
              <a:t>Barang jadi adalah barang yang sudah selesai dikerjakan dan siap untuk dijual.  </a:t>
            </a:r>
            <a:r>
              <a:rPr lang="en-US" altLang="en-US"/>
              <a:t> </a:t>
            </a:r>
          </a:p>
        </p:txBody>
      </p:sp>
      <p:sp>
        <p:nvSpPr>
          <p:cNvPr id="16387" name="TextBox 1">
            <a:extLst>
              <a:ext uri="{FF2B5EF4-FFF2-40B4-BE49-F238E27FC236}">
                <a16:creationId xmlns:a16="http://schemas.microsoft.com/office/drawing/2014/main" id="{1E41FCA6-2D63-44C9-A976-520D955F812C}"/>
              </a:ext>
            </a:extLst>
          </p:cNvPr>
          <p:cNvSpPr txBox="1">
            <a:spLocks noChangeArrowheads="1"/>
          </p:cNvSpPr>
          <p:nvPr/>
        </p:nvSpPr>
        <p:spPr bwMode="auto">
          <a:xfrm>
            <a:off x="1447800" y="685800"/>
            <a:ext cx="5410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id-ID" altLang="en-US" sz="3200"/>
              <a:t>MANAJEMEN PERSEDIAAN</a:t>
            </a:r>
            <a:endParaRPr lang="en-US" altLang="en-US" sz="32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48FA0BD3-B708-4A6D-A633-CD9F04EE5338}"/>
              </a:ext>
            </a:extLst>
          </p:cNvPr>
          <p:cNvSpPr>
            <a:spLocks noGrp="1" noChangeArrowheads="1"/>
          </p:cNvSpPr>
          <p:nvPr>
            <p:ph idx="1"/>
          </p:nvPr>
        </p:nvSpPr>
        <p:spPr>
          <a:xfrm>
            <a:off x="228600" y="228600"/>
            <a:ext cx="8686800" cy="6400800"/>
          </a:xfrm>
        </p:spPr>
        <p:txBody>
          <a:bodyPr rtlCol="0">
            <a:normAutofit/>
          </a:bodyPr>
          <a:lstStyle/>
          <a:p>
            <a:pPr marL="609600" indent="-609600" fontAlgn="auto">
              <a:spcAft>
                <a:spcPts val="0"/>
              </a:spcAft>
              <a:buFontTx/>
              <a:buNone/>
              <a:defRPr/>
            </a:pPr>
            <a:r>
              <a:rPr lang="en-US" altLang="en-US" dirty="0" err="1">
                <a:cs typeface="Times New Roman" panose="02020603050405020304" pitchFamily="18" charset="0"/>
              </a:rPr>
              <a:t>Kenapa</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mempunyai</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endParaRPr lang="id-ID" altLang="en-US" dirty="0">
              <a:cs typeface="Times New Roman" panose="02020603050405020304" pitchFamily="18" charset="0"/>
            </a:endParaRPr>
          </a:p>
          <a:p>
            <a:pPr marL="357188" indent="-357188" fontAlgn="auto">
              <a:spcAft>
                <a:spcPts val="0"/>
              </a:spcAft>
              <a:buFontTx/>
              <a:buNone/>
              <a:defRPr/>
            </a:pPr>
            <a:r>
              <a:rPr lang="id-ID" altLang="en-US" dirty="0">
                <a:cs typeface="Times New Roman" panose="02020603050405020304" pitchFamily="18" charset="0"/>
              </a:rPr>
              <a:t>	P</a:t>
            </a:r>
            <a:r>
              <a:rPr lang="en-US" altLang="en-US" dirty="0" err="1">
                <a:cs typeface="Times New Roman" panose="02020603050405020304" pitchFamily="18" charset="0"/>
              </a:rPr>
              <a:t>ersediaan</a:t>
            </a:r>
            <a:r>
              <a:rPr lang="en-US" altLang="en-US" dirty="0">
                <a:cs typeface="Times New Roman" panose="02020603050405020304" pitchFamily="18" charset="0"/>
              </a:rPr>
              <a:t> </a:t>
            </a:r>
            <a:r>
              <a:rPr lang="en-US" altLang="en-US" dirty="0" err="1">
                <a:cs typeface="Times New Roman" panose="02020603050405020304" pitchFamily="18" charset="0"/>
              </a:rPr>
              <a:t>diperlukan</a:t>
            </a:r>
            <a:r>
              <a:rPr lang="en-US" altLang="en-US" dirty="0">
                <a:cs typeface="Times New Roman" panose="02020603050405020304" pitchFamily="18" charset="0"/>
              </a:rPr>
              <a:t> </a:t>
            </a:r>
            <a:r>
              <a:rPr lang="en-US" altLang="en-US" dirty="0" err="1">
                <a:cs typeface="Times New Roman" panose="02020603050405020304" pitchFamily="18" charset="0"/>
              </a:rPr>
              <a:t>untuk</a:t>
            </a:r>
            <a:r>
              <a:rPr lang="en-US" altLang="en-US" dirty="0">
                <a:cs typeface="Times New Roman" panose="02020603050405020304" pitchFamily="18" charset="0"/>
              </a:rPr>
              <a:t> </a:t>
            </a:r>
            <a:r>
              <a:rPr lang="en-US" altLang="en-US" dirty="0" err="1">
                <a:cs typeface="Times New Roman" panose="02020603050405020304" pitchFamily="18" charset="0"/>
              </a:rPr>
              <a:t>mengantisipasi</a:t>
            </a:r>
            <a:r>
              <a:rPr lang="id-ID" altLang="en-US" dirty="0">
                <a:cs typeface="Times New Roman" panose="02020603050405020304" pitchFamily="18" charset="0"/>
              </a:rPr>
              <a:t> </a:t>
            </a:r>
            <a:r>
              <a:rPr lang="en-US" altLang="en-US" dirty="0">
                <a:cs typeface="Times New Roman" panose="02020603050405020304" pitchFamily="18" charset="0"/>
              </a:rPr>
              <a:t>“</a:t>
            </a:r>
            <a:r>
              <a:rPr lang="en-US" altLang="en-US" dirty="0" err="1">
                <a:cs typeface="Times New Roman" panose="02020603050405020304" pitchFamily="18" charset="0"/>
              </a:rPr>
              <a:t>ketidaksempurnaan</a:t>
            </a:r>
            <a:r>
              <a:rPr lang="en-US" altLang="en-US" dirty="0">
                <a:cs typeface="Times New Roman" panose="02020603050405020304" pitchFamily="18" charset="0"/>
              </a:rPr>
              <a:t> </a:t>
            </a:r>
            <a:r>
              <a:rPr lang="en-US" altLang="en-US" dirty="0" err="1">
                <a:cs typeface="Times New Roman" panose="02020603050405020304" pitchFamily="18" charset="0"/>
              </a:rPr>
              <a:t>pasar</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bahan</a:t>
            </a:r>
            <a:r>
              <a:rPr lang="en-US" altLang="en-US" dirty="0">
                <a:cs typeface="Times New Roman" panose="02020603050405020304" pitchFamily="18" charset="0"/>
              </a:rPr>
              <a:t> </a:t>
            </a:r>
            <a:r>
              <a:rPr lang="en-US" altLang="en-US" dirty="0" err="1">
                <a:cs typeface="Times New Roman" panose="02020603050405020304" pitchFamily="18" charset="0"/>
              </a:rPr>
              <a:t>mentah</a:t>
            </a:r>
            <a:r>
              <a:rPr lang="en-US" altLang="en-US" dirty="0">
                <a:cs typeface="Times New Roman" panose="02020603050405020304" pitchFamily="18" charset="0"/>
              </a:rPr>
              <a:t> </a:t>
            </a:r>
            <a:r>
              <a:rPr lang="en-US" altLang="en-US" dirty="0" err="1">
                <a:cs typeface="Times New Roman" panose="02020603050405020304" pitchFamily="18" charset="0"/>
              </a:rPr>
              <a:t>diperlukan</a:t>
            </a:r>
            <a:r>
              <a:rPr lang="id-ID" altLang="en-US" dirty="0">
                <a:cs typeface="Times New Roman" panose="02020603050405020304" pitchFamily="18" charset="0"/>
              </a:rPr>
              <a:t> agar </a:t>
            </a:r>
            <a:r>
              <a:rPr lang="en-US" altLang="en-US" dirty="0">
                <a:cs typeface="Times New Roman" panose="02020603050405020304" pitchFamily="18" charset="0"/>
              </a:rPr>
              <a:t>proses </a:t>
            </a:r>
            <a:r>
              <a:rPr lang="en-US" altLang="en-US" dirty="0" err="1">
                <a:cs typeface="Times New Roman" panose="02020603050405020304" pitchFamily="18" charset="0"/>
              </a:rPr>
              <a:t>produksi</a:t>
            </a:r>
            <a:r>
              <a:rPr lang="en-US" altLang="en-US" dirty="0">
                <a:cs typeface="Times New Roman" panose="02020603050405020304" pitchFamily="18" charset="0"/>
              </a:rPr>
              <a:t>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akan</a:t>
            </a:r>
            <a:r>
              <a:rPr lang="en-US" altLang="en-US" dirty="0">
                <a:cs typeface="Times New Roman" panose="02020603050405020304" pitchFamily="18" charset="0"/>
              </a:rPr>
              <a:t> </a:t>
            </a:r>
            <a:r>
              <a:rPr lang="en-US" altLang="en-US" dirty="0" err="1">
                <a:cs typeface="Times New Roman" panose="02020603050405020304" pitchFamily="18" charset="0"/>
              </a:rPr>
              <a:t>terhambat</a:t>
            </a:r>
            <a:r>
              <a:rPr lang="en-US" altLang="en-US" dirty="0">
                <a:cs typeface="Times New Roman" panose="02020603050405020304" pitchFamily="18" charset="0"/>
              </a:rPr>
              <a:t> </a:t>
            </a:r>
            <a:r>
              <a:rPr lang="en-US" altLang="en-US" dirty="0" err="1">
                <a:cs typeface="Times New Roman" panose="02020603050405020304" pitchFamily="18" charset="0"/>
              </a:rPr>
              <a:t>hanya</a:t>
            </a:r>
            <a:r>
              <a:rPr lang="en-US" altLang="en-US" dirty="0">
                <a:cs typeface="Times New Roman" panose="02020603050405020304" pitchFamily="18" charset="0"/>
              </a:rPr>
              <a:t> </a:t>
            </a:r>
            <a:r>
              <a:rPr lang="en-US" altLang="en-US" dirty="0" err="1">
                <a:cs typeface="Times New Roman" panose="02020603050405020304" pitchFamily="18" charset="0"/>
              </a:rPr>
              <a:t>karena</a:t>
            </a:r>
            <a:r>
              <a:rPr lang="en-US" altLang="en-US" dirty="0">
                <a:cs typeface="Times New Roman" panose="02020603050405020304" pitchFamily="18" charset="0"/>
              </a:rPr>
              <a:t> </a:t>
            </a:r>
            <a:r>
              <a:rPr lang="en-US" altLang="en-US" dirty="0" err="1">
                <a:cs typeface="Times New Roman" panose="02020603050405020304" pitchFamily="18" charset="0"/>
              </a:rPr>
              <a:t>bahan</a:t>
            </a:r>
            <a:r>
              <a:rPr lang="en-US" altLang="en-US" dirty="0">
                <a:cs typeface="Times New Roman" panose="02020603050405020304" pitchFamily="18" charset="0"/>
              </a:rPr>
              <a:t> </a:t>
            </a:r>
            <a:r>
              <a:rPr lang="en-US" altLang="en-US" dirty="0" err="1">
                <a:cs typeface="Times New Roman" panose="02020603050405020304" pitchFamily="18" charset="0"/>
              </a:rPr>
              <a:t>mentah</a:t>
            </a:r>
            <a:r>
              <a:rPr lang="en-US" altLang="en-US" dirty="0">
                <a:cs typeface="Times New Roman" panose="02020603050405020304" pitchFamily="18" charset="0"/>
              </a:rPr>
              <a:t> </a:t>
            </a:r>
            <a:r>
              <a:rPr lang="en-US" altLang="en-US" dirty="0" err="1">
                <a:cs typeface="Times New Roman" panose="02020603050405020304" pitchFamily="18" charset="0"/>
              </a:rPr>
              <a:t>belum</a:t>
            </a:r>
            <a:r>
              <a:rPr lang="en-US" altLang="en-US" dirty="0">
                <a:cs typeface="Times New Roman" panose="02020603050405020304" pitchFamily="18" charset="0"/>
              </a:rPr>
              <a:t> </a:t>
            </a:r>
            <a:r>
              <a:rPr lang="en-US" altLang="en-US" dirty="0" err="1">
                <a:cs typeface="Times New Roman" panose="02020603050405020304" pitchFamily="18" charset="0"/>
              </a:rPr>
              <a:t>datang</a:t>
            </a:r>
            <a:r>
              <a:rPr lang="en-US" altLang="en-US" dirty="0">
                <a:cs typeface="Times New Roman" panose="02020603050405020304" pitchFamily="18" charset="0"/>
              </a:rPr>
              <a:t>. </a:t>
            </a:r>
          </a:p>
          <a:p>
            <a:pPr marL="609600" indent="-609600" fontAlgn="auto">
              <a:spcAft>
                <a:spcPts val="0"/>
              </a:spcAft>
              <a:buFontTx/>
              <a:buNone/>
              <a:defRPr/>
            </a:pPr>
            <a:r>
              <a:rPr lang="en-US" altLang="en-US" dirty="0" err="1">
                <a:cs typeface="Times New Roman" panose="02020603050405020304" pitchFamily="18" charset="0"/>
              </a:rPr>
              <a:t>Secara</a:t>
            </a:r>
            <a:r>
              <a:rPr lang="en-US" altLang="en-US" dirty="0">
                <a:cs typeface="Times New Roman" panose="02020603050405020304" pitchFamily="18" charset="0"/>
              </a:rPr>
              <a:t> </a:t>
            </a:r>
            <a:r>
              <a:rPr lang="en-US" altLang="en-US" dirty="0" err="1">
                <a:cs typeface="Times New Roman" panose="02020603050405020304" pitchFamily="18" charset="0"/>
              </a:rPr>
              <a:t>spesifik</a:t>
            </a:r>
            <a:r>
              <a:rPr lang="en-US" altLang="en-US" dirty="0">
                <a:cs typeface="Times New Roman" panose="02020603050405020304" pitchFamily="18" charset="0"/>
              </a:rPr>
              <a:t>, </a:t>
            </a:r>
            <a:r>
              <a:rPr lang="en-US" altLang="en-US" dirty="0" err="1">
                <a:cs typeface="Times New Roman" panose="02020603050405020304" pitchFamily="18" charset="0"/>
              </a:rPr>
              <a:t>berikut</a:t>
            </a:r>
            <a:r>
              <a:rPr lang="en-US" altLang="en-US" dirty="0">
                <a:cs typeface="Times New Roman" panose="02020603050405020304" pitchFamily="18" charset="0"/>
              </a:rPr>
              <a:t> </a:t>
            </a:r>
            <a:r>
              <a:rPr lang="en-US" altLang="en-US" dirty="0" err="1">
                <a:cs typeface="Times New Roman" panose="02020603050405020304" pitchFamily="18" charset="0"/>
              </a:rPr>
              <a:t>ini</a:t>
            </a:r>
            <a:r>
              <a:rPr lang="en-US" altLang="en-US" dirty="0">
                <a:cs typeface="Times New Roman" panose="02020603050405020304" pitchFamily="18" charset="0"/>
              </a:rPr>
              <a:t> </a:t>
            </a:r>
            <a:r>
              <a:rPr lang="en-US" altLang="en-US" dirty="0" err="1">
                <a:cs typeface="Times New Roman" panose="02020603050405020304" pitchFamily="18" charset="0"/>
              </a:rPr>
              <a:t>beberapa</a:t>
            </a:r>
            <a:r>
              <a:rPr lang="en-US" altLang="en-US" dirty="0">
                <a:cs typeface="Times New Roman" panose="02020603050405020304" pitchFamily="18" charset="0"/>
              </a:rPr>
              <a:t> </a:t>
            </a:r>
            <a:r>
              <a:rPr lang="en-US" altLang="en-US" dirty="0" err="1">
                <a:cs typeface="Times New Roman" panose="02020603050405020304" pitchFamily="18" charset="0"/>
              </a:rPr>
              <a:t>manfaat</a:t>
            </a:r>
            <a:r>
              <a:rPr lang="en-US" altLang="en-US" dirty="0">
                <a:cs typeface="Times New Roman" panose="02020603050405020304" pitchFamily="18" charset="0"/>
              </a:rPr>
              <a:t> </a:t>
            </a:r>
            <a:r>
              <a:rPr lang="en-US" altLang="en-US" dirty="0" err="1">
                <a:cs typeface="Times New Roman" panose="02020603050405020304" pitchFamily="18" charset="0"/>
              </a:rPr>
              <a:t>investasi</a:t>
            </a:r>
            <a:r>
              <a:rPr lang="en-US" altLang="en-US" dirty="0">
                <a:cs typeface="Times New Roman" panose="02020603050405020304" pitchFamily="18" charset="0"/>
              </a:rPr>
              <a:t> </a:t>
            </a:r>
            <a:r>
              <a:rPr lang="en-US" altLang="en-US" dirty="0" err="1">
                <a:cs typeface="Times New Roman" panose="02020603050405020304" pitchFamily="18" charset="0"/>
              </a:rPr>
              <a:t>pada</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p>
          <a:p>
            <a:pPr marL="609600" indent="-609600" fontAlgn="auto">
              <a:spcAft>
                <a:spcPts val="0"/>
              </a:spcAft>
              <a:buFontTx/>
              <a:buAutoNum type="arabicPeriod"/>
              <a:defRPr/>
            </a:pPr>
            <a:r>
              <a:rPr lang="en-US" altLang="en-US" dirty="0" err="1">
                <a:cs typeface="Times New Roman" panose="02020603050405020304" pitchFamily="18" charset="0"/>
              </a:rPr>
              <a:t>Memanfaatkan</a:t>
            </a:r>
            <a:r>
              <a:rPr lang="en-US" altLang="en-US" dirty="0">
                <a:cs typeface="Times New Roman" panose="02020603050405020304" pitchFamily="18" charset="0"/>
              </a:rPr>
              <a:t> </a:t>
            </a:r>
            <a:r>
              <a:rPr lang="en-US" altLang="en-US" dirty="0" err="1">
                <a:cs typeface="Times New Roman" panose="02020603050405020304" pitchFamily="18" charset="0"/>
              </a:rPr>
              <a:t>diskon</a:t>
            </a:r>
            <a:r>
              <a:rPr lang="en-US" altLang="en-US" dirty="0">
                <a:cs typeface="Times New Roman" panose="02020603050405020304" pitchFamily="18" charset="0"/>
              </a:rPr>
              <a:t> </a:t>
            </a:r>
            <a:r>
              <a:rPr lang="en-US" altLang="en-US" dirty="0" err="1">
                <a:cs typeface="Times New Roman" panose="02020603050405020304" pitchFamily="18" charset="0"/>
              </a:rPr>
              <a:t>kuantitas</a:t>
            </a:r>
            <a:r>
              <a:rPr lang="en-US" altLang="en-US" dirty="0">
                <a:cs typeface="Times New Roman" panose="02020603050405020304" pitchFamily="18" charset="0"/>
              </a:rPr>
              <a:t>. </a:t>
            </a:r>
            <a:r>
              <a:rPr lang="en-US" altLang="en-US" dirty="0" err="1">
                <a:cs typeface="Times New Roman" panose="02020603050405020304" pitchFamily="18" charset="0"/>
              </a:rPr>
              <a:t>Diskon</a:t>
            </a:r>
            <a:r>
              <a:rPr lang="en-US" altLang="en-US" dirty="0">
                <a:cs typeface="Times New Roman" panose="02020603050405020304" pitchFamily="18" charset="0"/>
              </a:rPr>
              <a:t> </a:t>
            </a:r>
            <a:r>
              <a:rPr lang="en-US" altLang="en-US" dirty="0" err="1">
                <a:cs typeface="Times New Roman" panose="02020603050405020304" pitchFamily="18" charset="0"/>
              </a:rPr>
              <a:t>kuantitas</a:t>
            </a:r>
            <a:r>
              <a:rPr lang="en-US" altLang="en-US" dirty="0">
                <a:cs typeface="Times New Roman" panose="02020603050405020304" pitchFamily="18" charset="0"/>
              </a:rPr>
              <a:t> </a:t>
            </a:r>
            <a:r>
              <a:rPr lang="en-US" altLang="en-US" dirty="0" err="1">
                <a:cs typeface="Times New Roman" panose="02020603050405020304" pitchFamily="18" charset="0"/>
              </a:rPr>
              <a:t>diperoleh</a:t>
            </a:r>
            <a:r>
              <a:rPr lang="en-US" altLang="en-US" dirty="0">
                <a:cs typeface="Times New Roman" panose="02020603050405020304" pitchFamily="18" charset="0"/>
              </a:rPr>
              <a:t> </a:t>
            </a:r>
            <a:r>
              <a:rPr lang="en-US" altLang="en-US" dirty="0" err="1">
                <a:cs typeface="Times New Roman" panose="02020603050405020304" pitchFamily="18" charset="0"/>
              </a:rPr>
              <a:t>jika</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membeli</a:t>
            </a:r>
            <a:r>
              <a:rPr lang="en-US" altLang="en-US" dirty="0">
                <a:cs typeface="Times New Roman" panose="02020603050405020304" pitchFamily="18" charset="0"/>
              </a:rPr>
              <a:t> </a:t>
            </a:r>
            <a:r>
              <a:rPr lang="en-US" altLang="en-US" dirty="0" err="1">
                <a:cs typeface="Times New Roman" panose="02020603050405020304" pitchFamily="18" charset="0"/>
              </a:rPr>
              <a:t>dalam</a:t>
            </a:r>
            <a:r>
              <a:rPr lang="en-US" altLang="en-US" dirty="0">
                <a:cs typeface="Times New Roman" panose="02020603050405020304" pitchFamily="18" charset="0"/>
              </a:rPr>
              <a:t> </a:t>
            </a:r>
            <a:r>
              <a:rPr lang="en-US" altLang="en-US" dirty="0" err="1">
                <a:cs typeface="Times New Roman" panose="02020603050405020304" pitchFamily="18" charset="0"/>
              </a:rPr>
              <a:t>kuantitas</a:t>
            </a:r>
            <a:r>
              <a:rPr lang="en-US" altLang="en-US" dirty="0">
                <a:cs typeface="Times New Roman" panose="02020603050405020304" pitchFamily="18" charset="0"/>
              </a:rPr>
              <a:t> yang </a:t>
            </a:r>
            <a:r>
              <a:rPr lang="en-US" altLang="en-US" dirty="0" err="1">
                <a:cs typeface="Times New Roman" panose="02020603050405020304" pitchFamily="18" charset="0"/>
              </a:rPr>
              <a:t>besar</a:t>
            </a:r>
            <a:r>
              <a:rPr lang="en-US" altLang="en-US" dirty="0">
                <a:cs typeface="Times New Roman" panose="02020603050405020304" pitchFamily="18" charset="0"/>
              </a:rPr>
              <a:t>. </a:t>
            </a:r>
          </a:p>
          <a:p>
            <a:pPr marL="609600" indent="-609600" fontAlgn="auto">
              <a:spcAft>
                <a:spcPts val="0"/>
              </a:spcAft>
              <a:buFontTx/>
              <a:buNone/>
              <a:defRPr/>
            </a:pPr>
            <a:r>
              <a:rPr lang="en-US" altLang="en-US" dirty="0">
                <a:cs typeface="Times New Roman" panose="02020603050405020304" pitchFamily="18" charset="0"/>
              </a:rPr>
              <a:t>2.	</a:t>
            </a:r>
            <a:r>
              <a:rPr lang="en-US" altLang="en-US" dirty="0" err="1">
                <a:cs typeface="Times New Roman" panose="02020603050405020304" pitchFamily="18" charset="0"/>
              </a:rPr>
              <a:t>Menghindari</a:t>
            </a:r>
            <a:r>
              <a:rPr lang="en-US" altLang="en-US" dirty="0">
                <a:cs typeface="Times New Roman" panose="02020603050405020304" pitchFamily="18" charset="0"/>
              </a:rPr>
              <a:t> </a:t>
            </a:r>
            <a:r>
              <a:rPr lang="en-US" altLang="en-US" dirty="0" err="1">
                <a:cs typeface="Times New Roman" panose="02020603050405020304" pitchFamily="18" charset="0"/>
              </a:rPr>
              <a:t>Kekurangan</a:t>
            </a:r>
            <a:r>
              <a:rPr lang="en-US" altLang="en-US" dirty="0">
                <a:cs typeface="Times New Roman" panose="02020603050405020304" pitchFamily="18" charset="0"/>
              </a:rPr>
              <a:t> </a:t>
            </a:r>
            <a:r>
              <a:rPr lang="en-US" altLang="en-US" dirty="0" err="1">
                <a:cs typeface="Times New Roman" panose="02020603050405020304" pitchFamily="18" charset="0"/>
              </a:rPr>
              <a:t>Bahan</a:t>
            </a:r>
            <a:r>
              <a:rPr lang="en-US" altLang="en-US" dirty="0">
                <a:cs typeface="Times New Roman" panose="02020603050405020304" pitchFamily="18" charset="0"/>
              </a:rPr>
              <a:t> (</a:t>
            </a:r>
            <a:r>
              <a:rPr lang="en-US" altLang="en-US" i="1" dirty="0">
                <a:cs typeface="Times New Roman" panose="02020603050405020304" pitchFamily="18" charset="0"/>
              </a:rPr>
              <a:t>Out of stock</a:t>
            </a:r>
            <a:r>
              <a:rPr lang="en-US" altLang="en-US" dirty="0">
                <a:cs typeface="Times New Roman" panose="02020603050405020304" pitchFamily="18" charset="0"/>
              </a:rPr>
              <a:t>). </a:t>
            </a:r>
            <a:r>
              <a:rPr lang="en-US" altLang="en-US" dirty="0" err="1">
                <a:cs typeface="Times New Roman" panose="02020603050405020304" pitchFamily="18" charset="0"/>
              </a:rPr>
              <a:t>Jika</a:t>
            </a:r>
            <a:r>
              <a:rPr lang="en-US" altLang="en-US" dirty="0">
                <a:cs typeface="Times New Roman" panose="02020603050405020304" pitchFamily="18" charset="0"/>
              </a:rPr>
              <a:t> </a:t>
            </a:r>
            <a:r>
              <a:rPr lang="en-US" altLang="en-US" dirty="0" err="1">
                <a:cs typeface="Times New Roman" panose="02020603050405020304" pitchFamily="18" charset="0"/>
              </a:rPr>
              <a:t>pelanggan</a:t>
            </a:r>
            <a:r>
              <a:rPr lang="en-US" altLang="en-US" dirty="0">
                <a:cs typeface="Times New Roman" panose="02020603050405020304" pitchFamily="18" charset="0"/>
              </a:rPr>
              <a:t> </a:t>
            </a:r>
            <a:r>
              <a:rPr lang="en-US" altLang="en-US" dirty="0" err="1">
                <a:cs typeface="Times New Roman" panose="02020603050405020304" pitchFamily="18" charset="0"/>
              </a:rPr>
              <a:t>datang</a:t>
            </a:r>
            <a:r>
              <a:rPr lang="en-US" altLang="en-US" dirty="0">
                <a:cs typeface="Times New Roman" panose="02020603050405020304" pitchFamily="18" charset="0"/>
              </a:rPr>
              <a:t> </a:t>
            </a:r>
            <a:r>
              <a:rPr lang="en-US" altLang="en-US" dirty="0" err="1">
                <a:cs typeface="Times New Roman" panose="02020603050405020304" pitchFamily="18" charset="0"/>
              </a:rPr>
              <a:t>untuk</a:t>
            </a:r>
            <a:r>
              <a:rPr lang="en-US" altLang="en-US" dirty="0">
                <a:cs typeface="Times New Roman" panose="02020603050405020304" pitchFamily="18" charset="0"/>
              </a:rPr>
              <a:t> </a:t>
            </a:r>
            <a:r>
              <a:rPr lang="en-US" altLang="en-US" dirty="0" err="1">
                <a:cs typeface="Times New Roman" panose="02020603050405020304" pitchFamily="18" charset="0"/>
              </a:rPr>
              <a:t>membeli</a:t>
            </a:r>
            <a:r>
              <a:rPr lang="en-US" altLang="en-US" dirty="0">
                <a:cs typeface="Times New Roman" panose="02020603050405020304" pitchFamily="18" charset="0"/>
              </a:rPr>
              <a:t> </a:t>
            </a:r>
            <a:r>
              <a:rPr lang="en-US" altLang="en-US" dirty="0" err="1">
                <a:cs typeface="Times New Roman" panose="02020603050405020304" pitchFamily="18" charset="0"/>
              </a:rPr>
              <a:t>barang</a:t>
            </a:r>
            <a:r>
              <a:rPr lang="en-US" altLang="en-US" dirty="0">
                <a:cs typeface="Times New Roman" panose="02020603050405020304" pitchFamily="18" charset="0"/>
              </a:rPr>
              <a:t> </a:t>
            </a:r>
            <a:r>
              <a:rPr lang="en-US" altLang="en-US" dirty="0" err="1">
                <a:cs typeface="Times New Roman" panose="02020603050405020304" pitchFamily="18" charset="0"/>
              </a:rPr>
              <a:t>dagangan</a:t>
            </a:r>
            <a:r>
              <a:rPr lang="en-US" altLang="en-US" dirty="0">
                <a:cs typeface="Times New Roman" panose="02020603050405020304" pitchFamily="18" charset="0"/>
              </a:rPr>
              <a:t>, </a:t>
            </a:r>
            <a:r>
              <a:rPr lang="en-US" altLang="en-US" dirty="0" err="1">
                <a:cs typeface="Times New Roman" panose="02020603050405020304" pitchFamily="18" charset="0"/>
              </a:rPr>
              <a:t>kemudian</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mempunyai</a:t>
            </a:r>
            <a:r>
              <a:rPr lang="en-US" altLang="en-US" dirty="0">
                <a:cs typeface="Times New Roman" panose="02020603050405020304" pitchFamily="18" charset="0"/>
              </a:rPr>
              <a:t> </a:t>
            </a:r>
            <a:r>
              <a:rPr lang="en-US" altLang="en-US" dirty="0" err="1">
                <a:cs typeface="Times New Roman" panose="02020603050405020304" pitchFamily="18" charset="0"/>
              </a:rPr>
              <a:t>barang</a:t>
            </a:r>
            <a:r>
              <a:rPr lang="en-US" altLang="en-US" dirty="0">
                <a:cs typeface="Times New Roman" panose="02020603050405020304" pitchFamily="18" charset="0"/>
              </a:rPr>
              <a:t> </a:t>
            </a:r>
            <a:r>
              <a:rPr lang="en-US" altLang="en-US" dirty="0" err="1">
                <a:cs typeface="Times New Roman" panose="02020603050405020304" pitchFamily="18" charset="0"/>
              </a:rPr>
              <a:t>tersebut</a:t>
            </a:r>
            <a:r>
              <a:rPr lang="en-US" altLang="en-US" dirty="0">
                <a:cs typeface="Times New Roman" panose="02020603050405020304" pitchFamily="18" charset="0"/>
              </a:rPr>
              <a:t>, </a:t>
            </a:r>
            <a:r>
              <a:rPr lang="en-US" altLang="en-US" dirty="0" err="1">
                <a:cs typeface="Times New Roman" panose="02020603050405020304" pitchFamily="18" charset="0"/>
              </a:rPr>
              <a:t>maka</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kehilangan</a:t>
            </a:r>
            <a:r>
              <a:rPr lang="en-US" altLang="en-US" dirty="0">
                <a:cs typeface="Times New Roman" panose="02020603050405020304" pitchFamily="18" charset="0"/>
              </a:rPr>
              <a:t> </a:t>
            </a:r>
            <a:r>
              <a:rPr lang="en-US" altLang="en-US" dirty="0" err="1">
                <a:cs typeface="Times New Roman" panose="02020603050405020304" pitchFamily="18" charset="0"/>
              </a:rPr>
              <a:t>kesempatan</a:t>
            </a:r>
            <a:r>
              <a:rPr lang="en-US" altLang="en-US" dirty="0">
                <a:cs typeface="Times New Roman" panose="02020603050405020304" pitchFamily="18" charset="0"/>
              </a:rPr>
              <a:t> </a:t>
            </a:r>
            <a:r>
              <a:rPr lang="en-US" altLang="en-US" dirty="0" err="1">
                <a:cs typeface="Times New Roman" panose="02020603050405020304" pitchFamily="18" charset="0"/>
              </a:rPr>
              <a:t>untuk</a:t>
            </a:r>
            <a:r>
              <a:rPr lang="en-US" altLang="en-US" dirty="0">
                <a:cs typeface="Times New Roman" panose="02020603050405020304" pitchFamily="18" charset="0"/>
              </a:rPr>
              <a:t> </a:t>
            </a:r>
            <a:r>
              <a:rPr lang="en-US" altLang="en-US" dirty="0" err="1">
                <a:cs typeface="Times New Roman" panose="02020603050405020304" pitchFamily="18" charset="0"/>
              </a:rPr>
              <a:t>memperoleh</a:t>
            </a:r>
            <a:r>
              <a:rPr lang="en-US" altLang="en-US" dirty="0">
                <a:cs typeface="Times New Roman" panose="02020603050405020304" pitchFamily="18" charset="0"/>
              </a:rPr>
              <a:t> </a:t>
            </a:r>
            <a:r>
              <a:rPr lang="en-US" altLang="en-US" dirty="0" err="1">
                <a:cs typeface="Times New Roman" panose="02020603050405020304" pitchFamily="18" charset="0"/>
              </a:rPr>
              <a:t>keuntungan</a:t>
            </a:r>
            <a:r>
              <a:rPr lang="en-US" altLang="en-US" dirty="0">
                <a:cs typeface="Times New Roman" panose="02020603050405020304" pitchFamily="18"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2A89AFB9-2BD8-447E-80F2-830BB0FD4A53}"/>
              </a:ext>
            </a:extLst>
          </p:cNvPr>
          <p:cNvSpPr>
            <a:spLocks noGrp="1" noChangeArrowheads="1"/>
          </p:cNvSpPr>
          <p:nvPr>
            <p:ph idx="1"/>
          </p:nvPr>
        </p:nvSpPr>
        <p:spPr>
          <a:xfrm>
            <a:off x="228600" y="533400"/>
            <a:ext cx="8686800" cy="6324600"/>
          </a:xfrm>
        </p:spPr>
        <p:txBody>
          <a:bodyPr rtlCol="0">
            <a:normAutofit lnSpcReduction="10000"/>
          </a:bodyPr>
          <a:lstStyle/>
          <a:p>
            <a:pPr marL="609600" indent="-609600" fontAlgn="auto">
              <a:spcAft>
                <a:spcPts val="0"/>
              </a:spcAft>
              <a:buFontTx/>
              <a:buNone/>
              <a:defRPr/>
            </a:pPr>
            <a:r>
              <a:rPr lang="en-US" altLang="en-US" dirty="0">
                <a:cs typeface="Times New Roman" panose="02020603050405020304" pitchFamily="18" charset="0"/>
              </a:rPr>
              <a:t>3. </a:t>
            </a:r>
            <a:r>
              <a:rPr lang="en-US" altLang="en-US" dirty="0" err="1">
                <a:cs typeface="Times New Roman" panose="02020603050405020304" pitchFamily="18" charset="0"/>
              </a:rPr>
              <a:t>Manfaat</a:t>
            </a:r>
            <a:r>
              <a:rPr lang="en-US" altLang="en-US" dirty="0">
                <a:cs typeface="Times New Roman" panose="02020603050405020304" pitchFamily="18" charset="0"/>
              </a:rPr>
              <a:t> </a:t>
            </a:r>
            <a:r>
              <a:rPr lang="en-US" altLang="en-US" dirty="0" err="1">
                <a:cs typeface="Times New Roman" panose="02020603050405020304" pitchFamily="18" charset="0"/>
              </a:rPr>
              <a:t>Pemasaran</a:t>
            </a:r>
            <a:r>
              <a:rPr lang="en-US" altLang="en-US" dirty="0">
                <a:cs typeface="Times New Roman" panose="02020603050405020304" pitchFamily="18" charset="0"/>
              </a:rPr>
              <a:t>. </a:t>
            </a:r>
            <a:r>
              <a:rPr lang="en-US" altLang="en-US" dirty="0" err="1">
                <a:cs typeface="Times New Roman" panose="02020603050405020304" pitchFamily="18" charset="0"/>
              </a:rPr>
              <a:t>Jika</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mempunyai</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barang</a:t>
            </a:r>
            <a:r>
              <a:rPr lang="en-US" altLang="en-US" dirty="0">
                <a:cs typeface="Times New Roman" panose="02020603050405020304" pitchFamily="18" charset="0"/>
              </a:rPr>
              <a:t> </a:t>
            </a:r>
            <a:r>
              <a:rPr lang="en-US" altLang="en-US" dirty="0" err="1">
                <a:cs typeface="Times New Roman" panose="02020603050405020304" pitchFamily="18" charset="0"/>
              </a:rPr>
              <a:t>dagangan</a:t>
            </a:r>
            <a:r>
              <a:rPr lang="en-US" altLang="en-US" dirty="0">
                <a:cs typeface="Times New Roman" panose="02020603050405020304" pitchFamily="18" charset="0"/>
              </a:rPr>
              <a:t> yang </a:t>
            </a:r>
            <a:r>
              <a:rPr lang="en-US" altLang="en-US" dirty="0" err="1">
                <a:cs typeface="Times New Roman" panose="02020603050405020304" pitchFamily="18" charset="0"/>
              </a:rPr>
              <a:t>lengkap</a:t>
            </a:r>
            <a:r>
              <a:rPr lang="en-US" altLang="en-US" dirty="0">
                <a:cs typeface="Times New Roman" panose="02020603050405020304" pitchFamily="18" charset="0"/>
              </a:rPr>
              <a:t>, </a:t>
            </a:r>
            <a:r>
              <a:rPr lang="en-US" altLang="en-US" dirty="0" err="1">
                <a:cs typeface="Times New Roman" panose="02020603050405020304" pitchFamily="18" charset="0"/>
              </a:rPr>
              <a:t>maka</a:t>
            </a:r>
            <a:r>
              <a:rPr lang="en-US" altLang="en-US" dirty="0">
                <a:cs typeface="Times New Roman" panose="02020603050405020304" pitchFamily="18" charset="0"/>
              </a:rPr>
              <a:t> </a:t>
            </a:r>
            <a:r>
              <a:rPr lang="en-US" altLang="en-US" dirty="0" err="1">
                <a:cs typeface="Times New Roman" panose="02020603050405020304" pitchFamily="18" charset="0"/>
              </a:rPr>
              <a:t>pelanggan</a:t>
            </a:r>
            <a:r>
              <a:rPr lang="en-US" altLang="en-US" dirty="0">
                <a:cs typeface="Times New Roman" panose="02020603050405020304" pitchFamily="18" charset="0"/>
              </a:rPr>
              <a:t> </a:t>
            </a:r>
            <a:r>
              <a:rPr lang="en-US" altLang="en-US" dirty="0" err="1">
                <a:cs typeface="Times New Roman" panose="02020603050405020304" pitchFamily="18" charset="0"/>
              </a:rPr>
              <a:t>atau</a:t>
            </a:r>
            <a:r>
              <a:rPr lang="en-US" altLang="en-US" dirty="0">
                <a:cs typeface="Times New Roman" panose="02020603050405020304" pitchFamily="18" charset="0"/>
              </a:rPr>
              <a:t> </a:t>
            </a:r>
            <a:r>
              <a:rPr lang="en-US" altLang="en-US" dirty="0" err="1">
                <a:cs typeface="Times New Roman" panose="02020603050405020304" pitchFamily="18" charset="0"/>
              </a:rPr>
              <a:t>calon</a:t>
            </a:r>
            <a:r>
              <a:rPr lang="en-US" altLang="en-US" dirty="0">
                <a:cs typeface="Times New Roman" panose="02020603050405020304" pitchFamily="18" charset="0"/>
              </a:rPr>
              <a:t> </a:t>
            </a:r>
            <a:r>
              <a:rPr lang="en-US" altLang="en-US" dirty="0" err="1">
                <a:cs typeface="Times New Roman" panose="02020603050405020304" pitchFamily="18" charset="0"/>
              </a:rPr>
              <a:t>pelanggan</a:t>
            </a:r>
            <a:r>
              <a:rPr lang="en-US" altLang="en-US" dirty="0">
                <a:cs typeface="Times New Roman" panose="02020603050405020304" pitchFamily="18" charset="0"/>
              </a:rPr>
              <a:t> </a:t>
            </a:r>
            <a:r>
              <a:rPr lang="en-US" altLang="en-US" dirty="0" err="1">
                <a:cs typeface="Times New Roman" panose="02020603050405020304" pitchFamily="18" charset="0"/>
              </a:rPr>
              <a:t>akan</a:t>
            </a:r>
            <a:r>
              <a:rPr lang="en-US" altLang="en-US" dirty="0">
                <a:cs typeface="Times New Roman" panose="02020603050405020304" pitchFamily="18" charset="0"/>
              </a:rPr>
              <a:t> </a:t>
            </a:r>
            <a:r>
              <a:rPr lang="en-US" altLang="en-US" dirty="0" err="1">
                <a:cs typeface="Times New Roman" panose="02020603050405020304" pitchFamily="18" charset="0"/>
              </a:rPr>
              <a:t>terkesan</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kelengkapan</a:t>
            </a:r>
            <a:r>
              <a:rPr lang="en-US" altLang="en-US" dirty="0">
                <a:cs typeface="Times New Roman" panose="02020603050405020304" pitchFamily="18" charset="0"/>
              </a:rPr>
              <a:t> </a:t>
            </a:r>
            <a:r>
              <a:rPr lang="en-US" altLang="en-US" dirty="0" err="1">
                <a:cs typeface="Times New Roman" panose="02020603050405020304" pitchFamily="18" charset="0"/>
              </a:rPr>
              <a:t>barang</a:t>
            </a:r>
            <a:r>
              <a:rPr lang="en-US" altLang="en-US" dirty="0">
                <a:cs typeface="Times New Roman" panose="02020603050405020304" pitchFamily="18" charset="0"/>
              </a:rPr>
              <a:t> </a:t>
            </a:r>
            <a:r>
              <a:rPr lang="en-US" altLang="en-US" dirty="0" err="1">
                <a:cs typeface="Times New Roman" panose="02020603050405020304" pitchFamily="18" charset="0"/>
              </a:rPr>
              <a:t>dagangan</a:t>
            </a:r>
            <a:r>
              <a:rPr lang="en-US" altLang="en-US" dirty="0">
                <a:cs typeface="Times New Roman" panose="02020603050405020304" pitchFamily="18" charset="0"/>
              </a:rPr>
              <a:t> yang </a:t>
            </a:r>
            <a:r>
              <a:rPr lang="en-US" altLang="en-US" dirty="0" err="1">
                <a:cs typeface="Times New Roman" panose="02020603050405020304" pitchFamily="18" charset="0"/>
              </a:rPr>
              <a:t>kita</a:t>
            </a:r>
            <a:r>
              <a:rPr lang="en-US" altLang="en-US" dirty="0">
                <a:cs typeface="Times New Roman" panose="02020603050405020304" pitchFamily="18" charset="0"/>
              </a:rPr>
              <a:t> </a:t>
            </a:r>
            <a:r>
              <a:rPr lang="en-US" altLang="en-US" dirty="0" err="1">
                <a:cs typeface="Times New Roman" panose="02020603050405020304" pitchFamily="18" charset="0"/>
              </a:rPr>
              <a:t>tawarkan</a:t>
            </a:r>
            <a:r>
              <a:rPr lang="en-US" altLang="en-US" dirty="0">
                <a:cs typeface="Times New Roman" panose="02020603050405020304" pitchFamily="18" charset="0"/>
              </a:rPr>
              <a:t>.</a:t>
            </a:r>
            <a:r>
              <a:rPr lang="en-US" altLang="en-US" dirty="0"/>
              <a:t> </a:t>
            </a:r>
          </a:p>
          <a:p>
            <a:pPr marL="609600" indent="-609600" fontAlgn="auto">
              <a:spcAft>
                <a:spcPts val="0"/>
              </a:spcAft>
              <a:buFontTx/>
              <a:buNone/>
              <a:defRPr/>
            </a:pPr>
            <a:r>
              <a:rPr lang="en-US" altLang="en-US" dirty="0">
                <a:cs typeface="Times New Roman" panose="02020603050405020304" pitchFamily="18" charset="0"/>
              </a:rPr>
              <a:t>4. </a:t>
            </a:r>
            <a:r>
              <a:rPr lang="en-US" altLang="en-US" dirty="0" err="1">
                <a:cs typeface="Times New Roman" panose="02020603050405020304" pitchFamily="18" charset="0"/>
              </a:rPr>
              <a:t>Spekulasi</a:t>
            </a:r>
            <a:r>
              <a:rPr lang="en-US" altLang="en-US" dirty="0">
                <a:cs typeface="Times New Roman" panose="02020603050405020304" pitchFamily="18" charset="0"/>
              </a:rPr>
              <a:t>. </a:t>
            </a:r>
            <a:r>
              <a:rPr lang="en-US" altLang="en-US" dirty="0" err="1">
                <a:cs typeface="Times New Roman" panose="02020603050405020304" pitchFamily="18" charset="0"/>
              </a:rPr>
              <a:t>Kadang-kadangan</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digunakan</a:t>
            </a:r>
            <a:r>
              <a:rPr lang="en-US" altLang="en-US" dirty="0">
                <a:cs typeface="Times New Roman" panose="02020603050405020304" pitchFamily="18" charset="0"/>
              </a:rPr>
              <a:t> </a:t>
            </a:r>
            <a:r>
              <a:rPr lang="en-US" altLang="en-US" dirty="0" err="1">
                <a:cs typeface="Times New Roman" panose="02020603050405020304" pitchFamily="18" charset="0"/>
              </a:rPr>
              <a:t>untuk</a:t>
            </a:r>
            <a:r>
              <a:rPr lang="en-US" altLang="en-US" dirty="0">
                <a:cs typeface="Times New Roman" panose="02020603050405020304" pitchFamily="18" charset="0"/>
              </a:rPr>
              <a:t> </a:t>
            </a:r>
            <a:r>
              <a:rPr lang="en-US" altLang="en-US" dirty="0" err="1">
                <a:cs typeface="Times New Roman" panose="02020603050405020304" pitchFamily="18" charset="0"/>
              </a:rPr>
              <a:t>berspekulasi</a:t>
            </a:r>
            <a:r>
              <a:rPr lang="en-US" altLang="en-US" dirty="0">
                <a:cs typeface="Times New Roman" panose="02020603050405020304" pitchFamily="18" charset="0"/>
              </a:rPr>
              <a:t>.</a:t>
            </a:r>
            <a:r>
              <a:rPr lang="en-US" altLang="en-US" dirty="0"/>
              <a:t> </a:t>
            </a:r>
          </a:p>
          <a:p>
            <a:pPr marL="609600" indent="-609600" algn="just" fontAlgn="auto">
              <a:spcAft>
                <a:spcPts val="0"/>
              </a:spcAft>
              <a:buFontTx/>
              <a:buNone/>
              <a:defRPr/>
            </a:pPr>
            <a:r>
              <a:rPr lang="en-US" altLang="en-US" b="1" dirty="0">
                <a:cs typeface="Times New Roman" panose="02020603050405020304" pitchFamily="18" charset="0"/>
              </a:rPr>
              <a:t>PERSEDIAAN JUGA MEMPUNYAI BIAYA-BIAYA  </a:t>
            </a:r>
          </a:p>
          <a:p>
            <a:pPr marL="609600" indent="-609600" fontAlgn="auto">
              <a:spcAft>
                <a:spcPts val="0"/>
              </a:spcAft>
              <a:buFontTx/>
              <a:buAutoNum type="arabicPeriod"/>
              <a:defRPr/>
            </a:pPr>
            <a:r>
              <a:rPr lang="en-US" altLang="en-US" b="1" dirty="0" err="1">
                <a:cs typeface="Times New Roman" panose="02020603050405020304" pitchFamily="18" charset="0"/>
              </a:rPr>
              <a:t>Biaya</a:t>
            </a:r>
            <a:r>
              <a:rPr lang="en-US" altLang="en-US" b="1" dirty="0">
                <a:cs typeface="Times New Roman" panose="02020603050405020304" pitchFamily="18" charset="0"/>
              </a:rPr>
              <a:t> </a:t>
            </a:r>
            <a:r>
              <a:rPr lang="en-US" altLang="en-US" b="1" dirty="0" err="1">
                <a:cs typeface="Times New Roman" panose="02020603050405020304" pitchFamily="18" charset="0"/>
              </a:rPr>
              <a:t>Investasi</a:t>
            </a:r>
            <a:r>
              <a:rPr lang="en-US" altLang="en-US" dirty="0">
                <a:cs typeface="Times New Roman" panose="02020603050405020304" pitchFamily="18" charset="0"/>
              </a:rPr>
              <a:t>. </a:t>
            </a:r>
            <a:r>
              <a:rPr lang="en-US" altLang="en-US" dirty="0" err="1">
                <a:cs typeface="Times New Roman" panose="02020603050405020304" pitchFamily="18" charset="0"/>
              </a:rPr>
              <a:t>Investasi</a:t>
            </a:r>
            <a:r>
              <a:rPr lang="en-US" altLang="en-US" dirty="0">
                <a:cs typeface="Times New Roman" panose="02020603050405020304" pitchFamily="18" charset="0"/>
              </a:rPr>
              <a:t> </a:t>
            </a:r>
            <a:r>
              <a:rPr lang="en-US" altLang="en-US" dirty="0" err="1">
                <a:cs typeface="Times New Roman" panose="02020603050405020304" pitchFamily="18" charset="0"/>
              </a:rPr>
              <a:t>pada</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seperti</a:t>
            </a:r>
            <a:r>
              <a:rPr lang="en-US" altLang="en-US" dirty="0">
                <a:cs typeface="Times New Roman" panose="02020603050405020304" pitchFamily="18" charset="0"/>
              </a:rPr>
              <a:t> </a:t>
            </a:r>
            <a:r>
              <a:rPr lang="en-US" altLang="en-US" dirty="0" err="1">
                <a:cs typeface="Times New Roman" panose="02020603050405020304" pitchFamily="18" charset="0"/>
              </a:rPr>
              <a:t>investasi</a:t>
            </a:r>
            <a:r>
              <a:rPr lang="en-US" altLang="en-US" dirty="0">
                <a:cs typeface="Times New Roman" panose="02020603050405020304" pitchFamily="18" charset="0"/>
              </a:rPr>
              <a:t> </a:t>
            </a:r>
            <a:r>
              <a:rPr lang="en-US" altLang="en-US" dirty="0" err="1">
                <a:cs typeface="Times New Roman" panose="02020603050405020304" pitchFamily="18" charset="0"/>
              </a:rPr>
              <a:t>pada</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atau</a:t>
            </a:r>
            <a:r>
              <a:rPr lang="en-US" altLang="en-US" dirty="0">
                <a:cs typeface="Times New Roman" panose="02020603050405020304" pitchFamily="18" charset="0"/>
              </a:rPr>
              <a:t> modal </a:t>
            </a:r>
            <a:r>
              <a:rPr lang="en-US" altLang="en-US" dirty="0" err="1">
                <a:cs typeface="Times New Roman" panose="02020603050405020304" pitchFamily="18" charset="0"/>
              </a:rPr>
              <a:t>kerja</a:t>
            </a:r>
            <a:r>
              <a:rPr lang="en-US" altLang="en-US" dirty="0">
                <a:cs typeface="Times New Roman" panose="02020603050405020304" pitchFamily="18" charset="0"/>
              </a:rPr>
              <a:t> </a:t>
            </a:r>
            <a:r>
              <a:rPr lang="en-US" altLang="en-US" dirty="0" err="1">
                <a:cs typeface="Times New Roman" panose="02020603050405020304" pitchFamily="18" charset="0"/>
              </a:rPr>
              <a:t>lainnya</a:t>
            </a:r>
            <a:r>
              <a:rPr lang="en-US" altLang="en-US" dirty="0">
                <a:cs typeface="Times New Roman" panose="02020603050405020304" pitchFamily="18" charset="0"/>
              </a:rPr>
              <a:t>, </a:t>
            </a:r>
            <a:r>
              <a:rPr lang="en-US" altLang="en-US" dirty="0" err="1">
                <a:cs typeface="Times New Roman" panose="02020603050405020304" pitchFamily="18" charset="0"/>
              </a:rPr>
              <a:t>memerlukan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investasi</a:t>
            </a:r>
            <a:r>
              <a:rPr lang="en-US" altLang="en-US" dirty="0">
                <a:cs typeface="Times New Roman" panose="02020603050405020304" pitchFamily="18" charset="0"/>
              </a:rPr>
              <a:t>.</a:t>
            </a:r>
            <a:r>
              <a:rPr lang="en-US" altLang="en-US" dirty="0"/>
              <a:t> </a:t>
            </a:r>
          </a:p>
          <a:p>
            <a:pPr marL="609600" indent="-609600" fontAlgn="auto">
              <a:spcAft>
                <a:spcPts val="0"/>
              </a:spcAft>
              <a:buFontTx/>
              <a:buAutoNum type="arabicPeriod" startAt="2"/>
              <a:defRPr/>
            </a:pPr>
            <a:r>
              <a:rPr lang="en-US" altLang="en-US" b="1" dirty="0" err="1">
                <a:cs typeface="Times New Roman" panose="02020603050405020304" pitchFamily="18" charset="0"/>
              </a:rPr>
              <a:t>Biaya</a:t>
            </a:r>
            <a:r>
              <a:rPr lang="en-US" altLang="en-US" b="1" dirty="0">
                <a:cs typeface="Times New Roman" panose="02020603050405020304" pitchFamily="18" charset="0"/>
              </a:rPr>
              <a:t> </a:t>
            </a:r>
            <a:r>
              <a:rPr lang="en-US" altLang="en-US" b="1" dirty="0" err="1">
                <a:cs typeface="Times New Roman" panose="02020603050405020304" pitchFamily="18" charset="0"/>
              </a:rPr>
              <a:t>Penyimpanan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penyimpanan</a:t>
            </a:r>
            <a:r>
              <a:rPr lang="en-US" altLang="en-US" dirty="0">
                <a:cs typeface="Times New Roman" panose="02020603050405020304" pitchFamily="18" charset="0"/>
              </a:rPr>
              <a:t> </a:t>
            </a:r>
            <a:r>
              <a:rPr lang="en-US" altLang="en-US" dirty="0" err="1">
                <a:cs typeface="Times New Roman" panose="02020603050405020304" pitchFamily="18" charset="0"/>
              </a:rPr>
              <a:t>mencakup</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eksplisit</a:t>
            </a:r>
            <a:r>
              <a:rPr lang="en-US" altLang="en-US" dirty="0">
                <a:cs typeface="Times New Roman" panose="02020603050405020304" pitchFamily="18" charset="0"/>
              </a:rPr>
              <a:t>, </a:t>
            </a:r>
            <a:r>
              <a:rPr lang="en-US" altLang="en-US" dirty="0" err="1">
                <a:cs typeface="Times New Roman" panose="02020603050405020304" pitchFamily="18" charset="0"/>
              </a:rPr>
              <a:t>seperti</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sewa</a:t>
            </a:r>
            <a:r>
              <a:rPr lang="en-US" altLang="en-US" dirty="0">
                <a:cs typeface="Times New Roman" panose="02020603050405020304" pitchFamily="18" charset="0"/>
              </a:rPr>
              <a:t> </a:t>
            </a:r>
            <a:r>
              <a:rPr lang="en-US" altLang="en-US" dirty="0" err="1">
                <a:cs typeface="Times New Roman" panose="02020603050405020304" pitchFamily="18" charset="0"/>
              </a:rPr>
              <a:t>gudang</a:t>
            </a:r>
            <a:r>
              <a:rPr lang="en-US" altLang="en-US" dirty="0">
                <a:cs typeface="Times New Roman" panose="02020603050405020304" pitchFamily="18" charset="0"/>
              </a:rPr>
              <a:t>, </a:t>
            </a:r>
            <a:r>
              <a:rPr lang="en-US" altLang="en-US" dirty="0" err="1">
                <a:cs typeface="Times New Roman" panose="02020603050405020304" pitchFamily="18" charset="0"/>
              </a:rPr>
              <a:t>asuransi</a:t>
            </a:r>
            <a:r>
              <a:rPr lang="en-US" altLang="en-US" dirty="0">
                <a:cs typeface="Times New Roman" panose="02020603050405020304" pitchFamily="18" charset="0"/>
              </a:rPr>
              <a:t>, </a:t>
            </a:r>
            <a:r>
              <a:rPr lang="en-US" altLang="en-US" dirty="0" err="1">
                <a:cs typeface="Times New Roman" panose="02020603050405020304" pitchFamily="18" charset="0"/>
              </a:rPr>
              <a:t>pajak</a:t>
            </a:r>
            <a:r>
              <a:rPr lang="en-US" altLang="en-US" dirty="0">
                <a:cs typeface="Times New Roman" panose="02020603050405020304" pitchFamily="18" charset="0"/>
              </a:rPr>
              <a:t>, </a:t>
            </a:r>
            <a:r>
              <a:rPr lang="en-US" altLang="en-US" dirty="0" err="1">
                <a:cs typeface="Times New Roman" panose="02020603050405020304" pitchFamily="18" charset="0"/>
              </a:rPr>
              <a:t>dan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kerusakan</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a:t>
            </a:r>
            <a:r>
              <a:rPr lang="en-US" altLang="en-US" dirty="0"/>
              <a:t> </a:t>
            </a:r>
          </a:p>
          <a:p>
            <a:pPr marL="609600" indent="-609600" fontAlgn="auto">
              <a:spcAft>
                <a:spcPts val="0"/>
              </a:spcAft>
              <a:buFontTx/>
              <a:buNone/>
              <a:defRPr/>
            </a:pPr>
            <a:r>
              <a:rPr lang="en-US" altLang="en-US" dirty="0">
                <a:cs typeface="Times New Roman" panose="02020603050405020304" pitchFamily="18" charset="0"/>
              </a:rPr>
              <a:t>3. 	</a:t>
            </a:r>
            <a:r>
              <a:rPr lang="en-US" altLang="en-US" b="1" dirty="0" err="1">
                <a:cs typeface="Times New Roman" panose="02020603050405020304" pitchFamily="18" charset="0"/>
              </a:rPr>
              <a:t>Biaya</a:t>
            </a:r>
            <a:r>
              <a:rPr lang="en-US" altLang="en-US" b="1" dirty="0">
                <a:cs typeface="Times New Roman" panose="02020603050405020304" pitchFamily="18" charset="0"/>
              </a:rPr>
              <a:t> Order</a:t>
            </a:r>
            <a:r>
              <a:rPr lang="en-US" altLang="en-US" dirty="0">
                <a:cs typeface="Times New Roman" panose="02020603050405020304" pitchFamily="18" charset="0"/>
              </a:rPr>
              <a:t>. </a:t>
            </a:r>
            <a:r>
              <a:rPr lang="en-US" altLang="en-US" dirty="0" err="1">
                <a:cs typeface="Times New Roman" panose="02020603050405020304" pitchFamily="18" charset="0"/>
              </a:rPr>
              <a:t>Untuk</a:t>
            </a:r>
            <a:r>
              <a:rPr lang="en-US" altLang="en-US" dirty="0">
                <a:cs typeface="Times New Roman" panose="02020603050405020304" pitchFamily="18" charset="0"/>
              </a:rPr>
              <a:t> </a:t>
            </a:r>
            <a:r>
              <a:rPr lang="en-US" altLang="en-US" dirty="0" err="1">
                <a:cs typeface="Times New Roman" panose="02020603050405020304" pitchFamily="18" charset="0"/>
              </a:rPr>
              <a:t>memperoleh</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akan</a:t>
            </a:r>
            <a:r>
              <a:rPr lang="en-US" altLang="en-US" dirty="0">
                <a:cs typeface="Times New Roman" panose="02020603050405020304" pitchFamily="18" charset="0"/>
              </a:rPr>
              <a:t> </a:t>
            </a:r>
            <a:r>
              <a:rPr lang="en-US" altLang="en-US" dirty="0" err="1">
                <a:cs typeface="Times New Roman" panose="02020603050405020304" pitchFamily="18" charset="0"/>
              </a:rPr>
              <a:t>melakukan</a:t>
            </a:r>
            <a:r>
              <a:rPr lang="en-US" altLang="en-US" dirty="0">
                <a:cs typeface="Times New Roman" panose="02020603050405020304" pitchFamily="18" charset="0"/>
              </a:rPr>
              <a:t> order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tersebut</a:t>
            </a:r>
            <a:r>
              <a:rPr lang="en-US" altLang="en-US" dirty="0">
                <a:cs typeface="Times New Roman" panose="02020603050405020304" pitchFamily="18" charset="0"/>
              </a:rPr>
              <a:t>.</a:t>
            </a:r>
            <a:r>
              <a:rPr lang="en-US" altLang="en-US"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64F1E535-A608-4941-95A1-B4950AD1C7C0}"/>
              </a:ext>
            </a:extLst>
          </p:cNvPr>
          <p:cNvSpPr>
            <a:spLocks noGrp="1" noChangeArrowheads="1"/>
          </p:cNvSpPr>
          <p:nvPr>
            <p:ph idx="1"/>
          </p:nvPr>
        </p:nvSpPr>
        <p:spPr>
          <a:xfrm>
            <a:off x="609600" y="1143000"/>
            <a:ext cx="7467600" cy="4953000"/>
          </a:xfrm>
        </p:spPr>
        <p:txBody>
          <a:bodyPr rtlCol="0">
            <a:normAutofit/>
          </a:bodyPr>
          <a:lstStyle/>
          <a:p>
            <a:pPr marL="182563" indent="-182563" fontAlgn="auto">
              <a:spcAft>
                <a:spcPts val="0"/>
              </a:spcAft>
              <a:buFontTx/>
              <a:buNone/>
              <a:defRPr/>
            </a:pPr>
            <a:r>
              <a:rPr lang="id-ID" altLang="en-US" dirty="0">
                <a:cs typeface="Times New Roman" panose="02020603050405020304" pitchFamily="18" charset="0"/>
              </a:rPr>
              <a:t>	</a:t>
            </a:r>
            <a:r>
              <a:rPr lang="en-US" altLang="en-US" dirty="0">
                <a:cs typeface="Times New Roman" panose="02020603050405020304" pitchFamily="18" charset="0"/>
              </a:rPr>
              <a:t>Model EOQ </a:t>
            </a:r>
            <a:r>
              <a:rPr lang="id-ID" altLang="en-US" dirty="0">
                <a:cs typeface="Times New Roman" panose="02020603050405020304" pitchFamily="18" charset="0"/>
              </a:rPr>
              <a:t>ini </a:t>
            </a:r>
            <a:r>
              <a:rPr lang="en-US" altLang="en-US" dirty="0" err="1">
                <a:cs typeface="Times New Roman" panose="02020603050405020304" pitchFamily="18" charset="0"/>
              </a:rPr>
              <a:t>menghitung</a:t>
            </a:r>
            <a:r>
              <a:rPr lang="en-US" altLang="en-US" dirty="0">
                <a:cs typeface="Times New Roman" panose="02020603050405020304" pitchFamily="18" charset="0"/>
              </a:rPr>
              <a:t> </a:t>
            </a:r>
            <a:r>
              <a:rPr lang="en-US" altLang="en-US" dirty="0" err="1">
                <a:cs typeface="Times New Roman" panose="02020603050405020304" pitchFamily="18" charset="0"/>
              </a:rPr>
              <a:t>tingkat</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yang optimal</a:t>
            </a:r>
            <a:r>
              <a:rPr lang="id-ID" altLang="en-US" dirty="0">
                <a:cs typeface="Times New Roman" panose="02020603050405020304" pitchFamily="18" charset="0"/>
              </a:rPr>
              <a:t>, dengan menhitung berapa jumlah kuantitas dalam setiap kali pembelian bahan.</a:t>
            </a:r>
            <a:r>
              <a:rPr lang="en-US" altLang="en-US" dirty="0"/>
              <a:t> </a:t>
            </a:r>
            <a:endParaRPr lang="id-ID" altLang="en-US" dirty="0"/>
          </a:p>
          <a:p>
            <a:pPr marL="182563" indent="-182563" fontAlgn="auto">
              <a:spcAft>
                <a:spcPts val="0"/>
              </a:spcAft>
              <a:buFontTx/>
              <a:buNone/>
              <a:defRPr/>
            </a:pPr>
            <a:r>
              <a:rPr lang="id-ID" altLang="en-US" dirty="0">
                <a:cs typeface="Times New Roman" panose="02020603050405020304" pitchFamily="18" charset="0"/>
              </a:rPr>
              <a:t>	</a:t>
            </a:r>
            <a:r>
              <a:rPr lang="en-US" altLang="en-US" dirty="0">
                <a:cs typeface="Times New Roman" panose="02020603050405020304" pitchFamily="18" charset="0"/>
              </a:rPr>
              <a:t>Model EOQ </a:t>
            </a:r>
            <a:r>
              <a:rPr lang="en-US" altLang="en-US" dirty="0" err="1">
                <a:cs typeface="Times New Roman" panose="02020603050405020304" pitchFamily="18" charset="0"/>
              </a:rPr>
              <a:t>menghitung</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optimal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secara</a:t>
            </a:r>
            <a:r>
              <a:rPr lang="en-US" altLang="en-US" dirty="0">
                <a:cs typeface="Times New Roman" panose="02020603050405020304" pitchFamily="18" charset="0"/>
              </a:rPr>
              <a:t> </a:t>
            </a:r>
            <a:r>
              <a:rPr lang="en-US" altLang="en-US" dirty="0" err="1">
                <a:cs typeface="Times New Roman" panose="02020603050405020304" pitchFamily="18" charset="0"/>
              </a:rPr>
              <a:t>eksplisit</a:t>
            </a:r>
            <a:r>
              <a:rPr lang="en-US" altLang="en-US" dirty="0">
                <a:cs typeface="Times New Roman" panose="02020603050405020304" pitchFamily="18" charset="0"/>
              </a:rPr>
              <a:t> </a:t>
            </a:r>
            <a:r>
              <a:rPr lang="en-US" altLang="en-US" dirty="0" err="1">
                <a:cs typeface="Times New Roman" panose="02020603050405020304" pitchFamily="18" charset="0"/>
              </a:rPr>
              <a:t>memasukkan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pemesanan</a:t>
            </a:r>
            <a:r>
              <a:rPr lang="en-US" altLang="en-US" dirty="0">
                <a:cs typeface="Times New Roman" panose="02020603050405020304" pitchFamily="18" charset="0"/>
              </a:rPr>
              <a:t> </a:t>
            </a:r>
            <a:r>
              <a:rPr lang="en-US" altLang="en-US" dirty="0" err="1">
                <a:cs typeface="Times New Roman" panose="02020603050405020304" pitchFamily="18" charset="0"/>
              </a:rPr>
              <a:t>dan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penyimpanan</a:t>
            </a:r>
            <a:r>
              <a:rPr lang="en-US" altLang="en-US" dirty="0"/>
              <a:t>.</a:t>
            </a:r>
          </a:p>
          <a:p>
            <a:pPr marL="182563" indent="-182563" fontAlgn="auto">
              <a:spcAft>
                <a:spcPts val="0"/>
              </a:spcAft>
              <a:buFontTx/>
              <a:buNone/>
              <a:defRPr/>
            </a:pPr>
            <a:r>
              <a:rPr lang="id-ID" altLang="en-US" b="1" dirty="0">
                <a:cs typeface="Times New Roman" panose="02020603050405020304" pitchFamily="18" charset="0"/>
              </a:rPr>
              <a:t>	</a:t>
            </a:r>
            <a:r>
              <a:rPr lang="en-US" altLang="en-US" b="1" dirty="0">
                <a:solidFill>
                  <a:schemeClr val="accent3">
                    <a:lumMod val="75000"/>
                  </a:schemeClr>
                </a:solidFill>
                <a:cs typeface="Times New Roman" panose="02020603050405020304" pitchFamily="18" charset="0"/>
              </a:rPr>
              <a:t>Model EQO</a:t>
            </a:r>
            <a:r>
              <a:rPr lang="en-US" altLang="en-US" dirty="0">
                <a:solidFill>
                  <a:schemeClr val="accent3">
                    <a:lumMod val="75000"/>
                  </a:schemeClr>
                </a:solidFill>
              </a:rPr>
              <a:t> </a:t>
            </a:r>
          </a:p>
          <a:p>
            <a:pPr marL="182563" indent="-182563" fontAlgn="auto">
              <a:spcAft>
                <a:spcPts val="0"/>
              </a:spcAft>
              <a:buFontTx/>
              <a:buNone/>
              <a:defRPr/>
            </a:pPr>
            <a:r>
              <a:rPr lang="id-ID" altLang="en-US" dirty="0">
                <a:cs typeface="Times New Roman" panose="02020603050405020304" pitchFamily="18" charset="0"/>
              </a:rPr>
              <a:t>	</a:t>
            </a:r>
            <a:r>
              <a:rPr lang="en-US" altLang="en-US" dirty="0">
                <a:cs typeface="Times New Roman" panose="02020603050405020304" pitchFamily="18" charset="0"/>
              </a:rPr>
              <a:t>Model EOQ </a:t>
            </a:r>
            <a:r>
              <a:rPr lang="en-US" altLang="en-US" dirty="0" err="1">
                <a:cs typeface="Times New Roman" panose="02020603050405020304" pitchFamily="18" charset="0"/>
              </a:rPr>
              <a:t>akan</a:t>
            </a:r>
            <a:r>
              <a:rPr lang="en-US" altLang="en-US" dirty="0">
                <a:cs typeface="Times New Roman" panose="02020603050405020304" pitchFamily="18" charset="0"/>
              </a:rPr>
              <a:t> </a:t>
            </a:r>
            <a:r>
              <a:rPr lang="en-US" altLang="en-US" dirty="0" err="1">
                <a:cs typeface="Times New Roman" panose="02020603050405020304" pitchFamily="18" charset="0"/>
              </a:rPr>
              <a:t>mencari</a:t>
            </a:r>
            <a:r>
              <a:rPr lang="en-US" altLang="en-US" dirty="0">
                <a:cs typeface="Times New Roman" panose="02020603050405020304" pitchFamily="18" charset="0"/>
              </a:rPr>
              <a:t> Q optimal, </a:t>
            </a:r>
            <a:r>
              <a:rPr lang="en-US" altLang="en-US" dirty="0" err="1">
                <a:cs typeface="Times New Roman" panose="02020603050405020304" pitchFamily="18" charset="0"/>
              </a:rPr>
              <a:t>yaitu</a:t>
            </a:r>
            <a:r>
              <a:rPr lang="en-US" altLang="en-US" dirty="0">
                <a:cs typeface="Times New Roman" panose="02020603050405020304" pitchFamily="18" charset="0"/>
              </a:rPr>
              <a:t> Q yang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meminimalkan</a:t>
            </a:r>
            <a:r>
              <a:rPr lang="en-US" altLang="en-US" dirty="0">
                <a:cs typeface="Times New Roman" panose="02020603050405020304" pitchFamily="18" charset="0"/>
              </a:rPr>
              <a:t> total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endParaRPr lang="id-ID" altLang="en-US" dirty="0">
              <a:cs typeface="Times New Roman" panose="02020603050405020304" pitchFamily="18" charset="0"/>
            </a:endParaRPr>
          </a:p>
          <a:p>
            <a:pPr marL="182563" indent="-182563" fontAlgn="auto">
              <a:spcAft>
                <a:spcPts val="0"/>
              </a:spcAft>
              <a:buFontTx/>
              <a:buNone/>
              <a:defRPr/>
            </a:pPr>
            <a:r>
              <a:rPr lang="id-ID" altLang="en-US" dirty="0">
                <a:cs typeface="Times New Roman" panose="02020603050405020304" pitchFamily="18" charset="0"/>
              </a:rPr>
              <a:t>	</a:t>
            </a:r>
            <a:r>
              <a:rPr lang="en-US" altLang="en-US" dirty="0">
                <a:cs typeface="Times New Roman" panose="02020603050405020304" pitchFamily="18" charset="0"/>
              </a:rPr>
              <a:t>Total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diidentifikasi</a:t>
            </a:r>
            <a:r>
              <a:rPr lang="en-US" altLang="en-US" dirty="0">
                <a:cs typeface="Times New Roman" panose="02020603050405020304" pitchFamily="18" charset="0"/>
              </a:rPr>
              <a:t> </a:t>
            </a:r>
            <a:r>
              <a:rPr lang="en-US" altLang="en-US" dirty="0" err="1">
                <a:cs typeface="Times New Roman" panose="02020603050405020304" pitchFamily="18" charset="0"/>
              </a:rPr>
              <a:t>sebagai</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pemesanan</a:t>
            </a:r>
            <a:r>
              <a:rPr lang="en-US" altLang="en-US" dirty="0">
                <a:cs typeface="Times New Roman" panose="02020603050405020304" pitchFamily="18" charset="0"/>
              </a:rPr>
              <a:t> </a:t>
            </a:r>
            <a:r>
              <a:rPr lang="en-US" altLang="en-US" dirty="0" err="1">
                <a:cs typeface="Times New Roman" panose="02020603050405020304" pitchFamily="18" charset="0"/>
              </a:rPr>
              <a:t>dan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penyimpanan</a:t>
            </a:r>
            <a:r>
              <a:rPr lang="en-US" altLang="en-US" dirty="0">
                <a:cs typeface="Times New Roman" panose="02020603050405020304" pitchFamily="18" charset="0"/>
              </a:rPr>
              <a:t>.</a:t>
            </a:r>
          </a:p>
          <a:p>
            <a:pPr marL="609600" indent="-609600" fontAlgn="auto">
              <a:spcAft>
                <a:spcPts val="0"/>
              </a:spcAft>
              <a:buFontTx/>
              <a:buNone/>
              <a:defRPr/>
            </a:pPr>
            <a:endParaRPr lang="en-US" altLang="en-US" dirty="0"/>
          </a:p>
        </p:txBody>
      </p:sp>
      <p:sp>
        <p:nvSpPr>
          <p:cNvPr id="2" name="TextBox 1">
            <a:extLst>
              <a:ext uri="{FF2B5EF4-FFF2-40B4-BE49-F238E27FC236}">
                <a16:creationId xmlns:a16="http://schemas.microsoft.com/office/drawing/2014/main" id="{067DAED2-BC90-42A5-B376-4D7A1EE0E1F7}"/>
              </a:ext>
            </a:extLst>
          </p:cNvPr>
          <p:cNvSpPr txBox="1"/>
          <p:nvPr/>
        </p:nvSpPr>
        <p:spPr>
          <a:xfrm>
            <a:off x="1143000" y="381000"/>
            <a:ext cx="5905500" cy="461963"/>
          </a:xfrm>
          <a:prstGeom prst="rect">
            <a:avLst/>
          </a:prstGeom>
          <a:solidFill>
            <a:schemeClr val="accent2">
              <a:lumMod val="40000"/>
              <a:lumOff val="60000"/>
            </a:schemeClr>
          </a:solidFill>
        </p:spPr>
        <p:txBody>
          <a:bodyPr wrap="none">
            <a:spAutoFit/>
          </a:bodyPr>
          <a:lstStyle/>
          <a:p>
            <a:pPr>
              <a:defRPr/>
            </a:pPr>
            <a:r>
              <a:rPr lang="id-ID" b="1" dirty="0"/>
              <a:t>MODEL PERSEDIAAN OPTIMAL (EOQ)</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9C5826A0-792D-4CC1-98F8-11BE1882C550}"/>
              </a:ext>
            </a:extLst>
          </p:cNvPr>
          <p:cNvSpPr>
            <a:spLocks noGrp="1" noChangeArrowheads="1"/>
          </p:cNvSpPr>
          <p:nvPr>
            <p:ph idx="1"/>
          </p:nvPr>
        </p:nvSpPr>
        <p:spPr>
          <a:xfrm>
            <a:off x="228600" y="1676400"/>
            <a:ext cx="7543800" cy="4419600"/>
          </a:xfrm>
        </p:spPr>
        <p:txBody>
          <a:bodyPr/>
          <a:lstStyle/>
          <a:p>
            <a:pPr marL="609600" indent="-609600">
              <a:buFontTx/>
              <a:buAutoNum type="arabicPeriod"/>
            </a:pPr>
            <a:r>
              <a:rPr lang="en-US" altLang="en-US">
                <a:cs typeface="Times New Roman" panose="02020603050405020304" pitchFamily="18" charset="0"/>
              </a:rPr>
              <a:t>Biaya Pemesanan (Order). Biaya pemesanan merupakan biaya yang terjadi karena aktivitas pemesanan</a:t>
            </a:r>
            <a:r>
              <a:rPr lang="id-ID" altLang="en-US">
                <a:cs typeface="Times New Roman" panose="02020603050405020304" pitchFamily="18" charset="0"/>
              </a:rPr>
              <a:t>, dihutung atas dasar frekuensi pemesanan</a:t>
            </a:r>
            <a:endParaRPr lang="en-US" altLang="en-US"/>
          </a:p>
          <a:p>
            <a:pPr marL="609600" indent="-609600">
              <a:buFontTx/>
              <a:buNone/>
            </a:pPr>
            <a:r>
              <a:rPr lang="en-US" altLang="en-US">
                <a:cs typeface="Times New Roman" panose="02020603050405020304" pitchFamily="18" charset="0"/>
              </a:rPr>
              <a:t>2.</a:t>
            </a:r>
            <a:r>
              <a:rPr lang="id-ID" altLang="en-US">
                <a:cs typeface="Times New Roman" panose="02020603050405020304" pitchFamily="18" charset="0"/>
              </a:rPr>
              <a:t>	</a:t>
            </a:r>
            <a:r>
              <a:rPr lang="en-US" altLang="en-US">
                <a:cs typeface="Times New Roman" panose="02020603050405020304" pitchFamily="18" charset="0"/>
              </a:rPr>
              <a:t>Total biaya simpan dihitung sebagai biaya simpan per-unit dikalikan persediaan rata-rata</a:t>
            </a:r>
            <a:r>
              <a:rPr lang="id-ID" altLang="en-US">
                <a:cs typeface="Times New Roman" panose="02020603050405020304" pitchFamily="18" charset="0"/>
              </a:rPr>
              <a:t>, atau prosentase dari nilai rata-rata persediaan</a:t>
            </a:r>
            <a:r>
              <a:rPr lang="en-US" altLang="en-US">
                <a:cs typeface="Times New Roman" panose="02020603050405020304" pitchFamily="18" charset="0"/>
              </a:rPr>
              <a:t>. </a:t>
            </a:r>
            <a:endParaRPr lang="id-ID" altLang="en-US">
              <a:cs typeface="Times New Roman" panose="02020603050405020304" pitchFamily="18" charset="0"/>
            </a:endParaRPr>
          </a:p>
          <a:p>
            <a:pPr marL="609600" indent="-609600" algn="just">
              <a:buFontTx/>
              <a:buAutoNum type="arabicPeriod" startAt="3"/>
            </a:pPr>
            <a:r>
              <a:rPr lang="en-US" altLang="en-US">
                <a:cs typeface="Times New Roman" panose="02020603050405020304" pitchFamily="18" charset="0"/>
              </a:rPr>
              <a:t>Total biaya </a:t>
            </a:r>
            <a:r>
              <a:rPr lang="id-ID" altLang="en-US">
                <a:cs typeface="Times New Roman" panose="02020603050405020304" pitchFamily="18" charset="0"/>
              </a:rPr>
              <a:t>persediaan merupakan penjumlahan dari total biaya </a:t>
            </a:r>
            <a:r>
              <a:rPr lang="en-US" altLang="en-US">
                <a:cs typeface="Times New Roman" panose="02020603050405020304" pitchFamily="18" charset="0"/>
              </a:rPr>
              <a:t>pemesanan </a:t>
            </a:r>
            <a:r>
              <a:rPr lang="id-ID" altLang="en-US">
                <a:cs typeface="Times New Roman" panose="02020603050405020304" pitchFamily="18" charset="0"/>
              </a:rPr>
              <a:t>dan total biaya penyimpanan</a:t>
            </a:r>
            <a:r>
              <a:rPr lang="en-US" altLang="en-US">
                <a:cs typeface="Times New Roman" panose="02020603050405020304" pitchFamily="18" charset="0"/>
              </a:rPr>
              <a:t> </a:t>
            </a:r>
            <a:endParaRPr lang="en-US" altLang="en-US"/>
          </a:p>
        </p:txBody>
      </p:sp>
      <p:sp>
        <p:nvSpPr>
          <p:cNvPr id="2" name="TextBox 1">
            <a:extLst>
              <a:ext uri="{FF2B5EF4-FFF2-40B4-BE49-F238E27FC236}">
                <a16:creationId xmlns:a16="http://schemas.microsoft.com/office/drawing/2014/main" id="{3C611E96-4A9D-47F3-B390-9A58E0B2C34E}"/>
              </a:ext>
            </a:extLst>
          </p:cNvPr>
          <p:cNvSpPr txBox="1"/>
          <p:nvPr/>
        </p:nvSpPr>
        <p:spPr>
          <a:xfrm>
            <a:off x="685800" y="381000"/>
            <a:ext cx="6477000" cy="830263"/>
          </a:xfrm>
          <a:prstGeom prst="rect">
            <a:avLst/>
          </a:prstGeom>
          <a:solidFill>
            <a:schemeClr val="accent2">
              <a:lumMod val="40000"/>
              <a:lumOff val="60000"/>
            </a:schemeClr>
          </a:solidFill>
        </p:spPr>
        <p:txBody>
          <a:bodyPr>
            <a:spAutoFit/>
          </a:bodyPr>
          <a:lstStyle/>
          <a:p>
            <a:pPr>
              <a:defRPr/>
            </a:pPr>
            <a:r>
              <a:rPr lang="id-ID" dirty="0"/>
              <a:t>BIAYA PERSEDIAAN YANG DIPERHITUNGKAN DALAM EOQ</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9BE4789-07B8-4C91-AAA3-07C09D0BD5BC}"/>
              </a:ext>
            </a:extLst>
          </p:cNvPr>
          <p:cNvSpPr>
            <a:spLocks noGrp="1" noChangeArrowheads="1"/>
          </p:cNvSpPr>
          <p:nvPr>
            <p:ph type="title"/>
          </p:nvPr>
        </p:nvSpPr>
        <p:spPr>
          <a:xfrm>
            <a:off x="228600" y="228600"/>
            <a:ext cx="8686800" cy="1143000"/>
          </a:xfrm>
        </p:spPr>
        <p:txBody>
          <a:bodyPr/>
          <a:lstStyle/>
          <a:p>
            <a:br>
              <a:rPr lang="en-US" altLang="en-US" sz="2800">
                <a:cs typeface="Times New Roman" panose="02020603050405020304" pitchFamily="18" charset="0"/>
              </a:rPr>
            </a:br>
            <a:endParaRPr lang="en-US" altLang="en-US" sz="2800"/>
          </a:p>
        </p:txBody>
      </p:sp>
      <p:sp>
        <p:nvSpPr>
          <p:cNvPr id="2051" name="Rectangle 3">
            <a:extLst>
              <a:ext uri="{FF2B5EF4-FFF2-40B4-BE49-F238E27FC236}">
                <a16:creationId xmlns:a16="http://schemas.microsoft.com/office/drawing/2014/main" id="{106198F1-7439-4F43-B7F7-CA3B4813D498}"/>
              </a:ext>
            </a:extLst>
          </p:cNvPr>
          <p:cNvSpPr>
            <a:spLocks noGrp="1" noChangeArrowheads="1"/>
          </p:cNvSpPr>
          <p:nvPr>
            <p:ph idx="1"/>
          </p:nvPr>
        </p:nvSpPr>
        <p:spPr>
          <a:xfrm>
            <a:off x="533400" y="1295400"/>
            <a:ext cx="8686800" cy="5105400"/>
          </a:xfrm>
        </p:spPr>
        <p:txBody>
          <a:bodyPr rtlCol="0">
            <a:normAutofit lnSpcReduction="10000"/>
          </a:bodyPr>
          <a:lstStyle/>
          <a:p>
            <a:pPr fontAlgn="auto">
              <a:spcAft>
                <a:spcPts val="0"/>
              </a:spcAft>
              <a:buFontTx/>
              <a:buNone/>
              <a:defRPr/>
            </a:pPr>
            <a:r>
              <a:rPr lang="id-ID" altLang="en-US" b="1" dirty="0">
                <a:cs typeface="Times New Roman" panose="02020603050405020304" pitchFamily="18" charset="0"/>
              </a:rPr>
              <a:t>  </a:t>
            </a:r>
            <a:r>
              <a:rPr lang="en-US" altLang="en-US" b="1" dirty="0" err="1">
                <a:cs typeface="Times New Roman" panose="02020603050405020304" pitchFamily="18" charset="0"/>
              </a:rPr>
              <a:t>Kenapa</a:t>
            </a:r>
            <a:r>
              <a:rPr lang="en-US" altLang="en-US" b="1" dirty="0">
                <a:cs typeface="Times New Roman" panose="02020603050405020304" pitchFamily="18" charset="0"/>
              </a:rPr>
              <a:t> Perusahaan </a:t>
            </a:r>
            <a:r>
              <a:rPr lang="en-US" altLang="en-US" b="1" dirty="0" err="1">
                <a:cs typeface="Times New Roman" panose="02020603050405020304" pitchFamily="18" charset="0"/>
              </a:rPr>
              <a:t>Mempunyai</a:t>
            </a:r>
            <a:r>
              <a:rPr lang="en-US" altLang="en-US" b="1" dirty="0">
                <a:cs typeface="Times New Roman" panose="02020603050405020304" pitchFamily="18" charset="0"/>
              </a:rPr>
              <a:t> </a:t>
            </a:r>
            <a:r>
              <a:rPr lang="en-US" altLang="en-US" b="1" dirty="0" err="1">
                <a:cs typeface="Times New Roman" panose="02020603050405020304" pitchFamily="18" charset="0"/>
              </a:rPr>
              <a:t>Piutang</a:t>
            </a:r>
            <a:r>
              <a:rPr lang="en-US" altLang="en-US" dirty="0"/>
              <a:t> </a:t>
            </a:r>
          </a:p>
          <a:p>
            <a:pPr marL="444500" indent="-444500" fontAlgn="auto">
              <a:spcAft>
                <a:spcPts val="0"/>
              </a:spcAft>
              <a:buFont typeface="Wingdings" panose="05000000000000000000" pitchFamily="2" charset="2"/>
              <a:buChar char="q"/>
              <a:defRPr/>
            </a:pPr>
            <a:r>
              <a:rPr lang="en-US" altLang="en-US" dirty="0" err="1">
                <a:cs typeface="Times New Roman" panose="02020603050405020304" pitchFamily="18" charset="0"/>
              </a:rPr>
              <a:t>Secara</a:t>
            </a:r>
            <a:r>
              <a:rPr lang="en-US" altLang="en-US" dirty="0">
                <a:cs typeface="Times New Roman" panose="02020603050405020304" pitchFamily="18" charset="0"/>
              </a:rPr>
              <a:t> </a:t>
            </a:r>
            <a:r>
              <a:rPr lang="en-US" altLang="en-US" dirty="0" err="1">
                <a:cs typeface="Times New Roman" panose="02020603050405020304" pitchFamily="18" charset="0"/>
              </a:rPr>
              <a:t>umum</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akan</a:t>
            </a:r>
            <a:r>
              <a:rPr lang="en-US" altLang="en-US" dirty="0">
                <a:cs typeface="Times New Roman" panose="02020603050405020304" pitchFamily="18" charset="0"/>
              </a:rPr>
              <a:t> </a:t>
            </a:r>
            <a:r>
              <a:rPr lang="en-US" altLang="en-US" dirty="0" err="1">
                <a:cs typeface="Times New Roman" panose="02020603050405020304" pitchFamily="18" charset="0"/>
              </a:rPr>
              <a:t>lebih</a:t>
            </a:r>
            <a:r>
              <a:rPr lang="en-US" altLang="en-US" dirty="0">
                <a:cs typeface="Times New Roman" panose="02020603050405020304" pitchFamily="18" charset="0"/>
              </a:rPr>
              <a:t> </a:t>
            </a:r>
            <a:r>
              <a:rPr lang="en-US" altLang="en-US" dirty="0" err="1">
                <a:cs typeface="Times New Roman" panose="02020603050405020304" pitchFamily="18" charset="0"/>
              </a:rPr>
              <a:t>suka</a:t>
            </a:r>
            <a:r>
              <a:rPr lang="en-US" altLang="en-US" dirty="0">
                <a:cs typeface="Times New Roman" panose="02020603050405020304" pitchFamily="18" charset="0"/>
              </a:rPr>
              <a:t> </a:t>
            </a:r>
            <a:r>
              <a:rPr lang="en-US" altLang="en-US" dirty="0" err="1">
                <a:cs typeface="Times New Roman" panose="02020603050405020304" pitchFamily="18" charset="0"/>
              </a:rPr>
              <a:t>untuk</a:t>
            </a:r>
            <a:r>
              <a:rPr lang="en-US" altLang="en-US" dirty="0">
                <a:cs typeface="Times New Roman" panose="02020603050405020304" pitchFamily="18" charset="0"/>
              </a:rPr>
              <a:t> </a:t>
            </a:r>
            <a:r>
              <a:rPr lang="en-US" altLang="en-US" dirty="0" err="1">
                <a:cs typeface="Times New Roman" panose="02020603050405020304" pitchFamily="18" charset="0"/>
              </a:rPr>
              <a:t>menjual</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tunai</a:t>
            </a:r>
            <a:r>
              <a:rPr lang="en-US" altLang="en-US" dirty="0">
                <a:cs typeface="Times New Roman" panose="02020603050405020304" pitchFamily="18" charset="0"/>
              </a:rPr>
              <a:t>, </a:t>
            </a:r>
            <a:r>
              <a:rPr lang="en-US" altLang="en-US" dirty="0" err="1">
                <a:cs typeface="Times New Roman" panose="02020603050405020304" pitchFamily="18" charset="0"/>
              </a:rPr>
              <a:t>karena</a:t>
            </a:r>
            <a:r>
              <a:rPr lang="en-US" altLang="en-US" dirty="0">
                <a:cs typeface="Times New Roman" panose="02020603050405020304" pitchFamily="18" charset="0"/>
              </a:rPr>
              <a:t> </a:t>
            </a:r>
            <a:r>
              <a:rPr lang="en-US" altLang="en-US" dirty="0" err="1">
                <a:cs typeface="Times New Roman" panose="02020603050405020304" pitchFamily="18" charset="0"/>
              </a:rPr>
              <a:t>akan</a:t>
            </a:r>
            <a:r>
              <a:rPr lang="en-US" altLang="en-US" dirty="0">
                <a:cs typeface="Times New Roman" panose="02020603050405020304" pitchFamily="18" charset="0"/>
              </a:rPr>
              <a:t> </a:t>
            </a:r>
            <a:r>
              <a:rPr lang="en-US" altLang="en-US" dirty="0" err="1">
                <a:cs typeface="Times New Roman" panose="02020603050405020304" pitchFamily="18" charset="0"/>
              </a:rPr>
              <a:t>menerima</a:t>
            </a:r>
            <a:r>
              <a:rPr lang="en-US" altLang="en-US" dirty="0">
                <a:cs typeface="Times New Roman" panose="02020603050405020304" pitchFamily="18" charset="0"/>
              </a:rPr>
              <a:t> </a:t>
            </a:r>
            <a:r>
              <a:rPr lang="en-US" altLang="en-US" dirty="0" err="1">
                <a:cs typeface="Times New Roman" panose="02020603050405020304" pitchFamily="18" charset="0"/>
              </a:rPr>
              <a:t>kas</a:t>
            </a:r>
            <a:r>
              <a:rPr lang="en-US" altLang="en-US" dirty="0">
                <a:cs typeface="Times New Roman" panose="02020603050405020304" pitchFamily="18" charset="0"/>
              </a:rPr>
              <a:t> </a:t>
            </a:r>
            <a:r>
              <a:rPr lang="en-US" altLang="en-US" dirty="0" err="1">
                <a:cs typeface="Times New Roman" panose="02020603050405020304" pitchFamily="18" charset="0"/>
              </a:rPr>
              <a:t>lebih</a:t>
            </a:r>
            <a:r>
              <a:rPr lang="en-US" altLang="en-US" dirty="0">
                <a:cs typeface="Times New Roman" panose="02020603050405020304" pitchFamily="18" charset="0"/>
              </a:rPr>
              <a:t> </a:t>
            </a:r>
            <a:r>
              <a:rPr lang="en-US" altLang="en-US" dirty="0" err="1">
                <a:cs typeface="Times New Roman" panose="02020603050405020304" pitchFamily="18" charset="0"/>
              </a:rPr>
              <a:t>cepat</a:t>
            </a:r>
            <a:r>
              <a:rPr lang="en-US" altLang="en-US" dirty="0">
                <a:cs typeface="Times New Roman" panose="02020603050405020304" pitchFamily="18" charset="0"/>
              </a:rPr>
              <a:t> </a:t>
            </a:r>
            <a:r>
              <a:rPr lang="en-US" altLang="en-US" dirty="0" err="1">
                <a:cs typeface="Times New Roman" panose="02020603050405020304" pitchFamily="18" charset="0"/>
              </a:rPr>
              <a:t>dan</a:t>
            </a:r>
            <a:r>
              <a:rPr lang="en-US" altLang="en-US" dirty="0">
                <a:cs typeface="Times New Roman" panose="02020603050405020304" pitchFamily="18" charset="0"/>
              </a:rPr>
              <a:t> </a:t>
            </a:r>
            <a:r>
              <a:rPr lang="en-US" altLang="en-US" dirty="0" err="1">
                <a:cs typeface="Times New Roman" panose="02020603050405020304" pitchFamily="18" charset="0"/>
              </a:rPr>
              <a:t>memperpendek</a:t>
            </a:r>
            <a:r>
              <a:rPr lang="en-US" altLang="en-US" dirty="0">
                <a:cs typeface="Times New Roman" panose="02020603050405020304" pitchFamily="18" charset="0"/>
              </a:rPr>
              <a:t> </a:t>
            </a:r>
            <a:r>
              <a:rPr lang="en-US" altLang="en-US" dirty="0" err="1">
                <a:cs typeface="Times New Roman" panose="02020603050405020304" pitchFamily="18" charset="0"/>
              </a:rPr>
              <a:t>siklus</a:t>
            </a:r>
            <a:r>
              <a:rPr lang="en-US" altLang="en-US" dirty="0">
                <a:cs typeface="Times New Roman" panose="02020603050405020304" pitchFamily="18" charset="0"/>
              </a:rPr>
              <a:t> </a:t>
            </a:r>
            <a:r>
              <a:rPr lang="en-US" altLang="en-US" dirty="0" err="1">
                <a:cs typeface="Times New Roman" panose="02020603050405020304" pitchFamily="18" charset="0"/>
              </a:rPr>
              <a:t>kas</a:t>
            </a:r>
            <a:r>
              <a:rPr lang="en-US" altLang="en-US" dirty="0">
                <a:cs typeface="Times New Roman" panose="02020603050405020304" pitchFamily="18" charset="0"/>
              </a:rPr>
              <a:t>. </a:t>
            </a:r>
            <a:endParaRPr lang="id-ID" altLang="en-US" dirty="0">
              <a:cs typeface="Times New Roman" panose="02020603050405020304" pitchFamily="18" charset="0"/>
            </a:endParaRPr>
          </a:p>
          <a:p>
            <a:pPr marL="444500" indent="-444500" fontAlgn="auto">
              <a:spcAft>
                <a:spcPts val="0"/>
              </a:spcAft>
              <a:buFont typeface="Wingdings" panose="05000000000000000000" pitchFamily="2" charset="2"/>
              <a:buChar char="q"/>
              <a:defRPr/>
            </a:pPr>
            <a:r>
              <a:rPr lang="en-US" altLang="en-US" dirty="0" err="1">
                <a:cs typeface="Times New Roman" panose="02020603050405020304" pitchFamily="18" charset="0"/>
              </a:rPr>
              <a:t>Tetapi</a:t>
            </a:r>
            <a:r>
              <a:rPr lang="en-US" altLang="en-US" dirty="0">
                <a:cs typeface="Times New Roman" panose="02020603050405020304" pitchFamily="18" charset="0"/>
              </a:rPr>
              <a:t> </a:t>
            </a:r>
            <a:r>
              <a:rPr lang="en-US" altLang="en-US" dirty="0" err="1">
                <a:cs typeface="Times New Roman" panose="02020603050405020304" pitchFamily="18" charset="0"/>
              </a:rPr>
              <a:t>tekanan</a:t>
            </a:r>
            <a:r>
              <a:rPr lang="en-US" altLang="en-US" dirty="0">
                <a:cs typeface="Times New Roman" panose="02020603050405020304" pitchFamily="18" charset="0"/>
              </a:rPr>
              <a:t> </a:t>
            </a:r>
            <a:r>
              <a:rPr lang="en-US" altLang="en-US" dirty="0" err="1">
                <a:cs typeface="Times New Roman" panose="02020603050405020304" pitchFamily="18" charset="0"/>
              </a:rPr>
              <a:t>persaingan</a:t>
            </a:r>
            <a:r>
              <a:rPr lang="en-US" altLang="en-US" dirty="0">
                <a:cs typeface="Times New Roman" panose="02020603050405020304" pitchFamily="18" charset="0"/>
              </a:rPr>
              <a:t> </a:t>
            </a:r>
            <a:r>
              <a:rPr lang="en-US" altLang="en-US" dirty="0" err="1">
                <a:cs typeface="Times New Roman" panose="02020603050405020304" pitchFamily="18" charset="0"/>
              </a:rPr>
              <a:t>membuat</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id-ID" altLang="en-US" dirty="0">
                <a:cs typeface="Times New Roman" panose="02020603050405020304" pitchFamily="18" charset="0"/>
              </a:rPr>
              <a:t>memberi kelonggaran dalam pembayaran dengan </a:t>
            </a:r>
            <a:r>
              <a:rPr lang="en-US" altLang="en-US" dirty="0">
                <a:cs typeface="Times New Roman" panose="02020603050405020304" pitchFamily="18" charset="0"/>
              </a:rPr>
              <a:t> </a:t>
            </a:r>
            <a:r>
              <a:rPr lang="en-US" altLang="en-US" dirty="0" err="1">
                <a:cs typeface="Times New Roman" panose="02020603050405020304" pitchFamily="18" charset="0"/>
              </a:rPr>
              <a:t>menjual</a:t>
            </a:r>
            <a:r>
              <a:rPr lang="en-US" altLang="en-US" dirty="0">
                <a:cs typeface="Times New Roman" panose="02020603050405020304" pitchFamily="18" charset="0"/>
              </a:rPr>
              <a:t> </a:t>
            </a:r>
            <a:r>
              <a:rPr lang="en-US" altLang="en-US" dirty="0" err="1">
                <a:cs typeface="Times New Roman" panose="02020603050405020304" pitchFamily="18" charset="0"/>
              </a:rPr>
              <a:t>secara</a:t>
            </a:r>
            <a:r>
              <a:rPr lang="en-US" altLang="en-US" dirty="0">
                <a:cs typeface="Times New Roman" panose="02020603050405020304" pitchFamily="18" charset="0"/>
              </a:rPr>
              <a:t> </a:t>
            </a:r>
            <a:r>
              <a:rPr lang="en-US" altLang="en-US" dirty="0" err="1">
                <a:cs typeface="Times New Roman" panose="02020603050405020304" pitchFamily="18" charset="0"/>
              </a:rPr>
              <a:t>kredit</a:t>
            </a:r>
            <a:r>
              <a:rPr lang="en-US" altLang="en-US" dirty="0">
                <a:cs typeface="Times New Roman" panose="02020603050405020304" pitchFamily="18" charset="0"/>
              </a:rPr>
              <a:t>.</a:t>
            </a:r>
            <a:r>
              <a:rPr lang="en-US" altLang="en-US" dirty="0"/>
              <a:t> </a:t>
            </a:r>
            <a:endParaRPr lang="id-ID" altLang="en-US" dirty="0"/>
          </a:p>
          <a:p>
            <a:pPr marL="444500" indent="-444500" fontAlgn="auto">
              <a:spcAft>
                <a:spcPts val="0"/>
              </a:spcAft>
              <a:buFont typeface="Wingdings" panose="05000000000000000000" pitchFamily="2" charset="2"/>
              <a:buChar char="q"/>
              <a:defRPr/>
            </a:pP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demikian</a:t>
            </a:r>
            <a:r>
              <a:rPr lang="en-US" altLang="en-US" dirty="0">
                <a:cs typeface="Times New Roman" panose="02020603050405020304" pitchFamily="18" charset="0"/>
              </a:rPr>
              <a:t> </a:t>
            </a:r>
            <a:r>
              <a:rPr lang="en-US" altLang="en-US" dirty="0" err="1">
                <a:cs typeface="Times New Roman" panose="02020603050405020304" pitchFamily="18" charset="0"/>
              </a:rPr>
              <a:t>penggunaan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diharapkan</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meningkatkan</a:t>
            </a:r>
            <a:r>
              <a:rPr lang="en-US" altLang="en-US" dirty="0">
                <a:cs typeface="Times New Roman" panose="02020603050405020304" pitchFamily="18" charset="0"/>
              </a:rPr>
              <a:t> </a:t>
            </a:r>
            <a:r>
              <a:rPr lang="en-US" altLang="en-US" dirty="0" err="1">
                <a:cs typeface="Times New Roman" panose="02020603050405020304" pitchFamily="18" charset="0"/>
              </a:rPr>
              <a:t>penjualan</a:t>
            </a:r>
            <a:r>
              <a:rPr lang="en-US" altLang="en-US" dirty="0">
                <a:cs typeface="Times New Roman" panose="02020603050405020304" pitchFamily="18" charset="0"/>
              </a:rPr>
              <a:t> </a:t>
            </a:r>
            <a:r>
              <a:rPr lang="en-US" altLang="en-US" dirty="0" err="1">
                <a:cs typeface="Times New Roman" panose="02020603050405020304" pitchFamily="18" charset="0"/>
              </a:rPr>
              <a:t>dan</a:t>
            </a:r>
            <a:r>
              <a:rPr lang="en-US" altLang="en-US" dirty="0">
                <a:cs typeface="Times New Roman" panose="02020603050405020304" pitchFamily="18" charset="0"/>
              </a:rPr>
              <a:t> </a:t>
            </a:r>
            <a:r>
              <a:rPr lang="en-US" altLang="en-US" dirty="0" err="1">
                <a:cs typeface="Times New Roman" panose="02020603050405020304" pitchFamily="18" charset="0"/>
              </a:rPr>
              <a:t>keuntungan</a:t>
            </a:r>
            <a:r>
              <a:rPr lang="id-ID" altLang="en-US" dirty="0">
                <a:cs typeface="Times New Roman" panose="02020603050405020304" pitchFamily="18" charset="0"/>
              </a:rPr>
              <a:t>.</a:t>
            </a:r>
          </a:p>
          <a:p>
            <a:pPr marL="444500" indent="-444500" fontAlgn="auto">
              <a:spcAft>
                <a:spcPts val="0"/>
              </a:spcAft>
              <a:buFont typeface="Wingdings" panose="05000000000000000000" pitchFamily="2" charset="2"/>
              <a:buChar char="q"/>
              <a:defRPr/>
            </a:pPr>
            <a:r>
              <a:rPr lang="id-ID" altLang="en-US" dirty="0">
                <a:cs typeface="Times New Roman" panose="02020603050405020304" pitchFamily="18" charset="0"/>
              </a:rPr>
              <a:t>Di sisi lain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menyebabkan</a:t>
            </a:r>
            <a:r>
              <a:rPr lang="en-US" altLang="en-US" dirty="0">
                <a:cs typeface="Times New Roman" panose="02020603050405020304" pitchFamily="18" charset="0"/>
              </a:rPr>
              <a:t> </a:t>
            </a:r>
            <a:r>
              <a:rPr lang="en-US" altLang="en-US" dirty="0" err="1">
                <a:cs typeface="Times New Roman" panose="02020603050405020304" pitchFamily="18" charset="0"/>
              </a:rPr>
              <a:t>peningkatan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yang </a:t>
            </a:r>
            <a:r>
              <a:rPr lang="en-US" altLang="en-US" dirty="0" err="1">
                <a:cs typeface="Times New Roman" panose="02020603050405020304" pitchFamily="18" charset="0"/>
              </a:rPr>
              <a:t>berkaitan</a:t>
            </a:r>
            <a:r>
              <a:rPr lang="en-US" altLang="en-US" dirty="0">
                <a:cs typeface="Times New Roman" panose="02020603050405020304" pitchFamily="18" charset="0"/>
              </a:rPr>
              <a:t> </a:t>
            </a:r>
            <a:r>
              <a:rPr lang="id-ID" altLang="en-US" dirty="0">
                <a:cs typeface="Times New Roman" panose="02020603050405020304" pitchFamily="18" charset="0"/>
              </a:rPr>
              <a:t>sumberdana yang digunakan untuk membiayai</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id-ID" altLang="en-US" dirty="0">
                <a:cs typeface="Times New Roman" panose="02020603050405020304" pitchFamily="18" charset="0"/>
              </a:rPr>
              <a:t> tersebut</a:t>
            </a:r>
            <a:r>
              <a:rPr lang="en-US" altLang="en-US" dirty="0">
                <a:cs typeface="Times New Roman" panose="02020603050405020304" pitchFamily="18" charset="0"/>
              </a:rPr>
              <a:t>.</a:t>
            </a:r>
            <a:r>
              <a:rPr lang="en-US" altLang="en-US" dirty="0"/>
              <a:t> </a:t>
            </a:r>
          </a:p>
        </p:txBody>
      </p:sp>
      <p:sp>
        <p:nvSpPr>
          <p:cNvPr id="2" name="Rectangle 1">
            <a:extLst>
              <a:ext uri="{FF2B5EF4-FFF2-40B4-BE49-F238E27FC236}">
                <a16:creationId xmlns:a16="http://schemas.microsoft.com/office/drawing/2014/main" id="{DA2525F2-E601-44A4-B9AB-B19899E115AF}"/>
              </a:ext>
            </a:extLst>
          </p:cNvPr>
          <p:cNvSpPr/>
          <p:nvPr/>
        </p:nvSpPr>
        <p:spPr>
          <a:xfrm>
            <a:off x="990600" y="354013"/>
            <a:ext cx="6781800" cy="461962"/>
          </a:xfrm>
          <a:prstGeom prst="rect">
            <a:avLst/>
          </a:prstGeom>
          <a:solidFill>
            <a:schemeClr val="accent3">
              <a:lumMod val="60000"/>
              <a:lumOff val="40000"/>
            </a:schemeClr>
          </a:solidFill>
        </p:spPr>
        <p:txBody>
          <a:bodyPr>
            <a:spAutoFit/>
          </a:bodyPr>
          <a:lstStyle/>
          <a:p>
            <a:pPr algn="ctr">
              <a:defRPr/>
            </a:pPr>
            <a:r>
              <a:rPr lang="en-US" dirty="0"/>
              <a:t>MANAJEMEN PIUTANG DAGANG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
            <a:extLst>
              <a:ext uri="{FF2B5EF4-FFF2-40B4-BE49-F238E27FC236}">
                <a16:creationId xmlns:a16="http://schemas.microsoft.com/office/drawing/2014/main" id="{780FAD7C-B54C-4DB0-B45C-C41A00503185}"/>
              </a:ext>
            </a:extLst>
          </p:cNvPr>
          <p:cNvSpPr txBox="1">
            <a:spLocks noChangeArrowheads="1"/>
          </p:cNvSpPr>
          <p:nvPr/>
        </p:nvSpPr>
        <p:spPr bwMode="auto">
          <a:xfrm>
            <a:off x="609600" y="152400"/>
            <a:ext cx="708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id-ID" altLang="en-US"/>
              <a:t>RUMUS EOQ</a:t>
            </a:r>
            <a:endParaRPr lang="en-US" altLang="en-US"/>
          </a:p>
        </p:txBody>
      </p:sp>
      <p:sp>
        <p:nvSpPr>
          <p:cNvPr id="3" name="Rectangle 2">
            <a:extLst>
              <a:ext uri="{FF2B5EF4-FFF2-40B4-BE49-F238E27FC236}">
                <a16:creationId xmlns:a16="http://schemas.microsoft.com/office/drawing/2014/main" id="{90BABD9C-22CD-49A6-935F-F8880E61B81A}"/>
              </a:ext>
            </a:extLst>
          </p:cNvPr>
          <p:cNvSpPr>
            <a:spLocks noRot="1" noChangeAspect="1" noMove="1" noResize="1" noEditPoints="1" noAdjustHandles="1" noChangeArrowheads="1" noChangeShapeType="1" noTextEdit="1"/>
          </p:cNvSpPr>
          <p:nvPr/>
        </p:nvSpPr>
        <p:spPr>
          <a:xfrm>
            <a:off x="762000" y="533400"/>
            <a:ext cx="8382000" cy="5042342"/>
          </a:xfrm>
          <a:prstGeom prst="rect">
            <a:avLst/>
          </a:prstGeom>
          <a:blipFill rotWithShape="0">
            <a:blip r:embed="rId2"/>
            <a:stretch>
              <a:fillRect l="-582" b="-967"/>
            </a:stretch>
          </a:blipFill>
        </p:spPr>
        <p:txBody>
          <a:bodyPr/>
          <a:lstStyle/>
          <a:p>
            <a:r>
              <a:rPr lang="en-US">
                <a:noFill/>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70528553-F5BC-4DDA-A4AD-95175AA546CE}"/>
              </a:ext>
            </a:extLst>
          </p:cNvPr>
          <p:cNvSpPr>
            <a:spLocks noGrp="1" noChangeArrowheads="1"/>
          </p:cNvSpPr>
          <p:nvPr>
            <p:ph idx="1"/>
          </p:nvPr>
        </p:nvSpPr>
        <p:spPr>
          <a:xfrm>
            <a:off x="228600" y="228600"/>
            <a:ext cx="8686800" cy="5867400"/>
          </a:xfrm>
        </p:spPr>
        <p:txBody>
          <a:bodyPr/>
          <a:lstStyle/>
          <a:p>
            <a:pPr>
              <a:buFontTx/>
              <a:buNone/>
            </a:pPr>
            <a:r>
              <a:rPr lang="en-US" altLang="en-US" b="1">
                <a:cs typeface="Times New Roman" panose="02020603050405020304" pitchFamily="18" charset="0"/>
              </a:rPr>
              <a:t>Menentukan Titik Pemesanan Kembali</a:t>
            </a:r>
            <a:r>
              <a:rPr lang="en-US" altLang="en-US"/>
              <a:t> </a:t>
            </a:r>
          </a:p>
          <a:p>
            <a:pPr>
              <a:buFontTx/>
              <a:buNone/>
            </a:pPr>
            <a:r>
              <a:rPr lang="id-ID" altLang="en-US">
                <a:cs typeface="Times New Roman" panose="02020603050405020304" pitchFamily="18" charset="0"/>
              </a:rPr>
              <a:t>	</a:t>
            </a:r>
            <a:r>
              <a:rPr lang="en-US" altLang="en-US">
                <a:cs typeface="Times New Roman" panose="02020603050405020304" pitchFamily="18" charset="0"/>
              </a:rPr>
              <a:t>Misalkan dibutuhkan waktu selama 5 hari dari pesanan dikirimkan sampai pesanan datang (lead time), perusahaan bisa menentukan saat kapan perusahaan harus melakukan pemesanan kembali (reorder point).</a:t>
            </a:r>
            <a:r>
              <a:rPr lang="en-US" altLang="en-US"/>
              <a:t> </a:t>
            </a:r>
            <a:r>
              <a:rPr lang="en-US" altLang="en-US">
                <a:cs typeface="Times New Roman" panose="02020603050405020304" pitchFamily="18" charset="0"/>
              </a:rPr>
              <a:t>Jika segala sesuatu berjalan seperti yang digambarkan, maka perusahaan bisa menentukan tingkat persediaan dan titik order dengan kepastian 100%. Tetapi pada situasi yang lebih realistis, faktor ketidakpastian akan selalu meliputi keputusan manajer keuangan. Untuk mengantisipasi ketidakpastian tersebut, perusahaan bisa menetapkan persediaan besi.</a:t>
            </a:r>
          </a:p>
          <a:p>
            <a:pPr>
              <a:buFontTx/>
              <a:buNone/>
            </a:pPr>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4D48E94A-5916-4343-9CC6-7DE3AF06CAFF}"/>
              </a:ext>
            </a:extLst>
          </p:cNvPr>
          <p:cNvSpPr>
            <a:spLocks noGrp="1" noChangeArrowheads="1"/>
          </p:cNvSpPr>
          <p:nvPr>
            <p:ph idx="1"/>
          </p:nvPr>
        </p:nvSpPr>
        <p:spPr>
          <a:xfrm>
            <a:off x="228600" y="228600"/>
            <a:ext cx="8686800" cy="5867400"/>
          </a:xfrm>
        </p:spPr>
        <p:txBody>
          <a:bodyPr/>
          <a:lstStyle/>
          <a:p>
            <a:pPr>
              <a:buFontTx/>
              <a:buNone/>
            </a:pPr>
            <a:r>
              <a:rPr lang="en-US" altLang="en-US" b="1">
                <a:cs typeface="Times New Roman" panose="02020603050405020304" pitchFamily="18" charset="0"/>
              </a:rPr>
              <a:t>  Konsep Persediaan Besi (Safety Stock)</a:t>
            </a:r>
            <a:r>
              <a:rPr lang="en-US" altLang="en-US"/>
              <a:t> </a:t>
            </a:r>
          </a:p>
          <a:p>
            <a:pPr>
              <a:buFontTx/>
              <a:buNone/>
            </a:pPr>
            <a:r>
              <a:rPr lang="en-US" altLang="en-US">
                <a:cs typeface="Times New Roman" panose="02020603050405020304" pitchFamily="18" charset="0"/>
              </a:rPr>
              <a:t>Persediaan besi ditujukan untuk mengantisipasi perubahan-perubahan yang tidak diperhitungkan sebelumnya. Berikut ini contoh perubahan yang mungkin terjadi.</a:t>
            </a:r>
            <a:r>
              <a:rPr lang="en-US" altLang="en-US"/>
              <a:t> </a:t>
            </a:r>
          </a:p>
          <a:p>
            <a:pPr>
              <a:buFontTx/>
              <a:buNone/>
            </a:pPr>
            <a:r>
              <a:rPr lang="en-US" altLang="en-US" b="1">
                <a:cs typeface="Times New Roman" panose="02020603050405020304" pitchFamily="18" charset="0"/>
              </a:rPr>
              <a:t>Perubahan lead time.</a:t>
            </a:r>
            <a:r>
              <a:rPr lang="en-US" altLang="en-US">
                <a:cs typeface="Times New Roman" panose="02020603050405020304" pitchFamily="18" charset="0"/>
              </a:rPr>
              <a:t> Misalkan karena sesuatu hal, lead-time bukannya lima hari, melainkan menjadi tujuh hari. Jika perusahaan tidak mempunyai persediaan besi (safety stock), perusahaan akan mengalami out of stock. Perusahaan akan kehilangan kesempatan memperoleh keuntungan karena tidak bisa melayani pelanggan. Tetapi dengan persediaan besi, perusahaan masih bisa memenuhi kebutuhan pelanggan.</a:t>
            </a:r>
            <a:r>
              <a:rPr lang="en-US" altLang="en-US"/>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32E39F73-5A38-4194-A8CF-039BC7CC56B6}"/>
              </a:ext>
            </a:extLst>
          </p:cNvPr>
          <p:cNvSpPr>
            <a:spLocks noGrp="1" noChangeArrowheads="1"/>
          </p:cNvSpPr>
          <p:nvPr>
            <p:ph idx="1"/>
          </p:nvPr>
        </p:nvSpPr>
        <p:spPr>
          <a:xfrm>
            <a:off x="228600" y="228600"/>
            <a:ext cx="8686800" cy="5867400"/>
          </a:xfrm>
        </p:spPr>
        <p:txBody>
          <a:bodyPr/>
          <a:lstStyle/>
          <a:p>
            <a:pPr>
              <a:buFontTx/>
              <a:buNone/>
            </a:pPr>
            <a:r>
              <a:rPr lang="en-US" altLang="en-US" b="1">
                <a:cs typeface="Times New Roman" panose="02020603050405020304" pitchFamily="18" charset="0"/>
              </a:rPr>
              <a:t>Perubahan Tingkat Penjualan.</a:t>
            </a:r>
            <a:r>
              <a:rPr lang="en-US" altLang="en-US">
                <a:cs typeface="Times New Roman" panose="02020603050405020304" pitchFamily="18" charset="0"/>
              </a:rPr>
              <a:t> Misalkan sesudah melakukan pemesanan kembali, tingkat penjualan melonjak</a:t>
            </a:r>
            <a:r>
              <a:rPr lang="en-US" altLang="en-US"/>
              <a:t>. </a:t>
            </a:r>
            <a:r>
              <a:rPr lang="en-US" altLang="en-US">
                <a:cs typeface="Times New Roman" panose="02020603050405020304" pitchFamily="18" charset="0"/>
              </a:rPr>
              <a:t>Jika lead time tidak berubah, persediaan akan habis</a:t>
            </a:r>
            <a:r>
              <a:rPr lang="en-US" altLang="en-US"/>
              <a:t>. </a:t>
            </a:r>
            <a:r>
              <a:rPr lang="en-US" altLang="en-US">
                <a:cs typeface="Times New Roman" panose="02020603050405020304" pitchFamily="18" charset="0"/>
              </a:rPr>
              <a:t>Jika perusahaan mempunyai persediaan besi, kebutuhan tersebut bisa diambilkan dari persediaan besi tersebut.</a:t>
            </a:r>
          </a:p>
          <a:p>
            <a:pPr algn="just">
              <a:buFontTx/>
              <a:buNone/>
            </a:pPr>
            <a:r>
              <a:rPr lang="en-US" altLang="en-US">
                <a:cs typeface="Times New Roman" panose="02020603050405020304" pitchFamily="18" charset="0"/>
              </a:rPr>
              <a:t>Tetapi tentu saja biaya simpan akan meningkat, karena persediaan besi meningkatkan tingkat persediaan yang dipegang perusahaan.</a:t>
            </a: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3A16BF-C1EA-4BB0-8263-9AEC583A3FDA}"/>
              </a:ext>
            </a:extLst>
          </p:cNvPr>
          <p:cNvSpPr>
            <a:spLocks noRot="1" noChangeAspect="1" noMove="1" noResize="1" noEditPoints="1" noAdjustHandles="1" noChangeArrowheads="1" noChangeShapeType="1" noTextEdit="1"/>
          </p:cNvSpPr>
          <p:nvPr/>
        </p:nvSpPr>
        <p:spPr>
          <a:xfrm>
            <a:off x="533400" y="533400"/>
            <a:ext cx="8001000" cy="6995761"/>
          </a:xfrm>
          <a:prstGeom prst="rect">
            <a:avLst/>
          </a:prstGeom>
          <a:blipFill rotWithShape="0">
            <a:blip r:embed="rId2"/>
            <a:stretch>
              <a:fillRect l="-686" t="-523"/>
            </a:stretch>
          </a:blipFill>
        </p:spPr>
        <p:txBody>
          <a:bodyPr/>
          <a:lstStyle/>
          <a:p>
            <a:r>
              <a:rPr lang="en-US">
                <a:noFill/>
              </a:rPr>
              <a:t> </a:t>
            </a:r>
          </a:p>
        </p:txBody>
      </p:sp>
      <p:sp>
        <p:nvSpPr>
          <p:cNvPr id="25603" name="TextBox 2">
            <a:extLst>
              <a:ext uri="{FF2B5EF4-FFF2-40B4-BE49-F238E27FC236}">
                <a16:creationId xmlns:a16="http://schemas.microsoft.com/office/drawing/2014/main" id="{D19159D1-57D3-4360-86D3-9C49DE01AA8C}"/>
              </a:ext>
            </a:extLst>
          </p:cNvPr>
          <p:cNvSpPr txBox="1">
            <a:spLocks noChangeArrowheads="1"/>
          </p:cNvSpPr>
          <p:nvPr/>
        </p:nvSpPr>
        <p:spPr bwMode="auto">
          <a:xfrm>
            <a:off x="457200" y="74613"/>
            <a:ext cx="2514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id-ID" altLang="en-US"/>
              <a:t>LATIHAN EOQ</a:t>
            </a:r>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a:extLst>
              <a:ext uri="{FF2B5EF4-FFF2-40B4-BE49-F238E27FC236}">
                <a16:creationId xmlns:a16="http://schemas.microsoft.com/office/drawing/2014/main" id="{7420DF8E-4520-4052-853C-690D10D9CA75}"/>
              </a:ext>
            </a:extLst>
          </p:cNvPr>
          <p:cNvSpPr>
            <a:spLocks noGrp="1" noChangeArrowheads="1"/>
          </p:cNvSpPr>
          <p:nvPr>
            <p:ph idx="1"/>
          </p:nvPr>
        </p:nvSpPr>
        <p:spPr>
          <a:xfrm>
            <a:off x="838200" y="228600"/>
            <a:ext cx="7467600" cy="6400800"/>
          </a:xfrm>
        </p:spPr>
        <p:txBody>
          <a:bodyPr rtlCol="0">
            <a:normAutofit lnSpcReduction="10000"/>
          </a:bodyPr>
          <a:lstStyle/>
          <a:p>
            <a:pPr marL="0" indent="0" fontAlgn="auto">
              <a:spcAft>
                <a:spcPts val="0"/>
              </a:spcAft>
              <a:buFont typeface="Arial" panose="020B0604020202020204" pitchFamily="34" charset="0"/>
              <a:buNone/>
              <a:defRPr/>
            </a:pPr>
            <a:r>
              <a:rPr lang="en-US" altLang="en-US" b="1" dirty="0" err="1">
                <a:cs typeface="Times New Roman" panose="02020603050405020304" pitchFamily="18" charset="0"/>
              </a:rPr>
              <a:t>Sistem</a:t>
            </a:r>
            <a:r>
              <a:rPr lang="en-US" altLang="en-US" b="1" dirty="0">
                <a:cs typeface="Times New Roman" panose="02020603050405020304" pitchFamily="18" charset="0"/>
              </a:rPr>
              <a:t> </a:t>
            </a:r>
            <a:r>
              <a:rPr lang="en-US" altLang="en-US" b="1" dirty="0" err="1">
                <a:cs typeface="Times New Roman" panose="02020603050405020304" pitchFamily="18" charset="0"/>
              </a:rPr>
              <a:t>Pengendalian</a:t>
            </a:r>
            <a:r>
              <a:rPr lang="en-US" altLang="en-US" b="1" dirty="0">
                <a:cs typeface="Times New Roman" panose="02020603050405020304" pitchFamily="18" charset="0"/>
              </a:rPr>
              <a:t> </a:t>
            </a:r>
            <a:r>
              <a:rPr lang="en-US" altLang="en-US" b="1" dirty="0" err="1">
                <a:cs typeface="Times New Roman" panose="02020603050405020304" pitchFamily="18" charset="0"/>
              </a:rPr>
              <a:t>Persediaan</a:t>
            </a:r>
            <a:r>
              <a:rPr lang="en-US" altLang="en-US" dirty="0"/>
              <a:t> </a:t>
            </a:r>
          </a:p>
          <a:p>
            <a:pPr marL="609600" indent="-609600" fontAlgn="auto">
              <a:spcAft>
                <a:spcPts val="0"/>
              </a:spcAft>
              <a:buFontTx/>
              <a:buNone/>
              <a:defRPr/>
            </a:pPr>
            <a:r>
              <a:rPr lang="en-US" altLang="en-US" b="1" dirty="0" err="1">
                <a:cs typeface="Times New Roman" panose="02020603050405020304" pitchFamily="18" charset="0"/>
              </a:rPr>
              <a:t>Metode</a:t>
            </a:r>
            <a:r>
              <a:rPr lang="en-US" altLang="en-US" b="1" dirty="0">
                <a:cs typeface="Times New Roman" panose="02020603050405020304" pitchFamily="18" charset="0"/>
              </a:rPr>
              <a:t> ABC. </a:t>
            </a:r>
          </a:p>
          <a:p>
            <a:pPr marL="0" indent="0" fontAlgn="auto">
              <a:spcAft>
                <a:spcPts val="0"/>
              </a:spcAft>
              <a:buFontTx/>
              <a:buNone/>
              <a:defRPr/>
            </a:pPr>
            <a:r>
              <a:rPr lang="en-US" altLang="en-US" dirty="0" err="1">
                <a:cs typeface="Times New Roman" panose="02020603050405020304" pitchFamily="18" charset="0"/>
              </a:rPr>
              <a:t>Metode</a:t>
            </a:r>
            <a:r>
              <a:rPr lang="en-US" altLang="en-US" dirty="0">
                <a:cs typeface="Times New Roman" panose="02020603050405020304" pitchFamily="18" charset="0"/>
              </a:rPr>
              <a:t> </a:t>
            </a:r>
            <a:r>
              <a:rPr lang="en-US" altLang="en-US" dirty="0" err="1">
                <a:cs typeface="Times New Roman" panose="02020603050405020304" pitchFamily="18" charset="0"/>
              </a:rPr>
              <a:t>ini</a:t>
            </a:r>
            <a:r>
              <a:rPr lang="en-US" altLang="en-US" dirty="0">
                <a:cs typeface="Times New Roman" panose="02020603050405020304" pitchFamily="18" charset="0"/>
              </a:rPr>
              <a:t> </a:t>
            </a:r>
            <a:r>
              <a:rPr lang="en-US" altLang="en-US" dirty="0" err="1">
                <a:cs typeface="Times New Roman" panose="02020603050405020304" pitchFamily="18" charset="0"/>
              </a:rPr>
              <a:t>menggolongkan</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berdasarkan</a:t>
            </a:r>
            <a:r>
              <a:rPr lang="en-US" altLang="en-US" dirty="0">
                <a:cs typeface="Times New Roman" panose="02020603050405020304" pitchFamily="18" charset="0"/>
              </a:rPr>
              <a:t> </a:t>
            </a:r>
            <a:r>
              <a:rPr lang="en-US" altLang="en-US" dirty="0" err="1">
                <a:cs typeface="Times New Roman" panose="02020603050405020304" pitchFamily="18" charset="0"/>
              </a:rPr>
              <a:t>nilai</a:t>
            </a:r>
            <a:r>
              <a:rPr lang="en-US" altLang="en-US" dirty="0">
                <a:cs typeface="Times New Roman" panose="02020603050405020304" pitchFamily="18" charset="0"/>
              </a:rPr>
              <a:t> </a:t>
            </a:r>
            <a:r>
              <a:rPr lang="en-US" altLang="en-US" dirty="0" err="1">
                <a:cs typeface="Times New Roman" panose="02020603050405020304" pitchFamily="18" charset="0"/>
              </a:rPr>
              <a:t>dan</a:t>
            </a:r>
            <a:r>
              <a:rPr lang="en-US" altLang="en-US" dirty="0">
                <a:cs typeface="Times New Roman" panose="02020603050405020304" pitchFamily="18" charset="0"/>
              </a:rPr>
              <a:t> </a:t>
            </a:r>
            <a:r>
              <a:rPr lang="en-US" altLang="en-US" dirty="0" err="1">
                <a:cs typeface="Times New Roman" panose="02020603050405020304" pitchFamily="18" charset="0"/>
              </a:rPr>
              <a:t>kuantitas</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bagan</a:t>
            </a:r>
            <a:r>
              <a:rPr lang="en-US" altLang="en-US" dirty="0">
                <a:cs typeface="Times New Roman" panose="02020603050405020304" pitchFamily="18" charset="0"/>
              </a:rPr>
              <a:t> </a:t>
            </a:r>
            <a:r>
              <a:rPr lang="en-US" altLang="en-US" dirty="0" err="1">
                <a:cs typeface="Times New Roman" panose="02020603050405020304" pitchFamily="18" charset="0"/>
              </a:rPr>
              <a:t>semacam</a:t>
            </a:r>
            <a:r>
              <a:rPr lang="en-US" altLang="en-US" dirty="0">
                <a:cs typeface="Times New Roman" panose="02020603050405020304" pitchFamily="18" charset="0"/>
              </a:rPr>
              <a:t> </a:t>
            </a:r>
            <a:r>
              <a:rPr lang="en-US" altLang="en-US" dirty="0" err="1">
                <a:cs typeface="Times New Roman" panose="02020603050405020304" pitchFamily="18" charset="0"/>
              </a:rPr>
              <a:t>itu</a:t>
            </a:r>
            <a:r>
              <a:rPr lang="en-US" altLang="en-US" dirty="0">
                <a:cs typeface="Times New Roman" panose="02020603050405020304" pitchFamily="18" charset="0"/>
              </a:rPr>
              <a:t>, </a:t>
            </a:r>
            <a:r>
              <a:rPr lang="en-US" altLang="en-US" dirty="0" err="1">
                <a:cs typeface="Times New Roman" panose="02020603050405020304" pitchFamily="18" charset="0"/>
              </a:rPr>
              <a:t>manajer</a:t>
            </a:r>
            <a:r>
              <a:rPr lang="en-US" altLang="en-US" dirty="0">
                <a:cs typeface="Times New Roman" panose="02020603050405020304" pitchFamily="18" charset="0"/>
              </a:rPr>
              <a:t> </a:t>
            </a:r>
            <a:r>
              <a:rPr lang="en-US" altLang="en-US" dirty="0" err="1">
                <a:cs typeface="Times New Roman" panose="02020603050405020304" pitchFamily="18" charset="0"/>
              </a:rPr>
              <a:t>keuangan</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memfokuskan</a:t>
            </a:r>
            <a:r>
              <a:rPr lang="en-US" altLang="en-US" dirty="0">
                <a:cs typeface="Times New Roman" panose="02020603050405020304" pitchFamily="18" charset="0"/>
              </a:rPr>
              <a:t> </a:t>
            </a:r>
            <a:r>
              <a:rPr lang="en-US" altLang="en-US" dirty="0" err="1">
                <a:cs typeface="Times New Roman" panose="02020603050405020304" pitchFamily="18" charset="0"/>
              </a:rPr>
              <a:t>pada</a:t>
            </a:r>
            <a:r>
              <a:rPr lang="en-US" altLang="en-US" dirty="0">
                <a:cs typeface="Times New Roman" panose="02020603050405020304" pitchFamily="18" charset="0"/>
              </a:rPr>
              <a:t> item yang paling </a:t>
            </a:r>
            <a:r>
              <a:rPr lang="en-US" altLang="en-US" dirty="0" err="1">
                <a:cs typeface="Times New Roman" panose="02020603050405020304" pitchFamily="18" charset="0"/>
              </a:rPr>
              <a:t>membutuhkan</a:t>
            </a:r>
            <a:r>
              <a:rPr lang="en-US" altLang="en-US" dirty="0">
                <a:cs typeface="Times New Roman" panose="02020603050405020304" pitchFamily="18" charset="0"/>
              </a:rPr>
              <a:t> </a:t>
            </a:r>
            <a:r>
              <a:rPr lang="en-US" altLang="en-US" dirty="0" err="1">
                <a:cs typeface="Times New Roman" panose="02020603050405020304" pitchFamily="18" charset="0"/>
              </a:rPr>
              <a:t>pengendalian</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p>
          <a:p>
            <a:pPr marL="609600" indent="-609600" fontAlgn="auto">
              <a:spcAft>
                <a:spcPts val="0"/>
              </a:spcAft>
              <a:buFontTx/>
              <a:buNone/>
              <a:defRPr/>
            </a:pPr>
            <a:r>
              <a:rPr lang="en-US" altLang="en-US" b="1" dirty="0">
                <a:cs typeface="Times New Roman" panose="02020603050405020304" pitchFamily="18" charset="0"/>
              </a:rPr>
              <a:t> Just-In-Time</a:t>
            </a:r>
            <a:r>
              <a:rPr lang="en-US" altLang="en-US" dirty="0">
                <a:cs typeface="Times New Roman" panose="02020603050405020304" pitchFamily="18" charset="0"/>
              </a:rPr>
              <a:t> </a:t>
            </a:r>
          </a:p>
          <a:p>
            <a:pPr marL="0" indent="0" fontAlgn="auto">
              <a:spcAft>
                <a:spcPts val="0"/>
              </a:spcAft>
              <a:buFontTx/>
              <a:buNone/>
              <a:defRPr/>
            </a:pPr>
            <a:r>
              <a:rPr lang="en-US" altLang="en-US" dirty="0" err="1">
                <a:cs typeface="Times New Roman" panose="02020603050405020304" pitchFamily="18" charset="0"/>
              </a:rPr>
              <a:t>Sistem</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just-in-time </a:t>
            </a:r>
            <a:r>
              <a:rPr lang="en-US" altLang="en-US" dirty="0" err="1">
                <a:cs typeface="Times New Roman" panose="02020603050405020304" pitchFamily="18" charset="0"/>
              </a:rPr>
              <a:t>bertujuan</a:t>
            </a:r>
            <a:r>
              <a:rPr lang="en-US" altLang="en-US" dirty="0">
                <a:cs typeface="Times New Roman" panose="02020603050405020304" pitchFamily="18" charset="0"/>
              </a:rPr>
              <a:t> </a:t>
            </a:r>
            <a:r>
              <a:rPr lang="en-US" altLang="en-US" dirty="0" err="1">
                <a:cs typeface="Times New Roman" panose="02020603050405020304" pitchFamily="18" charset="0"/>
              </a:rPr>
              <a:t>meminimalkan</a:t>
            </a:r>
            <a:r>
              <a:rPr lang="en-US" altLang="en-US" dirty="0">
                <a:cs typeface="Times New Roman" panose="02020603050405020304" pitchFamily="18" charset="0"/>
              </a:rPr>
              <a:t> </a:t>
            </a:r>
            <a:r>
              <a:rPr lang="en-US" altLang="en-US" dirty="0" err="1">
                <a:cs typeface="Times New Roman" panose="02020603050405020304" pitchFamily="18" charset="0"/>
              </a:rPr>
              <a:t>tingkat</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kalau</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tingkat</a:t>
            </a:r>
            <a:r>
              <a:rPr lang="en-US" altLang="en-US" dirty="0">
                <a:cs typeface="Times New Roman" panose="02020603050405020304" pitchFamily="18" charset="0"/>
              </a:rPr>
              <a:t> </a:t>
            </a:r>
            <a:r>
              <a:rPr lang="en-US" altLang="en-US" dirty="0" err="1">
                <a:cs typeface="Times New Roman" panose="02020603050405020304" pitchFamily="18" charset="0"/>
              </a:rPr>
              <a:t>persediaan</a:t>
            </a:r>
            <a:r>
              <a:rPr lang="en-US" altLang="en-US" dirty="0">
                <a:cs typeface="Times New Roman" panose="02020603050405020304" pitchFamily="18" charset="0"/>
              </a:rPr>
              <a:t> </a:t>
            </a:r>
            <a:r>
              <a:rPr lang="en-US" altLang="en-US" dirty="0" err="1">
                <a:cs typeface="Times New Roman" panose="02020603050405020304" pitchFamily="18" charset="0"/>
              </a:rPr>
              <a:t>ditekan</a:t>
            </a:r>
            <a:r>
              <a:rPr lang="en-US" altLang="en-US" dirty="0">
                <a:cs typeface="Times New Roman" panose="02020603050405020304" pitchFamily="18" charset="0"/>
              </a:rPr>
              <a:t> </a:t>
            </a:r>
            <a:r>
              <a:rPr lang="en-US" altLang="en-US" dirty="0" err="1">
                <a:cs typeface="Times New Roman" panose="02020603050405020304" pitchFamily="18" charset="0"/>
              </a:rPr>
              <a:t>menjadi</a:t>
            </a:r>
            <a:r>
              <a:rPr lang="en-US" altLang="en-US" dirty="0">
                <a:cs typeface="Times New Roman" panose="02020603050405020304" pitchFamily="18" charset="0"/>
              </a:rPr>
              <a:t> nol. </a:t>
            </a:r>
            <a:r>
              <a:rPr lang="en-US" altLang="en-US" dirty="0" err="1">
                <a:cs typeface="Times New Roman" panose="02020603050405020304" pitchFamily="18" charset="0"/>
              </a:rPr>
              <a:t>Sistem</a:t>
            </a:r>
            <a:r>
              <a:rPr lang="en-US" altLang="en-US" dirty="0">
                <a:cs typeface="Times New Roman" panose="02020603050405020304" pitchFamily="18" charset="0"/>
              </a:rPr>
              <a:t> </a:t>
            </a:r>
            <a:r>
              <a:rPr lang="en-US" altLang="en-US" dirty="0" err="1">
                <a:cs typeface="Times New Roman" panose="02020603050405020304" pitchFamily="18" charset="0"/>
              </a:rPr>
              <a:t>ini</a:t>
            </a:r>
            <a:r>
              <a:rPr lang="en-US" altLang="en-US" dirty="0">
                <a:cs typeface="Times New Roman" panose="02020603050405020304" pitchFamily="18" charset="0"/>
              </a:rPr>
              <a:t> </a:t>
            </a:r>
            <a:r>
              <a:rPr lang="en-US" altLang="en-US" dirty="0" err="1">
                <a:cs typeface="Times New Roman" panose="02020603050405020304" pitchFamily="18" charset="0"/>
              </a:rPr>
              <a:t>dipopulerkan</a:t>
            </a:r>
            <a:r>
              <a:rPr lang="en-US" altLang="en-US" dirty="0">
                <a:cs typeface="Times New Roman" panose="02020603050405020304" pitchFamily="18" charset="0"/>
              </a:rPr>
              <a:t> </a:t>
            </a:r>
            <a:r>
              <a:rPr lang="en-US" altLang="en-US" dirty="0" err="1">
                <a:cs typeface="Times New Roman" panose="02020603050405020304" pitchFamily="18" charset="0"/>
              </a:rPr>
              <a:t>oleh</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di </a:t>
            </a:r>
            <a:r>
              <a:rPr lang="en-US" altLang="en-US" dirty="0" err="1">
                <a:cs typeface="Times New Roman" panose="02020603050405020304" pitchFamily="18" charset="0"/>
              </a:rPr>
              <a:t>Jepang</a:t>
            </a:r>
            <a:r>
              <a:rPr lang="en-US" altLang="en-US" dirty="0">
                <a:cs typeface="Times New Roman" panose="02020603050405020304" pitchFamily="18" charset="0"/>
              </a:rPr>
              <a:t>. Di </a:t>
            </a:r>
            <a:r>
              <a:rPr lang="en-US" altLang="en-US" dirty="0" err="1">
                <a:cs typeface="Times New Roman" panose="02020603050405020304" pitchFamily="18" charset="0"/>
              </a:rPr>
              <a:t>Jepang</a:t>
            </a:r>
            <a:r>
              <a:rPr lang="en-US" altLang="en-US" dirty="0">
                <a:cs typeface="Times New Roman" panose="02020603050405020304" pitchFamily="18" charset="0"/>
              </a:rPr>
              <a:t>, </a:t>
            </a:r>
            <a:r>
              <a:rPr lang="en-US" altLang="en-US" dirty="0" err="1">
                <a:cs typeface="Times New Roman" panose="02020603050405020304" pitchFamily="18" charset="0"/>
              </a:rPr>
              <a:t>sistem</a:t>
            </a:r>
            <a:r>
              <a:rPr lang="en-US" altLang="en-US" dirty="0">
                <a:cs typeface="Times New Roman" panose="02020603050405020304" pitchFamily="18" charset="0"/>
              </a:rPr>
              <a:t> </a:t>
            </a:r>
            <a:r>
              <a:rPr lang="en-US" altLang="en-US" dirty="0" err="1">
                <a:cs typeface="Times New Roman" panose="02020603050405020304" pitchFamily="18" charset="0"/>
              </a:rPr>
              <a:t>ini</a:t>
            </a:r>
            <a:r>
              <a:rPr lang="en-US" altLang="en-US" dirty="0">
                <a:cs typeface="Times New Roman" panose="02020603050405020304" pitchFamily="18" charset="0"/>
              </a:rPr>
              <a:t> </a:t>
            </a:r>
            <a:r>
              <a:rPr lang="en-US" altLang="en-US" dirty="0" err="1">
                <a:cs typeface="Times New Roman" panose="02020603050405020304" pitchFamily="18" charset="0"/>
              </a:rPr>
              <a:t>dikenal</a:t>
            </a:r>
            <a:r>
              <a:rPr lang="en-US" altLang="en-US" dirty="0">
                <a:cs typeface="Times New Roman" panose="02020603050405020304" pitchFamily="18" charset="0"/>
              </a:rPr>
              <a:t> </a:t>
            </a:r>
            <a:r>
              <a:rPr lang="en-US" altLang="en-US" dirty="0" err="1">
                <a:cs typeface="Times New Roman" panose="02020603050405020304" pitchFamily="18" charset="0"/>
              </a:rPr>
              <a:t>sebagai</a:t>
            </a:r>
            <a:r>
              <a:rPr lang="en-US" altLang="en-US" dirty="0">
                <a:cs typeface="Times New Roman" panose="02020603050405020304" pitchFamily="18" charset="0"/>
              </a:rPr>
              <a:t> </a:t>
            </a:r>
            <a:r>
              <a:rPr lang="en-US" altLang="en-US" dirty="0" err="1">
                <a:cs typeface="Times New Roman" panose="02020603050405020304" pitchFamily="18" charset="0"/>
              </a:rPr>
              <a:t>sistem</a:t>
            </a:r>
            <a:r>
              <a:rPr lang="en-US" altLang="en-US" dirty="0">
                <a:cs typeface="Times New Roman" panose="02020603050405020304" pitchFamily="18" charset="0"/>
              </a:rPr>
              <a:t> </a:t>
            </a:r>
            <a:r>
              <a:rPr lang="en-US" altLang="en-US" dirty="0" err="1">
                <a:cs typeface="Times New Roman" panose="02020603050405020304" pitchFamily="18" charset="0"/>
              </a:rPr>
              <a:t>Kamban</a:t>
            </a:r>
            <a:r>
              <a:rPr lang="en-US" altLang="en-US" dirty="0">
                <a:cs typeface="Times New Roman" panose="02020603050405020304" pitchFamily="18" charset="0"/>
              </a:rPr>
              <a:t>. </a:t>
            </a:r>
            <a:r>
              <a:rPr lang="en-US" altLang="en-US" dirty="0" err="1">
                <a:cs typeface="Times New Roman" panose="02020603050405020304" pitchFamily="18" charset="0"/>
              </a:rPr>
              <a:t>Dalam</a:t>
            </a:r>
            <a:r>
              <a:rPr lang="en-US" altLang="en-US" dirty="0">
                <a:cs typeface="Times New Roman" panose="02020603050405020304" pitchFamily="18" charset="0"/>
              </a:rPr>
              <a:t> </a:t>
            </a:r>
            <a:r>
              <a:rPr lang="en-US" altLang="en-US" dirty="0" err="1">
                <a:cs typeface="Times New Roman" panose="02020603050405020304" pitchFamily="18" charset="0"/>
              </a:rPr>
              <a:t>sistem</a:t>
            </a:r>
            <a:r>
              <a:rPr lang="en-US" altLang="en-US" dirty="0">
                <a:cs typeface="Times New Roman" panose="02020603050405020304" pitchFamily="18" charset="0"/>
              </a:rPr>
              <a:t> </a:t>
            </a:r>
            <a:r>
              <a:rPr lang="en-US" altLang="en-US" dirty="0" err="1">
                <a:cs typeface="Times New Roman" panose="02020603050405020304" pitchFamily="18" charset="0"/>
              </a:rPr>
              <a:t>ini</a:t>
            </a:r>
            <a:r>
              <a:rPr lang="en-US" altLang="en-US" dirty="0">
                <a:cs typeface="Times New Roman" panose="02020603050405020304" pitchFamily="18" charset="0"/>
              </a:rPr>
              <a:t>, </a:t>
            </a:r>
            <a:r>
              <a:rPr lang="en-US" altLang="en-US" dirty="0" err="1">
                <a:cs typeface="Times New Roman" panose="02020603050405020304" pitchFamily="18" charset="0"/>
              </a:rPr>
              <a:t>bahan</a:t>
            </a:r>
            <a:r>
              <a:rPr lang="en-US" altLang="en-US" dirty="0">
                <a:cs typeface="Times New Roman" panose="02020603050405020304" pitchFamily="18" charset="0"/>
              </a:rPr>
              <a:t> yang </a:t>
            </a:r>
            <a:r>
              <a:rPr lang="en-US" altLang="en-US" dirty="0" err="1">
                <a:cs typeface="Times New Roman" panose="02020603050405020304" pitchFamily="18" charset="0"/>
              </a:rPr>
              <a:t>dibutuhkan</a:t>
            </a:r>
            <a:r>
              <a:rPr lang="en-US" altLang="en-US" dirty="0">
                <a:cs typeface="Times New Roman" panose="02020603050405020304" pitchFamily="18" charset="0"/>
              </a:rPr>
              <a:t> </a:t>
            </a:r>
            <a:r>
              <a:rPr lang="en-US" altLang="en-US" dirty="0" err="1">
                <a:cs typeface="Times New Roman" panose="02020603050405020304" pitchFamily="18" charset="0"/>
              </a:rPr>
              <a:t>datang</a:t>
            </a:r>
            <a:r>
              <a:rPr lang="en-US" altLang="en-US" dirty="0">
                <a:cs typeface="Times New Roman" panose="02020603050405020304" pitchFamily="18" charset="0"/>
              </a:rPr>
              <a:t> </a:t>
            </a:r>
            <a:r>
              <a:rPr lang="en-US" altLang="en-US" dirty="0" err="1">
                <a:cs typeface="Times New Roman" panose="02020603050405020304" pitchFamily="18" charset="0"/>
              </a:rPr>
              <a:t>hanya</a:t>
            </a:r>
            <a:r>
              <a:rPr lang="en-US" altLang="en-US" dirty="0">
                <a:cs typeface="Times New Roman" panose="02020603050405020304" pitchFamily="18" charset="0"/>
              </a:rPr>
              <a:t> </a:t>
            </a:r>
            <a:r>
              <a:rPr lang="en-US" altLang="en-US" dirty="0" err="1">
                <a:cs typeface="Times New Roman" panose="02020603050405020304" pitchFamily="18" charset="0"/>
              </a:rPr>
              <a:t>beberapa</a:t>
            </a:r>
            <a:r>
              <a:rPr lang="en-US" altLang="en-US" dirty="0">
                <a:cs typeface="Times New Roman" panose="02020603050405020304" pitchFamily="18" charset="0"/>
              </a:rPr>
              <a:t> jam </a:t>
            </a:r>
            <a:r>
              <a:rPr lang="en-US" altLang="en-US" dirty="0" err="1">
                <a:cs typeface="Times New Roman" panose="02020603050405020304" pitchFamily="18" charset="0"/>
              </a:rPr>
              <a:t>sebelum</a:t>
            </a:r>
            <a:r>
              <a:rPr lang="en-US" altLang="en-US" dirty="0">
                <a:cs typeface="Times New Roman" panose="02020603050405020304" pitchFamily="18" charset="0"/>
              </a:rPr>
              <a:t> </a:t>
            </a:r>
            <a:r>
              <a:rPr lang="en-US" altLang="en-US" dirty="0" err="1">
                <a:cs typeface="Times New Roman" panose="02020603050405020304" pitchFamily="18" charset="0"/>
              </a:rPr>
              <a:t>masuk</a:t>
            </a:r>
            <a:r>
              <a:rPr lang="en-US" altLang="en-US" dirty="0">
                <a:cs typeface="Times New Roman" panose="02020603050405020304" pitchFamily="18" charset="0"/>
              </a:rPr>
              <a:t> proses </a:t>
            </a:r>
            <a:r>
              <a:rPr lang="en-US" altLang="en-US" dirty="0" err="1">
                <a:cs typeface="Times New Roman" panose="02020603050405020304" pitchFamily="18" charset="0"/>
              </a:rPr>
              <a:t>produksi</a:t>
            </a:r>
            <a:r>
              <a:rPr lang="en-US" altLang="en-US" dirty="0">
                <a:cs typeface="Times New Roman" panose="02020603050405020304" pitchFamily="18"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87D3A2D2-9021-4B6C-B964-F9E46ED0ADD3}"/>
              </a:ext>
            </a:extLst>
          </p:cNvPr>
          <p:cNvSpPr>
            <a:spLocks noGrp="1" noChangeArrowheads="1"/>
          </p:cNvSpPr>
          <p:nvPr>
            <p:ph idx="1"/>
          </p:nvPr>
        </p:nvSpPr>
        <p:spPr>
          <a:xfrm>
            <a:off x="228600" y="228600"/>
            <a:ext cx="8686800" cy="6400800"/>
          </a:xfrm>
        </p:spPr>
        <p:txBody>
          <a:bodyPr/>
          <a:lstStyle/>
          <a:p>
            <a:pPr>
              <a:buFontTx/>
              <a:buNone/>
            </a:pPr>
            <a:r>
              <a:rPr lang="id-ID" altLang="en-US" b="1">
                <a:cs typeface="Times New Roman" panose="02020603050405020304" pitchFamily="18" charset="0"/>
              </a:rPr>
              <a:t> </a:t>
            </a:r>
            <a:r>
              <a:rPr lang="en-US" altLang="en-US" b="1">
                <a:cs typeface="Times New Roman" panose="02020603050405020304" pitchFamily="18" charset="0"/>
              </a:rPr>
              <a:t>Sistem Pengendalian dengan Komputer</a:t>
            </a:r>
            <a:r>
              <a:rPr lang="en-US" altLang="en-US"/>
              <a:t> </a:t>
            </a:r>
          </a:p>
          <a:p>
            <a:pPr>
              <a:buFontTx/>
              <a:buNone/>
            </a:pPr>
            <a:r>
              <a:rPr lang="id-ID" altLang="en-US">
                <a:cs typeface="Times New Roman" panose="02020603050405020304" pitchFamily="18" charset="0"/>
              </a:rPr>
              <a:t>  </a:t>
            </a:r>
            <a:r>
              <a:rPr lang="en-US" altLang="en-US">
                <a:cs typeface="Times New Roman" panose="02020603050405020304" pitchFamily="18" charset="0"/>
              </a:rPr>
              <a:t>Komputer sering digunakan sebagai alat pengendalian persediaan. Dengan sistem tersebut, komputer akan mencatat persediaan awal. Kemudian, jika barang terjual, komputer akan secara otomatis mencatatnya dan memperbaharui posisi persediaan. Jika persediaan menyentuh batas tertentu, komputer akan secara otomatis memesan barang dagangan ke supplier.</a:t>
            </a:r>
            <a:r>
              <a:rPr lang="en-US" altLang="en-US"/>
              <a:t> </a:t>
            </a:r>
            <a:r>
              <a:rPr lang="en-US" altLang="en-US">
                <a:cs typeface="Times New Roman" panose="02020603050405020304" pitchFamily="18" charset="0"/>
              </a:rPr>
              <a:t>Sistem semacam itu bisa dikembangkan lebih lanjut menjadi MRP (Material Requirement Planning). Dalam sistem tersebut, sistem produksi dan persediaan dikoordinasi dengan kebutuhan produksi. Komputer akan mengkoordinasikan aktivitas produksi, menghasilkan skedul produksi dan kapan kebutuhan bahan produksi tertentu datang. </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02EBB1F6-A441-47C7-A072-0808A513FC18}"/>
              </a:ext>
            </a:extLst>
          </p:cNvPr>
          <p:cNvSpPr>
            <a:spLocks noGrp="1" noChangeArrowheads="1"/>
          </p:cNvSpPr>
          <p:nvPr>
            <p:ph idx="1"/>
          </p:nvPr>
        </p:nvSpPr>
        <p:spPr>
          <a:xfrm>
            <a:off x="228600" y="990600"/>
            <a:ext cx="8686800" cy="5638800"/>
          </a:xfrm>
        </p:spPr>
        <p:txBody>
          <a:bodyPr rtlCol="0">
            <a:normAutofit/>
          </a:bodyPr>
          <a:lstStyle/>
          <a:p>
            <a:pPr fontAlgn="auto">
              <a:spcAft>
                <a:spcPts val="0"/>
              </a:spcAft>
              <a:buFontTx/>
              <a:buNone/>
              <a:defRPr/>
            </a:pPr>
            <a:r>
              <a:rPr lang="en-US" altLang="en-US" dirty="0">
                <a:cs typeface="Times New Roman" panose="02020603050405020304" pitchFamily="18" charset="0"/>
              </a:rPr>
              <a:t>Tingkat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suatu</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dalam</a:t>
            </a:r>
            <a:r>
              <a:rPr lang="en-US" altLang="en-US" dirty="0">
                <a:cs typeface="Times New Roman" panose="02020603050405020304" pitchFamily="18" charset="0"/>
              </a:rPr>
              <a:t> </a:t>
            </a:r>
            <a:r>
              <a:rPr lang="en-US" altLang="en-US" dirty="0" err="1">
                <a:cs typeface="Times New Roman" panose="02020603050405020304" pitchFamily="18" charset="0"/>
              </a:rPr>
              <a:t>suatu</a:t>
            </a:r>
            <a:r>
              <a:rPr lang="en-US" altLang="en-US" dirty="0">
                <a:cs typeface="Times New Roman" panose="02020603050405020304" pitchFamily="18" charset="0"/>
              </a:rPr>
              <a:t> </a:t>
            </a:r>
            <a:r>
              <a:rPr lang="en-US" altLang="en-US" dirty="0" err="1">
                <a:cs typeface="Times New Roman" panose="02020603050405020304" pitchFamily="18" charset="0"/>
              </a:rPr>
              <a:t>periode</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dipecah</a:t>
            </a:r>
            <a:r>
              <a:rPr lang="en-US" altLang="en-US" dirty="0">
                <a:cs typeface="Times New Roman" panose="02020603050405020304" pitchFamily="18" charset="0"/>
              </a:rPr>
              <a:t> </a:t>
            </a:r>
            <a:r>
              <a:rPr lang="en-US" altLang="en-US" dirty="0" err="1">
                <a:cs typeface="Times New Roman" panose="02020603050405020304" pitchFamily="18" charset="0"/>
              </a:rPr>
              <a:t>ke</a:t>
            </a:r>
            <a:r>
              <a:rPr lang="en-US" altLang="en-US" dirty="0">
                <a:cs typeface="Times New Roman" panose="02020603050405020304" pitchFamily="18" charset="0"/>
              </a:rPr>
              <a:t> </a:t>
            </a:r>
            <a:r>
              <a:rPr lang="en-US" altLang="en-US" dirty="0" err="1">
                <a:cs typeface="Times New Roman" panose="02020603050405020304" pitchFamily="18" charset="0"/>
              </a:rPr>
              <a:t>dalam</a:t>
            </a:r>
            <a:r>
              <a:rPr lang="en-US" altLang="en-US" dirty="0">
                <a:cs typeface="Times New Roman" panose="02020603050405020304" pitchFamily="18" charset="0"/>
              </a:rPr>
              <a:t> </a:t>
            </a:r>
            <a:r>
              <a:rPr lang="en-US" altLang="en-US" dirty="0" err="1">
                <a:cs typeface="Times New Roman" panose="02020603050405020304" pitchFamily="18" charset="0"/>
              </a:rPr>
              <a:t>dua</a:t>
            </a:r>
            <a:r>
              <a:rPr lang="en-US" altLang="en-US" dirty="0">
                <a:cs typeface="Times New Roman" panose="02020603050405020304" pitchFamily="18" charset="0"/>
              </a:rPr>
              <a:t> </a:t>
            </a:r>
            <a:r>
              <a:rPr lang="en-US" altLang="en-US" dirty="0" err="1">
                <a:cs typeface="Times New Roman" panose="02020603050405020304" pitchFamily="18" charset="0"/>
              </a:rPr>
              <a:t>hal</a:t>
            </a:r>
            <a:r>
              <a:rPr lang="en-US" altLang="en-US" dirty="0">
                <a:cs typeface="Times New Roman" panose="02020603050405020304" pitchFamily="18" charset="0"/>
              </a:rPr>
              <a:t>: </a:t>
            </a:r>
          </a:p>
          <a:p>
            <a:pPr marL="514350" indent="-514350" fontAlgn="auto">
              <a:spcAft>
                <a:spcPts val="0"/>
              </a:spcAft>
              <a:buFontTx/>
              <a:buAutoNum type="arabicParenBoth"/>
              <a:defRPr/>
            </a:pPr>
            <a:r>
              <a:rPr lang="en-US" altLang="en-US" dirty="0" err="1">
                <a:cs typeface="Times New Roman" panose="02020603050405020304" pitchFamily="18" charset="0"/>
              </a:rPr>
              <a:t>Besarnya</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rata-rata, </a:t>
            </a:r>
            <a:r>
              <a:rPr lang="en-US" altLang="en-US" dirty="0" err="1">
                <a:cs typeface="Times New Roman" panose="02020603050405020304" pitchFamily="18" charset="0"/>
              </a:rPr>
              <a:t>dan</a:t>
            </a:r>
            <a:r>
              <a:rPr lang="en-US" altLang="en-US" dirty="0">
                <a:cs typeface="Times New Roman" panose="02020603050405020304" pitchFamily="18" charset="0"/>
              </a:rPr>
              <a:t> </a:t>
            </a:r>
          </a:p>
          <a:p>
            <a:pPr marL="514350" indent="-514350" fontAlgn="auto">
              <a:spcAft>
                <a:spcPts val="0"/>
              </a:spcAft>
              <a:buFontTx/>
              <a:buAutoNum type="arabicParenBoth"/>
              <a:defRPr/>
            </a:pPr>
            <a:r>
              <a:rPr lang="en-US" altLang="en-US" dirty="0" err="1">
                <a:cs typeface="Times New Roman" panose="02020603050405020304" pitchFamily="18" charset="0"/>
              </a:rPr>
              <a:t>lamanya</a:t>
            </a:r>
            <a:r>
              <a:rPr lang="en-US" altLang="en-US" dirty="0">
                <a:cs typeface="Times New Roman" panose="02020603050405020304" pitchFamily="18" charset="0"/>
              </a:rPr>
              <a:t> </a:t>
            </a:r>
            <a:r>
              <a:rPr lang="en-US" altLang="en-US" dirty="0" err="1">
                <a:cs typeface="Times New Roman" panose="02020603050405020304" pitchFamily="18" charset="0"/>
              </a:rPr>
              <a:t>periode</a:t>
            </a:r>
            <a:r>
              <a:rPr lang="en-US" altLang="en-US" dirty="0">
                <a:cs typeface="Times New Roman" panose="02020603050405020304" pitchFamily="18" charset="0"/>
              </a:rPr>
              <a:t> </a:t>
            </a:r>
            <a:r>
              <a:rPr lang="en-US" altLang="en-US" dirty="0" err="1">
                <a:cs typeface="Times New Roman" panose="02020603050405020304" pitchFamily="18" charset="0"/>
              </a:rPr>
              <a:t>pengumpulan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a:t>
            </a:r>
          </a:p>
          <a:p>
            <a:pPr fontAlgn="auto">
              <a:spcAft>
                <a:spcPts val="0"/>
              </a:spcAft>
              <a:buFontTx/>
              <a:buNone/>
              <a:defRPr/>
            </a:pPr>
            <a:r>
              <a:rPr lang="en-US" altLang="en-US" dirty="0">
                <a:cs typeface="Times New Roman" panose="02020603050405020304" pitchFamily="18" charset="0"/>
              </a:rPr>
              <a:t> </a:t>
            </a:r>
            <a:r>
              <a:rPr lang="en-US" altLang="en-US" dirty="0" err="1">
                <a:cs typeface="Times New Roman" panose="02020603050405020304" pitchFamily="18" charset="0"/>
              </a:rPr>
              <a:t>contoh</a:t>
            </a:r>
            <a:r>
              <a:rPr lang="id-ID" altLang="en-US" dirty="0">
                <a:cs typeface="Times New Roman" panose="02020603050405020304" pitchFamily="18" charset="0"/>
              </a:rPr>
              <a:t>:</a:t>
            </a:r>
          </a:p>
          <a:p>
            <a:pPr fontAlgn="auto">
              <a:spcAft>
                <a:spcPts val="0"/>
              </a:spcAft>
              <a:buFontTx/>
              <a:buNone/>
              <a:defRPr/>
            </a:pPr>
            <a:r>
              <a:rPr lang="id-ID" altLang="en-US" dirty="0">
                <a:cs typeface="Times New Roman" panose="02020603050405020304" pitchFamily="18" charset="0"/>
              </a:rPr>
              <a:t>	</a:t>
            </a:r>
            <a:r>
              <a:rPr lang="en-US" altLang="en-US" dirty="0" err="1">
                <a:cs typeface="Times New Roman" panose="02020603050405020304" pitchFamily="18" charset="0"/>
              </a:rPr>
              <a:t>jika</a:t>
            </a:r>
            <a:r>
              <a:rPr lang="en-US" altLang="en-US" dirty="0">
                <a:cs typeface="Times New Roman" panose="02020603050405020304" pitchFamily="18" charset="0"/>
              </a:rPr>
              <a:t> </a:t>
            </a:r>
            <a:r>
              <a:rPr lang="en-US" altLang="en-US" dirty="0" err="1">
                <a:cs typeface="Times New Roman" panose="02020603050405020304" pitchFamily="18" charset="0"/>
              </a:rPr>
              <a:t>suatu</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mempunyai</a:t>
            </a:r>
            <a:r>
              <a:rPr lang="en-US" altLang="en-US" dirty="0">
                <a:cs typeface="Times New Roman" panose="02020603050405020304" pitchFamily="18" charset="0"/>
              </a:rPr>
              <a:t> </a:t>
            </a:r>
            <a:r>
              <a:rPr lang="en-US" altLang="en-US" dirty="0" err="1">
                <a:cs typeface="Times New Roman" panose="02020603050405020304" pitchFamily="18" charset="0"/>
              </a:rPr>
              <a:t>penjualan</a:t>
            </a:r>
            <a:r>
              <a:rPr lang="en-US" altLang="en-US" dirty="0">
                <a:cs typeface="Times New Roman" panose="02020603050405020304" pitchFamily="18" charset="0"/>
              </a:rPr>
              <a:t> </a:t>
            </a:r>
            <a:r>
              <a:rPr lang="en-US" altLang="en-US" dirty="0" err="1">
                <a:cs typeface="Times New Roman" panose="02020603050405020304" pitchFamily="18" charset="0"/>
              </a:rPr>
              <a:t>kredit</a:t>
            </a:r>
            <a:r>
              <a:rPr lang="en-US" altLang="en-US" dirty="0">
                <a:cs typeface="Times New Roman" panose="02020603050405020304" pitchFamily="18" charset="0"/>
              </a:rPr>
              <a:t> rata-rata </a:t>
            </a:r>
            <a:r>
              <a:rPr lang="en-US" altLang="en-US" dirty="0" err="1">
                <a:cs typeface="Times New Roman" panose="02020603050405020304" pitchFamily="18" charset="0"/>
              </a:rPr>
              <a:t>harian</a:t>
            </a:r>
            <a:r>
              <a:rPr lang="en-US" altLang="en-US" dirty="0">
                <a:cs typeface="Times New Roman" panose="02020603050405020304" pitchFamily="18" charset="0"/>
              </a:rPr>
              <a:t> Rp.1</a:t>
            </a:r>
            <a:r>
              <a:rPr lang="id-ID" altLang="en-US" dirty="0">
                <a:cs typeface="Times New Roman" panose="02020603050405020304" pitchFamily="18" charset="0"/>
              </a:rPr>
              <a:t>0</a:t>
            </a:r>
            <a:r>
              <a:rPr lang="en-US" altLang="en-US" dirty="0">
                <a:cs typeface="Times New Roman" panose="02020603050405020304" pitchFamily="18" charset="0"/>
              </a:rPr>
              <a:t> </a:t>
            </a:r>
            <a:r>
              <a:rPr lang="en-US" altLang="en-US" dirty="0" err="1">
                <a:cs typeface="Times New Roman" panose="02020603050405020304" pitchFamily="18" charset="0"/>
              </a:rPr>
              <a:t>juta</a:t>
            </a:r>
            <a:r>
              <a:rPr lang="en-US" altLang="en-US" dirty="0">
                <a:cs typeface="Times New Roman" panose="02020603050405020304" pitchFamily="18" charset="0"/>
              </a:rPr>
              <a:t>, </a:t>
            </a:r>
            <a:r>
              <a:rPr lang="en-US" altLang="en-US" dirty="0" err="1">
                <a:cs typeface="Times New Roman" panose="02020603050405020304" pitchFamily="18" charset="0"/>
              </a:rPr>
              <a:t>kemudian</a:t>
            </a:r>
            <a:r>
              <a:rPr lang="en-US" altLang="en-US" dirty="0">
                <a:cs typeface="Times New Roman" panose="02020603050405020304" pitchFamily="18" charset="0"/>
              </a:rPr>
              <a:t> </a:t>
            </a:r>
            <a:r>
              <a:rPr lang="en-US" altLang="en-US" dirty="0" err="1">
                <a:cs typeface="Times New Roman" panose="02020603050405020304" pitchFamily="18" charset="0"/>
              </a:rPr>
              <a:t>lamanya</a:t>
            </a:r>
            <a:r>
              <a:rPr lang="en-US" altLang="en-US" dirty="0">
                <a:cs typeface="Times New Roman" panose="02020603050405020304" pitchFamily="18" charset="0"/>
              </a:rPr>
              <a:t> </a:t>
            </a:r>
            <a:r>
              <a:rPr lang="en-US" altLang="en-US" dirty="0" err="1">
                <a:cs typeface="Times New Roman" panose="02020603050405020304" pitchFamily="18" charset="0"/>
              </a:rPr>
              <a:t>periode</a:t>
            </a:r>
            <a:r>
              <a:rPr lang="en-US" altLang="en-US" dirty="0">
                <a:cs typeface="Times New Roman" panose="02020603050405020304" pitchFamily="18" charset="0"/>
              </a:rPr>
              <a:t> </a:t>
            </a:r>
            <a:r>
              <a:rPr lang="en-US" altLang="en-US" dirty="0" err="1">
                <a:cs typeface="Times New Roman" panose="02020603050405020304" pitchFamily="18" charset="0"/>
              </a:rPr>
              <a:t>pengumpulan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adalah</a:t>
            </a:r>
            <a:r>
              <a:rPr lang="en-US" altLang="en-US" dirty="0">
                <a:cs typeface="Times New Roman" panose="02020603050405020304" pitchFamily="18" charset="0"/>
              </a:rPr>
              <a:t> 30 </a:t>
            </a:r>
            <a:r>
              <a:rPr lang="en-US" altLang="en-US" dirty="0" err="1">
                <a:cs typeface="Times New Roman" panose="02020603050405020304" pitchFamily="18" charset="0"/>
              </a:rPr>
              <a:t>hari</a:t>
            </a:r>
            <a:r>
              <a:rPr lang="en-US" altLang="en-US" dirty="0">
                <a:cs typeface="Times New Roman" panose="02020603050405020304" pitchFamily="18" charset="0"/>
              </a:rPr>
              <a:t>, </a:t>
            </a:r>
            <a:r>
              <a:rPr lang="en-US" altLang="en-US" dirty="0" err="1">
                <a:cs typeface="Times New Roman" panose="02020603050405020304" pitchFamily="18" charset="0"/>
              </a:rPr>
              <a:t>maka</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pada</a:t>
            </a:r>
            <a:r>
              <a:rPr lang="en-US" altLang="en-US" dirty="0">
                <a:cs typeface="Times New Roman" panose="02020603050405020304" pitchFamily="18" charset="0"/>
              </a:rPr>
              <a:t> </a:t>
            </a:r>
            <a:r>
              <a:rPr lang="en-US" altLang="en-US" dirty="0" err="1">
                <a:cs typeface="Times New Roman" panose="02020603050405020304" pitchFamily="18" charset="0"/>
              </a:rPr>
              <a:t>saat</a:t>
            </a:r>
            <a:r>
              <a:rPr lang="en-US" altLang="en-US" dirty="0">
                <a:cs typeface="Times New Roman" panose="02020603050405020304" pitchFamily="18" charset="0"/>
              </a:rPr>
              <a:t> </a:t>
            </a:r>
            <a:r>
              <a:rPr lang="en-US" altLang="en-US" dirty="0" err="1">
                <a:cs typeface="Times New Roman" panose="02020603050405020304" pitchFamily="18" charset="0"/>
              </a:rPr>
              <a:t>operasi</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sudah</a:t>
            </a:r>
            <a:r>
              <a:rPr lang="en-US" altLang="en-US" dirty="0">
                <a:cs typeface="Times New Roman" panose="02020603050405020304" pitchFamily="18" charset="0"/>
              </a:rPr>
              <a:t> </a:t>
            </a:r>
            <a:r>
              <a:rPr lang="en-US" altLang="en-US" dirty="0" err="1">
                <a:cs typeface="Times New Roman" panose="02020603050405020304" pitchFamily="18" charset="0"/>
              </a:rPr>
              <a:t>mulai</a:t>
            </a:r>
            <a:r>
              <a:rPr lang="en-US" altLang="en-US" dirty="0">
                <a:cs typeface="Times New Roman" panose="02020603050405020304" pitchFamily="18" charset="0"/>
              </a:rPr>
              <a:t> </a:t>
            </a:r>
            <a:r>
              <a:rPr lang="en-US" altLang="en-US" dirty="0" err="1">
                <a:cs typeface="Times New Roman" panose="02020603050405020304" pitchFamily="18" charset="0"/>
              </a:rPr>
              <a:t>stabil</a:t>
            </a:r>
            <a:r>
              <a:rPr lang="en-US" altLang="en-US" dirty="0">
                <a:cs typeface="Times New Roman" panose="02020603050405020304" pitchFamily="18" charset="0"/>
              </a:rPr>
              <a:t>, </a:t>
            </a:r>
            <a:r>
              <a:rPr lang="en-US" altLang="en-US" dirty="0" err="1">
                <a:cs typeface="Times New Roman" panose="02020603050405020304" pitchFamily="18" charset="0"/>
              </a:rPr>
              <a:t>adalah</a:t>
            </a:r>
            <a:r>
              <a:rPr lang="en-US" altLang="en-US" dirty="0">
                <a:cs typeface="Times New Roman" panose="02020603050405020304" pitchFamily="18" charset="0"/>
              </a:rPr>
              <a:t>:</a:t>
            </a:r>
            <a:endParaRPr lang="id-ID" altLang="en-US" dirty="0">
              <a:cs typeface="Times New Roman" panose="02020603050405020304" pitchFamily="18" charset="0"/>
            </a:endParaRPr>
          </a:p>
          <a:p>
            <a:pPr fontAlgn="auto">
              <a:spcAft>
                <a:spcPts val="0"/>
              </a:spcAft>
              <a:buFontTx/>
              <a:buNone/>
              <a:defRPr/>
            </a:pPr>
            <a:r>
              <a:rPr lang="id-ID" altLang="en-US" dirty="0">
                <a:cs typeface="Times New Roman" panose="02020603050405020304" pitchFamily="18" charset="0"/>
              </a:rPr>
              <a:t>	Piutang = Periode pengumpulan x Penjualan rata-rata</a:t>
            </a:r>
            <a:endParaRPr lang="en-US" altLang="en-US" dirty="0">
              <a:cs typeface="Times New Roman" panose="02020603050405020304" pitchFamily="18" charset="0"/>
            </a:endParaRPr>
          </a:p>
          <a:p>
            <a:pPr algn="just" fontAlgn="auto">
              <a:spcAft>
                <a:spcPts val="0"/>
              </a:spcAft>
              <a:buFontTx/>
              <a:buNone/>
              <a:defRPr/>
            </a:pPr>
            <a:r>
              <a:rPr lang="en-US" altLang="en-US" dirty="0">
                <a:cs typeface="Times New Roman" panose="02020603050405020304" pitchFamily="18" charset="0"/>
              </a:rPr>
              <a:t> </a:t>
            </a:r>
            <a:r>
              <a:rPr lang="id-ID"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  30 </a:t>
            </a:r>
            <a:r>
              <a:rPr lang="en-US" altLang="en-US" dirty="0" err="1">
                <a:cs typeface="Times New Roman" panose="02020603050405020304" pitchFamily="18" charset="0"/>
              </a:rPr>
              <a:t>hari</a:t>
            </a:r>
            <a:r>
              <a:rPr lang="en-US" altLang="en-US" dirty="0">
                <a:cs typeface="Times New Roman" panose="02020603050405020304" pitchFamily="18" charset="0"/>
              </a:rPr>
              <a:t> </a:t>
            </a:r>
            <a:r>
              <a:rPr lang="en-US" altLang="en-US" dirty="0">
                <a:cs typeface="Times New Roman" panose="02020603050405020304" pitchFamily="18" charset="0"/>
                <a:sym typeface="Symbol" panose="05050102010706020507" pitchFamily="18" charset="2"/>
              </a:rPr>
              <a:t></a:t>
            </a:r>
            <a:r>
              <a:rPr lang="en-US" altLang="en-US" dirty="0">
                <a:cs typeface="Times New Roman" panose="02020603050405020304" pitchFamily="18" charset="0"/>
              </a:rPr>
              <a:t> Rp1</a:t>
            </a:r>
            <a:r>
              <a:rPr lang="id-ID" altLang="en-US" dirty="0">
                <a:cs typeface="Times New Roman" panose="02020603050405020304" pitchFamily="18" charset="0"/>
              </a:rPr>
              <a:t>0</a:t>
            </a:r>
            <a:r>
              <a:rPr lang="en-US" altLang="en-US" dirty="0">
                <a:cs typeface="Times New Roman" panose="02020603050405020304" pitchFamily="18" charset="0"/>
              </a:rPr>
              <a:t> </a:t>
            </a:r>
            <a:r>
              <a:rPr lang="en-US" altLang="en-US" dirty="0" err="1">
                <a:cs typeface="Times New Roman" panose="02020603050405020304" pitchFamily="18" charset="0"/>
              </a:rPr>
              <a:t>juta</a:t>
            </a:r>
            <a:r>
              <a:rPr lang="en-US" altLang="en-US" dirty="0">
                <a:cs typeface="Times New Roman" panose="02020603050405020304" pitchFamily="18" charset="0"/>
              </a:rPr>
              <a:t>  =  Rp30</a:t>
            </a:r>
            <a:r>
              <a:rPr lang="id-ID" altLang="en-US" dirty="0">
                <a:cs typeface="Times New Roman" panose="02020603050405020304" pitchFamily="18" charset="0"/>
              </a:rPr>
              <a:t>0</a:t>
            </a:r>
            <a:r>
              <a:rPr lang="en-US" altLang="en-US" dirty="0">
                <a:cs typeface="Times New Roman" panose="02020603050405020304" pitchFamily="18" charset="0"/>
              </a:rPr>
              <a:t> </a:t>
            </a:r>
            <a:r>
              <a:rPr lang="en-US" altLang="en-US" dirty="0" err="1">
                <a:cs typeface="Times New Roman" panose="02020603050405020304" pitchFamily="18" charset="0"/>
              </a:rPr>
              <a:t>juta</a:t>
            </a:r>
            <a:r>
              <a:rPr lang="en-US" altLang="en-US" dirty="0"/>
              <a:t> </a:t>
            </a:r>
          </a:p>
          <a:p>
            <a:pPr fontAlgn="auto">
              <a:spcAft>
                <a:spcPts val="0"/>
              </a:spcAft>
              <a:buFontTx/>
              <a:buNone/>
              <a:defRPr/>
            </a:pPr>
            <a:endParaRPr lang="en-US" altLang="en-US" dirty="0"/>
          </a:p>
        </p:txBody>
      </p:sp>
      <p:sp>
        <p:nvSpPr>
          <p:cNvPr id="2" name="TextBox 1">
            <a:extLst>
              <a:ext uri="{FF2B5EF4-FFF2-40B4-BE49-F238E27FC236}">
                <a16:creationId xmlns:a16="http://schemas.microsoft.com/office/drawing/2014/main" id="{8DD8D652-E200-4987-AF31-E53F932B203A}"/>
              </a:ext>
            </a:extLst>
          </p:cNvPr>
          <p:cNvSpPr txBox="1"/>
          <p:nvPr/>
        </p:nvSpPr>
        <p:spPr>
          <a:xfrm>
            <a:off x="1905000" y="304800"/>
            <a:ext cx="5943600" cy="461963"/>
          </a:xfrm>
          <a:prstGeom prst="rect">
            <a:avLst/>
          </a:prstGeom>
          <a:solidFill>
            <a:schemeClr val="accent2">
              <a:lumMod val="60000"/>
              <a:lumOff val="40000"/>
            </a:schemeClr>
          </a:solidFill>
        </p:spPr>
        <p:txBody>
          <a:bodyPr>
            <a:spAutoFit/>
          </a:bodyPr>
          <a:lstStyle/>
          <a:p>
            <a:pPr algn="ctr">
              <a:defRPr/>
            </a:pPr>
            <a:r>
              <a:rPr lang="id-ID" dirty="0"/>
              <a:t>SIKLUS PIUTANG DAGANG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EFEF13DC-04F7-46E9-ABEE-0E6DAEBDD2CA}"/>
              </a:ext>
            </a:extLst>
          </p:cNvPr>
          <p:cNvSpPr>
            <a:spLocks noGrp="1" noChangeArrowheads="1"/>
          </p:cNvSpPr>
          <p:nvPr>
            <p:ph idx="1"/>
          </p:nvPr>
        </p:nvSpPr>
        <p:spPr>
          <a:xfrm>
            <a:off x="228600" y="1600200"/>
            <a:ext cx="8686800" cy="4343400"/>
          </a:xfrm>
        </p:spPr>
        <p:txBody>
          <a:bodyPr rtlCol="0">
            <a:normAutofit/>
          </a:bodyPr>
          <a:lstStyle/>
          <a:p>
            <a:pPr marL="444500" indent="0" fontAlgn="auto">
              <a:spcAft>
                <a:spcPts val="0"/>
              </a:spcAft>
              <a:buFontTx/>
              <a:buNone/>
              <a:defRPr/>
            </a:pPr>
            <a:r>
              <a:rPr lang="en-US" altLang="en-US" dirty="0">
                <a:cs typeface="Times New Roman" panose="02020603050405020304" pitchFamily="18" charset="0"/>
              </a:rPr>
              <a:t> </a:t>
            </a:r>
            <a:r>
              <a:rPr lang="en-US" altLang="en-US" dirty="0" err="1">
                <a:cs typeface="Times New Roman" panose="02020603050405020304" pitchFamily="18" charset="0"/>
              </a:rPr>
              <a:t>Faktor</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dikelompokkan</a:t>
            </a:r>
            <a:r>
              <a:rPr lang="en-US" altLang="en-US" dirty="0">
                <a:cs typeface="Times New Roman" panose="02020603050405020304" pitchFamily="18" charset="0"/>
              </a:rPr>
              <a:t> </a:t>
            </a:r>
            <a:r>
              <a:rPr lang="en-US" altLang="en-US" dirty="0" err="1">
                <a:cs typeface="Times New Roman" panose="02020603050405020304" pitchFamily="18" charset="0"/>
              </a:rPr>
              <a:t>ke</a:t>
            </a:r>
            <a:r>
              <a:rPr lang="en-US" altLang="en-US" dirty="0">
                <a:cs typeface="Times New Roman" panose="02020603050405020304" pitchFamily="18" charset="0"/>
              </a:rPr>
              <a:t> </a:t>
            </a:r>
            <a:r>
              <a:rPr lang="en-US" altLang="en-US" dirty="0" err="1">
                <a:cs typeface="Times New Roman" panose="02020603050405020304" pitchFamily="18" charset="0"/>
              </a:rPr>
              <a:t>dalam</a:t>
            </a:r>
            <a:r>
              <a:rPr lang="en-US" altLang="en-US" dirty="0">
                <a:cs typeface="Times New Roman" panose="02020603050405020304" pitchFamily="18" charset="0"/>
              </a:rPr>
              <a:t> </a:t>
            </a:r>
            <a:r>
              <a:rPr lang="en-US" altLang="en-US" dirty="0" err="1">
                <a:cs typeface="Times New Roman" panose="02020603050405020304" pitchFamily="18" charset="0"/>
              </a:rPr>
              <a:t>dua</a:t>
            </a:r>
            <a:r>
              <a:rPr lang="en-US" altLang="en-US" dirty="0">
                <a:cs typeface="Times New Roman" panose="02020603050405020304" pitchFamily="18" charset="0"/>
              </a:rPr>
              <a:t> </a:t>
            </a:r>
            <a:r>
              <a:rPr lang="en-US" altLang="en-US" dirty="0" err="1">
                <a:cs typeface="Times New Roman" panose="02020603050405020304" pitchFamily="18" charset="0"/>
              </a:rPr>
              <a:t>bagian</a:t>
            </a:r>
            <a:r>
              <a:rPr lang="en-US" altLang="en-US" dirty="0">
                <a:cs typeface="Times New Roman" panose="02020603050405020304" pitchFamily="18" charset="0"/>
              </a:rPr>
              <a:t>: </a:t>
            </a:r>
          </a:p>
          <a:p>
            <a:pPr indent="0" fontAlgn="auto">
              <a:spcAft>
                <a:spcPts val="0"/>
              </a:spcAft>
              <a:buFont typeface="Arial" panose="020B0604020202020204" pitchFamily="34" charset="0"/>
              <a:buNone/>
              <a:defRPr/>
            </a:pPr>
            <a:r>
              <a:rPr lang="en-US" altLang="en-US" dirty="0">
                <a:cs typeface="Times New Roman" panose="02020603050405020304" pitchFamily="18" charset="0"/>
              </a:rPr>
              <a:t>1.</a:t>
            </a:r>
            <a:r>
              <a:rPr lang="id-ID" altLang="en-US" dirty="0">
                <a:cs typeface="Times New Roman" panose="02020603050405020304" pitchFamily="18" charset="0"/>
              </a:rPr>
              <a:t> </a:t>
            </a:r>
            <a:r>
              <a:rPr lang="en-US" altLang="en-US" dirty="0" err="1">
                <a:cs typeface="Times New Roman" panose="02020603050405020304" pitchFamily="18" charset="0"/>
              </a:rPr>
              <a:t>Eksternal</a:t>
            </a:r>
            <a:r>
              <a:rPr lang="en-US" altLang="en-US" dirty="0">
                <a:cs typeface="Times New Roman" panose="02020603050405020304" pitchFamily="18" charset="0"/>
              </a:rPr>
              <a:t>:</a:t>
            </a:r>
            <a:r>
              <a:rPr lang="id-ID" altLang="en-US" dirty="0">
                <a:cs typeface="Times New Roman" panose="02020603050405020304" pitchFamily="18" charset="0"/>
              </a:rPr>
              <a:t> </a:t>
            </a:r>
            <a:r>
              <a:rPr lang="en-US" altLang="en-US" dirty="0">
                <a:cs typeface="Times New Roman" panose="02020603050405020304" pitchFamily="18" charset="0"/>
              </a:rPr>
              <a:t> </a:t>
            </a:r>
            <a:r>
              <a:rPr lang="id-ID" altLang="en-US" dirty="0">
                <a:cs typeface="Times New Roman" panose="02020603050405020304" pitchFamily="18" charset="0"/>
              </a:rPr>
              <a:t>- </a:t>
            </a:r>
            <a:r>
              <a:rPr lang="en-US" altLang="en-US" dirty="0" err="1">
                <a:cs typeface="Times New Roman" panose="02020603050405020304" pitchFamily="18" charset="0"/>
              </a:rPr>
              <a:t>Permintaan</a:t>
            </a:r>
            <a:r>
              <a:rPr lang="en-US" altLang="en-US" dirty="0">
                <a:cs typeface="Times New Roman" panose="02020603050405020304" pitchFamily="18" charset="0"/>
              </a:rPr>
              <a:t> </a:t>
            </a:r>
            <a:r>
              <a:rPr lang="en-US" altLang="en-US" dirty="0" err="1">
                <a:cs typeface="Times New Roman" panose="02020603050405020304" pitchFamily="18" charset="0"/>
              </a:rPr>
              <a:t>terhadap</a:t>
            </a:r>
            <a:r>
              <a:rPr lang="en-US" altLang="en-US" dirty="0">
                <a:cs typeface="Times New Roman" panose="02020603050405020304" pitchFamily="18" charset="0"/>
              </a:rPr>
              <a:t> </a:t>
            </a:r>
            <a:r>
              <a:rPr lang="en-US" altLang="en-US" dirty="0" err="1">
                <a:cs typeface="Times New Roman" panose="02020603050405020304" pitchFamily="18" charset="0"/>
              </a:rPr>
              <a:t>Produk</a:t>
            </a:r>
            <a:r>
              <a:rPr lang="en-US" altLang="en-US" dirty="0">
                <a:cs typeface="Times New Roman" panose="02020603050405020304" pitchFamily="18" charset="0"/>
              </a:rPr>
              <a:t>,</a:t>
            </a:r>
          </a:p>
          <a:p>
            <a:pPr indent="0" fontAlgn="auto">
              <a:spcAft>
                <a:spcPts val="0"/>
              </a:spcAft>
              <a:buFont typeface="Arial" panose="020B0604020202020204" pitchFamily="34" charset="0"/>
              <a:buNone/>
              <a:defRPr/>
            </a:pPr>
            <a:r>
              <a:rPr lang="en-US" altLang="en-US" dirty="0">
                <a:cs typeface="Times New Roman" panose="02020603050405020304" pitchFamily="18" charset="0"/>
              </a:rPr>
              <a:t>	</a:t>
            </a:r>
            <a:r>
              <a:rPr lang="id-ID" altLang="en-US" dirty="0">
                <a:cs typeface="Times New Roman" panose="02020603050405020304" pitchFamily="18" charset="0"/>
              </a:rPr>
              <a:t>                - </a:t>
            </a:r>
            <a:r>
              <a:rPr lang="en-US" altLang="en-US" dirty="0" err="1">
                <a:cs typeface="Times New Roman" panose="02020603050405020304" pitchFamily="18" charset="0"/>
              </a:rPr>
              <a:t>Karakteristik</a:t>
            </a:r>
            <a:r>
              <a:rPr lang="en-US" altLang="en-US" dirty="0">
                <a:cs typeface="Times New Roman" panose="02020603050405020304" pitchFamily="18" charset="0"/>
              </a:rPr>
              <a:t> </a:t>
            </a:r>
            <a:r>
              <a:rPr lang="en-US" altLang="en-US" dirty="0" err="1">
                <a:cs typeface="Times New Roman" panose="02020603050405020304" pitchFamily="18" charset="0"/>
              </a:rPr>
              <a:t>Industri</a:t>
            </a:r>
            <a:r>
              <a:rPr lang="en-US" altLang="en-US" dirty="0">
                <a:cs typeface="Times New Roman" panose="02020603050405020304" pitchFamily="18" charset="0"/>
              </a:rPr>
              <a:t>.</a:t>
            </a:r>
          </a:p>
          <a:p>
            <a:pPr indent="312738" fontAlgn="auto">
              <a:spcAft>
                <a:spcPts val="0"/>
              </a:spcAft>
              <a:buFontTx/>
              <a:buNone/>
              <a:defRPr/>
            </a:pPr>
            <a:r>
              <a:rPr lang="en-US" altLang="en-US" dirty="0">
                <a:cs typeface="Times New Roman" panose="02020603050405020304" pitchFamily="18" charset="0"/>
              </a:rPr>
              <a:t>2. Internal :</a:t>
            </a:r>
            <a:r>
              <a:rPr lang="id-ID" altLang="en-US" dirty="0">
                <a:cs typeface="Times New Roman" panose="02020603050405020304" pitchFamily="18" charset="0"/>
              </a:rPr>
              <a:t> </a:t>
            </a:r>
            <a:r>
              <a:rPr lang="en-US" altLang="en-US" dirty="0">
                <a:cs typeface="Times New Roman" panose="02020603050405020304" pitchFamily="18" charset="0"/>
              </a:rPr>
              <a:t>-</a:t>
            </a:r>
            <a:r>
              <a:rPr lang="en-US" altLang="en-US" dirty="0" err="1">
                <a:cs typeface="Times New Roman" panose="02020603050405020304" pitchFamily="18" charset="0"/>
              </a:rPr>
              <a:t>Kebijakan</a:t>
            </a:r>
            <a:r>
              <a:rPr lang="en-US" altLang="en-US" dirty="0">
                <a:cs typeface="Times New Roman" panose="02020603050405020304" pitchFamily="18" charset="0"/>
              </a:rPr>
              <a:t> </a:t>
            </a:r>
            <a:r>
              <a:rPr lang="en-US" altLang="en-US" dirty="0" err="1">
                <a:cs typeface="Times New Roman" panose="02020603050405020304" pitchFamily="18" charset="0"/>
              </a:rPr>
              <a:t>Promosi</a:t>
            </a:r>
            <a:r>
              <a:rPr lang="en-US" altLang="en-US" dirty="0">
                <a:cs typeface="Times New Roman" panose="02020603050405020304" pitchFamily="18" charset="0"/>
              </a:rPr>
              <a:t> </a:t>
            </a:r>
            <a:r>
              <a:rPr lang="en-US" altLang="en-US" dirty="0" err="1">
                <a:cs typeface="Times New Roman" panose="02020603050405020304" pitchFamily="18" charset="0"/>
              </a:rPr>
              <a:t>dan</a:t>
            </a:r>
            <a:r>
              <a:rPr lang="en-US" altLang="en-US" dirty="0">
                <a:cs typeface="Times New Roman" panose="02020603050405020304" pitchFamily="18" charset="0"/>
              </a:rPr>
              <a:t> </a:t>
            </a:r>
            <a:r>
              <a:rPr lang="en-US" altLang="en-US" dirty="0" err="1">
                <a:cs typeface="Times New Roman" panose="02020603050405020304" pitchFamily="18" charset="0"/>
              </a:rPr>
              <a:t>Iklan</a:t>
            </a:r>
            <a:r>
              <a:rPr lang="en-US" altLang="en-US" dirty="0">
                <a:cs typeface="Times New Roman" panose="02020603050405020304" pitchFamily="18" charset="0"/>
              </a:rPr>
              <a:t>,</a:t>
            </a:r>
          </a:p>
          <a:p>
            <a:pPr indent="312738" fontAlgn="auto">
              <a:spcAft>
                <a:spcPts val="0"/>
              </a:spcAft>
              <a:buFontTx/>
              <a:buNone/>
              <a:defRPr/>
            </a:pPr>
            <a:r>
              <a:rPr lang="en-US" altLang="en-US" dirty="0">
                <a:cs typeface="Times New Roman" panose="02020603050405020304" pitchFamily="18" charset="0"/>
              </a:rPr>
              <a:t>		</a:t>
            </a:r>
            <a:r>
              <a:rPr lang="id-ID" altLang="en-US" dirty="0">
                <a:cs typeface="Times New Roman" panose="02020603050405020304" pitchFamily="18" charset="0"/>
              </a:rPr>
              <a:t>      </a:t>
            </a:r>
            <a:r>
              <a:rPr lang="en-US" altLang="en-US" dirty="0">
                <a:cs typeface="Times New Roman" panose="02020603050405020304" pitchFamily="18" charset="0"/>
              </a:rPr>
              <a:t>-</a:t>
            </a:r>
            <a:r>
              <a:rPr lang="en-US" altLang="en-US" dirty="0" err="1">
                <a:cs typeface="Times New Roman" panose="02020603050405020304" pitchFamily="18" charset="0"/>
              </a:rPr>
              <a:t>Kebijakan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a:t>
            </a:r>
          </a:p>
        </p:txBody>
      </p:sp>
      <p:sp>
        <p:nvSpPr>
          <p:cNvPr id="2" name="TextBox 1">
            <a:extLst>
              <a:ext uri="{FF2B5EF4-FFF2-40B4-BE49-F238E27FC236}">
                <a16:creationId xmlns:a16="http://schemas.microsoft.com/office/drawing/2014/main" id="{09EDBF99-B90C-417E-A213-31F283380C7D}"/>
              </a:ext>
            </a:extLst>
          </p:cNvPr>
          <p:cNvSpPr txBox="1"/>
          <p:nvPr/>
        </p:nvSpPr>
        <p:spPr>
          <a:xfrm>
            <a:off x="838200" y="381000"/>
            <a:ext cx="7086600" cy="461963"/>
          </a:xfrm>
          <a:prstGeom prst="rect">
            <a:avLst/>
          </a:prstGeom>
          <a:solidFill>
            <a:schemeClr val="accent2">
              <a:lumMod val="60000"/>
              <a:lumOff val="40000"/>
            </a:schemeClr>
          </a:solidFill>
        </p:spPr>
        <p:txBody>
          <a:bodyPr>
            <a:spAutoFit/>
          </a:bodyPr>
          <a:lstStyle/>
          <a:p>
            <a:pPr>
              <a:defRPr/>
            </a:pPr>
            <a:r>
              <a:rPr lang="id-ID" dirty="0"/>
              <a:t>FAKTOR YANG MEMPENGARUHI PIUTANG</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F980F4E8-9A3F-4FB1-AB7A-0C11505F6021}"/>
              </a:ext>
            </a:extLst>
          </p:cNvPr>
          <p:cNvSpPr>
            <a:spLocks noGrp="1" noChangeArrowheads="1"/>
          </p:cNvSpPr>
          <p:nvPr>
            <p:ph idx="1"/>
          </p:nvPr>
        </p:nvSpPr>
        <p:spPr>
          <a:xfrm>
            <a:off x="228600" y="228600"/>
            <a:ext cx="8686800" cy="6400800"/>
          </a:xfrm>
        </p:spPr>
        <p:txBody>
          <a:bodyPr/>
          <a:lstStyle/>
          <a:p>
            <a:pPr>
              <a:buFontTx/>
              <a:buNone/>
            </a:pPr>
            <a:r>
              <a:rPr lang="en-US" altLang="en-US" b="1">
                <a:cs typeface="Times New Roman" panose="02020603050405020304" pitchFamily="18" charset="0"/>
              </a:rPr>
              <a:t> 	Faktor Eksternal </a:t>
            </a:r>
          </a:p>
          <a:p>
            <a:pPr>
              <a:buFontTx/>
              <a:buNone/>
            </a:pPr>
            <a:r>
              <a:rPr lang="id-ID" altLang="en-US">
                <a:cs typeface="Times New Roman" panose="02020603050405020304" pitchFamily="18" charset="0"/>
              </a:rPr>
              <a:t>	</a:t>
            </a:r>
            <a:r>
              <a:rPr lang="en-US" altLang="en-US">
                <a:cs typeface="Times New Roman" panose="02020603050405020304" pitchFamily="18" charset="0"/>
              </a:rPr>
              <a:t>Industri merupakan salah satu determinan penting tingkat piutang dan persediaan perusahaan. Faktor kompetisi juga mempengaruhi tingkat piutang dan persediaan. Faktor musiman juga bisa berpengaruh terhadap piutang. </a:t>
            </a:r>
            <a:endParaRPr lang="id-ID" altLang="en-US">
              <a:cs typeface="Times New Roman" panose="02020603050405020304" pitchFamily="18" charset="0"/>
            </a:endParaRPr>
          </a:p>
          <a:p>
            <a:pPr>
              <a:buFontTx/>
              <a:buNone/>
            </a:pPr>
            <a:r>
              <a:rPr lang="id-ID" altLang="en-US">
                <a:cs typeface="Times New Roman" panose="02020603050405020304" pitchFamily="18" charset="0"/>
              </a:rPr>
              <a:t>	</a:t>
            </a:r>
            <a:r>
              <a:rPr lang="en-US" altLang="en-US">
                <a:cs typeface="Times New Roman" panose="02020603050405020304" pitchFamily="18" charset="0"/>
              </a:rPr>
              <a:t>contoh, jika penjualan suatu produk bersifat musiman. </a:t>
            </a:r>
          </a:p>
          <a:p>
            <a:pPr algn="just">
              <a:buFontTx/>
              <a:buNone/>
            </a:pPr>
            <a:r>
              <a:rPr lang="id-ID" altLang="en-US" b="1">
                <a:cs typeface="Times New Roman" panose="02020603050405020304" pitchFamily="18" charset="0"/>
              </a:rPr>
              <a:t>   </a:t>
            </a:r>
            <a:r>
              <a:rPr lang="en-US" altLang="en-US" b="1">
                <a:cs typeface="Times New Roman" panose="02020603050405020304" pitchFamily="18" charset="0"/>
              </a:rPr>
              <a:t>Faktor Internal</a:t>
            </a:r>
          </a:p>
          <a:p>
            <a:pPr algn="just">
              <a:buFontTx/>
              <a:buNone/>
            </a:pPr>
            <a:r>
              <a:rPr lang="id-ID" altLang="en-US">
                <a:cs typeface="Times New Roman" panose="02020603050405020304" pitchFamily="18" charset="0"/>
              </a:rPr>
              <a:t>	</a:t>
            </a:r>
            <a:r>
              <a:rPr lang="en-US" altLang="en-US">
                <a:cs typeface="Times New Roman" panose="02020603050405020304" pitchFamily="18" charset="0"/>
              </a:rPr>
              <a:t>Sebagai contoh, manajer keuangan mempunyai pilihan apakah akan melaksanakan kebijakan kredit yang longgar (yang berarti akan meningkatkan piutang) atau yang ketat (yang berarti akan meminimumkan piutang). Kebijakan promosi sampai tingkat tertentu akan mempengaruhi piutang.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a:extLst>
              <a:ext uri="{FF2B5EF4-FFF2-40B4-BE49-F238E27FC236}">
                <a16:creationId xmlns:a16="http://schemas.microsoft.com/office/drawing/2014/main" id="{3B939ED5-1F3D-4F1A-9FDF-68514B3F46F1}"/>
              </a:ext>
            </a:extLst>
          </p:cNvPr>
          <p:cNvSpPr>
            <a:spLocks noGrp="1" noChangeArrowheads="1"/>
          </p:cNvSpPr>
          <p:nvPr>
            <p:ph idx="1"/>
          </p:nvPr>
        </p:nvSpPr>
        <p:spPr>
          <a:xfrm>
            <a:off x="228600" y="457200"/>
            <a:ext cx="8686800" cy="5867400"/>
          </a:xfrm>
        </p:spPr>
        <p:txBody>
          <a:bodyPr rtlCol="0">
            <a:normAutofit/>
          </a:bodyPr>
          <a:lstStyle/>
          <a:p>
            <a:pPr marL="0" indent="0" fontAlgn="auto">
              <a:spcAft>
                <a:spcPts val="0"/>
              </a:spcAft>
              <a:buFont typeface="Arial" panose="020B0604020202020204" pitchFamily="34" charset="0"/>
              <a:buNone/>
              <a:defRPr/>
            </a:pPr>
            <a:r>
              <a:rPr lang="id-ID" altLang="en-US" b="1" dirty="0">
                <a:cs typeface="Times New Roman" panose="02020603050405020304" pitchFamily="18" charset="0"/>
              </a:rPr>
              <a:t>       </a:t>
            </a:r>
            <a:r>
              <a:rPr lang="en-US" altLang="en-US" b="1" dirty="0">
                <a:cs typeface="Times New Roman" panose="02020603050405020304" pitchFamily="18" charset="0"/>
              </a:rPr>
              <a:t>KEBIJAKAN PIUTANG</a:t>
            </a:r>
            <a:r>
              <a:rPr lang="en-US" altLang="en-US" dirty="0"/>
              <a:t> </a:t>
            </a:r>
          </a:p>
          <a:p>
            <a:pPr marL="609600" indent="-609600" fontAlgn="auto">
              <a:spcAft>
                <a:spcPts val="0"/>
              </a:spcAft>
              <a:buFontTx/>
              <a:buNone/>
              <a:defRPr/>
            </a:pPr>
            <a:r>
              <a:rPr lang="id-ID" altLang="en-US" dirty="0">
                <a:cs typeface="Times New Roman" panose="02020603050405020304" pitchFamily="18" charset="0"/>
              </a:rPr>
              <a:t>	</a:t>
            </a:r>
            <a:r>
              <a:rPr lang="en-US" altLang="en-US" dirty="0" err="1">
                <a:cs typeface="Times New Roman" panose="02020603050405020304" pitchFamily="18" charset="0"/>
              </a:rPr>
              <a:t>Kebijakan</a:t>
            </a:r>
            <a:r>
              <a:rPr lang="en-US" altLang="en-US" dirty="0">
                <a:cs typeface="Times New Roman" panose="02020603050405020304" pitchFamily="18" charset="0"/>
              </a:rPr>
              <a:t> </a:t>
            </a:r>
            <a:r>
              <a:rPr lang="en-US" altLang="en-US" dirty="0" err="1">
                <a:cs typeface="Times New Roman" panose="02020603050405020304" pitchFamily="18" charset="0"/>
              </a:rPr>
              <a:t>kredit</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dilihat</a:t>
            </a:r>
            <a:r>
              <a:rPr lang="en-US" altLang="en-US" dirty="0">
                <a:cs typeface="Times New Roman" panose="02020603050405020304" pitchFamily="18" charset="0"/>
              </a:rPr>
              <a:t> </a:t>
            </a:r>
            <a:r>
              <a:rPr lang="en-US" altLang="en-US" dirty="0" err="1">
                <a:cs typeface="Times New Roman" panose="02020603050405020304" pitchFamily="18" charset="0"/>
              </a:rPr>
              <a:t>sebagai</a:t>
            </a:r>
            <a:r>
              <a:rPr lang="en-US" altLang="en-US" dirty="0">
                <a:cs typeface="Times New Roman" panose="02020603050405020304" pitchFamily="18" charset="0"/>
              </a:rPr>
              <a:t> </a:t>
            </a:r>
            <a:r>
              <a:rPr lang="en-US" altLang="en-US" i="1" dirty="0">
                <a:cs typeface="Times New Roman" panose="02020603050405020304" pitchFamily="18" charset="0"/>
              </a:rPr>
              <a:t>trade-off </a:t>
            </a:r>
            <a:r>
              <a:rPr lang="en-US" altLang="en-US" i="1" dirty="0" err="1">
                <a:cs typeface="Times New Roman" panose="02020603050405020304" pitchFamily="18" charset="0"/>
              </a:rPr>
              <a:t>a</a:t>
            </a:r>
            <a:r>
              <a:rPr lang="en-US" altLang="en-US" dirty="0" err="1">
                <a:cs typeface="Times New Roman" panose="02020603050405020304" pitchFamily="18" charset="0"/>
              </a:rPr>
              <a:t>ntara</a:t>
            </a:r>
            <a:r>
              <a:rPr lang="en-US" altLang="en-US" dirty="0">
                <a:cs typeface="Times New Roman" panose="02020603050405020304" pitchFamily="18" charset="0"/>
              </a:rPr>
              <a:t> </a:t>
            </a:r>
            <a:r>
              <a:rPr lang="en-US" altLang="en-US" dirty="0" err="1">
                <a:cs typeface="Times New Roman" panose="02020603050405020304" pitchFamily="18" charset="0"/>
              </a:rPr>
              <a:t>peningkatan</a:t>
            </a:r>
            <a:r>
              <a:rPr lang="en-US" altLang="en-US" dirty="0">
                <a:cs typeface="Times New Roman" panose="02020603050405020304" pitchFamily="18" charset="0"/>
              </a:rPr>
              <a:t> </a:t>
            </a:r>
            <a:r>
              <a:rPr lang="en-US" altLang="en-US" dirty="0" err="1">
                <a:cs typeface="Times New Roman" panose="02020603050405020304" pitchFamily="18" charset="0"/>
              </a:rPr>
              <a:t>keuntungan</a:t>
            </a:r>
            <a:r>
              <a:rPr lang="en-US" altLang="en-US" dirty="0">
                <a:cs typeface="Times New Roman" panose="02020603050405020304" pitchFamily="18" charset="0"/>
              </a:rPr>
              <a:t> </a:t>
            </a:r>
            <a:r>
              <a:rPr lang="en-US" altLang="en-US" dirty="0" err="1">
                <a:cs typeface="Times New Roman" panose="02020603050405020304" pitchFamily="18" charset="0"/>
              </a:rPr>
              <a:t>dan</a:t>
            </a:r>
            <a:r>
              <a:rPr lang="en-US" altLang="en-US" dirty="0">
                <a:cs typeface="Times New Roman" panose="02020603050405020304" pitchFamily="18" charset="0"/>
              </a:rPr>
              <a:t> </a:t>
            </a:r>
            <a:r>
              <a:rPr lang="en-US" altLang="en-US" dirty="0" err="1">
                <a:cs typeface="Times New Roman" panose="02020603050405020304" pitchFamily="18" charset="0"/>
              </a:rPr>
              <a:t>peningkatan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yang </a:t>
            </a:r>
            <a:r>
              <a:rPr lang="en-US" altLang="en-US" dirty="0" err="1">
                <a:cs typeface="Times New Roman" panose="02020603050405020304" pitchFamily="18" charset="0"/>
              </a:rPr>
              <a:t>berkaitan</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a:t>
            </a:r>
            <a:r>
              <a:rPr lang="en-US" altLang="en-US" dirty="0" err="1">
                <a:cs typeface="Times New Roman" panose="02020603050405020304" pitchFamily="18" charset="0"/>
              </a:rPr>
              <a:t>dagang</a:t>
            </a:r>
            <a:r>
              <a:rPr lang="en-US" altLang="en-US" dirty="0">
                <a:cs typeface="Times New Roman" panose="02020603050405020304" pitchFamily="18" charset="0"/>
              </a:rPr>
              <a:t>.</a:t>
            </a:r>
            <a:r>
              <a:rPr lang="en-US" altLang="en-US" dirty="0"/>
              <a:t> </a:t>
            </a:r>
          </a:p>
          <a:p>
            <a:pPr marL="609600" indent="-609600" fontAlgn="auto">
              <a:spcAft>
                <a:spcPts val="0"/>
              </a:spcAft>
              <a:buFontTx/>
              <a:buNone/>
              <a:defRPr/>
            </a:pPr>
            <a:r>
              <a:rPr lang="id-ID" altLang="en-US" dirty="0"/>
              <a:t>	Piutang     </a:t>
            </a:r>
            <a:r>
              <a:rPr lang="id-ID" altLang="en-US" dirty="0">
                <a:sym typeface="Wingdings" panose="05000000000000000000" pitchFamily="2" charset="2"/>
              </a:rPr>
              <a:t> Meningkatkan laba</a:t>
            </a:r>
          </a:p>
          <a:p>
            <a:pPr marL="609600" indent="-609600" fontAlgn="auto">
              <a:spcAft>
                <a:spcPts val="0"/>
              </a:spcAft>
              <a:buFontTx/>
              <a:buNone/>
              <a:defRPr/>
            </a:pPr>
            <a:r>
              <a:rPr lang="id-ID" altLang="en-US" dirty="0">
                <a:sym typeface="Wingdings" panose="05000000000000000000" pitchFamily="2" charset="2"/>
              </a:rPr>
              <a:t>			   --&gt; Meningkatkan Biaya modal</a:t>
            </a:r>
            <a:endParaRPr lang="en-US" altLang="en-US" dirty="0"/>
          </a:p>
          <a:p>
            <a:pPr marL="609600" indent="-609600" fontAlgn="auto">
              <a:spcAft>
                <a:spcPts val="0"/>
              </a:spcAft>
              <a:buFontTx/>
              <a:buNone/>
              <a:defRPr/>
            </a:pPr>
            <a:r>
              <a:rPr lang="id-ID" altLang="en-US" b="1" dirty="0">
                <a:cs typeface="Times New Roman" panose="02020603050405020304" pitchFamily="18" charset="0"/>
              </a:rPr>
              <a:t>	</a:t>
            </a:r>
            <a:r>
              <a:rPr lang="en-US" altLang="en-US" b="1" dirty="0" err="1">
                <a:cs typeface="Times New Roman" panose="02020603050405020304" pitchFamily="18" charset="0"/>
              </a:rPr>
              <a:t>Analisis</a:t>
            </a:r>
            <a:r>
              <a:rPr lang="en-US" altLang="en-US" b="1" dirty="0">
                <a:cs typeface="Times New Roman" panose="02020603050405020304" pitchFamily="18" charset="0"/>
              </a:rPr>
              <a:t> </a:t>
            </a:r>
            <a:r>
              <a:rPr lang="en-US" altLang="en-US" b="1" dirty="0" err="1">
                <a:cs typeface="Times New Roman" panose="02020603050405020304" pitchFamily="18" charset="0"/>
              </a:rPr>
              <a:t>Kuantitatif</a:t>
            </a:r>
            <a:r>
              <a:rPr lang="en-US" altLang="en-US" b="1" dirty="0">
                <a:cs typeface="Times New Roman" panose="02020603050405020304" pitchFamily="18" charset="0"/>
              </a:rPr>
              <a:t> </a:t>
            </a:r>
            <a:r>
              <a:rPr lang="en-US" altLang="en-US" b="1" dirty="0" err="1">
                <a:cs typeface="Times New Roman" panose="02020603050405020304" pitchFamily="18" charset="0"/>
              </a:rPr>
              <a:t>Manfaat</a:t>
            </a:r>
            <a:r>
              <a:rPr lang="en-US" altLang="en-US" b="1" dirty="0">
                <a:cs typeface="Times New Roman" panose="02020603050405020304" pitchFamily="18" charset="0"/>
              </a:rPr>
              <a:t> </a:t>
            </a:r>
            <a:r>
              <a:rPr lang="en-US" altLang="en-US" b="1" dirty="0" err="1">
                <a:cs typeface="Times New Roman" panose="02020603050405020304" pitchFamily="18" charset="0"/>
              </a:rPr>
              <a:t>dan</a:t>
            </a:r>
            <a:r>
              <a:rPr lang="en-US" altLang="en-US" b="1" dirty="0">
                <a:cs typeface="Times New Roman" panose="02020603050405020304" pitchFamily="18" charset="0"/>
              </a:rPr>
              <a:t> </a:t>
            </a:r>
            <a:r>
              <a:rPr lang="en-US" altLang="en-US" b="1" dirty="0" err="1">
                <a:cs typeface="Times New Roman" panose="02020603050405020304" pitchFamily="18" charset="0"/>
              </a:rPr>
              <a:t>Biaya</a:t>
            </a:r>
            <a:r>
              <a:rPr lang="en-US" altLang="en-US" dirty="0"/>
              <a:t> </a:t>
            </a:r>
          </a:p>
          <a:p>
            <a:pPr marL="609600" indent="-609600" fontAlgn="auto">
              <a:spcAft>
                <a:spcPts val="0"/>
              </a:spcAft>
              <a:buFontTx/>
              <a:buNone/>
              <a:defRPr/>
            </a:pPr>
            <a:r>
              <a:rPr lang="id-ID" altLang="en-US" dirty="0">
                <a:cs typeface="Times New Roman" panose="02020603050405020304" pitchFamily="18" charset="0"/>
              </a:rPr>
              <a:t>	- </a:t>
            </a:r>
            <a:r>
              <a:rPr lang="en-US" altLang="en-US" dirty="0" err="1">
                <a:cs typeface="Times New Roman" panose="02020603050405020304" pitchFamily="18" charset="0"/>
              </a:rPr>
              <a:t>Tambahan</a:t>
            </a:r>
            <a:r>
              <a:rPr lang="en-US" altLang="en-US" dirty="0">
                <a:cs typeface="Times New Roman" panose="02020603050405020304" pitchFamily="18" charset="0"/>
              </a:rPr>
              <a:t> </a:t>
            </a:r>
            <a:r>
              <a:rPr lang="en-US" altLang="en-US" dirty="0" err="1">
                <a:cs typeface="Times New Roman" panose="02020603050405020304" pitchFamily="18" charset="0"/>
              </a:rPr>
              <a:t>biaya</a:t>
            </a:r>
            <a:r>
              <a:rPr lang="en-US" altLang="en-US" dirty="0">
                <a:cs typeface="Times New Roman" panose="02020603050405020304" pitchFamily="18" charset="0"/>
              </a:rPr>
              <a:t> </a:t>
            </a:r>
            <a:r>
              <a:rPr lang="en-US" altLang="en-US" dirty="0" err="1">
                <a:cs typeface="Times New Roman" panose="02020603050405020304" pitchFamily="18" charset="0"/>
              </a:rPr>
              <a:t>investasi</a:t>
            </a:r>
            <a:r>
              <a:rPr lang="en-US" altLang="en-US" dirty="0">
                <a:cs typeface="Times New Roman" panose="02020603050405020304" pitchFamily="18" charset="0"/>
              </a:rPr>
              <a:t> </a:t>
            </a:r>
            <a:r>
              <a:rPr lang="en-US" altLang="en-US" dirty="0" err="1">
                <a:cs typeface="Times New Roman" panose="02020603050405020304" pitchFamily="18" charset="0"/>
              </a:rPr>
              <a:t>pada</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a:t>
            </a:r>
            <a:r>
              <a:rPr lang="en-US" altLang="en-US" dirty="0"/>
              <a:t> </a:t>
            </a:r>
          </a:p>
          <a:p>
            <a:pPr marL="609600" indent="-609600" fontAlgn="auto">
              <a:spcAft>
                <a:spcPts val="0"/>
              </a:spcAft>
              <a:buFontTx/>
              <a:buNone/>
              <a:defRPr/>
            </a:pPr>
            <a:r>
              <a:rPr lang="id-ID" altLang="en-US" dirty="0">
                <a:cs typeface="Times New Roman" panose="02020603050405020304" pitchFamily="18" charset="0"/>
              </a:rPr>
              <a:t>	K</a:t>
            </a:r>
            <a:r>
              <a:rPr lang="en-US" altLang="en-US" dirty="0" err="1">
                <a:cs typeface="Times New Roman" panose="02020603050405020304" pitchFamily="18" charset="0"/>
              </a:rPr>
              <a:t>ontribusi</a:t>
            </a:r>
            <a:r>
              <a:rPr lang="en-US" altLang="en-US" dirty="0">
                <a:cs typeface="Times New Roman" panose="02020603050405020304" pitchFamily="18" charset="0"/>
              </a:rPr>
              <a:t> </a:t>
            </a:r>
            <a:r>
              <a:rPr lang="id-ID" altLang="en-US" dirty="0">
                <a:cs typeface="Times New Roman" panose="02020603050405020304" pitchFamily="18" charset="0"/>
              </a:rPr>
              <a:t>Laba , </a:t>
            </a:r>
            <a:endParaRPr lang="en-US" altLang="en-US" dirty="0">
              <a:cs typeface="Times New Roman" panose="02020603050405020304" pitchFamily="18" charset="0"/>
            </a:endParaRPr>
          </a:p>
          <a:p>
            <a:pPr marL="609600" indent="-609600" algn="just" fontAlgn="auto">
              <a:spcAft>
                <a:spcPts val="0"/>
              </a:spcAft>
              <a:buFontTx/>
              <a:buNone/>
              <a:defRPr/>
            </a:pPr>
            <a:r>
              <a:rPr lang="en-US" altLang="en-US" dirty="0">
                <a:cs typeface="Times New Roman" panose="02020603050405020304" pitchFamily="18" charset="0"/>
              </a:rPr>
              <a:t> 	[ (</a:t>
            </a:r>
            <a:r>
              <a:rPr lang="en-US" altLang="en-US" dirty="0" err="1">
                <a:cs typeface="Times New Roman" panose="02020603050405020304" pitchFamily="18" charset="0"/>
              </a:rPr>
              <a:t>harga</a:t>
            </a:r>
            <a:r>
              <a:rPr lang="en-US" altLang="en-US" dirty="0">
                <a:cs typeface="Times New Roman" panose="02020603050405020304" pitchFamily="18" charset="0"/>
              </a:rPr>
              <a:t> – </a:t>
            </a:r>
            <a:r>
              <a:rPr lang="en-US" altLang="en-US" dirty="0" err="1">
                <a:cs typeface="Times New Roman" panose="02020603050405020304" pitchFamily="18" charset="0"/>
              </a:rPr>
              <a:t>biaya</a:t>
            </a:r>
            <a:r>
              <a:rPr lang="en-US" altLang="en-US" dirty="0">
                <a:cs typeface="Times New Roman" panose="02020603050405020304" pitchFamily="18" charset="0"/>
              </a:rPr>
              <a:t> variable) / </a:t>
            </a:r>
            <a:r>
              <a:rPr lang="en-US" altLang="en-US" dirty="0" err="1">
                <a:cs typeface="Times New Roman" panose="02020603050405020304" pitchFamily="18" charset="0"/>
              </a:rPr>
              <a:t>harga</a:t>
            </a:r>
            <a:r>
              <a:rPr lang="en-US" altLang="en-US" dirty="0">
                <a:cs typeface="Times New Roman" panose="02020603050405020304" pitchFamily="18" charset="0"/>
              </a:rPr>
              <a:t> ] × 100%</a:t>
            </a: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a:extLst>
              <a:ext uri="{FF2B5EF4-FFF2-40B4-BE49-F238E27FC236}">
                <a16:creationId xmlns:a16="http://schemas.microsoft.com/office/drawing/2014/main" id="{C4EAC154-D03B-4CDE-94D7-29AB14969325}"/>
              </a:ext>
            </a:extLst>
          </p:cNvPr>
          <p:cNvSpPr>
            <a:spLocks noGrp="1" noChangeArrowheads="1"/>
          </p:cNvSpPr>
          <p:nvPr>
            <p:ph idx="1"/>
          </p:nvPr>
        </p:nvSpPr>
        <p:spPr>
          <a:xfrm>
            <a:off x="228600" y="1676400"/>
            <a:ext cx="7848600" cy="4419600"/>
          </a:xfrm>
        </p:spPr>
        <p:txBody>
          <a:bodyPr rtlCol="0">
            <a:normAutofit/>
          </a:bodyPr>
          <a:lstStyle/>
          <a:p>
            <a:pPr marL="0" indent="0" algn="just" fontAlgn="auto">
              <a:spcAft>
                <a:spcPts val="0"/>
              </a:spcAft>
              <a:buFontTx/>
              <a:buNone/>
              <a:defRPr/>
            </a:pPr>
            <a:r>
              <a:rPr lang="en-US" altLang="en-US" dirty="0" err="1">
                <a:cs typeface="Times New Roman" panose="02020603050405020304" pitchFamily="18" charset="0"/>
              </a:rPr>
              <a:t>Manajer</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menggunakan</a:t>
            </a:r>
            <a:r>
              <a:rPr lang="en-US" altLang="en-US" dirty="0">
                <a:cs typeface="Times New Roman" panose="02020603050405020304" pitchFamily="18" charset="0"/>
              </a:rPr>
              <a:t> </a:t>
            </a:r>
            <a:r>
              <a:rPr lang="en-US" altLang="en-US" dirty="0" err="1">
                <a:cs typeface="Times New Roman" panose="02020603050405020304" pitchFamily="18" charset="0"/>
              </a:rPr>
              <a:t>pendekatan</a:t>
            </a:r>
            <a:r>
              <a:rPr lang="en-US" altLang="en-US" dirty="0">
                <a:cs typeface="Times New Roman" panose="02020603050405020304" pitchFamily="18" charset="0"/>
              </a:rPr>
              <a:t> </a:t>
            </a:r>
            <a:r>
              <a:rPr lang="en-US" altLang="en-US" dirty="0" err="1">
                <a:cs typeface="Times New Roman" panose="02020603050405020304" pitchFamily="18" charset="0"/>
              </a:rPr>
              <a:t>tradisional</a:t>
            </a:r>
            <a:r>
              <a:rPr lang="id-ID" altLang="en-US" dirty="0">
                <a:cs typeface="Times New Roman" panose="02020603050405020304" pitchFamily="18" charset="0"/>
              </a:rPr>
              <a:t> </a:t>
            </a:r>
            <a:r>
              <a:rPr lang="en-US" altLang="en-US" dirty="0">
                <a:cs typeface="Times New Roman" panose="02020603050405020304" pitchFamily="18" charset="0"/>
              </a:rPr>
              <a:t>yang </a:t>
            </a:r>
            <a:r>
              <a:rPr lang="en-US" altLang="en-US" dirty="0" err="1">
                <a:cs typeface="Times New Roman" panose="02020603050405020304" pitchFamily="18" charset="0"/>
              </a:rPr>
              <a:t>lebih</a:t>
            </a:r>
            <a:r>
              <a:rPr lang="en-US" altLang="en-US" dirty="0">
                <a:cs typeface="Times New Roman" panose="02020603050405020304" pitchFamily="18" charset="0"/>
              </a:rPr>
              <a:t> </a:t>
            </a:r>
            <a:r>
              <a:rPr lang="en-US" altLang="en-US" dirty="0" err="1">
                <a:cs typeface="Times New Roman" panose="02020603050405020304" pitchFamily="18" charset="0"/>
              </a:rPr>
              <a:t>subyektif</a:t>
            </a:r>
            <a:r>
              <a:rPr lang="en-US" altLang="en-US" dirty="0">
                <a:cs typeface="Times New Roman" panose="02020603050405020304" pitchFamily="18" charset="0"/>
              </a:rPr>
              <a:t> </a:t>
            </a:r>
            <a:r>
              <a:rPr lang="en-US" altLang="en-US" dirty="0" err="1">
                <a:cs typeface="Times New Roman" panose="02020603050405020304" pitchFamily="18" charset="0"/>
              </a:rPr>
              <a:t>seperti</a:t>
            </a:r>
            <a:r>
              <a:rPr lang="en-US" altLang="en-US" dirty="0">
                <a:cs typeface="Times New Roman" panose="02020603050405020304" pitchFamily="18" charset="0"/>
              </a:rPr>
              <a:t> yang </a:t>
            </a:r>
            <a:r>
              <a:rPr lang="en-US" altLang="en-US" dirty="0" err="1">
                <a:cs typeface="Times New Roman" panose="02020603050405020304" pitchFamily="18" charset="0"/>
              </a:rPr>
              <a:t>disebut</a:t>
            </a:r>
            <a:r>
              <a:rPr lang="en-US" altLang="en-US" dirty="0">
                <a:cs typeface="Times New Roman" panose="02020603050405020304" pitchFamily="18" charset="0"/>
              </a:rPr>
              <a:t> </a:t>
            </a:r>
            <a:r>
              <a:rPr lang="en-US" altLang="en-US" dirty="0" err="1">
                <a:cs typeface="Times New Roman" panose="02020603050405020304" pitchFamily="18" charset="0"/>
              </a:rPr>
              <a:t>sebagai</a:t>
            </a:r>
            <a:r>
              <a:rPr lang="en-US" altLang="en-US" dirty="0">
                <a:cs typeface="Times New Roman" panose="02020603050405020304" pitchFamily="18" charset="0"/>
              </a:rPr>
              <a:t> 5C. </a:t>
            </a:r>
          </a:p>
          <a:p>
            <a:pPr marL="609600" indent="-609600" fontAlgn="auto">
              <a:spcAft>
                <a:spcPts val="0"/>
              </a:spcAft>
              <a:buFontTx/>
              <a:buAutoNum type="arabicPeriod"/>
              <a:defRPr/>
            </a:pPr>
            <a:r>
              <a:rPr lang="en-US" altLang="en-US" dirty="0">
                <a:cs typeface="Times New Roman" panose="02020603050405020304" pitchFamily="18" charset="0"/>
              </a:rPr>
              <a:t>Character. </a:t>
            </a:r>
            <a:r>
              <a:rPr lang="en-US" altLang="en-US" dirty="0" err="1">
                <a:cs typeface="Times New Roman" panose="02020603050405020304" pitchFamily="18" charset="0"/>
              </a:rPr>
              <a:t>Karakter</a:t>
            </a:r>
            <a:r>
              <a:rPr lang="en-US" altLang="en-US" dirty="0">
                <a:cs typeface="Times New Roman" panose="02020603050405020304" pitchFamily="18" charset="0"/>
              </a:rPr>
              <a:t> </a:t>
            </a:r>
            <a:r>
              <a:rPr lang="en-US" altLang="en-US" dirty="0" err="1">
                <a:cs typeface="Times New Roman" panose="02020603050405020304" pitchFamily="18" charset="0"/>
              </a:rPr>
              <a:t>berarti</a:t>
            </a:r>
            <a:r>
              <a:rPr lang="en-US" altLang="en-US" dirty="0">
                <a:cs typeface="Times New Roman" panose="02020603050405020304" pitchFamily="18" charset="0"/>
              </a:rPr>
              <a:t> </a:t>
            </a:r>
            <a:r>
              <a:rPr lang="en-US" altLang="en-US" dirty="0" err="1">
                <a:cs typeface="Times New Roman" panose="02020603050405020304" pitchFamily="18" charset="0"/>
              </a:rPr>
              <a:t>sejauh</a:t>
            </a:r>
            <a:r>
              <a:rPr lang="en-US" altLang="en-US" dirty="0">
                <a:cs typeface="Times New Roman" panose="02020603050405020304" pitchFamily="18" charset="0"/>
              </a:rPr>
              <a:t> </a:t>
            </a:r>
            <a:r>
              <a:rPr lang="en-US" altLang="en-US" dirty="0" err="1">
                <a:cs typeface="Times New Roman" panose="02020603050405020304" pitchFamily="18" charset="0"/>
              </a:rPr>
              <a:t>mana</a:t>
            </a:r>
            <a:r>
              <a:rPr lang="en-US" altLang="en-US" dirty="0">
                <a:cs typeface="Times New Roman" panose="02020603050405020304" pitchFamily="18" charset="0"/>
              </a:rPr>
              <a:t> </a:t>
            </a:r>
            <a:r>
              <a:rPr lang="en-US" altLang="en-US" dirty="0" err="1">
                <a:cs typeface="Times New Roman" panose="02020603050405020304" pitchFamily="18" charset="0"/>
              </a:rPr>
              <a:t>kemauan</a:t>
            </a:r>
            <a:r>
              <a:rPr lang="en-US" altLang="en-US" dirty="0">
                <a:cs typeface="Times New Roman" panose="02020603050405020304" pitchFamily="18" charset="0"/>
              </a:rPr>
              <a:t> </a:t>
            </a:r>
            <a:r>
              <a:rPr lang="en-US" altLang="en-US" dirty="0" err="1">
                <a:cs typeface="Times New Roman" panose="02020603050405020304" pitchFamily="18" charset="0"/>
              </a:rPr>
              <a:t>calon</a:t>
            </a:r>
            <a:r>
              <a:rPr lang="en-US" altLang="en-US" dirty="0">
                <a:cs typeface="Times New Roman" panose="02020603050405020304" pitchFamily="18" charset="0"/>
              </a:rPr>
              <a:t> </a:t>
            </a:r>
            <a:r>
              <a:rPr lang="en-US" altLang="en-US" dirty="0" err="1">
                <a:cs typeface="Times New Roman" panose="02020603050405020304" pitchFamily="18" charset="0"/>
              </a:rPr>
              <a:t>penerima</a:t>
            </a:r>
            <a:r>
              <a:rPr lang="en-US" altLang="en-US" dirty="0">
                <a:cs typeface="Times New Roman" panose="02020603050405020304" pitchFamily="18" charset="0"/>
              </a:rPr>
              <a:t> </a:t>
            </a:r>
            <a:r>
              <a:rPr lang="en-US" altLang="en-US" dirty="0" err="1">
                <a:cs typeface="Times New Roman" panose="02020603050405020304" pitchFamily="18" charset="0"/>
              </a:rPr>
              <a:t>membayar</a:t>
            </a:r>
            <a:r>
              <a:rPr lang="en-US" altLang="en-US" dirty="0">
                <a:cs typeface="Times New Roman" panose="02020603050405020304" pitchFamily="18" charset="0"/>
              </a:rPr>
              <a:t> </a:t>
            </a:r>
            <a:r>
              <a:rPr lang="en-US" altLang="en-US" dirty="0" err="1">
                <a:cs typeface="Times New Roman" panose="02020603050405020304" pitchFamily="18" charset="0"/>
              </a:rPr>
              <a:t>hutang-hutangnya</a:t>
            </a:r>
            <a:r>
              <a:rPr lang="en-US" altLang="en-US" dirty="0">
                <a:cs typeface="Times New Roman" panose="02020603050405020304" pitchFamily="18" charset="0"/>
              </a:rPr>
              <a:t>. </a:t>
            </a:r>
            <a:r>
              <a:rPr lang="en-US" altLang="en-US" dirty="0" err="1">
                <a:cs typeface="Times New Roman" panose="02020603050405020304" pitchFamily="18" charset="0"/>
              </a:rPr>
              <a:t>Karakter</a:t>
            </a:r>
            <a:r>
              <a:rPr lang="en-US" altLang="en-US" dirty="0">
                <a:cs typeface="Times New Roman" panose="02020603050405020304" pitchFamily="18" charset="0"/>
              </a:rPr>
              <a:t>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memperhitungkan</a:t>
            </a:r>
            <a:r>
              <a:rPr lang="en-US" altLang="en-US" dirty="0">
                <a:cs typeface="Times New Roman" panose="02020603050405020304" pitchFamily="18" charset="0"/>
              </a:rPr>
              <a:t> </a:t>
            </a:r>
            <a:r>
              <a:rPr lang="en-US" altLang="en-US" dirty="0" err="1">
                <a:cs typeface="Times New Roman" panose="02020603050405020304" pitchFamily="18" charset="0"/>
              </a:rPr>
              <a:t>kemampuan</a:t>
            </a:r>
            <a:r>
              <a:rPr lang="en-US" altLang="en-US" dirty="0">
                <a:cs typeface="Times New Roman" panose="02020603050405020304" pitchFamily="18" charset="0"/>
              </a:rPr>
              <a:t> </a:t>
            </a:r>
            <a:r>
              <a:rPr lang="en-US" altLang="en-US" dirty="0" err="1">
                <a:cs typeface="Times New Roman" panose="02020603050405020304" pitchFamily="18" charset="0"/>
              </a:rPr>
              <a:t>ekonomis</a:t>
            </a:r>
            <a:r>
              <a:rPr lang="en-US" altLang="en-US" dirty="0">
                <a:cs typeface="Times New Roman" panose="02020603050405020304" pitchFamily="18" charset="0"/>
              </a:rPr>
              <a:t>, </a:t>
            </a:r>
            <a:r>
              <a:rPr lang="en-US" altLang="en-US" dirty="0" err="1">
                <a:cs typeface="Times New Roman" panose="02020603050405020304" pitchFamily="18" charset="0"/>
              </a:rPr>
              <a:t>tetapi</a:t>
            </a:r>
            <a:r>
              <a:rPr lang="en-US" altLang="en-US" dirty="0">
                <a:cs typeface="Times New Roman" panose="02020603050405020304" pitchFamily="18" charset="0"/>
              </a:rPr>
              <a:t> </a:t>
            </a:r>
            <a:r>
              <a:rPr lang="en-US" altLang="en-US" dirty="0" err="1">
                <a:cs typeface="Times New Roman" panose="02020603050405020304" pitchFamily="18" charset="0"/>
              </a:rPr>
              <a:t>niat</a:t>
            </a:r>
            <a:r>
              <a:rPr lang="en-US" altLang="en-US" dirty="0">
                <a:cs typeface="Times New Roman" panose="02020603050405020304" pitchFamily="18" charset="0"/>
              </a:rPr>
              <a:t> </a:t>
            </a:r>
            <a:r>
              <a:rPr lang="en-US" altLang="en-US" dirty="0" err="1">
                <a:cs typeface="Times New Roman" panose="02020603050405020304" pitchFamily="18" charset="0"/>
              </a:rPr>
              <a:t>baik</a:t>
            </a:r>
            <a:r>
              <a:rPr lang="en-US" altLang="en-US" dirty="0">
                <a:cs typeface="Times New Roman" panose="02020603050405020304" pitchFamily="18" charset="0"/>
              </a:rPr>
              <a:t>. </a:t>
            </a:r>
          </a:p>
          <a:p>
            <a:pPr marL="609600" indent="-609600" algn="just" fontAlgn="auto">
              <a:spcAft>
                <a:spcPts val="0"/>
              </a:spcAft>
              <a:buFontTx/>
              <a:buAutoNum type="arabicPeriod"/>
              <a:defRPr/>
            </a:pPr>
            <a:r>
              <a:rPr lang="en-US" altLang="en-US" dirty="0">
                <a:cs typeface="Times New Roman" panose="02020603050405020304" pitchFamily="18" charset="0"/>
              </a:rPr>
              <a:t>Capacity. </a:t>
            </a:r>
            <a:r>
              <a:rPr lang="en-US" altLang="en-US" dirty="0" err="1">
                <a:cs typeface="Times New Roman" panose="02020603050405020304" pitchFamily="18" charset="0"/>
              </a:rPr>
              <a:t>Kapasitas</a:t>
            </a:r>
            <a:r>
              <a:rPr lang="en-US" altLang="en-US" dirty="0">
                <a:cs typeface="Times New Roman" panose="02020603050405020304" pitchFamily="18" charset="0"/>
              </a:rPr>
              <a:t> </a:t>
            </a:r>
            <a:r>
              <a:rPr lang="en-US" altLang="en-US" dirty="0" err="1">
                <a:cs typeface="Times New Roman" panose="02020603050405020304" pitchFamily="18" charset="0"/>
              </a:rPr>
              <a:t>melihat</a:t>
            </a:r>
            <a:r>
              <a:rPr lang="en-US" altLang="en-US" dirty="0">
                <a:cs typeface="Times New Roman" panose="02020603050405020304" pitchFamily="18" charset="0"/>
              </a:rPr>
              <a:t> </a:t>
            </a:r>
            <a:r>
              <a:rPr lang="en-US" altLang="en-US" dirty="0" err="1">
                <a:cs typeface="Times New Roman" panose="02020603050405020304" pitchFamily="18" charset="0"/>
              </a:rPr>
              <a:t>sejauh</a:t>
            </a:r>
            <a:r>
              <a:rPr lang="en-US" altLang="en-US" dirty="0">
                <a:cs typeface="Times New Roman" panose="02020603050405020304" pitchFamily="18" charset="0"/>
              </a:rPr>
              <a:t> </a:t>
            </a:r>
            <a:r>
              <a:rPr lang="en-US" altLang="en-US" dirty="0" err="1">
                <a:cs typeface="Times New Roman" panose="02020603050405020304" pitchFamily="18" charset="0"/>
              </a:rPr>
              <a:t>mana</a:t>
            </a:r>
            <a:r>
              <a:rPr lang="en-US" altLang="en-US" dirty="0">
                <a:cs typeface="Times New Roman" panose="02020603050405020304" pitchFamily="18" charset="0"/>
              </a:rPr>
              <a:t> </a:t>
            </a:r>
            <a:r>
              <a:rPr lang="en-US" altLang="en-US" dirty="0" err="1">
                <a:cs typeface="Times New Roman" panose="02020603050405020304" pitchFamily="18" charset="0"/>
              </a:rPr>
              <a:t>kemampuan</a:t>
            </a:r>
            <a:r>
              <a:rPr lang="en-US" altLang="en-US" dirty="0">
                <a:cs typeface="Times New Roman" panose="02020603050405020304" pitchFamily="18" charset="0"/>
              </a:rPr>
              <a:t> </a:t>
            </a:r>
            <a:r>
              <a:rPr lang="en-US" altLang="en-US" dirty="0" err="1">
                <a:cs typeface="Times New Roman" panose="02020603050405020304" pitchFamily="18" charset="0"/>
              </a:rPr>
              <a:t>keuangan</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atau</a:t>
            </a:r>
            <a:r>
              <a:rPr lang="en-US" altLang="en-US" dirty="0">
                <a:cs typeface="Times New Roman" panose="02020603050405020304" pitchFamily="18" charset="0"/>
              </a:rPr>
              <a:t> </a:t>
            </a:r>
            <a:r>
              <a:rPr lang="en-US" altLang="en-US" dirty="0" err="1">
                <a:cs typeface="Times New Roman" panose="02020603050405020304" pitchFamily="18" charset="0"/>
              </a:rPr>
              <a:t>individu</a:t>
            </a:r>
            <a:r>
              <a:rPr lang="en-US" altLang="en-US" dirty="0">
                <a:cs typeface="Times New Roman" panose="02020603050405020304" pitchFamily="18" charset="0"/>
              </a:rPr>
              <a:t>. </a:t>
            </a:r>
            <a:r>
              <a:rPr lang="en-US" altLang="en-US" dirty="0" err="1">
                <a:cs typeface="Times New Roman" panose="02020603050405020304" pitchFamily="18" charset="0"/>
              </a:rPr>
              <a:t>Kapasitas</a:t>
            </a:r>
            <a:r>
              <a:rPr lang="en-US" altLang="en-US" dirty="0">
                <a:cs typeface="Times New Roman" panose="02020603050405020304" pitchFamily="18" charset="0"/>
              </a:rPr>
              <a:t> </a:t>
            </a:r>
            <a:r>
              <a:rPr lang="en-US" altLang="en-US" dirty="0" err="1">
                <a:cs typeface="Times New Roman" panose="02020603050405020304" pitchFamily="18" charset="0"/>
              </a:rPr>
              <a:t>melihat</a:t>
            </a:r>
            <a:r>
              <a:rPr lang="en-US" altLang="en-US" dirty="0">
                <a:cs typeface="Times New Roman" panose="02020603050405020304" pitchFamily="18" charset="0"/>
              </a:rPr>
              <a:t> </a:t>
            </a:r>
            <a:r>
              <a:rPr lang="en-US" altLang="en-US" dirty="0" err="1">
                <a:cs typeface="Times New Roman" panose="02020603050405020304" pitchFamily="18" charset="0"/>
              </a:rPr>
              <a:t>kemampuan</a:t>
            </a:r>
            <a:r>
              <a:rPr lang="en-US" altLang="en-US" dirty="0">
                <a:cs typeface="Times New Roman" panose="02020603050405020304" pitchFamily="18" charset="0"/>
              </a:rPr>
              <a:t> </a:t>
            </a:r>
            <a:r>
              <a:rPr lang="en-US" altLang="en-US" dirty="0" err="1">
                <a:cs typeface="Times New Roman" panose="02020603050405020304" pitchFamily="18" charset="0"/>
              </a:rPr>
              <a:t>ekonomis</a:t>
            </a:r>
            <a:r>
              <a:rPr lang="en-US" altLang="en-US" dirty="0">
                <a:cs typeface="Times New Roman" panose="02020603050405020304" pitchFamily="18" charset="0"/>
              </a:rPr>
              <a:t> </a:t>
            </a:r>
            <a:r>
              <a:rPr lang="en-US" altLang="en-US" dirty="0" err="1">
                <a:cs typeface="Times New Roman" panose="02020603050405020304" pitchFamily="18" charset="0"/>
              </a:rPr>
              <a:t>seseorang</a:t>
            </a:r>
            <a:r>
              <a:rPr lang="en-US" altLang="en-US" dirty="0">
                <a:cs typeface="Times New Roman" panose="02020603050405020304" pitchFamily="18" charset="0"/>
              </a:rPr>
              <a:t> </a:t>
            </a:r>
            <a:r>
              <a:rPr lang="en-US" altLang="en-US" dirty="0" err="1">
                <a:cs typeface="Times New Roman" panose="02020603050405020304" pitchFamily="18" charset="0"/>
              </a:rPr>
              <a:t>atau</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p>
        </p:txBody>
      </p:sp>
      <p:sp>
        <p:nvSpPr>
          <p:cNvPr id="2" name="TextBox 1">
            <a:extLst>
              <a:ext uri="{FF2B5EF4-FFF2-40B4-BE49-F238E27FC236}">
                <a16:creationId xmlns:a16="http://schemas.microsoft.com/office/drawing/2014/main" id="{B4B3902D-5099-4DFD-90CE-A031159FB0E7}"/>
              </a:ext>
            </a:extLst>
          </p:cNvPr>
          <p:cNvSpPr txBox="1"/>
          <p:nvPr/>
        </p:nvSpPr>
        <p:spPr>
          <a:xfrm>
            <a:off x="304800" y="533400"/>
            <a:ext cx="7624763" cy="830263"/>
          </a:xfrm>
          <a:prstGeom prst="rect">
            <a:avLst/>
          </a:prstGeom>
          <a:solidFill>
            <a:schemeClr val="accent2">
              <a:lumMod val="40000"/>
              <a:lumOff val="60000"/>
            </a:schemeClr>
          </a:solidFill>
        </p:spPr>
        <p:txBody>
          <a:bodyPr wrap="none">
            <a:spAutoFit/>
          </a:bodyPr>
          <a:lstStyle/>
          <a:p>
            <a:pPr>
              <a:defRPr/>
            </a:pPr>
            <a:r>
              <a:rPr lang="id-ID" dirty="0"/>
              <a:t>FAKTOR YANG PERLUDIPERTIMBANGKAN DALAM </a:t>
            </a:r>
          </a:p>
          <a:p>
            <a:pPr>
              <a:defRPr/>
            </a:pPr>
            <a:r>
              <a:rPr lang="id-ID" dirty="0"/>
              <a:t>ENJUALAN KREDIT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07856F72-9052-47B4-A971-50EE0327C47B}"/>
              </a:ext>
            </a:extLst>
          </p:cNvPr>
          <p:cNvSpPr>
            <a:spLocks noGrp="1" noChangeArrowheads="1"/>
          </p:cNvSpPr>
          <p:nvPr>
            <p:ph idx="1"/>
          </p:nvPr>
        </p:nvSpPr>
        <p:spPr>
          <a:xfrm>
            <a:off x="0" y="457200"/>
            <a:ext cx="7696200" cy="4572000"/>
          </a:xfrm>
        </p:spPr>
        <p:txBody>
          <a:bodyPr rtlCol="0">
            <a:normAutofit lnSpcReduction="10000"/>
          </a:bodyPr>
          <a:lstStyle/>
          <a:p>
            <a:pPr algn="just" fontAlgn="auto">
              <a:spcAft>
                <a:spcPts val="0"/>
              </a:spcAft>
              <a:buFontTx/>
              <a:buNone/>
              <a:defRPr/>
            </a:pPr>
            <a:r>
              <a:rPr lang="en-US" altLang="en-US" dirty="0">
                <a:cs typeface="Times New Roman" panose="02020603050405020304" pitchFamily="18" charset="0"/>
              </a:rPr>
              <a:t>   </a:t>
            </a:r>
            <a:endParaRPr lang="id-ID" altLang="en-US" dirty="0">
              <a:cs typeface="Times New Roman" panose="02020603050405020304" pitchFamily="18" charset="0"/>
            </a:endParaRPr>
          </a:p>
          <a:p>
            <a:pPr marL="444500" indent="0" algn="just" fontAlgn="auto">
              <a:spcAft>
                <a:spcPts val="0"/>
              </a:spcAft>
              <a:buFontTx/>
              <a:buNone/>
              <a:defRPr/>
            </a:pPr>
            <a:r>
              <a:rPr lang="en-US" altLang="en-US" dirty="0">
                <a:cs typeface="Times New Roman" panose="02020603050405020304" pitchFamily="18" charset="0"/>
              </a:rPr>
              <a:t>3.Capital. Capital </a:t>
            </a:r>
            <a:r>
              <a:rPr lang="en-US" altLang="en-US" dirty="0" err="1">
                <a:cs typeface="Times New Roman" panose="02020603050405020304" pitchFamily="18" charset="0"/>
              </a:rPr>
              <a:t>melihat</a:t>
            </a:r>
            <a:r>
              <a:rPr lang="en-US" altLang="en-US" dirty="0">
                <a:cs typeface="Times New Roman" panose="02020603050405020304" pitchFamily="18" charset="0"/>
              </a:rPr>
              <a:t> </a:t>
            </a:r>
            <a:r>
              <a:rPr lang="en-US" altLang="en-US" dirty="0" err="1">
                <a:cs typeface="Times New Roman" panose="02020603050405020304" pitchFamily="18" charset="0"/>
              </a:rPr>
              <a:t>sejauh</a:t>
            </a:r>
            <a:r>
              <a:rPr lang="en-US" altLang="en-US" dirty="0">
                <a:cs typeface="Times New Roman" panose="02020603050405020304" pitchFamily="18" charset="0"/>
              </a:rPr>
              <a:t> </a:t>
            </a:r>
            <a:r>
              <a:rPr lang="en-US" altLang="en-US" dirty="0" err="1">
                <a:cs typeface="Times New Roman" panose="02020603050405020304" pitchFamily="18" charset="0"/>
              </a:rPr>
              <a:t>mana</a:t>
            </a:r>
            <a:r>
              <a:rPr lang="en-US" altLang="en-US" dirty="0">
                <a:cs typeface="Times New Roman" panose="02020603050405020304" pitchFamily="18" charset="0"/>
              </a:rPr>
              <a:t> modal yang </a:t>
            </a:r>
            <a:r>
              <a:rPr lang="en-US" altLang="en-US" dirty="0" err="1">
                <a:cs typeface="Times New Roman" panose="02020603050405020304" pitchFamily="18" charset="0"/>
              </a:rPr>
              <a:t>dimiliki</a:t>
            </a:r>
            <a:r>
              <a:rPr lang="en-US" altLang="en-US" dirty="0">
                <a:cs typeface="Times New Roman" panose="02020603050405020304" pitchFamily="18" charset="0"/>
              </a:rPr>
              <a:t> </a:t>
            </a:r>
            <a:r>
              <a:rPr lang="en-US" altLang="en-US" dirty="0" err="1">
                <a:cs typeface="Times New Roman" panose="02020603050405020304" pitchFamily="18" charset="0"/>
              </a:rPr>
              <a:t>oleh</a:t>
            </a:r>
            <a:r>
              <a:rPr lang="en-US" altLang="en-US" dirty="0">
                <a:cs typeface="Times New Roman" panose="02020603050405020304" pitchFamily="18" charset="0"/>
              </a:rPr>
              <a:t> </a:t>
            </a:r>
            <a:r>
              <a:rPr lang="en-US" altLang="en-US" dirty="0" err="1">
                <a:cs typeface="Times New Roman" panose="02020603050405020304" pitchFamily="18" charset="0"/>
              </a:rPr>
              <a:t>seseorang</a:t>
            </a:r>
            <a:r>
              <a:rPr lang="en-US" altLang="en-US" dirty="0">
                <a:cs typeface="Times New Roman" panose="02020603050405020304" pitchFamily="18" charset="0"/>
              </a:rPr>
              <a:t> </a:t>
            </a:r>
            <a:r>
              <a:rPr lang="en-US" altLang="en-US" dirty="0" err="1">
                <a:cs typeface="Times New Roman" panose="02020603050405020304" pitchFamily="18" charset="0"/>
              </a:rPr>
              <a:t>atau</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Pihak</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modal yang </a:t>
            </a:r>
            <a:r>
              <a:rPr lang="en-US" altLang="en-US" dirty="0" err="1">
                <a:cs typeface="Times New Roman" panose="02020603050405020304" pitchFamily="18" charset="0"/>
              </a:rPr>
              <a:t>baik</a:t>
            </a:r>
            <a:r>
              <a:rPr lang="en-US" altLang="en-US" dirty="0">
                <a:cs typeface="Times New Roman" panose="02020603050405020304" pitchFamily="18" charset="0"/>
              </a:rPr>
              <a:t> </a:t>
            </a:r>
            <a:r>
              <a:rPr lang="en-US" altLang="en-US" dirty="0" err="1">
                <a:cs typeface="Times New Roman" panose="02020603050405020304" pitchFamily="18" charset="0"/>
              </a:rPr>
              <a:t>mempunyai</a:t>
            </a:r>
            <a:r>
              <a:rPr lang="en-US" altLang="en-US" dirty="0">
                <a:cs typeface="Times New Roman" panose="02020603050405020304" pitchFamily="18" charset="0"/>
              </a:rPr>
              <a:t> </a:t>
            </a:r>
            <a:r>
              <a:rPr lang="en-US" altLang="en-US" dirty="0" err="1">
                <a:cs typeface="Times New Roman" panose="02020603050405020304" pitchFamily="18" charset="0"/>
              </a:rPr>
              <a:t>kemampuan</a:t>
            </a:r>
            <a:r>
              <a:rPr lang="en-US" altLang="en-US" dirty="0">
                <a:cs typeface="Times New Roman" panose="02020603050405020304" pitchFamily="18" charset="0"/>
              </a:rPr>
              <a:t> </a:t>
            </a:r>
            <a:r>
              <a:rPr lang="en-US" altLang="en-US" dirty="0" err="1">
                <a:cs typeface="Times New Roman" panose="02020603050405020304" pitchFamily="18" charset="0"/>
              </a:rPr>
              <a:t>melunasi</a:t>
            </a:r>
            <a:r>
              <a:rPr lang="en-US" altLang="en-US" dirty="0">
                <a:cs typeface="Times New Roman" panose="02020603050405020304" pitchFamily="18" charset="0"/>
              </a:rPr>
              <a:t> </a:t>
            </a:r>
            <a:r>
              <a:rPr lang="en-US" altLang="en-US" dirty="0" err="1">
                <a:cs typeface="Times New Roman" panose="02020603050405020304" pitchFamily="18" charset="0"/>
              </a:rPr>
              <a:t>hutang</a:t>
            </a:r>
            <a:r>
              <a:rPr lang="en-US" altLang="en-US" dirty="0">
                <a:cs typeface="Times New Roman" panose="02020603050405020304" pitchFamily="18" charset="0"/>
              </a:rPr>
              <a:t> yang </a:t>
            </a:r>
            <a:r>
              <a:rPr lang="en-US" altLang="en-US" dirty="0" err="1">
                <a:cs typeface="Times New Roman" panose="02020603050405020304" pitchFamily="18" charset="0"/>
              </a:rPr>
              <a:t>lebih</a:t>
            </a:r>
            <a:r>
              <a:rPr lang="en-US" altLang="en-US" dirty="0">
                <a:cs typeface="Times New Roman" panose="02020603050405020304" pitchFamily="18" charset="0"/>
              </a:rPr>
              <a:t> </a:t>
            </a:r>
            <a:r>
              <a:rPr lang="en-US" altLang="en-US" dirty="0" err="1">
                <a:cs typeface="Times New Roman" panose="02020603050405020304" pitchFamily="18" charset="0"/>
              </a:rPr>
              <a:t>baik</a:t>
            </a:r>
            <a:r>
              <a:rPr lang="en-US" altLang="en-US" dirty="0">
                <a:cs typeface="Times New Roman" panose="02020603050405020304" pitchFamily="18" charset="0"/>
              </a:rPr>
              <a:t>, </a:t>
            </a:r>
            <a:r>
              <a:rPr lang="en-US" altLang="en-US" dirty="0" err="1">
                <a:cs typeface="Times New Roman" panose="02020603050405020304" pitchFamily="18" charset="0"/>
              </a:rPr>
              <a:t>cateris</a:t>
            </a:r>
            <a:r>
              <a:rPr lang="en-US" altLang="en-US" dirty="0">
                <a:cs typeface="Times New Roman" panose="02020603050405020304" pitchFamily="18" charset="0"/>
              </a:rPr>
              <a:t> paribus.</a:t>
            </a:r>
            <a:endParaRPr lang="id-ID" altLang="en-US" dirty="0">
              <a:cs typeface="Times New Roman" panose="02020603050405020304" pitchFamily="18" charset="0"/>
            </a:endParaRPr>
          </a:p>
          <a:p>
            <a:pPr marL="444500" indent="0" algn="just" fontAlgn="auto">
              <a:spcAft>
                <a:spcPts val="0"/>
              </a:spcAft>
              <a:buFontTx/>
              <a:buNone/>
              <a:defRPr/>
            </a:pPr>
            <a:r>
              <a:rPr lang="en-US" altLang="en-US" dirty="0">
                <a:cs typeface="Times New Roman" panose="02020603050405020304" pitchFamily="18" charset="0"/>
              </a:rPr>
              <a:t>4.Collateral. Perusahaan </a:t>
            </a:r>
            <a:r>
              <a:rPr lang="en-US" altLang="en-US" dirty="0" err="1">
                <a:cs typeface="Times New Roman" panose="02020603050405020304" pitchFamily="18" charset="0"/>
              </a:rPr>
              <a:t>atau</a:t>
            </a:r>
            <a:r>
              <a:rPr lang="en-US" altLang="en-US" dirty="0">
                <a:cs typeface="Times New Roman" panose="02020603050405020304" pitchFamily="18" charset="0"/>
              </a:rPr>
              <a:t> </a:t>
            </a:r>
            <a:r>
              <a:rPr lang="en-US" altLang="en-US" dirty="0" err="1">
                <a:cs typeface="Times New Roman" panose="02020603050405020304" pitchFamily="18" charset="0"/>
              </a:rPr>
              <a:t>pihak</a:t>
            </a:r>
            <a:r>
              <a:rPr lang="en-US" altLang="en-US" dirty="0">
                <a:cs typeface="Times New Roman" panose="02020603050405020304" pitchFamily="18" charset="0"/>
              </a:rPr>
              <a:t> yang </a:t>
            </a:r>
            <a:r>
              <a:rPr lang="en-US" altLang="en-US" dirty="0" err="1">
                <a:cs typeface="Times New Roman" panose="02020603050405020304" pitchFamily="18" charset="0"/>
              </a:rPr>
              <a:t>memberikan</a:t>
            </a:r>
            <a:r>
              <a:rPr lang="en-US" altLang="en-US" dirty="0">
                <a:cs typeface="Times New Roman" panose="02020603050405020304" pitchFamily="18" charset="0"/>
              </a:rPr>
              <a:t> </a:t>
            </a:r>
            <a:r>
              <a:rPr lang="en-US" altLang="en-US" dirty="0" err="1">
                <a:cs typeface="Times New Roman" panose="02020603050405020304" pitchFamily="18" charset="0"/>
              </a:rPr>
              <a:t>jaminan</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aset</a:t>
            </a:r>
            <a:r>
              <a:rPr lang="en-US" altLang="en-US" dirty="0">
                <a:cs typeface="Times New Roman" panose="02020603050405020304" pitchFamily="18" charset="0"/>
              </a:rPr>
              <a:t> </a:t>
            </a:r>
            <a:r>
              <a:rPr lang="en-US" altLang="en-US" dirty="0" err="1">
                <a:cs typeface="Times New Roman" panose="02020603050405020304" pitchFamily="18" charset="0"/>
              </a:rPr>
              <a:t>tertentu</a:t>
            </a:r>
            <a:r>
              <a:rPr lang="en-US" altLang="en-US" dirty="0">
                <a:cs typeface="Times New Roman" panose="02020603050405020304" pitchFamily="18" charset="0"/>
              </a:rPr>
              <a:t>, </a:t>
            </a:r>
            <a:r>
              <a:rPr lang="en-US" altLang="en-US" dirty="0" err="1">
                <a:cs typeface="Times New Roman" panose="02020603050405020304" pitchFamily="18" charset="0"/>
              </a:rPr>
              <a:t>akan</a:t>
            </a:r>
            <a:r>
              <a:rPr lang="en-US" altLang="en-US" dirty="0">
                <a:cs typeface="Times New Roman" panose="02020603050405020304" pitchFamily="18" charset="0"/>
              </a:rPr>
              <a:t> </a:t>
            </a:r>
            <a:r>
              <a:rPr lang="en-US" altLang="en-US" dirty="0" err="1">
                <a:cs typeface="Times New Roman" panose="02020603050405020304" pitchFamily="18" charset="0"/>
              </a:rPr>
              <a:t>berisiko</a:t>
            </a:r>
            <a:r>
              <a:rPr lang="en-US" altLang="en-US" dirty="0">
                <a:cs typeface="Times New Roman" panose="02020603050405020304" pitchFamily="18" charset="0"/>
              </a:rPr>
              <a:t> </a:t>
            </a:r>
            <a:r>
              <a:rPr lang="en-US" altLang="en-US" dirty="0" err="1">
                <a:cs typeface="Times New Roman" panose="02020603050405020304" pitchFamily="18" charset="0"/>
              </a:rPr>
              <a:t>semakin</a:t>
            </a:r>
            <a:r>
              <a:rPr lang="en-US" altLang="en-US" dirty="0">
                <a:cs typeface="Times New Roman" panose="02020603050405020304" pitchFamily="18" charset="0"/>
              </a:rPr>
              <a:t> </a:t>
            </a:r>
            <a:r>
              <a:rPr lang="en-US" altLang="en-US" dirty="0" err="1">
                <a:cs typeface="Times New Roman" panose="02020603050405020304" pitchFamily="18" charset="0"/>
              </a:rPr>
              <a:t>kecil</a:t>
            </a:r>
            <a:r>
              <a:rPr lang="en-US" altLang="en-US" dirty="0">
                <a:cs typeface="Times New Roman" panose="02020603050405020304" pitchFamily="18" charset="0"/>
              </a:rPr>
              <a:t>. </a:t>
            </a:r>
            <a:endParaRPr lang="id-ID" altLang="en-US" dirty="0">
              <a:cs typeface="Times New Roman" panose="02020603050405020304" pitchFamily="18" charset="0"/>
            </a:endParaRPr>
          </a:p>
          <a:p>
            <a:pPr marL="444500" indent="0" algn="just" fontAlgn="auto">
              <a:spcAft>
                <a:spcPts val="0"/>
              </a:spcAft>
              <a:buFontTx/>
              <a:buNone/>
              <a:defRPr/>
            </a:pPr>
            <a:r>
              <a:rPr lang="en-US" altLang="en-US" dirty="0">
                <a:cs typeface="Times New Roman" panose="02020603050405020304" pitchFamily="18" charset="0"/>
              </a:rPr>
              <a:t>5.Conditions. </a:t>
            </a:r>
            <a:r>
              <a:rPr lang="en-US" altLang="en-US" dirty="0" err="1">
                <a:cs typeface="Times New Roman" panose="02020603050405020304" pitchFamily="18" charset="0"/>
              </a:rPr>
              <a:t>Kondisi</a:t>
            </a:r>
            <a:r>
              <a:rPr lang="en-US" altLang="en-US" dirty="0">
                <a:cs typeface="Times New Roman" panose="02020603050405020304" pitchFamily="18" charset="0"/>
              </a:rPr>
              <a:t> </a:t>
            </a:r>
            <a:r>
              <a:rPr lang="en-US" altLang="en-US" dirty="0" err="1">
                <a:cs typeface="Times New Roman" panose="02020603050405020304" pitchFamily="18" charset="0"/>
              </a:rPr>
              <a:t>ekonomi</a:t>
            </a:r>
            <a:r>
              <a:rPr lang="en-US" altLang="en-US" dirty="0">
                <a:cs typeface="Times New Roman" panose="02020603050405020304" pitchFamily="18" charset="0"/>
              </a:rPr>
              <a:t> </a:t>
            </a:r>
            <a:r>
              <a:rPr lang="en-US" altLang="en-US" dirty="0" err="1">
                <a:cs typeface="Times New Roman" panose="02020603050405020304" pitchFamily="18" charset="0"/>
              </a:rPr>
              <a:t>akan</a:t>
            </a:r>
            <a:r>
              <a:rPr lang="en-US" altLang="en-US" dirty="0">
                <a:cs typeface="Times New Roman" panose="02020603050405020304" pitchFamily="18" charset="0"/>
              </a:rPr>
              <a:t> </a:t>
            </a:r>
            <a:r>
              <a:rPr lang="en-US" altLang="en-US" dirty="0" err="1">
                <a:cs typeface="Times New Roman" panose="02020603050405020304" pitchFamily="18" charset="0"/>
              </a:rPr>
              <a:t>menentukan</a:t>
            </a:r>
            <a:r>
              <a:rPr lang="en-US" altLang="en-US" dirty="0">
                <a:cs typeface="Times New Roman" panose="02020603050405020304" pitchFamily="18" charset="0"/>
              </a:rPr>
              <a:t> </a:t>
            </a:r>
            <a:r>
              <a:rPr lang="en-US" altLang="en-US" dirty="0" err="1">
                <a:cs typeface="Times New Roman" panose="02020603050405020304" pitchFamily="18" charset="0"/>
              </a:rPr>
              <a:t>kemampuan</a:t>
            </a:r>
            <a:r>
              <a:rPr lang="en-US" altLang="en-US" dirty="0">
                <a:cs typeface="Times New Roman" panose="02020603050405020304" pitchFamily="18" charset="0"/>
              </a:rPr>
              <a:t> </a:t>
            </a:r>
            <a:r>
              <a:rPr lang="en-US" altLang="en-US" dirty="0" err="1">
                <a:cs typeface="Times New Roman" panose="02020603050405020304" pitchFamily="18" charset="0"/>
              </a:rPr>
              <a:t>perusahaan</a:t>
            </a:r>
            <a:r>
              <a:rPr lang="en-US" altLang="en-US" dirty="0">
                <a:cs typeface="Times New Roman" panose="02020603050405020304" pitchFamily="18" charset="0"/>
              </a:rPr>
              <a:t> </a:t>
            </a:r>
            <a:r>
              <a:rPr lang="en-US" altLang="en-US" dirty="0" err="1">
                <a:cs typeface="Times New Roman" panose="02020603050405020304" pitchFamily="18" charset="0"/>
              </a:rPr>
              <a:t>melunasi</a:t>
            </a:r>
            <a:r>
              <a:rPr lang="en-US" altLang="en-US" dirty="0">
                <a:cs typeface="Times New Roman" panose="02020603050405020304" pitchFamily="18" charset="0"/>
              </a:rPr>
              <a:t> </a:t>
            </a:r>
            <a:r>
              <a:rPr lang="en-US" altLang="en-US" dirty="0" err="1">
                <a:cs typeface="Times New Roman" panose="02020603050405020304" pitchFamily="18" charset="0"/>
              </a:rPr>
              <a:t>hutangnya</a:t>
            </a:r>
            <a:r>
              <a:rPr lang="en-US" altLang="en-US" dirty="0">
                <a:cs typeface="Times New Roman" panose="02020603050405020304" pitchFamily="18" charset="0"/>
              </a:rPr>
              <a:t>.</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A41B9B8B-9E0A-4B61-8962-30159BBD9C34}"/>
              </a:ext>
            </a:extLst>
          </p:cNvPr>
          <p:cNvSpPr>
            <a:spLocks noGrp="1" noChangeArrowheads="1"/>
          </p:cNvSpPr>
          <p:nvPr>
            <p:ph idx="1"/>
          </p:nvPr>
        </p:nvSpPr>
        <p:spPr>
          <a:xfrm>
            <a:off x="381000" y="1676400"/>
            <a:ext cx="7772400" cy="4572000"/>
          </a:xfrm>
        </p:spPr>
        <p:txBody>
          <a:bodyPr rtlCol="0">
            <a:normAutofit/>
          </a:bodyPr>
          <a:lstStyle/>
          <a:p>
            <a:pPr marL="609600" indent="-609600" fontAlgn="auto">
              <a:spcAft>
                <a:spcPts val="0"/>
              </a:spcAft>
              <a:buFontTx/>
              <a:buNone/>
              <a:defRPr/>
            </a:pPr>
            <a:r>
              <a:rPr lang="id-ID" altLang="en-US" dirty="0">
                <a:cs typeface="Times New Roman" panose="02020603050405020304" pitchFamily="18" charset="0"/>
              </a:rPr>
              <a:t>	</a:t>
            </a:r>
            <a:r>
              <a:rPr lang="en-US" altLang="en-US" dirty="0" err="1">
                <a:cs typeface="Times New Roman" panose="02020603050405020304" pitchFamily="18" charset="0"/>
              </a:rPr>
              <a:t>Manajer</a:t>
            </a:r>
            <a:r>
              <a:rPr lang="en-US" altLang="en-US" dirty="0">
                <a:cs typeface="Times New Roman" panose="02020603050405020304" pitchFamily="18" charset="0"/>
              </a:rPr>
              <a:t> </a:t>
            </a:r>
            <a:r>
              <a:rPr lang="en-US" altLang="en-US" dirty="0" err="1">
                <a:cs typeface="Times New Roman" panose="02020603050405020304" pitchFamily="18" charset="0"/>
              </a:rPr>
              <a:t>keuangan</a:t>
            </a:r>
            <a:r>
              <a:rPr lang="en-US" altLang="en-US" dirty="0">
                <a:cs typeface="Times New Roman" panose="02020603050405020304" pitchFamily="18" charset="0"/>
              </a:rPr>
              <a:t> </a:t>
            </a:r>
            <a:r>
              <a:rPr lang="en-US" altLang="en-US" dirty="0" err="1">
                <a:cs typeface="Times New Roman" panose="02020603050405020304" pitchFamily="18" charset="0"/>
              </a:rPr>
              <a:t>perlu</a:t>
            </a:r>
            <a:r>
              <a:rPr lang="en-US" altLang="en-US" dirty="0">
                <a:cs typeface="Times New Roman" panose="02020603050405020304" pitchFamily="18" charset="0"/>
              </a:rPr>
              <a:t> </a:t>
            </a:r>
            <a:r>
              <a:rPr lang="en-US" altLang="en-US" dirty="0" err="1">
                <a:cs typeface="Times New Roman" panose="02020603050405020304" pitchFamily="18" charset="0"/>
              </a:rPr>
              <a:t>melakukan</a:t>
            </a:r>
            <a:r>
              <a:rPr lang="en-US" altLang="en-US" dirty="0">
                <a:cs typeface="Times New Roman" panose="02020603050405020304" pitchFamily="18" charset="0"/>
              </a:rPr>
              <a:t> </a:t>
            </a:r>
            <a:r>
              <a:rPr lang="en-US" altLang="en-US" dirty="0" err="1">
                <a:cs typeface="Times New Roman" panose="02020603050405020304" pitchFamily="18" charset="0"/>
              </a:rPr>
              <a:t>tindakan-tindakan</a:t>
            </a:r>
            <a:r>
              <a:rPr lang="en-US" altLang="en-US" dirty="0">
                <a:cs typeface="Times New Roman" panose="02020603050405020304" pitchFamily="18" charset="0"/>
              </a:rPr>
              <a:t> yang </a:t>
            </a:r>
            <a:r>
              <a:rPr lang="en-US" altLang="en-US" dirty="0" err="1">
                <a:cs typeface="Times New Roman" panose="02020603050405020304" pitchFamily="18" charset="0"/>
              </a:rPr>
              <a:t>diperlukan</a:t>
            </a:r>
            <a:r>
              <a:rPr lang="en-US" altLang="en-US" dirty="0">
                <a:cs typeface="Times New Roman" panose="02020603050405020304" pitchFamily="18" charset="0"/>
              </a:rPr>
              <a:t> </a:t>
            </a:r>
            <a:r>
              <a:rPr lang="en-US" altLang="en-US" dirty="0" err="1">
                <a:cs typeface="Times New Roman" panose="02020603050405020304" pitchFamily="18" charset="0"/>
              </a:rPr>
              <a:t>jika</a:t>
            </a:r>
            <a:r>
              <a:rPr lang="en-US" altLang="en-US" dirty="0">
                <a:cs typeface="Times New Roman" panose="02020603050405020304" pitchFamily="18" charset="0"/>
              </a:rPr>
              <a:t> </a:t>
            </a:r>
            <a:r>
              <a:rPr lang="en-US" altLang="en-US" dirty="0" err="1">
                <a:cs typeface="Times New Roman" panose="02020603050405020304" pitchFamily="18" charset="0"/>
              </a:rPr>
              <a:t>ada</a:t>
            </a:r>
            <a:r>
              <a:rPr lang="en-US" altLang="en-US" dirty="0">
                <a:cs typeface="Times New Roman" panose="02020603050405020304" pitchFamily="18" charset="0"/>
              </a:rPr>
              <a:t> </a:t>
            </a:r>
            <a:r>
              <a:rPr lang="en-US" altLang="en-US" dirty="0" err="1">
                <a:cs typeface="Times New Roman" panose="02020603050405020304" pitchFamily="18" charset="0"/>
              </a:rPr>
              <a:t>indikasi</a:t>
            </a:r>
            <a:r>
              <a:rPr lang="en-US" altLang="en-US" dirty="0">
                <a:cs typeface="Times New Roman" panose="02020603050405020304" pitchFamily="18" charset="0"/>
              </a:rPr>
              <a:t> </a:t>
            </a:r>
            <a:r>
              <a:rPr lang="id-ID" altLang="en-US" dirty="0">
                <a:cs typeface="Times New Roman" panose="02020603050405020304" pitchFamily="18" charset="0"/>
              </a:rPr>
              <a:t>kenaikan piutang yang berikabat pada turunya profitabilitas.</a:t>
            </a:r>
          </a:p>
          <a:p>
            <a:pPr marL="628650" indent="-271463" fontAlgn="auto">
              <a:spcAft>
                <a:spcPts val="0"/>
              </a:spcAft>
              <a:buFont typeface="Wingdings" panose="05000000000000000000" pitchFamily="2" charset="2"/>
              <a:buChar char="q"/>
              <a:defRPr/>
            </a:pPr>
            <a:r>
              <a:rPr lang="id-ID" altLang="en-US" dirty="0">
                <a:cs typeface="Times New Roman" panose="02020603050405020304" pitchFamily="18" charset="0"/>
              </a:rPr>
              <a:t>M</a:t>
            </a:r>
            <a:r>
              <a:rPr lang="en-US" altLang="en-US" dirty="0" err="1">
                <a:cs typeface="Times New Roman" panose="02020603050405020304" pitchFamily="18" charset="0"/>
              </a:rPr>
              <a:t>emperketat</a:t>
            </a:r>
            <a:r>
              <a:rPr lang="en-US" altLang="en-US" dirty="0">
                <a:cs typeface="Times New Roman" panose="02020603050405020304" pitchFamily="18" charset="0"/>
              </a:rPr>
              <a:t> </a:t>
            </a:r>
            <a:r>
              <a:rPr lang="en-US" altLang="en-US" dirty="0" err="1">
                <a:cs typeface="Times New Roman" panose="02020603050405020304" pitchFamily="18" charset="0"/>
              </a:rPr>
              <a:t>kebijakan</a:t>
            </a:r>
            <a:r>
              <a:rPr lang="en-US" altLang="en-US" dirty="0">
                <a:cs typeface="Times New Roman" panose="02020603050405020304" pitchFamily="18" charset="0"/>
              </a:rPr>
              <a:t> </a:t>
            </a:r>
            <a:r>
              <a:rPr lang="en-US" altLang="en-US" dirty="0" err="1">
                <a:cs typeface="Times New Roman" panose="02020603050405020304" pitchFamily="18" charset="0"/>
              </a:rPr>
              <a:t>kredit</a:t>
            </a:r>
            <a:r>
              <a:rPr lang="id-ID" altLang="en-US" dirty="0">
                <a:cs typeface="Times New Roman" panose="02020603050405020304" pitchFamily="18" charset="0"/>
              </a:rPr>
              <a:t>, K</a:t>
            </a:r>
            <a:r>
              <a:rPr lang="en-US" altLang="en-US" dirty="0" err="1">
                <a:cs typeface="Times New Roman" panose="02020603050405020304" pitchFamily="18" charset="0"/>
              </a:rPr>
              <a:t>enaikan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en-US" altLang="en-US" dirty="0">
                <a:cs typeface="Times New Roman" panose="02020603050405020304" pitchFamily="18" charset="0"/>
              </a:rPr>
              <a:t> yang </a:t>
            </a:r>
            <a:r>
              <a:rPr lang="en-US" altLang="en-US" dirty="0" err="1">
                <a:cs typeface="Times New Roman" panose="02020603050405020304" pitchFamily="18" charset="0"/>
              </a:rPr>
              <a:t>tidak</a:t>
            </a:r>
            <a:r>
              <a:rPr lang="en-US" altLang="en-US" dirty="0">
                <a:cs typeface="Times New Roman" panose="02020603050405020304" pitchFamily="18" charset="0"/>
              </a:rPr>
              <a:t> </a:t>
            </a:r>
            <a:r>
              <a:rPr lang="en-US" altLang="en-US" dirty="0" err="1">
                <a:cs typeface="Times New Roman" panose="02020603050405020304" pitchFamily="18" charset="0"/>
              </a:rPr>
              <a:t>terkendali</a:t>
            </a:r>
            <a:r>
              <a:rPr lang="en-US" altLang="en-US" dirty="0">
                <a:cs typeface="Times New Roman" panose="02020603050405020304" pitchFamily="18" charset="0"/>
              </a:rPr>
              <a:t> </a:t>
            </a:r>
            <a:r>
              <a:rPr lang="en-US" altLang="en-US" dirty="0" err="1">
                <a:cs typeface="Times New Roman" panose="02020603050405020304" pitchFamily="18" charset="0"/>
              </a:rPr>
              <a:t>bisa</a:t>
            </a:r>
            <a:r>
              <a:rPr lang="en-US" altLang="en-US" dirty="0">
                <a:cs typeface="Times New Roman" panose="02020603050405020304" pitchFamily="18" charset="0"/>
              </a:rPr>
              <a:t> </a:t>
            </a:r>
            <a:r>
              <a:rPr lang="en-US" altLang="en-US" dirty="0" err="1">
                <a:cs typeface="Times New Roman" panose="02020603050405020304" pitchFamily="18" charset="0"/>
              </a:rPr>
              <a:t>mengindikasikan</a:t>
            </a:r>
            <a:r>
              <a:rPr lang="en-US" altLang="en-US" dirty="0">
                <a:cs typeface="Times New Roman" panose="02020603050405020304" pitchFamily="18" charset="0"/>
              </a:rPr>
              <a:t> </a:t>
            </a:r>
            <a:r>
              <a:rPr lang="en-US" altLang="en-US" dirty="0" err="1">
                <a:cs typeface="Times New Roman" panose="02020603050405020304" pitchFamily="18" charset="0"/>
              </a:rPr>
              <a:t>kondisi</a:t>
            </a:r>
            <a:r>
              <a:rPr lang="en-US" altLang="en-US" dirty="0">
                <a:cs typeface="Times New Roman" panose="02020603050405020304" pitchFamily="18" charset="0"/>
              </a:rPr>
              <a:t> </a:t>
            </a:r>
            <a:r>
              <a:rPr lang="en-US" altLang="en-US" dirty="0" err="1">
                <a:cs typeface="Times New Roman" panose="02020603050405020304" pitchFamily="18" charset="0"/>
              </a:rPr>
              <a:t>bisnis</a:t>
            </a:r>
            <a:r>
              <a:rPr lang="en-US" altLang="en-US" dirty="0">
                <a:cs typeface="Times New Roman" panose="02020603050405020304" pitchFamily="18" charset="0"/>
              </a:rPr>
              <a:t> yang </a:t>
            </a:r>
            <a:r>
              <a:rPr lang="en-US" altLang="en-US" dirty="0" err="1">
                <a:cs typeface="Times New Roman" panose="02020603050405020304" pitchFamily="18" charset="0"/>
              </a:rPr>
              <a:t>semakin</a:t>
            </a:r>
            <a:r>
              <a:rPr lang="en-US" altLang="en-US" dirty="0">
                <a:cs typeface="Times New Roman" panose="02020603050405020304" pitchFamily="18" charset="0"/>
              </a:rPr>
              <a:t> </a:t>
            </a:r>
            <a:r>
              <a:rPr lang="en-US" altLang="en-US" dirty="0" err="1">
                <a:cs typeface="Times New Roman" panose="02020603050405020304" pitchFamily="18" charset="0"/>
              </a:rPr>
              <a:t>buruk</a:t>
            </a:r>
            <a:r>
              <a:rPr lang="en-US" altLang="en-US" dirty="0">
                <a:cs typeface="Times New Roman" panose="02020603050405020304" pitchFamily="18" charset="0"/>
              </a:rPr>
              <a:t>. </a:t>
            </a:r>
            <a:endParaRPr lang="id-ID" altLang="en-US" dirty="0">
              <a:cs typeface="Times New Roman" panose="02020603050405020304" pitchFamily="18" charset="0"/>
            </a:endParaRPr>
          </a:p>
          <a:p>
            <a:pPr marL="628650" indent="-271463" fontAlgn="auto">
              <a:spcAft>
                <a:spcPts val="0"/>
              </a:spcAft>
              <a:buFont typeface="Wingdings" panose="05000000000000000000" pitchFamily="2" charset="2"/>
              <a:buChar char="q"/>
              <a:defRPr/>
            </a:pPr>
            <a:r>
              <a:rPr lang="en-US" altLang="en-US" dirty="0">
                <a:cs typeface="Times New Roman" panose="02020603050405020304" pitchFamily="18" charset="0"/>
              </a:rPr>
              <a:t>Monitoring</a:t>
            </a:r>
            <a:r>
              <a:rPr lang="id-ID" altLang="en-US" dirty="0">
                <a:cs typeface="Times New Roman" panose="02020603050405020304" pitchFamily="18" charset="0"/>
              </a:rPr>
              <a:t>, </a:t>
            </a:r>
            <a:r>
              <a:rPr lang="en-US" altLang="en-US" dirty="0">
                <a:cs typeface="Times New Roman" panose="02020603050405020304" pitchFamily="18" charset="0"/>
              </a:rPr>
              <a:t> </a:t>
            </a:r>
            <a:r>
              <a:rPr lang="en-US" altLang="en-US" dirty="0" err="1">
                <a:cs typeface="Times New Roman" panose="02020603050405020304" pitchFamily="18" charset="0"/>
              </a:rPr>
              <a:t>dilakukan</a:t>
            </a:r>
            <a:r>
              <a:rPr lang="en-US" altLang="en-US" dirty="0">
                <a:cs typeface="Times New Roman" panose="02020603050405020304" pitchFamily="18" charset="0"/>
              </a:rPr>
              <a:t> </a:t>
            </a:r>
            <a:r>
              <a:rPr lang="en-US" altLang="en-US" dirty="0" err="1">
                <a:cs typeface="Times New Roman" panose="02020603050405020304" pitchFamily="18" charset="0"/>
              </a:rPr>
              <a:t>dengan</a:t>
            </a:r>
            <a:r>
              <a:rPr lang="en-US" altLang="en-US" dirty="0">
                <a:cs typeface="Times New Roman" panose="02020603050405020304" pitchFamily="18" charset="0"/>
              </a:rPr>
              <a:t> </a:t>
            </a:r>
            <a:r>
              <a:rPr lang="en-US" altLang="en-US" dirty="0" err="1">
                <a:cs typeface="Times New Roman" panose="02020603050405020304" pitchFamily="18" charset="0"/>
              </a:rPr>
              <a:t>mengawasi</a:t>
            </a:r>
            <a:r>
              <a:rPr lang="en-US" altLang="en-US" dirty="0">
                <a:cs typeface="Times New Roman" panose="02020603050405020304" pitchFamily="18" charset="0"/>
              </a:rPr>
              <a:t> </a:t>
            </a:r>
            <a:r>
              <a:rPr lang="en-US" altLang="en-US" dirty="0" err="1">
                <a:cs typeface="Times New Roman" panose="02020603050405020304" pitchFamily="18" charset="0"/>
              </a:rPr>
              <a:t>periode</a:t>
            </a:r>
            <a:r>
              <a:rPr lang="en-US" altLang="en-US" dirty="0">
                <a:cs typeface="Times New Roman" panose="02020603050405020304" pitchFamily="18" charset="0"/>
              </a:rPr>
              <a:t> </a:t>
            </a:r>
            <a:r>
              <a:rPr lang="en-US" altLang="en-US" dirty="0" err="1">
                <a:cs typeface="Times New Roman" panose="02020603050405020304" pitchFamily="18" charset="0"/>
              </a:rPr>
              <a:t>pengumpulan</a:t>
            </a:r>
            <a:r>
              <a:rPr lang="en-US" altLang="en-US" dirty="0">
                <a:cs typeface="Times New Roman" panose="02020603050405020304" pitchFamily="18" charset="0"/>
              </a:rPr>
              <a:t> </a:t>
            </a:r>
            <a:r>
              <a:rPr lang="en-US" altLang="en-US" dirty="0" err="1">
                <a:cs typeface="Times New Roman" panose="02020603050405020304" pitchFamily="18" charset="0"/>
              </a:rPr>
              <a:t>piutang</a:t>
            </a:r>
            <a:r>
              <a:rPr lang="id-ID" altLang="en-US" dirty="0">
                <a:cs typeface="Times New Roman" panose="02020603050405020304" pitchFamily="18" charset="0"/>
              </a:rPr>
              <a:t> (Lama pembayaran piutang)</a:t>
            </a:r>
            <a:r>
              <a:rPr lang="en-US" altLang="en-US" dirty="0">
                <a:cs typeface="Times New Roman" panose="02020603050405020304" pitchFamily="18" charset="0"/>
              </a:rPr>
              <a:t>.  </a:t>
            </a:r>
          </a:p>
        </p:txBody>
      </p:sp>
      <p:sp>
        <p:nvSpPr>
          <p:cNvPr id="2" name="TextBox 1">
            <a:extLst>
              <a:ext uri="{FF2B5EF4-FFF2-40B4-BE49-F238E27FC236}">
                <a16:creationId xmlns:a16="http://schemas.microsoft.com/office/drawing/2014/main" id="{33982731-275F-457E-96CA-0009A5CFE5A2}"/>
              </a:ext>
            </a:extLst>
          </p:cNvPr>
          <p:cNvSpPr txBox="1"/>
          <p:nvPr/>
        </p:nvSpPr>
        <p:spPr>
          <a:xfrm>
            <a:off x="1295400" y="990600"/>
            <a:ext cx="6553200" cy="461963"/>
          </a:xfrm>
          <a:prstGeom prst="rect">
            <a:avLst/>
          </a:prstGeom>
          <a:solidFill>
            <a:schemeClr val="accent2">
              <a:lumMod val="40000"/>
              <a:lumOff val="60000"/>
            </a:schemeClr>
          </a:solidFill>
        </p:spPr>
        <p:txBody>
          <a:bodyPr>
            <a:spAutoFit/>
          </a:bodyPr>
          <a:lstStyle/>
          <a:p>
            <a:pPr>
              <a:defRPr/>
            </a:pPr>
            <a:r>
              <a:rPr lang="id-ID" dirty="0"/>
              <a:t>PENGENDALIAN PIUTANG</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671</TotalTime>
  <Words>1672</Words>
  <Application>Microsoft Office PowerPoint</Application>
  <PresentationFormat>On-screen Show (4:3)</PresentationFormat>
  <Paragraphs>124</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Times New Roman</vt:lpstr>
      <vt:lpstr>Arial</vt:lpstr>
      <vt:lpstr>Calibri Light</vt:lpstr>
      <vt:lpstr>Calibri</vt:lpstr>
      <vt:lpstr>Wingdings</vt:lpstr>
      <vt:lpstr>Symbol</vt:lpstr>
      <vt:lpstr>Office Theme</vt:lpstr>
      <vt:lpstr>MANAJEMEN PIUTANG DAGANG  DAN PERSEDIAAN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mamduh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 23  MANAJEMEN PIUTANG DAGANG  DAN PERSEDIAAN</dc:title>
  <dc:creator>mamduh</dc:creator>
  <cp:lastModifiedBy>sri yansyah</cp:lastModifiedBy>
  <cp:revision>28</cp:revision>
  <dcterms:created xsi:type="dcterms:W3CDTF">2004-06-02T04:09:48Z</dcterms:created>
  <dcterms:modified xsi:type="dcterms:W3CDTF">2020-12-21T13:53:16Z</dcterms:modified>
</cp:coreProperties>
</file>