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69" r:id="rId5"/>
    <p:sldId id="258" r:id="rId6"/>
    <p:sldId id="261" r:id="rId7"/>
    <p:sldId id="262" r:id="rId8"/>
    <p:sldId id="270" r:id="rId9"/>
    <p:sldId id="263" r:id="rId10"/>
    <p:sldId id="264" r:id="rId11"/>
    <p:sldId id="265" r:id="rId12"/>
    <p:sldId id="266" r:id="rId13"/>
    <p:sldId id="267" r:id="rId14"/>
    <p:sldId id="272" r:id="rId15"/>
    <p:sldId id="271" r:id="rId16"/>
    <p:sldId id="276" r:id="rId17"/>
    <p:sldId id="273" r:id="rId18"/>
    <p:sldId id="274" r:id="rId19"/>
    <p:sldId id="277" r:id="rId20"/>
    <p:sldId id="275"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5E2E5-552E-43F8-B603-8B5A595EF38E}"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76C1EA50-9E31-49C4-B0D6-75BA3C0915BB}">
      <dgm:prSet phldrT="[Text]"/>
      <dgm:spPr/>
      <dgm:t>
        <a:bodyPr/>
        <a:lstStyle/>
        <a:p>
          <a:r>
            <a:rPr lang="en-US" dirty="0" smtClean="0"/>
            <a:t>Kopi </a:t>
          </a:r>
          <a:r>
            <a:rPr lang="en-US" dirty="0" err="1" smtClean="0"/>
            <a:t>dan</a:t>
          </a:r>
          <a:r>
            <a:rPr lang="en-US" dirty="0" smtClean="0"/>
            <a:t> </a:t>
          </a:r>
          <a:r>
            <a:rPr lang="en-US" dirty="0" err="1" smtClean="0"/>
            <a:t>varietasnya</a:t>
          </a:r>
          <a:endParaRPr lang="en-US" dirty="0"/>
        </a:p>
      </dgm:t>
    </dgm:pt>
    <dgm:pt modelId="{FDF9E329-8999-4501-A220-AA4C804B2312}" type="parTrans" cxnId="{69A3D678-5666-48AE-BCFA-82473CF4698B}">
      <dgm:prSet/>
      <dgm:spPr/>
      <dgm:t>
        <a:bodyPr/>
        <a:lstStyle/>
        <a:p>
          <a:endParaRPr lang="en-US"/>
        </a:p>
      </dgm:t>
    </dgm:pt>
    <dgm:pt modelId="{0294E55D-FA4D-4C90-A983-930B6E631C33}" type="sibTrans" cxnId="{69A3D678-5666-48AE-BCFA-82473CF4698B}">
      <dgm:prSet/>
      <dgm:spPr/>
      <dgm:t>
        <a:bodyPr/>
        <a:lstStyle/>
        <a:p>
          <a:endParaRPr lang="en-US"/>
        </a:p>
      </dgm:t>
    </dgm:pt>
    <dgm:pt modelId="{8C27B339-DA8A-4DD2-A8DD-159E3E04819C}">
      <dgm:prSet phldrT="[Text]"/>
      <dgm:spPr/>
      <dgm:t>
        <a:bodyPr/>
        <a:lstStyle/>
        <a:p>
          <a:r>
            <a:rPr lang="en-US" dirty="0" smtClean="0"/>
            <a:t>Proses </a:t>
          </a:r>
          <a:r>
            <a:rPr lang="en-US" dirty="0" err="1" smtClean="0"/>
            <a:t>Pengolahan</a:t>
          </a:r>
          <a:r>
            <a:rPr lang="en-US" dirty="0" smtClean="0"/>
            <a:t> Primer Kopi</a:t>
          </a:r>
          <a:endParaRPr lang="en-US" dirty="0"/>
        </a:p>
      </dgm:t>
    </dgm:pt>
    <dgm:pt modelId="{D1F2B92D-73D8-4203-A092-1912C9D5374C}" type="parTrans" cxnId="{E660B3AF-6A71-4770-912B-0E7A268E734F}">
      <dgm:prSet/>
      <dgm:spPr/>
      <dgm:t>
        <a:bodyPr/>
        <a:lstStyle/>
        <a:p>
          <a:endParaRPr lang="en-US"/>
        </a:p>
      </dgm:t>
    </dgm:pt>
    <dgm:pt modelId="{E5DB26B4-AC5E-40C9-A2CC-C92DE55BD339}" type="sibTrans" cxnId="{E660B3AF-6A71-4770-912B-0E7A268E734F}">
      <dgm:prSet/>
      <dgm:spPr/>
      <dgm:t>
        <a:bodyPr/>
        <a:lstStyle/>
        <a:p>
          <a:endParaRPr lang="en-US"/>
        </a:p>
      </dgm:t>
    </dgm:pt>
    <dgm:pt modelId="{EED6A101-37B4-4C5C-BA8E-4FE307522B99}">
      <dgm:prSet phldrT="[Text]"/>
      <dgm:spPr/>
      <dgm:t>
        <a:bodyPr/>
        <a:lstStyle/>
        <a:p>
          <a:r>
            <a:rPr lang="en-US" dirty="0" err="1" smtClean="0"/>
            <a:t>Produk</a:t>
          </a:r>
          <a:r>
            <a:rPr lang="en-US" dirty="0" smtClean="0"/>
            <a:t> </a:t>
          </a:r>
          <a:r>
            <a:rPr lang="en-US" dirty="0" err="1" smtClean="0"/>
            <a:t>turunan</a:t>
          </a:r>
          <a:r>
            <a:rPr lang="en-US" dirty="0" smtClean="0"/>
            <a:t> </a:t>
          </a:r>
          <a:r>
            <a:rPr lang="en-US" dirty="0" err="1" smtClean="0"/>
            <a:t>dari</a:t>
          </a:r>
          <a:r>
            <a:rPr lang="en-US" dirty="0" smtClean="0"/>
            <a:t> Kopi</a:t>
          </a:r>
          <a:endParaRPr lang="en-US" dirty="0"/>
        </a:p>
      </dgm:t>
    </dgm:pt>
    <dgm:pt modelId="{9275A0C2-5D22-4719-A513-9577A27E5648}" type="sibTrans" cxnId="{CF8345F6-CEFF-40BE-A9F0-A3A710909E80}">
      <dgm:prSet/>
      <dgm:spPr/>
      <dgm:t>
        <a:bodyPr/>
        <a:lstStyle/>
        <a:p>
          <a:endParaRPr lang="en-US"/>
        </a:p>
      </dgm:t>
    </dgm:pt>
    <dgm:pt modelId="{BA188860-7425-450D-80CB-B1E79AA3815E}" type="parTrans" cxnId="{CF8345F6-CEFF-40BE-A9F0-A3A710909E80}">
      <dgm:prSet/>
      <dgm:spPr/>
      <dgm:t>
        <a:bodyPr/>
        <a:lstStyle/>
        <a:p>
          <a:endParaRPr lang="en-US"/>
        </a:p>
      </dgm:t>
    </dgm:pt>
    <dgm:pt modelId="{79038E3D-CCB9-49F0-B4B7-1C22731F576D}" type="pres">
      <dgm:prSet presAssocID="{E595E2E5-552E-43F8-B603-8B5A595EF38E}" presName="Name0" presStyleCnt="0">
        <dgm:presLayoutVars>
          <dgm:chMax val="7"/>
          <dgm:chPref val="7"/>
          <dgm:dir/>
        </dgm:presLayoutVars>
      </dgm:prSet>
      <dgm:spPr/>
      <dgm:t>
        <a:bodyPr/>
        <a:lstStyle/>
        <a:p>
          <a:endParaRPr lang="en-US"/>
        </a:p>
      </dgm:t>
    </dgm:pt>
    <dgm:pt modelId="{42A703AD-F83E-47D9-BA86-787DC9D4ADBE}" type="pres">
      <dgm:prSet presAssocID="{E595E2E5-552E-43F8-B603-8B5A595EF38E}" presName="Name1" presStyleCnt="0"/>
      <dgm:spPr/>
      <dgm:t>
        <a:bodyPr/>
        <a:lstStyle/>
        <a:p>
          <a:endParaRPr lang="en-US"/>
        </a:p>
      </dgm:t>
    </dgm:pt>
    <dgm:pt modelId="{8F42F37C-39C5-4AC3-A093-6F0AC4755A76}" type="pres">
      <dgm:prSet presAssocID="{E595E2E5-552E-43F8-B603-8B5A595EF38E}" presName="cycle" presStyleCnt="0"/>
      <dgm:spPr/>
      <dgm:t>
        <a:bodyPr/>
        <a:lstStyle/>
        <a:p>
          <a:endParaRPr lang="en-US"/>
        </a:p>
      </dgm:t>
    </dgm:pt>
    <dgm:pt modelId="{BEE51FC8-0213-4C3B-AFAA-189621EE2EE1}" type="pres">
      <dgm:prSet presAssocID="{E595E2E5-552E-43F8-B603-8B5A595EF38E}" presName="srcNode" presStyleLbl="node1" presStyleIdx="0" presStyleCnt="3"/>
      <dgm:spPr/>
      <dgm:t>
        <a:bodyPr/>
        <a:lstStyle/>
        <a:p>
          <a:endParaRPr lang="en-US"/>
        </a:p>
      </dgm:t>
    </dgm:pt>
    <dgm:pt modelId="{08714F30-EBA2-45BB-A689-2F5D106B40CF}" type="pres">
      <dgm:prSet presAssocID="{E595E2E5-552E-43F8-B603-8B5A595EF38E}" presName="conn" presStyleLbl="parChTrans1D2" presStyleIdx="0" presStyleCnt="1"/>
      <dgm:spPr/>
      <dgm:t>
        <a:bodyPr/>
        <a:lstStyle/>
        <a:p>
          <a:endParaRPr lang="en-US"/>
        </a:p>
      </dgm:t>
    </dgm:pt>
    <dgm:pt modelId="{231C6012-3E1B-47C9-B183-AF17B28EF62D}" type="pres">
      <dgm:prSet presAssocID="{E595E2E5-552E-43F8-B603-8B5A595EF38E}" presName="extraNode" presStyleLbl="node1" presStyleIdx="0" presStyleCnt="3"/>
      <dgm:spPr/>
      <dgm:t>
        <a:bodyPr/>
        <a:lstStyle/>
        <a:p>
          <a:endParaRPr lang="en-US"/>
        </a:p>
      </dgm:t>
    </dgm:pt>
    <dgm:pt modelId="{D677EA15-13BB-4179-8FC3-A1A1230AB9ED}" type="pres">
      <dgm:prSet presAssocID="{E595E2E5-552E-43F8-B603-8B5A595EF38E}" presName="dstNode" presStyleLbl="node1" presStyleIdx="0" presStyleCnt="3"/>
      <dgm:spPr/>
      <dgm:t>
        <a:bodyPr/>
        <a:lstStyle/>
        <a:p>
          <a:endParaRPr lang="en-US"/>
        </a:p>
      </dgm:t>
    </dgm:pt>
    <dgm:pt modelId="{DC25916B-9390-4538-B82A-5563ACA2F5FF}" type="pres">
      <dgm:prSet presAssocID="{76C1EA50-9E31-49C4-B0D6-75BA3C0915BB}" presName="text_1" presStyleLbl="node1" presStyleIdx="0" presStyleCnt="3">
        <dgm:presLayoutVars>
          <dgm:bulletEnabled val="1"/>
        </dgm:presLayoutVars>
      </dgm:prSet>
      <dgm:spPr/>
      <dgm:t>
        <a:bodyPr/>
        <a:lstStyle/>
        <a:p>
          <a:endParaRPr lang="en-US"/>
        </a:p>
      </dgm:t>
    </dgm:pt>
    <dgm:pt modelId="{EFE371FB-C692-420E-A7E2-1EC5AE688A64}" type="pres">
      <dgm:prSet presAssocID="{76C1EA50-9E31-49C4-B0D6-75BA3C0915BB}" presName="accent_1" presStyleCnt="0"/>
      <dgm:spPr/>
      <dgm:t>
        <a:bodyPr/>
        <a:lstStyle/>
        <a:p>
          <a:endParaRPr lang="en-US"/>
        </a:p>
      </dgm:t>
    </dgm:pt>
    <dgm:pt modelId="{8C07A05E-ED2D-4775-960E-BAD53089D8AA}" type="pres">
      <dgm:prSet presAssocID="{76C1EA50-9E31-49C4-B0D6-75BA3C0915BB}" presName="accentRepeatNode" presStyleLbl="solidFgAcc1" presStyleIdx="0" presStyleCnt="3"/>
      <dgm:spPr/>
      <dgm:t>
        <a:bodyPr/>
        <a:lstStyle/>
        <a:p>
          <a:endParaRPr lang="en-US"/>
        </a:p>
      </dgm:t>
    </dgm:pt>
    <dgm:pt modelId="{AC2ADDC3-FD45-43B6-9091-5318DD81A8C6}" type="pres">
      <dgm:prSet presAssocID="{8C27B339-DA8A-4DD2-A8DD-159E3E04819C}" presName="text_2" presStyleLbl="node1" presStyleIdx="1" presStyleCnt="3">
        <dgm:presLayoutVars>
          <dgm:bulletEnabled val="1"/>
        </dgm:presLayoutVars>
      </dgm:prSet>
      <dgm:spPr/>
      <dgm:t>
        <a:bodyPr/>
        <a:lstStyle/>
        <a:p>
          <a:endParaRPr lang="en-US"/>
        </a:p>
      </dgm:t>
    </dgm:pt>
    <dgm:pt modelId="{E48B5CAC-A5F5-4546-9CCC-E9B309191AE7}" type="pres">
      <dgm:prSet presAssocID="{8C27B339-DA8A-4DD2-A8DD-159E3E04819C}" presName="accent_2" presStyleCnt="0"/>
      <dgm:spPr/>
      <dgm:t>
        <a:bodyPr/>
        <a:lstStyle/>
        <a:p>
          <a:endParaRPr lang="en-US"/>
        </a:p>
      </dgm:t>
    </dgm:pt>
    <dgm:pt modelId="{7C0AAC42-271B-46BC-BDB7-37AA1A8BEA7E}" type="pres">
      <dgm:prSet presAssocID="{8C27B339-DA8A-4DD2-A8DD-159E3E04819C}" presName="accentRepeatNode" presStyleLbl="solidFgAcc1" presStyleIdx="1" presStyleCnt="3"/>
      <dgm:spPr/>
      <dgm:t>
        <a:bodyPr/>
        <a:lstStyle/>
        <a:p>
          <a:endParaRPr lang="en-US"/>
        </a:p>
      </dgm:t>
    </dgm:pt>
    <dgm:pt modelId="{3FA69B2D-2233-4218-A17E-CF6F3EDF14D4}" type="pres">
      <dgm:prSet presAssocID="{EED6A101-37B4-4C5C-BA8E-4FE307522B99}" presName="text_3" presStyleLbl="node1" presStyleIdx="2" presStyleCnt="3">
        <dgm:presLayoutVars>
          <dgm:bulletEnabled val="1"/>
        </dgm:presLayoutVars>
      </dgm:prSet>
      <dgm:spPr/>
      <dgm:t>
        <a:bodyPr/>
        <a:lstStyle/>
        <a:p>
          <a:endParaRPr lang="en-US"/>
        </a:p>
      </dgm:t>
    </dgm:pt>
    <dgm:pt modelId="{F7038CC2-8EB7-45B5-AC76-AB8E44BAF5FA}" type="pres">
      <dgm:prSet presAssocID="{EED6A101-37B4-4C5C-BA8E-4FE307522B99}" presName="accent_3" presStyleCnt="0"/>
      <dgm:spPr/>
      <dgm:t>
        <a:bodyPr/>
        <a:lstStyle/>
        <a:p>
          <a:endParaRPr lang="en-US"/>
        </a:p>
      </dgm:t>
    </dgm:pt>
    <dgm:pt modelId="{FAE237F4-06C9-4917-A0B5-E5B274F2714E}" type="pres">
      <dgm:prSet presAssocID="{EED6A101-37B4-4C5C-BA8E-4FE307522B99}" presName="accentRepeatNode" presStyleLbl="solidFgAcc1" presStyleIdx="2" presStyleCnt="3"/>
      <dgm:spPr/>
      <dgm:t>
        <a:bodyPr/>
        <a:lstStyle/>
        <a:p>
          <a:endParaRPr lang="en-US"/>
        </a:p>
      </dgm:t>
    </dgm:pt>
  </dgm:ptLst>
  <dgm:cxnLst>
    <dgm:cxn modelId="{CF8345F6-CEFF-40BE-A9F0-A3A710909E80}" srcId="{E595E2E5-552E-43F8-B603-8B5A595EF38E}" destId="{EED6A101-37B4-4C5C-BA8E-4FE307522B99}" srcOrd="2" destOrd="0" parTransId="{BA188860-7425-450D-80CB-B1E79AA3815E}" sibTransId="{9275A0C2-5D22-4719-A513-9577A27E5648}"/>
    <dgm:cxn modelId="{69A3D678-5666-48AE-BCFA-82473CF4698B}" srcId="{E595E2E5-552E-43F8-B603-8B5A595EF38E}" destId="{76C1EA50-9E31-49C4-B0D6-75BA3C0915BB}" srcOrd="0" destOrd="0" parTransId="{FDF9E329-8999-4501-A220-AA4C804B2312}" sibTransId="{0294E55D-FA4D-4C90-A983-930B6E631C33}"/>
    <dgm:cxn modelId="{F2E5E456-B273-48D1-A73E-B27C3AF0F1F0}" type="presOf" srcId="{8C27B339-DA8A-4DD2-A8DD-159E3E04819C}" destId="{AC2ADDC3-FD45-43B6-9091-5318DD81A8C6}" srcOrd="0" destOrd="0" presId="urn:microsoft.com/office/officeart/2008/layout/VerticalCurvedList"/>
    <dgm:cxn modelId="{144118EC-D49E-4AE1-BC4D-7B2A27DC1941}" type="presOf" srcId="{0294E55D-FA4D-4C90-A983-930B6E631C33}" destId="{08714F30-EBA2-45BB-A689-2F5D106B40CF}" srcOrd="0" destOrd="0" presId="urn:microsoft.com/office/officeart/2008/layout/VerticalCurvedList"/>
    <dgm:cxn modelId="{7EAE8257-B098-4CAE-A716-153E5673236B}" type="presOf" srcId="{E595E2E5-552E-43F8-B603-8B5A595EF38E}" destId="{79038E3D-CCB9-49F0-B4B7-1C22731F576D}" srcOrd="0" destOrd="0" presId="urn:microsoft.com/office/officeart/2008/layout/VerticalCurvedList"/>
    <dgm:cxn modelId="{04977123-2A81-437F-817E-D04F77BF2DEE}" type="presOf" srcId="{76C1EA50-9E31-49C4-B0D6-75BA3C0915BB}" destId="{DC25916B-9390-4538-B82A-5563ACA2F5FF}" srcOrd="0" destOrd="0" presId="urn:microsoft.com/office/officeart/2008/layout/VerticalCurvedList"/>
    <dgm:cxn modelId="{7F3B37F0-967C-419C-983F-4FA63B10F22B}" type="presOf" srcId="{EED6A101-37B4-4C5C-BA8E-4FE307522B99}" destId="{3FA69B2D-2233-4218-A17E-CF6F3EDF14D4}" srcOrd="0" destOrd="0" presId="urn:microsoft.com/office/officeart/2008/layout/VerticalCurvedList"/>
    <dgm:cxn modelId="{E660B3AF-6A71-4770-912B-0E7A268E734F}" srcId="{E595E2E5-552E-43F8-B603-8B5A595EF38E}" destId="{8C27B339-DA8A-4DD2-A8DD-159E3E04819C}" srcOrd="1" destOrd="0" parTransId="{D1F2B92D-73D8-4203-A092-1912C9D5374C}" sibTransId="{E5DB26B4-AC5E-40C9-A2CC-C92DE55BD339}"/>
    <dgm:cxn modelId="{ACA1D7AD-D76C-4383-A1CA-BBCDDD34C348}" type="presParOf" srcId="{79038E3D-CCB9-49F0-B4B7-1C22731F576D}" destId="{42A703AD-F83E-47D9-BA86-787DC9D4ADBE}" srcOrd="0" destOrd="0" presId="urn:microsoft.com/office/officeart/2008/layout/VerticalCurvedList"/>
    <dgm:cxn modelId="{9058420B-715A-4EDB-AE57-67A8E27E88D9}" type="presParOf" srcId="{42A703AD-F83E-47D9-BA86-787DC9D4ADBE}" destId="{8F42F37C-39C5-4AC3-A093-6F0AC4755A76}" srcOrd="0" destOrd="0" presId="urn:microsoft.com/office/officeart/2008/layout/VerticalCurvedList"/>
    <dgm:cxn modelId="{39E00DF0-E43C-4C05-A71D-8096516CC6FB}" type="presParOf" srcId="{8F42F37C-39C5-4AC3-A093-6F0AC4755A76}" destId="{BEE51FC8-0213-4C3B-AFAA-189621EE2EE1}" srcOrd="0" destOrd="0" presId="urn:microsoft.com/office/officeart/2008/layout/VerticalCurvedList"/>
    <dgm:cxn modelId="{4C256C99-FF69-4E95-B901-34D92CF67619}" type="presParOf" srcId="{8F42F37C-39C5-4AC3-A093-6F0AC4755A76}" destId="{08714F30-EBA2-45BB-A689-2F5D106B40CF}" srcOrd="1" destOrd="0" presId="urn:microsoft.com/office/officeart/2008/layout/VerticalCurvedList"/>
    <dgm:cxn modelId="{68180D54-1B23-4AE3-982D-FB68E6A4C03C}" type="presParOf" srcId="{8F42F37C-39C5-4AC3-A093-6F0AC4755A76}" destId="{231C6012-3E1B-47C9-B183-AF17B28EF62D}" srcOrd="2" destOrd="0" presId="urn:microsoft.com/office/officeart/2008/layout/VerticalCurvedList"/>
    <dgm:cxn modelId="{FA71A60F-A265-4A9D-A430-4EDE1C42E3D8}" type="presParOf" srcId="{8F42F37C-39C5-4AC3-A093-6F0AC4755A76}" destId="{D677EA15-13BB-4179-8FC3-A1A1230AB9ED}" srcOrd="3" destOrd="0" presId="urn:microsoft.com/office/officeart/2008/layout/VerticalCurvedList"/>
    <dgm:cxn modelId="{92B11573-2658-4325-AE8C-995159C1EE3F}" type="presParOf" srcId="{42A703AD-F83E-47D9-BA86-787DC9D4ADBE}" destId="{DC25916B-9390-4538-B82A-5563ACA2F5FF}" srcOrd="1" destOrd="0" presId="urn:microsoft.com/office/officeart/2008/layout/VerticalCurvedList"/>
    <dgm:cxn modelId="{EF86D431-A297-498C-AA2C-AD822F9418DB}" type="presParOf" srcId="{42A703AD-F83E-47D9-BA86-787DC9D4ADBE}" destId="{EFE371FB-C692-420E-A7E2-1EC5AE688A64}" srcOrd="2" destOrd="0" presId="urn:microsoft.com/office/officeart/2008/layout/VerticalCurvedList"/>
    <dgm:cxn modelId="{873AC0B1-CAAA-4F80-A088-1253C9C0A95A}" type="presParOf" srcId="{EFE371FB-C692-420E-A7E2-1EC5AE688A64}" destId="{8C07A05E-ED2D-4775-960E-BAD53089D8AA}" srcOrd="0" destOrd="0" presId="urn:microsoft.com/office/officeart/2008/layout/VerticalCurvedList"/>
    <dgm:cxn modelId="{7F870309-FC6A-45C7-95EC-21C0F9ED5A69}" type="presParOf" srcId="{42A703AD-F83E-47D9-BA86-787DC9D4ADBE}" destId="{AC2ADDC3-FD45-43B6-9091-5318DD81A8C6}" srcOrd="3" destOrd="0" presId="urn:microsoft.com/office/officeart/2008/layout/VerticalCurvedList"/>
    <dgm:cxn modelId="{AFC7880F-C3BB-4DA0-B394-355ACADA44A1}" type="presParOf" srcId="{42A703AD-F83E-47D9-BA86-787DC9D4ADBE}" destId="{E48B5CAC-A5F5-4546-9CCC-E9B309191AE7}" srcOrd="4" destOrd="0" presId="urn:microsoft.com/office/officeart/2008/layout/VerticalCurvedList"/>
    <dgm:cxn modelId="{0518C0E1-FE67-420C-BDDE-F0DD31087B4E}" type="presParOf" srcId="{E48B5CAC-A5F5-4546-9CCC-E9B309191AE7}" destId="{7C0AAC42-271B-46BC-BDB7-37AA1A8BEA7E}" srcOrd="0" destOrd="0" presId="urn:microsoft.com/office/officeart/2008/layout/VerticalCurvedList"/>
    <dgm:cxn modelId="{84B1C737-01BD-4B10-BFED-9D6850D9F14E}" type="presParOf" srcId="{42A703AD-F83E-47D9-BA86-787DC9D4ADBE}" destId="{3FA69B2D-2233-4218-A17E-CF6F3EDF14D4}" srcOrd="5" destOrd="0" presId="urn:microsoft.com/office/officeart/2008/layout/VerticalCurvedList"/>
    <dgm:cxn modelId="{D6D23BE9-3146-4177-807B-5C575EFB4EF6}" type="presParOf" srcId="{42A703AD-F83E-47D9-BA86-787DC9D4ADBE}" destId="{F7038CC2-8EB7-45B5-AC76-AB8E44BAF5FA}" srcOrd="6" destOrd="0" presId="urn:microsoft.com/office/officeart/2008/layout/VerticalCurvedList"/>
    <dgm:cxn modelId="{1AB165C0-5590-49B8-BC68-1FBF4F39786E}" type="presParOf" srcId="{F7038CC2-8EB7-45B5-AC76-AB8E44BAF5FA}" destId="{FAE237F4-06C9-4917-A0B5-E5B274F2714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14F30-EBA2-45BB-A689-2F5D106B40CF}">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5916B-9390-4538-B82A-5563ACA2F5FF}">
      <dsp:nvSpPr>
        <dsp:cNvPr id="0" name=""/>
        <dsp:cNvSpPr/>
      </dsp:nvSpPr>
      <dsp:spPr>
        <a:xfrm>
          <a:off x="604289" y="435133"/>
          <a:ext cx="6391209" cy="87026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Kopi </a:t>
          </a:r>
          <a:r>
            <a:rPr lang="en-US" sz="3000" kern="1200" dirty="0" err="1" smtClean="0"/>
            <a:t>dan</a:t>
          </a:r>
          <a:r>
            <a:rPr lang="en-US" sz="3000" kern="1200" dirty="0" smtClean="0"/>
            <a:t> </a:t>
          </a:r>
          <a:r>
            <a:rPr lang="en-US" sz="3000" kern="1200" dirty="0" err="1" smtClean="0"/>
            <a:t>varietasnya</a:t>
          </a:r>
          <a:endParaRPr lang="en-US" sz="3000" kern="1200" dirty="0"/>
        </a:p>
      </dsp:txBody>
      <dsp:txXfrm>
        <a:off x="604289" y="435133"/>
        <a:ext cx="6391209" cy="870267"/>
      </dsp:txXfrm>
    </dsp:sp>
    <dsp:sp modelId="{8C07A05E-ED2D-4775-960E-BAD53089D8AA}">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2ADDC3-FD45-43B6-9091-5318DD81A8C6}">
      <dsp:nvSpPr>
        <dsp:cNvPr id="0" name=""/>
        <dsp:cNvSpPr/>
      </dsp:nvSpPr>
      <dsp:spPr>
        <a:xfrm>
          <a:off x="920631" y="1740535"/>
          <a:ext cx="6074867" cy="87026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Proses </a:t>
          </a:r>
          <a:r>
            <a:rPr lang="en-US" sz="3000" kern="1200" dirty="0" err="1" smtClean="0"/>
            <a:t>Pengolahan</a:t>
          </a:r>
          <a:r>
            <a:rPr lang="en-US" sz="3000" kern="1200" dirty="0" smtClean="0"/>
            <a:t> Primer Kopi</a:t>
          </a:r>
          <a:endParaRPr lang="en-US" sz="3000" kern="1200" dirty="0"/>
        </a:p>
      </dsp:txBody>
      <dsp:txXfrm>
        <a:off x="920631" y="1740535"/>
        <a:ext cx="6074867" cy="870267"/>
      </dsp:txXfrm>
    </dsp:sp>
    <dsp:sp modelId="{7C0AAC42-271B-46BC-BDB7-37AA1A8BEA7E}">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A69B2D-2233-4218-A17E-CF6F3EDF14D4}">
      <dsp:nvSpPr>
        <dsp:cNvPr id="0" name=""/>
        <dsp:cNvSpPr/>
      </dsp:nvSpPr>
      <dsp:spPr>
        <a:xfrm>
          <a:off x="604289" y="3045936"/>
          <a:ext cx="6391209" cy="87026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76200" rIns="76200" bIns="76200" numCol="1" spcCol="1270" anchor="ctr" anchorCtr="0">
          <a:noAutofit/>
        </a:bodyPr>
        <a:lstStyle/>
        <a:p>
          <a:pPr lvl="0" algn="l" defTabSz="1333500">
            <a:lnSpc>
              <a:spcPct val="90000"/>
            </a:lnSpc>
            <a:spcBef>
              <a:spcPct val="0"/>
            </a:spcBef>
            <a:spcAft>
              <a:spcPct val="35000"/>
            </a:spcAft>
          </a:pPr>
          <a:r>
            <a:rPr lang="en-US" sz="3000" kern="1200" dirty="0" err="1" smtClean="0"/>
            <a:t>Produk</a:t>
          </a:r>
          <a:r>
            <a:rPr lang="en-US" sz="3000" kern="1200" dirty="0" smtClean="0"/>
            <a:t> </a:t>
          </a:r>
          <a:r>
            <a:rPr lang="en-US" sz="3000" kern="1200" dirty="0" err="1" smtClean="0"/>
            <a:t>turunan</a:t>
          </a:r>
          <a:r>
            <a:rPr lang="en-US" sz="3000" kern="1200" dirty="0" smtClean="0"/>
            <a:t> </a:t>
          </a:r>
          <a:r>
            <a:rPr lang="en-US" sz="3000" kern="1200" dirty="0" err="1" smtClean="0"/>
            <a:t>dari</a:t>
          </a:r>
          <a:r>
            <a:rPr lang="en-US" sz="3000" kern="1200" dirty="0" smtClean="0"/>
            <a:t> Kopi</a:t>
          </a:r>
          <a:endParaRPr lang="en-US" sz="3000" kern="1200" dirty="0"/>
        </a:p>
      </dsp:txBody>
      <dsp:txXfrm>
        <a:off x="604289" y="3045936"/>
        <a:ext cx="6391209" cy="870267"/>
      </dsp:txXfrm>
    </dsp:sp>
    <dsp:sp modelId="{FAE237F4-06C9-4917-A0B5-E5B274F2714E}">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210FBA-715A-48D4-BA22-98AAB42BEB0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400092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10FBA-715A-48D4-BA22-98AAB42BEB0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744525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10FBA-715A-48D4-BA22-98AAB42BEB0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2547836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10FBA-715A-48D4-BA22-98AAB42BEB0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395612F-63F9-4685-BA99-EF3F03BF977D}"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46552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10FBA-715A-48D4-BA22-98AAB42BEB0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4291589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A210FBA-715A-48D4-BA22-98AAB42BEB0C}"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53533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A210FBA-715A-48D4-BA22-98AAB42BEB0C}"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178693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210FBA-715A-48D4-BA22-98AAB42BEB0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2343562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A210FBA-715A-48D4-BA22-98AAB42BEB0C}" type="datetimeFigureOut">
              <a:rPr lang="en-US" smtClean="0"/>
              <a:t>11/15/2022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395612F-63F9-4685-BA99-EF3F03BF977D}" type="slidenum">
              <a:rPr lang="en-US" smtClean="0"/>
              <a:t>‹#›</a:t>
            </a:fld>
            <a:endParaRPr lang="en-US"/>
          </a:p>
        </p:txBody>
      </p:sp>
    </p:spTree>
    <p:extLst>
      <p:ext uri="{BB962C8B-B14F-4D97-AF65-F5344CB8AC3E}">
        <p14:creationId xmlns:p14="http://schemas.microsoft.com/office/powerpoint/2010/main" val="407065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210FBA-715A-48D4-BA22-98AAB42BEB0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427173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10FBA-715A-48D4-BA22-98AAB42BEB0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137274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210FBA-715A-48D4-BA22-98AAB42BEB0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245966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210FBA-715A-48D4-BA22-98AAB42BEB0C}"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119960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210FBA-715A-48D4-BA22-98AAB42BEB0C}"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359336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A210FBA-715A-48D4-BA22-98AAB42BEB0C}"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277802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10FBA-715A-48D4-BA22-98AAB42BEB0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321247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10FBA-715A-48D4-BA22-98AAB42BEB0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5612F-63F9-4685-BA99-EF3F03BF977D}" type="slidenum">
              <a:rPr lang="en-US" smtClean="0"/>
              <a:t>‹#›</a:t>
            </a:fld>
            <a:endParaRPr lang="en-US"/>
          </a:p>
        </p:txBody>
      </p:sp>
    </p:spTree>
    <p:extLst>
      <p:ext uri="{BB962C8B-B14F-4D97-AF65-F5344CB8AC3E}">
        <p14:creationId xmlns:p14="http://schemas.microsoft.com/office/powerpoint/2010/main" val="209535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A210FBA-715A-48D4-BA22-98AAB42BEB0C}" type="datetimeFigureOut">
              <a:rPr lang="en-US" smtClean="0"/>
              <a:t>11/15/2022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395612F-63F9-4685-BA99-EF3F03BF977D}" type="slidenum">
              <a:rPr lang="en-US" smtClean="0"/>
              <a:t>‹#›</a:t>
            </a:fld>
            <a:endParaRPr lang="en-US"/>
          </a:p>
        </p:txBody>
      </p:sp>
    </p:spTree>
    <p:extLst>
      <p:ext uri="{BB962C8B-B14F-4D97-AF65-F5344CB8AC3E}">
        <p14:creationId xmlns:p14="http://schemas.microsoft.com/office/powerpoint/2010/main" val="41555612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2253" y="2743206"/>
            <a:ext cx="6261847" cy="928128"/>
          </a:xfrm>
        </p:spPr>
        <p:txBody>
          <a:bodyPr/>
          <a:lstStyle/>
          <a:p>
            <a:pPr algn="ctr"/>
            <a:r>
              <a:rPr lang="en-US" b="1" dirty="0" err="1" smtClean="0">
                <a:latin typeface="Brush Script MT" panose="03060802040406070304" pitchFamily="66" charset="0"/>
              </a:rPr>
              <a:t>Pengolahan</a:t>
            </a:r>
            <a:r>
              <a:rPr lang="en-US" b="1" dirty="0" smtClean="0">
                <a:latin typeface="Brush Script MT" panose="03060802040406070304" pitchFamily="66" charset="0"/>
              </a:rPr>
              <a:t> primer Kopi</a:t>
            </a:r>
            <a:endParaRPr lang="en-US" b="1" dirty="0">
              <a:latin typeface="Brush Script MT" panose="03060802040406070304" pitchFamily="66" charset="0"/>
            </a:endParaRPr>
          </a:p>
        </p:txBody>
      </p:sp>
      <p:sp>
        <p:nvSpPr>
          <p:cNvPr id="3" name="Subtitle 2"/>
          <p:cNvSpPr>
            <a:spLocks noGrp="1"/>
          </p:cNvSpPr>
          <p:nvPr>
            <p:ph type="subTitle" idx="1"/>
          </p:nvPr>
        </p:nvSpPr>
        <p:spPr>
          <a:xfrm>
            <a:off x="3662082" y="5888036"/>
            <a:ext cx="3953436" cy="579998"/>
          </a:xfrm>
        </p:spPr>
        <p:txBody>
          <a:bodyPr>
            <a:noAutofit/>
          </a:bodyPr>
          <a:lstStyle/>
          <a:p>
            <a:r>
              <a:rPr lang="en-US" sz="3600" b="1" dirty="0" err="1" smtClean="0">
                <a:latin typeface="Brush Script MT" panose="03060802040406070304" pitchFamily="66" charset="0"/>
              </a:rPr>
              <a:t>Abd.Syukur</a:t>
            </a:r>
            <a:r>
              <a:rPr lang="en-US" sz="3600" b="1" dirty="0" smtClean="0">
                <a:latin typeface="Brush Script MT" panose="03060802040406070304" pitchFamily="66" charset="0"/>
              </a:rPr>
              <a:t> </a:t>
            </a:r>
            <a:r>
              <a:rPr lang="en-US" sz="3600" b="1" dirty="0" err="1" smtClean="0">
                <a:latin typeface="Brush Script MT" panose="03060802040406070304" pitchFamily="66" charset="0"/>
              </a:rPr>
              <a:t>Lumbessy</a:t>
            </a:r>
            <a:endParaRPr lang="en-US" sz="3600" b="1" dirty="0">
              <a:latin typeface="Brush Script MT" panose="03060802040406070304" pitchFamily="66" charset="0"/>
            </a:endParaRPr>
          </a:p>
        </p:txBody>
      </p:sp>
      <p:pic>
        <p:nvPicPr>
          <p:cNvPr id="4" name="Picture 3"/>
          <p:cNvPicPr>
            <a:picLocks noChangeAspect="1"/>
          </p:cNvPicPr>
          <p:nvPr/>
        </p:nvPicPr>
        <p:blipFill>
          <a:blip r:embed="rId2"/>
          <a:stretch>
            <a:fillRect/>
          </a:stretch>
        </p:blipFill>
        <p:spPr>
          <a:xfrm>
            <a:off x="9641542" y="2608730"/>
            <a:ext cx="1996346" cy="1684184"/>
          </a:xfrm>
          <a:prstGeom prst="rect">
            <a:avLst/>
          </a:prstGeom>
        </p:spPr>
      </p:pic>
      <p:pic>
        <p:nvPicPr>
          <p:cNvPr id="5" name="Picture 4"/>
          <p:cNvPicPr>
            <a:picLocks noChangeAspect="1"/>
          </p:cNvPicPr>
          <p:nvPr/>
        </p:nvPicPr>
        <p:blipFill>
          <a:blip r:embed="rId3"/>
          <a:stretch>
            <a:fillRect/>
          </a:stretch>
        </p:blipFill>
        <p:spPr>
          <a:xfrm>
            <a:off x="9147091" y="4292914"/>
            <a:ext cx="2985247" cy="1477402"/>
          </a:xfrm>
          <a:prstGeom prst="rect">
            <a:avLst/>
          </a:prstGeom>
        </p:spPr>
      </p:pic>
    </p:spTree>
    <p:extLst>
      <p:ext uri="{BB962C8B-B14F-4D97-AF65-F5344CB8AC3E}">
        <p14:creationId xmlns:p14="http://schemas.microsoft.com/office/powerpoint/2010/main" val="528019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Fermentasi</a:t>
            </a:r>
            <a:endParaRPr lang="en-US" dirty="0"/>
          </a:p>
        </p:txBody>
      </p:sp>
      <p:sp>
        <p:nvSpPr>
          <p:cNvPr id="3" name="Content Placeholder 2"/>
          <p:cNvSpPr>
            <a:spLocks noGrp="1"/>
          </p:cNvSpPr>
          <p:nvPr>
            <p:ph idx="1"/>
          </p:nvPr>
        </p:nvSpPr>
        <p:spPr>
          <a:xfrm>
            <a:off x="3724836" y="2323426"/>
            <a:ext cx="7873711" cy="3599316"/>
          </a:xfrm>
        </p:spPr>
        <p:txBody>
          <a:bodyPr>
            <a:normAutofit fontScale="92500" lnSpcReduction="10000"/>
          </a:bodyPr>
          <a:lstStyle/>
          <a:p>
            <a:pPr algn="just"/>
            <a:r>
              <a:rPr lang="id-ID" dirty="0" smtClean="0"/>
              <a:t>Proses </a:t>
            </a:r>
            <a:r>
              <a:rPr lang="id-ID" dirty="0"/>
              <a:t>fermentasi bertujuan untuk menghilangkan lapisan lendir yang tersisa di permukaan kulit tanduk biji kopi setelah pengupasan. Selain itu fermentasi juga bertujuan untuk mengurangi rasa pahit dan mendorong terbentuknya kesan “mild” pada citarasa seduhannya</a:t>
            </a:r>
            <a:r>
              <a:rPr lang="id-ID" dirty="0" smtClean="0"/>
              <a:t>.</a:t>
            </a:r>
            <a:endParaRPr lang="en-US" dirty="0" smtClean="0"/>
          </a:p>
          <a:p>
            <a:pPr algn="just"/>
            <a:r>
              <a:rPr lang="id-ID" dirty="0" smtClean="0"/>
              <a:t> Prinsip fermentasi adalah peruraian senyawa-senyawa yang terkandung di dalam lapisan lendir oleh mikroba alami dan dibantu dengan oksigen dari udara. Proses fermentasi dapat dilakukan secara basah (direndam di dalam genangan air) dan secara kering (tanpa rendaman air). Proses fermentasi ini biasanya dilakukan pada kopi arabika</a:t>
            </a:r>
            <a:endParaRPr lang="en-US" dirty="0"/>
          </a:p>
        </p:txBody>
      </p:sp>
    </p:spTree>
    <p:extLst>
      <p:ext uri="{BB962C8B-B14F-4D97-AF65-F5344CB8AC3E}">
        <p14:creationId xmlns:p14="http://schemas.microsoft.com/office/powerpoint/2010/main" val="362864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Pencucian</a:t>
            </a:r>
            <a:endParaRPr lang="en-US" dirty="0"/>
          </a:p>
        </p:txBody>
      </p:sp>
      <p:sp>
        <p:nvSpPr>
          <p:cNvPr id="3" name="Content Placeholder 2"/>
          <p:cNvSpPr>
            <a:spLocks noGrp="1"/>
          </p:cNvSpPr>
          <p:nvPr>
            <p:ph idx="1"/>
          </p:nvPr>
        </p:nvSpPr>
        <p:spPr>
          <a:xfrm>
            <a:off x="1540929" y="2336873"/>
            <a:ext cx="9613861" cy="3599316"/>
          </a:xfrm>
        </p:spPr>
        <p:txBody>
          <a:bodyPr>
            <a:normAutofit lnSpcReduction="10000"/>
          </a:bodyPr>
          <a:lstStyle/>
          <a:p>
            <a:pPr algn="just"/>
            <a:r>
              <a:rPr lang="id-ID" dirty="0" smtClean="0"/>
              <a:t>Pencucian </a:t>
            </a:r>
            <a:r>
              <a:rPr lang="id-ID" dirty="0"/>
              <a:t>bertujuan untuk menghilangkan sisa lendir hasil fermentasi yang masih menempel di kulit tanduk. </a:t>
            </a:r>
            <a:endParaRPr lang="en-US" dirty="0" smtClean="0"/>
          </a:p>
          <a:p>
            <a:pPr algn="just"/>
            <a:r>
              <a:rPr lang="id-ID" dirty="0" smtClean="0"/>
              <a:t>Prinsip </a:t>
            </a:r>
            <a:r>
              <a:rPr lang="id-ID" dirty="0"/>
              <a:t>pencucian ini adalah memasukkan biji kopi HS ke dalam corong silinder secara kontinyu dan disertai dengan semprotan air ke dalam silinder. Sirip pencuci yang diputar dengan motor bakar mengangkat massa biji kopi ke permukaan silinder, sambil bergerak, sisa-sisa lendir pada permukaan kulit tanduk akan terlepas dan tercuci oleh aliran air. Kotoran-kotoran akan menerobos lewat lubang-lubang yang tersedia pada dinding silinder, sedang massa biji kopi yang sudah bersih terdorong oleh sirip pencuci ke arah ujung pengeluaran silinder.</a:t>
            </a:r>
            <a:endParaRPr lang="en-US" dirty="0"/>
          </a:p>
        </p:txBody>
      </p:sp>
    </p:spTree>
    <p:extLst>
      <p:ext uri="{BB962C8B-B14F-4D97-AF65-F5344CB8AC3E}">
        <p14:creationId xmlns:p14="http://schemas.microsoft.com/office/powerpoint/2010/main" val="187711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68" y="1062510"/>
            <a:ext cx="4779185" cy="739396"/>
          </a:xfrm>
        </p:spPr>
        <p:txBody>
          <a:bodyPr>
            <a:normAutofit fontScale="90000"/>
          </a:bodyPr>
          <a:lstStyle/>
          <a:p>
            <a:r>
              <a:rPr lang="id-ID" dirty="0" smtClean="0"/>
              <a:t>Pengeringan</a:t>
            </a:r>
            <a:r>
              <a:rPr lang="en-US" dirty="0" smtClean="0"/>
              <a:t> </a:t>
            </a:r>
            <a:r>
              <a:rPr lang="en-US" dirty="0" err="1" smtClean="0"/>
              <a:t>Biji</a:t>
            </a:r>
            <a:r>
              <a:rPr lang="en-US" dirty="0" smtClean="0"/>
              <a:t> Kopi</a:t>
            </a:r>
            <a:r>
              <a:rPr lang="en-US" dirty="0"/>
              <a:t/>
            </a:r>
            <a:br>
              <a:rPr lang="en-US" dirty="0"/>
            </a:br>
            <a:endParaRPr lang="en-US" dirty="0"/>
          </a:p>
        </p:txBody>
      </p:sp>
      <p:sp>
        <p:nvSpPr>
          <p:cNvPr id="3" name="Content Placeholder 2"/>
          <p:cNvSpPr>
            <a:spLocks noGrp="1"/>
          </p:cNvSpPr>
          <p:nvPr>
            <p:ph idx="1"/>
          </p:nvPr>
        </p:nvSpPr>
        <p:spPr>
          <a:xfrm>
            <a:off x="2532528" y="2282822"/>
            <a:ext cx="9193308" cy="2168151"/>
          </a:xfrm>
        </p:spPr>
        <p:txBody>
          <a:bodyPr>
            <a:noAutofit/>
          </a:bodyPr>
          <a:lstStyle/>
          <a:p>
            <a:pPr algn="just"/>
            <a:r>
              <a:rPr lang="id-ID" sz="3200" dirty="0" smtClean="0"/>
              <a:t>Proses </a:t>
            </a:r>
            <a:r>
              <a:rPr lang="id-ID" sz="3200" dirty="0"/>
              <a:t>pengeringan bertujuan untuk mengurangi kandungan air dalam </a:t>
            </a:r>
            <a:r>
              <a:rPr lang="id-ID" sz="3200" dirty="0" smtClean="0"/>
              <a:t>biji </a:t>
            </a:r>
            <a:r>
              <a:rPr lang="id-ID" sz="3200" dirty="0"/>
              <a:t>yang semula 60 – 65% sampai menjadi 12 – 13%. Proses penjemuran dapat dilakukan dengan berbagai cara, diantaranya adalah dengan cara penjemuran di bawah sinar matahari, mekanis, dan kombinasi keduanya.</a:t>
            </a:r>
            <a:endParaRPr lang="en-US" sz="3200" dirty="0"/>
          </a:p>
        </p:txBody>
      </p:sp>
    </p:spTree>
    <p:extLst>
      <p:ext uri="{BB962C8B-B14F-4D97-AF65-F5344CB8AC3E}">
        <p14:creationId xmlns:p14="http://schemas.microsoft.com/office/powerpoint/2010/main" val="339974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Metode</a:t>
            </a:r>
            <a:r>
              <a:rPr lang="en-US" dirty="0" smtClean="0"/>
              <a:t> </a:t>
            </a:r>
            <a:r>
              <a:rPr lang="en-US" dirty="0" err="1" smtClean="0"/>
              <a:t>pengeringan</a:t>
            </a:r>
            <a:r>
              <a:rPr lang="en-US" dirty="0" smtClean="0"/>
              <a:t> </a:t>
            </a:r>
            <a:r>
              <a:rPr lang="en-US" dirty="0" err="1" smtClean="0"/>
              <a:t>Biji</a:t>
            </a:r>
            <a:r>
              <a:rPr lang="en-US" dirty="0" smtClean="0"/>
              <a:t> kopi</a:t>
            </a:r>
            <a:endParaRPr lang="en-US" dirty="0"/>
          </a:p>
        </p:txBody>
      </p:sp>
      <p:sp>
        <p:nvSpPr>
          <p:cNvPr id="3" name="Content Placeholder 2"/>
          <p:cNvSpPr>
            <a:spLocks noGrp="1"/>
          </p:cNvSpPr>
          <p:nvPr>
            <p:ph idx="1"/>
          </p:nvPr>
        </p:nvSpPr>
        <p:spPr>
          <a:xfrm>
            <a:off x="3563469" y="2309717"/>
            <a:ext cx="8099612" cy="1858869"/>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a:r>
              <a:rPr lang="en-US" dirty="0" smtClean="0"/>
              <a:t>Proses </a:t>
            </a:r>
            <a:r>
              <a:rPr lang="en-US" dirty="0" err="1" smtClean="0"/>
              <a:t>Pengeringan</a:t>
            </a:r>
            <a:r>
              <a:rPr lang="en-US" dirty="0" smtClean="0"/>
              <a:t> </a:t>
            </a:r>
            <a:r>
              <a:rPr lang="en-US" dirty="0" err="1" smtClean="0"/>
              <a:t>secara</a:t>
            </a:r>
            <a:r>
              <a:rPr lang="en-US" dirty="0" smtClean="0"/>
              <a:t> </a:t>
            </a:r>
            <a:r>
              <a:rPr lang="en-US" dirty="0" err="1" smtClean="0"/>
              <a:t>konfensonal</a:t>
            </a:r>
            <a:r>
              <a:rPr lang="en-US" dirty="0" smtClean="0"/>
              <a:t> (</a:t>
            </a:r>
            <a:r>
              <a:rPr lang="en-US" dirty="0" err="1" smtClean="0"/>
              <a:t>Sinar</a:t>
            </a:r>
            <a:r>
              <a:rPr lang="en-US" dirty="0" smtClean="0"/>
              <a:t> </a:t>
            </a:r>
            <a:r>
              <a:rPr lang="en-US" dirty="0" err="1" smtClean="0"/>
              <a:t>matahari</a:t>
            </a:r>
            <a:r>
              <a:rPr lang="en-US" dirty="0" smtClean="0"/>
              <a:t>)</a:t>
            </a:r>
          </a:p>
          <a:p>
            <a:pPr marL="0" indent="0" algn="just">
              <a:buNone/>
            </a:pPr>
            <a:r>
              <a:rPr lang="en-US" dirty="0" smtClean="0"/>
              <a:t>Proses </a:t>
            </a:r>
            <a:r>
              <a:rPr lang="en-US" dirty="0" err="1" smtClean="0"/>
              <a:t>ini</a:t>
            </a:r>
            <a:r>
              <a:rPr lang="en-US" dirty="0" smtClean="0"/>
              <a:t> </a:t>
            </a:r>
            <a:r>
              <a:rPr lang="en-US" dirty="0" err="1" smtClean="0"/>
              <a:t>umunya</a:t>
            </a:r>
            <a:r>
              <a:rPr lang="en-US" dirty="0" smtClean="0"/>
              <a:t> </a:t>
            </a:r>
            <a:r>
              <a:rPr lang="en-US" dirty="0" err="1" smtClean="0"/>
              <a:t>dilakukan</a:t>
            </a:r>
            <a:r>
              <a:rPr lang="en-US" dirty="0" smtClean="0"/>
              <a:t> </a:t>
            </a:r>
            <a:r>
              <a:rPr lang="en-US" dirty="0" err="1" smtClean="0"/>
              <a:t>oleh</a:t>
            </a:r>
            <a:r>
              <a:rPr lang="en-US" dirty="0" smtClean="0"/>
              <a:t> </a:t>
            </a:r>
            <a:r>
              <a:rPr lang="en-US" dirty="0" err="1" smtClean="0"/>
              <a:t>petani</a:t>
            </a:r>
            <a:r>
              <a:rPr lang="en-US" dirty="0" smtClean="0"/>
              <a:t> kopi yang </a:t>
            </a:r>
            <a:r>
              <a:rPr lang="en-US" dirty="0" err="1" smtClean="0"/>
              <a:t>ada</a:t>
            </a:r>
            <a:r>
              <a:rPr lang="en-US" dirty="0" smtClean="0"/>
              <a:t> di </a:t>
            </a:r>
            <a:r>
              <a:rPr lang="en-US" dirty="0" err="1" smtClean="0"/>
              <a:t>pedesanya</a:t>
            </a:r>
            <a:r>
              <a:rPr lang="en-US" dirty="0" smtClean="0"/>
              <a:t>, </a:t>
            </a:r>
            <a:r>
              <a:rPr lang="en-US" dirty="0" err="1" smtClean="0"/>
              <a:t>motede</a:t>
            </a:r>
            <a:r>
              <a:rPr lang="en-US" dirty="0" smtClean="0"/>
              <a:t> </a:t>
            </a:r>
            <a:r>
              <a:rPr lang="en-US" dirty="0" err="1" smtClean="0"/>
              <a:t>ini</a:t>
            </a:r>
            <a:r>
              <a:rPr lang="en-US" dirty="0" smtClean="0"/>
              <a:t> </a:t>
            </a:r>
            <a:r>
              <a:rPr lang="en-US" dirty="0" err="1" smtClean="0"/>
              <a:t>mempunyai</a:t>
            </a:r>
            <a:r>
              <a:rPr lang="en-US" dirty="0" smtClean="0"/>
              <a:t> </a:t>
            </a:r>
            <a:r>
              <a:rPr lang="en-US" dirty="0" err="1" smtClean="0"/>
              <a:t>kelebihan</a:t>
            </a:r>
            <a:r>
              <a:rPr lang="en-US" dirty="0" smtClean="0"/>
              <a:t> </a:t>
            </a:r>
            <a:r>
              <a:rPr lang="en-US" dirty="0" err="1" smtClean="0"/>
              <a:t>tidak</a:t>
            </a:r>
            <a:r>
              <a:rPr lang="en-US" dirty="0" smtClean="0"/>
              <a:t> </a:t>
            </a:r>
            <a:r>
              <a:rPr lang="en-US" dirty="0" err="1" smtClean="0"/>
              <a:t>membutuhkan</a:t>
            </a:r>
            <a:r>
              <a:rPr lang="en-US" dirty="0" smtClean="0"/>
              <a:t> </a:t>
            </a:r>
            <a:r>
              <a:rPr lang="en-US" dirty="0" err="1" smtClean="0"/>
              <a:t>biaya</a:t>
            </a:r>
            <a:r>
              <a:rPr lang="en-US" dirty="0" smtClean="0"/>
              <a:t> </a:t>
            </a:r>
            <a:r>
              <a:rPr lang="en-US" dirty="0" err="1" smtClean="0"/>
              <a:t>oprasional</a:t>
            </a:r>
            <a:r>
              <a:rPr lang="en-US" dirty="0" smtClean="0"/>
              <a:t> yang </a:t>
            </a:r>
            <a:r>
              <a:rPr lang="en-US" dirty="0" err="1" smtClean="0"/>
              <a:t>besar</a:t>
            </a:r>
            <a:r>
              <a:rPr lang="en-US" dirty="0"/>
              <a:t> </a:t>
            </a:r>
            <a:r>
              <a:rPr lang="en-US" dirty="0" err="1" smtClean="0"/>
              <a:t>namun</a:t>
            </a:r>
            <a:r>
              <a:rPr lang="en-US" dirty="0" smtClean="0"/>
              <a:t> </a:t>
            </a:r>
            <a:r>
              <a:rPr lang="en-US" dirty="0" err="1" smtClean="0"/>
              <a:t>membutukan</a:t>
            </a:r>
            <a:r>
              <a:rPr lang="en-US" dirty="0" smtClean="0"/>
              <a:t> </a:t>
            </a:r>
            <a:r>
              <a:rPr lang="en-US" dirty="0" err="1" smtClean="0"/>
              <a:t>waktu</a:t>
            </a:r>
            <a:r>
              <a:rPr lang="en-US" dirty="0" smtClean="0"/>
              <a:t> </a:t>
            </a:r>
            <a:r>
              <a:rPr lang="en-US" dirty="0" err="1" smtClean="0"/>
              <a:t>pengeringa</a:t>
            </a:r>
            <a:r>
              <a:rPr lang="en-US" dirty="0" smtClean="0"/>
              <a:t> yang lama 4 – 7 </a:t>
            </a:r>
            <a:r>
              <a:rPr lang="en-US" dirty="0" err="1" smtClean="0"/>
              <a:t>hari</a:t>
            </a:r>
            <a:endParaRPr lang="en-US" dirty="0"/>
          </a:p>
        </p:txBody>
      </p:sp>
      <p:sp>
        <p:nvSpPr>
          <p:cNvPr id="6" name="Content Placeholder 2"/>
          <p:cNvSpPr txBox="1">
            <a:spLocks/>
          </p:cNvSpPr>
          <p:nvPr/>
        </p:nvSpPr>
        <p:spPr>
          <a:xfrm>
            <a:off x="3608293" y="4694319"/>
            <a:ext cx="8099612" cy="185886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solidFill>
                  <a:schemeClr val="bg1"/>
                </a:solidFill>
              </a:rPr>
              <a:t>Proses </a:t>
            </a:r>
            <a:r>
              <a:rPr lang="en-US" dirty="0" err="1" smtClean="0">
                <a:solidFill>
                  <a:schemeClr val="bg1"/>
                </a:solidFill>
              </a:rPr>
              <a:t>Pengeringan</a:t>
            </a:r>
            <a:r>
              <a:rPr lang="en-US" dirty="0" smtClean="0">
                <a:solidFill>
                  <a:schemeClr val="bg1"/>
                </a:solidFill>
              </a:rPr>
              <a:t> </a:t>
            </a:r>
            <a:r>
              <a:rPr lang="en-US" dirty="0" err="1" smtClean="0">
                <a:solidFill>
                  <a:schemeClr val="bg1"/>
                </a:solidFill>
              </a:rPr>
              <a:t>secara</a:t>
            </a:r>
            <a:r>
              <a:rPr lang="en-US" dirty="0" smtClean="0">
                <a:solidFill>
                  <a:schemeClr val="bg1"/>
                </a:solidFill>
              </a:rPr>
              <a:t> </a:t>
            </a:r>
            <a:r>
              <a:rPr lang="en-US" dirty="0" err="1" smtClean="0">
                <a:solidFill>
                  <a:schemeClr val="bg1"/>
                </a:solidFill>
              </a:rPr>
              <a:t>Mekanis</a:t>
            </a:r>
            <a:endParaRPr lang="en-US" dirty="0" smtClean="0">
              <a:solidFill>
                <a:schemeClr val="bg1"/>
              </a:solidFill>
            </a:endParaRPr>
          </a:p>
          <a:p>
            <a:pPr marL="0" indent="0" algn="just">
              <a:buFont typeface="Arial" panose="020B0604020202020204" pitchFamily="34" charset="0"/>
              <a:buNone/>
            </a:pPr>
            <a:r>
              <a:rPr lang="en-US" dirty="0" smtClean="0">
                <a:solidFill>
                  <a:schemeClr val="bg1"/>
                </a:solidFill>
              </a:rPr>
              <a:t>Proses </a:t>
            </a:r>
            <a:r>
              <a:rPr lang="en-US" dirty="0" err="1" smtClean="0">
                <a:solidFill>
                  <a:schemeClr val="bg1"/>
                </a:solidFill>
              </a:rPr>
              <a:t>ini</a:t>
            </a:r>
            <a:r>
              <a:rPr lang="en-US" dirty="0" smtClean="0">
                <a:solidFill>
                  <a:schemeClr val="bg1"/>
                </a:solidFill>
              </a:rPr>
              <a:t> </a:t>
            </a:r>
            <a:r>
              <a:rPr lang="en-US" dirty="0" err="1" smtClean="0">
                <a:solidFill>
                  <a:schemeClr val="bg1"/>
                </a:solidFill>
              </a:rPr>
              <a:t>umunya</a:t>
            </a:r>
            <a:r>
              <a:rPr lang="en-US" dirty="0" smtClean="0">
                <a:solidFill>
                  <a:schemeClr val="bg1"/>
                </a:solidFill>
              </a:rPr>
              <a:t> </a:t>
            </a:r>
            <a:r>
              <a:rPr lang="en-US" dirty="0" err="1" smtClean="0">
                <a:solidFill>
                  <a:schemeClr val="bg1"/>
                </a:solidFill>
              </a:rPr>
              <a:t>dilakukan</a:t>
            </a:r>
            <a:r>
              <a:rPr lang="en-US" dirty="0" smtClean="0">
                <a:solidFill>
                  <a:schemeClr val="bg1"/>
                </a:solidFill>
              </a:rPr>
              <a:t> di Perkebunan – </a:t>
            </a:r>
            <a:r>
              <a:rPr lang="en-US" dirty="0" err="1" smtClean="0">
                <a:solidFill>
                  <a:schemeClr val="bg1"/>
                </a:solidFill>
              </a:rPr>
              <a:t>perkebunan</a:t>
            </a:r>
            <a:r>
              <a:rPr lang="en-US" dirty="0" smtClean="0">
                <a:solidFill>
                  <a:schemeClr val="bg1"/>
                </a:solidFill>
              </a:rPr>
              <a:t> </a:t>
            </a:r>
            <a:r>
              <a:rPr lang="en-US" dirty="0" err="1" smtClean="0">
                <a:solidFill>
                  <a:schemeClr val="bg1"/>
                </a:solidFill>
              </a:rPr>
              <a:t>besar</a:t>
            </a:r>
            <a:r>
              <a:rPr lang="en-US" dirty="0" smtClean="0">
                <a:solidFill>
                  <a:schemeClr val="bg1"/>
                </a:solidFill>
              </a:rPr>
              <a:t> yang basil </a:t>
            </a:r>
            <a:r>
              <a:rPr lang="en-US" dirty="0" err="1" smtClean="0">
                <a:solidFill>
                  <a:schemeClr val="bg1"/>
                </a:solidFill>
              </a:rPr>
              <a:t>panennya</a:t>
            </a:r>
            <a:r>
              <a:rPr lang="en-US" dirty="0">
                <a:solidFill>
                  <a:schemeClr val="bg1"/>
                </a:solidFill>
              </a:rPr>
              <a:t> </a:t>
            </a:r>
            <a:r>
              <a:rPr lang="en-US" dirty="0" err="1" smtClean="0">
                <a:solidFill>
                  <a:schemeClr val="bg1"/>
                </a:solidFill>
              </a:rPr>
              <a:t>banyak</a:t>
            </a:r>
            <a:r>
              <a:rPr lang="en-US" dirty="0" smtClean="0">
                <a:solidFill>
                  <a:schemeClr val="bg1"/>
                </a:solidFill>
              </a:rPr>
              <a:t>, </a:t>
            </a:r>
            <a:r>
              <a:rPr lang="en-US" dirty="0" err="1" smtClean="0">
                <a:solidFill>
                  <a:schemeClr val="bg1"/>
                </a:solidFill>
              </a:rPr>
              <a:t>keuntungan</a:t>
            </a:r>
            <a:r>
              <a:rPr lang="en-US" dirty="0" smtClean="0">
                <a:solidFill>
                  <a:schemeClr val="bg1"/>
                </a:solidFill>
              </a:rPr>
              <a:t> </a:t>
            </a:r>
            <a:r>
              <a:rPr lang="en-US" dirty="0" err="1" smtClean="0">
                <a:solidFill>
                  <a:schemeClr val="bg1"/>
                </a:solidFill>
              </a:rPr>
              <a:t>dari</a:t>
            </a:r>
            <a:r>
              <a:rPr lang="en-US" dirty="0" smtClean="0">
                <a:solidFill>
                  <a:schemeClr val="bg1"/>
                </a:solidFill>
              </a:rPr>
              <a:t> </a:t>
            </a:r>
            <a:r>
              <a:rPr lang="en-US" dirty="0" err="1" smtClean="0">
                <a:solidFill>
                  <a:schemeClr val="bg1"/>
                </a:solidFill>
              </a:rPr>
              <a:t>motode</a:t>
            </a:r>
            <a:r>
              <a:rPr lang="en-US" dirty="0" smtClean="0">
                <a:solidFill>
                  <a:schemeClr val="bg1"/>
                </a:solidFill>
              </a:rPr>
              <a:t> </a:t>
            </a:r>
            <a:r>
              <a:rPr lang="en-US" dirty="0" err="1" smtClean="0">
                <a:solidFill>
                  <a:schemeClr val="bg1"/>
                </a:solidFill>
              </a:rPr>
              <a:t>ini</a:t>
            </a:r>
            <a:r>
              <a:rPr lang="en-US" dirty="0" smtClean="0">
                <a:solidFill>
                  <a:schemeClr val="bg1"/>
                </a:solidFill>
              </a:rPr>
              <a:t> </a:t>
            </a:r>
            <a:r>
              <a:rPr lang="en-US" dirty="0" err="1" smtClean="0">
                <a:solidFill>
                  <a:schemeClr val="bg1"/>
                </a:solidFill>
              </a:rPr>
              <a:t>adalah</a:t>
            </a:r>
            <a:r>
              <a:rPr lang="en-US" dirty="0" smtClean="0">
                <a:solidFill>
                  <a:schemeClr val="bg1"/>
                </a:solidFill>
              </a:rPr>
              <a:t> </a:t>
            </a:r>
            <a:r>
              <a:rPr lang="en-US" dirty="0" err="1" smtClean="0">
                <a:solidFill>
                  <a:schemeClr val="bg1"/>
                </a:solidFill>
              </a:rPr>
              <a:t>membutuhkan</a:t>
            </a:r>
            <a:r>
              <a:rPr lang="en-US" dirty="0" smtClean="0">
                <a:solidFill>
                  <a:schemeClr val="bg1"/>
                </a:solidFill>
              </a:rPr>
              <a:t> </a:t>
            </a:r>
            <a:r>
              <a:rPr lang="en-US" dirty="0" err="1" smtClean="0">
                <a:solidFill>
                  <a:schemeClr val="bg1"/>
                </a:solidFill>
              </a:rPr>
              <a:t>waktu</a:t>
            </a:r>
            <a:r>
              <a:rPr lang="en-US" dirty="0" smtClean="0">
                <a:solidFill>
                  <a:schemeClr val="bg1"/>
                </a:solidFill>
              </a:rPr>
              <a:t> </a:t>
            </a:r>
            <a:r>
              <a:rPr lang="en-US" dirty="0" err="1" smtClean="0">
                <a:solidFill>
                  <a:schemeClr val="bg1"/>
                </a:solidFill>
              </a:rPr>
              <a:t>pengeringan</a:t>
            </a:r>
            <a:r>
              <a:rPr lang="en-US" dirty="0" smtClean="0">
                <a:solidFill>
                  <a:schemeClr val="bg1"/>
                </a:solidFill>
              </a:rPr>
              <a:t> yang </a:t>
            </a:r>
            <a:r>
              <a:rPr lang="en-US" dirty="0" err="1" smtClean="0">
                <a:solidFill>
                  <a:schemeClr val="bg1"/>
                </a:solidFill>
              </a:rPr>
              <a:t>pendek</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memiliki</a:t>
            </a:r>
            <a:r>
              <a:rPr lang="en-US" dirty="0" smtClean="0">
                <a:solidFill>
                  <a:schemeClr val="bg1"/>
                </a:solidFill>
              </a:rPr>
              <a:t> </a:t>
            </a:r>
            <a:r>
              <a:rPr lang="en-US" dirty="0" err="1" smtClean="0">
                <a:solidFill>
                  <a:schemeClr val="bg1"/>
                </a:solidFill>
              </a:rPr>
              <a:t>kadar</a:t>
            </a:r>
            <a:r>
              <a:rPr lang="en-US" dirty="0" smtClean="0">
                <a:solidFill>
                  <a:schemeClr val="bg1"/>
                </a:solidFill>
              </a:rPr>
              <a:t> air yang </a:t>
            </a:r>
            <a:r>
              <a:rPr lang="en-US" dirty="0" err="1" smtClean="0">
                <a:solidFill>
                  <a:schemeClr val="bg1"/>
                </a:solidFill>
              </a:rPr>
              <a:t>seragam</a:t>
            </a:r>
            <a:r>
              <a:rPr lang="en-US" dirty="0">
                <a:solidFill>
                  <a:schemeClr val="bg1"/>
                </a:solidFill>
              </a:rPr>
              <a:t> </a:t>
            </a:r>
            <a:r>
              <a:rPr lang="en-US" dirty="0" err="1" smtClean="0">
                <a:solidFill>
                  <a:schemeClr val="bg1"/>
                </a:solidFill>
              </a:rPr>
              <a:t>namun</a:t>
            </a:r>
            <a:r>
              <a:rPr lang="en-US" dirty="0" smtClean="0">
                <a:solidFill>
                  <a:schemeClr val="bg1"/>
                </a:solidFill>
              </a:rPr>
              <a:t> </a:t>
            </a:r>
            <a:r>
              <a:rPr lang="en-US" dirty="0" err="1" smtClean="0">
                <a:solidFill>
                  <a:schemeClr val="bg1"/>
                </a:solidFill>
              </a:rPr>
              <a:t>kekuranganya</a:t>
            </a:r>
            <a:r>
              <a:rPr lang="en-US" dirty="0" smtClean="0">
                <a:solidFill>
                  <a:schemeClr val="bg1"/>
                </a:solidFill>
              </a:rPr>
              <a:t>  </a:t>
            </a:r>
            <a:r>
              <a:rPr lang="en-US" dirty="0" err="1" smtClean="0">
                <a:solidFill>
                  <a:schemeClr val="bg1"/>
                </a:solidFill>
              </a:rPr>
              <a:t>membutuhkan</a:t>
            </a:r>
            <a:r>
              <a:rPr lang="en-US" dirty="0" smtClean="0">
                <a:solidFill>
                  <a:schemeClr val="bg1"/>
                </a:solidFill>
              </a:rPr>
              <a:t> </a:t>
            </a:r>
            <a:r>
              <a:rPr lang="en-US" dirty="0" err="1" smtClean="0">
                <a:solidFill>
                  <a:schemeClr val="bg1"/>
                </a:solidFill>
              </a:rPr>
              <a:t>biaya</a:t>
            </a:r>
            <a:r>
              <a:rPr lang="en-US" dirty="0" smtClean="0">
                <a:solidFill>
                  <a:schemeClr val="bg1"/>
                </a:solidFill>
              </a:rPr>
              <a:t> </a:t>
            </a:r>
            <a:r>
              <a:rPr lang="en-US" dirty="0" err="1" smtClean="0">
                <a:solidFill>
                  <a:schemeClr val="bg1"/>
                </a:solidFill>
              </a:rPr>
              <a:t>oprasional</a:t>
            </a:r>
            <a:r>
              <a:rPr lang="en-US" dirty="0" smtClean="0">
                <a:solidFill>
                  <a:schemeClr val="bg1"/>
                </a:solidFill>
              </a:rPr>
              <a:t> yang </a:t>
            </a:r>
            <a:r>
              <a:rPr lang="en-US" dirty="0" err="1" smtClean="0">
                <a:solidFill>
                  <a:schemeClr val="bg1"/>
                </a:solidFill>
              </a:rPr>
              <a:t>besar</a:t>
            </a:r>
            <a:endParaRPr lang="en-US" dirty="0">
              <a:solidFill>
                <a:schemeClr val="bg1"/>
              </a:solidFill>
            </a:endParaRPr>
          </a:p>
        </p:txBody>
      </p:sp>
      <p:sp>
        <p:nvSpPr>
          <p:cNvPr id="4" name="TextBox 3"/>
          <p:cNvSpPr txBox="1"/>
          <p:nvPr/>
        </p:nvSpPr>
        <p:spPr>
          <a:xfrm>
            <a:off x="1922929" y="2715931"/>
            <a:ext cx="914400" cy="523220"/>
          </a:xfrm>
          <a:prstGeom prst="rect">
            <a:avLst/>
          </a:prstGeom>
          <a:noFill/>
        </p:spPr>
        <p:txBody>
          <a:bodyPr wrap="square" rtlCol="0">
            <a:spAutoFit/>
          </a:bodyPr>
          <a:lstStyle/>
          <a:p>
            <a:pPr algn="ctr"/>
            <a:r>
              <a:rPr lang="en-US" sz="2800" dirty="0" smtClean="0"/>
              <a:t>1</a:t>
            </a:r>
            <a:endParaRPr lang="en-US" sz="2800" dirty="0"/>
          </a:p>
        </p:txBody>
      </p:sp>
      <p:sp>
        <p:nvSpPr>
          <p:cNvPr id="7" name="TextBox 6"/>
          <p:cNvSpPr txBox="1"/>
          <p:nvPr/>
        </p:nvSpPr>
        <p:spPr>
          <a:xfrm>
            <a:off x="1922929" y="5208119"/>
            <a:ext cx="914400" cy="523220"/>
          </a:xfrm>
          <a:prstGeom prst="rect">
            <a:avLst/>
          </a:prstGeom>
          <a:noFill/>
        </p:spPr>
        <p:txBody>
          <a:bodyPr wrap="square" rtlCol="0">
            <a:spAutoFit/>
          </a:bodyPr>
          <a:lstStyle/>
          <a:p>
            <a:pPr algn="ctr"/>
            <a:r>
              <a:rPr lang="en-US" sz="2800" dirty="0"/>
              <a:t>2</a:t>
            </a:r>
            <a:endParaRPr lang="en-US" sz="2800" dirty="0"/>
          </a:p>
        </p:txBody>
      </p:sp>
    </p:spTree>
    <p:extLst>
      <p:ext uri="{BB962C8B-B14F-4D97-AF65-F5344CB8AC3E}">
        <p14:creationId xmlns:p14="http://schemas.microsoft.com/office/powerpoint/2010/main" val="70588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dirty="0"/>
              <a:t>Sortasi </a:t>
            </a:r>
            <a:r>
              <a:rPr lang="en-US" sz="4000" dirty="0" err="1" smtClean="0"/>
              <a:t>biji</a:t>
            </a:r>
            <a:r>
              <a:rPr lang="en-US" sz="4000" dirty="0" smtClean="0"/>
              <a:t> kopi </a:t>
            </a:r>
            <a:r>
              <a:rPr lang="en-US" sz="4000" dirty="0" err="1" smtClean="0"/>
              <a:t>kering</a:t>
            </a:r>
            <a:endParaRPr lang="en-US" sz="4000" dirty="0"/>
          </a:p>
        </p:txBody>
      </p:sp>
      <p:sp>
        <p:nvSpPr>
          <p:cNvPr id="3" name="Content Placeholder 2"/>
          <p:cNvSpPr>
            <a:spLocks noGrp="1"/>
          </p:cNvSpPr>
          <p:nvPr>
            <p:ph idx="1"/>
          </p:nvPr>
        </p:nvSpPr>
        <p:spPr>
          <a:xfrm>
            <a:off x="2065362" y="2444449"/>
            <a:ext cx="9613861" cy="1939292"/>
          </a:xfrm>
        </p:spPr>
        <p:txBody>
          <a:bodyPr>
            <a:normAutofit/>
          </a:bodyPr>
          <a:lstStyle/>
          <a:p>
            <a:pPr algn="just"/>
            <a:r>
              <a:rPr lang="id-ID" sz="3200" dirty="0" smtClean="0"/>
              <a:t>Sortasi </a:t>
            </a:r>
            <a:r>
              <a:rPr lang="en-US" sz="3200" dirty="0" err="1" smtClean="0"/>
              <a:t>biji</a:t>
            </a:r>
            <a:r>
              <a:rPr lang="id-ID" sz="3200" dirty="0" smtClean="0"/>
              <a:t> </a:t>
            </a:r>
            <a:r>
              <a:rPr lang="id-ID" sz="3200" dirty="0"/>
              <a:t>kopi </a:t>
            </a:r>
            <a:r>
              <a:rPr lang="en-US" sz="3200" dirty="0" err="1" smtClean="0"/>
              <a:t>kering</a:t>
            </a:r>
            <a:r>
              <a:rPr lang="id-ID" sz="3200" dirty="0" smtClean="0"/>
              <a:t>  </a:t>
            </a:r>
            <a:r>
              <a:rPr lang="id-ID" sz="3200" dirty="0"/>
              <a:t>bertujuan untuk menghilangkan kotoran seperti daun, ranting, tanah</a:t>
            </a:r>
            <a:r>
              <a:rPr lang="id-ID" sz="3200" dirty="0" smtClean="0"/>
              <a:t>, kerikil</a:t>
            </a:r>
            <a:r>
              <a:rPr lang="en-US" sz="3200" dirty="0" smtClean="0"/>
              <a:t> </a:t>
            </a:r>
            <a:r>
              <a:rPr lang="en-US" sz="3200" dirty="0" err="1" smtClean="0"/>
              <a:t>dan</a:t>
            </a:r>
            <a:r>
              <a:rPr lang="en-US" sz="3200" dirty="0" smtClean="0"/>
              <a:t> </a:t>
            </a:r>
            <a:r>
              <a:rPr lang="en-US" sz="3200" dirty="0" err="1" smtClean="0"/>
              <a:t>logam</a:t>
            </a:r>
            <a:r>
              <a:rPr lang="id-ID" sz="3200" dirty="0" smtClean="0"/>
              <a:t> </a:t>
            </a:r>
            <a:r>
              <a:rPr lang="id-ID" sz="3200" dirty="0"/>
              <a:t>karena pengotor tersebut </a:t>
            </a:r>
            <a:r>
              <a:rPr lang="en-US" sz="3200" dirty="0" err="1" smtClean="0"/>
              <a:t>dapat</a:t>
            </a:r>
            <a:r>
              <a:rPr lang="en-US" sz="3200" dirty="0" smtClean="0"/>
              <a:t> </a:t>
            </a:r>
            <a:r>
              <a:rPr lang="en-US" sz="3200" dirty="0" err="1" smtClean="0"/>
              <a:t>menurunkan</a:t>
            </a:r>
            <a:r>
              <a:rPr lang="en-US" sz="3200" dirty="0" smtClean="0"/>
              <a:t> </a:t>
            </a:r>
            <a:r>
              <a:rPr lang="en-US" sz="3200" dirty="0" err="1" smtClean="0"/>
              <a:t>kualitas</a:t>
            </a:r>
            <a:r>
              <a:rPr lang="en-US" sz="3200" dirty="0" smtClean="0"/>
              <a:t> </a:t>
            </a:r>
            <a:r>
              <a:rPr lang="en-US" sz="3200" dirty="0" err="1" smtClean="0"/>
              <a:t>biji</a:t>
            </a:r>
            <a:r>
              <a:rPr lang="en-US" sz="3200" dirty="0" smtClean="0"/>
              <a:t> kopi</a:t>
            </a:r>
            <a:r>
              <a:rPr lang="id-ID" sz="3200" dirty="0" smtClean="0"/>
              <a:t>.</a:t>
            </a:r>
            <a:endParaRPr lang="en-US" sz="3200" dirty="0"/>
          </a:p>
        </p:txBody>
      </p:sp>
    </p:spTree>
    <p:extLst>
      <p:ext uri="{BB962C8B-B14F-4D97-AF65-F5344CB8AC3E}">
        <p14:creationId xmlns:p14="http://schemas.microsoft.com/office/powerpoint/2010/main" val="382481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Pengemasan</a:t>
            </a:r>
            <a:r>
              <a:rPr lang="en-US" dirty="0" smtClean="0"/>
              <a:t> </a:t>
            </a:r>
            <a:r>
              <a:rPr lang="en-US" dirty="0" err="1" smtClean="0"/>
              <a:t>Biji</a:t>
            </a:r>
            <a:r>
              <a:rPr lang="en-US" dirty="0" smtClean="0"/>
              <a:t> Kopi </a:t>
            </a:r>
            <a:r>
              <a:rPr lang="en-US" dirty="0" err="1" smtClean="0"/>
              <a:t>Kering</a:t>
            </a:r>
            <a:endParaRPr lang="en-US" dirty="0"/>
          </a:p>
        </p:txBody>
      </p:sp>
      <p:sp>
        <p:nvSpPr>
          <p:cNvPr id="3" name="Content Placeholder 2"/>
          <p:cNvSpPr>
            <a:spLocks noGrp="1"/>
          </p:cNvSpPr>
          <p:nvPr>
            <p:ph idx="1"/>
          </p:nvPr>
        </p:nvSpPr>
        <p:spPr>
          <a:xfrm>
            <a:off x="1419909" y="2404108"/>
            <a:ext cx="9613861" cy="3620174"/>
          </a:xfrm>
        </p:spPr>
        <p:txBody>
          <a:bodyPr>
            <a:noAutofit/>
          </a:bodyPr>
          <a:lstStyle/>
          <a:p>
            <a:pPr algn="just"/>
            <a:r>
              <a:rPr lang="en-US" sz="3200" dirty="0" err="1" smtClean="0"/>
              <a:t>Setelah</a:t>
            </a:r>
            <a:r>
              <a:rPr lang="en-US" sz="3200" dirty="0" smtClean="0"/>
              <a:t> </a:t>
            </a:r>
            <a:r>
              <a:rPr lang="en-US" sz="3200" dirty="0" err="1" smtClean="0"/>
              <a:t>biji</a:t>
            </a:r>
            <a:r>
              <a:rPr lang="en-US" sz="3200" dirty="0" smtClean="0"/>
              <a:t> Kopi </a:t>
            </a:r>
            <a:r>
              <a:rPr lang="en-US" sz="3200" dirty="0" err="1" smtClean="0"/>
              <a:t>kering</a:t>
            </a:r>
            <a:r>
              <a:rPr lang="en-US" sz="3200" dirty="0" smtClean="0"/>
              <a:t> di </a:t>
            </a:r>
            <a:r>
              <a:rPr lang="en-US" sz="3200" dirty="0" err="1" smtClean="0"/>
              <a:t>sortasi</a:t>
            </a:r>
            <a:r>
              <a:rPr lang="en-US" sz="3200" dirty="0" smtClean="0"/>
              <a:t> </a:t>
            </a:r>
            <a:r>
              <a:rPr lang="en-US" sz="3200" dirty="0" err="1" smtClean="0"/>
              <a:t>dilakukan</a:t>
            </a:r>
            <a:r>
              <a:rPr lang="en-US" sz="3200" dirty="0" smtClean="0"/>
              <a:t> </a:t>
            </a:r>
            <a:r>
              <a:rPr lang="en-US" sz="3200" dirty="0" err="1" smtClean="0"/>
              <a:t>pengemasan</a:t>
            </a:r>
            <a:r>
              <a:rPr lang="en-US" sz="3200" dirty="0" smtClean="0"/>
              <a:t>, </a:t>
            </a:r>
            <a:r>
              <a:rPr lang="en-US" sz="3200" dirty="0" err="1" smtClean="0"/>
              <a:t>kegiatan</a:t>
            </a:r>
            <a:r>
              <a:rPr lang="en-US" sz="3200" dirty="0" smtClean="0"/>
              <a:t> </a:t>
            </a:r>
            <a:r>
              <a:rPr lang="en-US" sz="3200" dirty="0" err="1" smtClean="0"/>
              <a:t>ini</a:t>
            </a:r>
            <a:r>
              <a:rPr lang="en-US" sz="3200" dirty="0" smtClean="0"/>
              <a:t> </a:t>
            </a:r>
            <a:r>
              <a:rPr lang="en-US" sz="3200" dirty="0" err="1" smtClean="0"/>
              <a:t>bertujuan</a:t>
            </a:r>
            <a:r>
              <a:rPr lang="en-US" sz="3200" dirty="0" smtClean="0"/>
              <a:t> agar </a:t>
            </a:r>
            <a:r>
              <a:rPr lang="en-US" sz="3200" dirty="0" err="1" smtClean="0"/>
              <a:t>biji</a:t>
            </a:r>
            <a:r>
              <a:rPr lang="en-US" sz="3200" dirty="0" smtClean="0"/>
              <a:t> kopi </a:t>
            </a:r>
            <a:r>
              <a:rPr lang="en-US" sz="3200" dirty="0" err="1" smtClean="0"/>
              <a:t>kering</a:t>
            </a:r>
            <a:r>
              <a:rPr lang="en-US" sz="3200" dirty="0" smtClean="0"/>
              <a:t> </a:t>
            </a:r>
            <a:r>
              <a:rPr lang="en-US" sz="3200" dirty="0" err="1" smtClean="0"/>
              <a:t>mudah</a:t>
            </a:r>
            <a:r>
              <a:rPr lang="en-US" sz="3200" dirty="0" smtClean="0"/>
              <a:t> </a:t>
            </a:r>
            <a:r>
              <a:rPr lang="en-US" sz="3200" dirty="0" err="1" smtClean="0"/>
              <a:t>dalam</a:t>
            </a:r>
            <a:r>
              <a:rPr lang="en-US" sz="3200" dirty="0" smtClean="0"/>
              <a:t> </a:t>
            </a:r>
            <a:r>
              <a:rPr lang="en-US" sz="3200" dirty="0" err="1" smtClean="0"/>
              <a:t>propsen</a:t>
            </a:r>
            <a:r>
              <a:rPr lang="en-US" sz="3200" dirty="0" smtClean="0"/>
              <a:t> </a:t>
            </a:r>
            <a:r>
              <a:rPr lang="en-US" sz="3200" dirty="0" err="1" smtClean="0"/>
              <a:t>pengankutan</a:t>
            </a:r>
            <a:r>
              <a:rPr lang="en-US" sz="3200" dirty="0" smtClean="0"/>
              <a:t>, </a:t>
            </a:r>
            <a:r>
              <a:rPr lang="en-US" sz="3200" dirty="0" err="1" smtClean="0"/>
              <a:t>mengurangi</a:t>
            </a:r>
            <a:r>
              <a:rPr lang="en-US" sz="3200" dirty="0" smtClean="0"/>
              <a:t> </a:t>
            </a:r>
            <a:r>
              <a:rPr lang="en-US" sz="3200" dirty="0" err="1" smtClean="0"/>
              <a:t>kontaminasi</a:t>
            </a:r>
            <a:r>
              <a:rPr lang="en-US" sz="3200" dirty="0" smtClean="0"/>
              <a:t> </a:t>
            </a:r>
            <a:r>
              <a:rPr lang="en-US" sz="3200" dirty="0" err="1" smtClean="0"/>
              <a:t>benda</a:t>
            </a:r>
            <a:r>
              <a:rPr lang="en-US" sz="3200" dirty="0" smtClean="0"/>
              <a:t> </a:t>
            </a:r>
            <a:r>
              <a:rPr lang="en-US" sz="3200" dirty="0" err="1" smtClean="0"/>
              <a:t>asing</a:t>
            </a:r>
            <a:r>
              <a:rPr lang="en-US" sz="3200" dirty="0" smtClean="0"/>
              <a:t> </a:t>
            </a:r>
            <a:r>
              <a:rPr lang="en-US" sz="3200" dirty="0" err="1" smtClean="0"/>
              <a:t>sehingga</a:t>
            </a:r>
            <a:r>
              <a:rPr lang="en-US" sz="3200" dirty="0" smtClean="0"/>
              <a:t> </a:t>
            </a:r>
            <a:r>
              <a:rPr lang="en-US" sz="3200" dirty="0" err="1" smtClean="0"/>
              <a:t>kualitas</a:t>
            </a:r>
            <a:r>
              <a:rPr lang="en-US" sz="3200" dirty="0" smtClean="0"/>
              <a:t> kopi </a:t>
            </a:r>
            <a:r>
              <a:rPr lang="en-US" sz="3200" dirty="0" err="1" smtClean="0"/>
              <a:t>tetap</a:t>
            </a:r>
            <a:r>
              <a:rPr lang="en-US" sz="3200" dirty="0" smtClean="0"/>
              <a:t> </a:t>
            </a:r>
            <a:r>
              <a:rPr lang="en-US" sz="3200" dirty="0" err="1" smtClean="0"/>
              <a:t>terjaga</a:t>
            </a:r>
            <a:r>
              <a:rPr lang="en-US" sz="3200" dirty="0" smtClean="0"/>
              <a:t>. </a:t>
            </a:r>
          </a:p>
          <a:p>
            <a:pPr algn="just"/>
            <a:r>
              <a:rPr lang="en-US" sz="3200" dirty="0" err="1" smtClean="0"/>
              <a:t>Jenis</a:t>
            </a:r>
            <a:r>
              <a:rPr lang="en-US" sz="3200" dirty="0" smtClean="0"/>
              <a:t> </a:t>
            </a:r>
            <a:r>
              <a:rPr lang="en-US" sz="3200" dirty="0" err="1" smtClean="0"/>
              <a:t>kemasin</a:t>
            </a:r>
            <a:r>
              <a:rPr lang="en-US" sz="3200" dirty="0" smtClean="0"/>
              <a:t> yang </a:t>
            </a:r>
            <a:r>
              <a:rPr lang="en-US" sz="3200" dirty="0" err="1" smtClean="0"/>
              <a:t>sering</a:t>
            </a:r>
            <a:r>
              <a:rPr lang="en-US" sz="3200" dirty="0" smtClean="0"/>
              <a:t> </a:t>
            </a:r>
            <a:r>
              <a:rPr lang="en-US" sz="3200" dirty="0" err="1" smtClean="0"/>
              <a:t>digunakan</a:t>
            </a:r>
            <a:r>
              <a:rPr lang="en-US" sz="3200" dirty="0" smtClean="0"/>
              <a:t> </a:t>
            </a:r>
            <a:r>
              <a:rPr lang="en-US" sz="3200" dirty="0" err="1" smtClean="0"/>
              <a:t>meliputi</a:t>
            </a:r>
            <a:r>
              <a:rPr lang="en-US" sz="3200" dirty="0" smtClean="0"/>
              <a:t>: </a:t>
            </a:r>
            <a:r>
              <a:rPr lang="en-US" sz="3200" dirty="0" err="1" smtClean="0"/>
              <a:t>Karung</a:t>
            </a:r>
            <a:r>
              <a:rPr lang="en-US" sz="3200" dirty="0" smtClean="0"/>
              <a:t> </a:t>
            </a:r>
            <a:r>
              <a:rPr lang="en-US" sz="3200" dirty="0" err="1" smtClean="0"/>
              <a:t>dan</a:t>
            </a:r>
            <a:r>
              <a:rPr lang="en-US" sz="3200" dirty="0" smtClean="0"/>
              <a:t> </a:t>
            </a:r>
            <a:r>
              <a:rPr lang="en-US" sz="3200" dirty="0" err="1" smtClean="0"/>
              <a:t>kertas</a:t>
            </a:r>
            <a:r>
              <a:rPr lang="en-US" sz="3200" dirty="0" smtClean="0"/>
              <a:t> </a:t>
            </a:r>
            <a:r>
              <a:rPr lang="en-US" sz="3200" dirty="0" err="1" smtClean="0"/>
              <a:t>sesuai</a:t>
            </a:r>
            <a:r>
              <a:rPr lang="en-US" sz="3200" dirty="0" smtClean="0"/>
              <a:t> </a:t>
            </a:r>
            <a:r>
              <a:rPr lang="en-US" sz="3200" dirty="0" err="1" smtClean="0"/>
              <a:t>dengan</a:t>
            </a:r>
            <a:r>
              <a:rPr lang="en-US" sz="3200" dirty="0" smtClean="0"/>
              <a:t> </a:t>
            </a:r>
            <a:r>
              <a:rPr lang="en-US" sz="3200" dirty="0" err="1" smtClean="0"/>
              <a:t>ukuran</a:t>
            </a:r>
            <a:r>
              <a:rPr lang="en-US" sz="3200" dirty="0"/>
              <a:t>.</a:t>
            </a:r>
          </a:p>
        </p:txBody>
      </p:sp>
    </p:spTree>
    <p:extLst>
      <p:ext uri="{BB962C8B-B14F-4D97-AF65-F5344CB8AC3E}">
        <p14:creationId xmlns:p14="http://schemas.microsoft.com/office/powerpoint/2010/main" val="110153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Aneka </a:t>
            </a:r>
            <a:r>
              <a:rPr lang="en-US" dirty="0" err="1" smtClean="0"/>
              <a:t>Olahan</a:t>
            </a:r>
            <a:r>
              <a:rPr lang="en-US" dirty="0" smtClean="0"/>
              <a:t> </a:t>
            </a:r>
            <a:r>
              <a:rPr lang="en-US" dirty="0" err="1" smtClean="0"/>
              <a:t>Produk</a:t>
            </a:r>
            <a:r>
              <a:rPr lang="en-US" dirty="0" smtClean="0"/>
              <a:t> </a:t>
            </a:r>
            <a:r>
              <a:rPr lang="en-US" dirty="0" err="1" smtClean="0"/>
              <a:t>dari</a:t>
            </a:r>
            <a:r>
              <a:rPr lang="en-US" dirty="0" smtClean="0"/>
              <a:t> Kopi</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299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Teh</a:t>
            </a:r>
            <a:r>
              <a:rPr lang="en-US" dirty="0" smtClean="0"/>
              <a:t> </a:t>
            </a:r>
            <a:r>
              <a:rPr lang="en-US" dirty="0" err="1" smtClean="0"/>
              <a:t>dari</a:t>
            </a:r>
            <a:r>
              <a:rPr lang="en-US" dirty="0" smtClean="0"/>
              <a:t> </a:t>
            </a:r>
            <a:r>
              <a:rPr lang="en-US" dirty="0" err="1" smtClean="0"/>
              <a:t>Kulit</a:t>
            </a:r>
            <a:r>
              <a:rPr lang="en-US" dirty="0" smtClean="0"/>
              <a:t> Kopi</a:t>
            </a:r>
            <a:endParaRPr lang="en-US" dirty="0"/>
          </a:p>
        </p:txBody>
      </p:sp>
      <p:sp>
        <p:nvSpPr>
          <p:cNvPr id="3" name="Content Placeholder 2"/>
          <p:cNvSpPr>
            <a:spLocks noGrp="1"/>
          </p:cNvSpPr>
          <p:nvPr>
            <p:ph idx="1"/>
          </p:nvPr>
        </p:nvSpPr>
        <p:spPr>
          <a:xfrm>
            <a:off x="3402106" y="2404108"/>
            <a:ext cx="7639632" cy="3599316"/>
          </a:xfrm>
        </p:spPr>
        <p:txBody>
          <a:bodyPr>
            <a:normAutofit/>
          </a:bodyPr>
          <a:lstStyle/>
          <a:p>
            <a:pPr algn="just"/>
            <a:r>
              <a:rPr lang="en-US" sz="2800" dirty="0" err="1" smtClean="0"/>
              <a:t>Pengolahan</a:t>
            </a:r>
            <a:r>
              <a:rPr lang="en-US" sz="2800" dirty="0" smtClean="0"/>
              <a:t> Kopi </a:t>
            </a:r>
            <a:r>
              <a:rPr lang="en-US" sz="2800" dirty="0" err="1" smtClean="0"/>
              <a:t>identik</a:t>
            </a:r>
            <a:r>
              <a:rPr lang="en-US" sz="2800" dirty="0" smtClean="0"/>
              <a:t> </a:t>
            </a:r>
            <a:r>
              <a:rPr lang="en-US" sz="2800" dirty="0" err="1" smtClean="0"/>
              <a:t>dengan</a:t>
            </a:r>
            <a:r>
              <a:rPr lang="en-US" sz="2800" dirty="0" smtClean="0"/>
              <a:t> </a:t>
            </a:r>
            <a:r>
              <a:rPr lang="en-US" sz="2800" dirty="0" err="1" smtClean="0"/>
              <a:t>pemisahan</a:t>
            </a:r>
            <a:r>
              <a:rPr lang="en-US" sz="2800" dirty="0" smtClean="0"/>
              <a:t> </a:t>
            </a:r>
            <a:r>
              <a:rPr lang="en-US" sz="2800" dirty="0" err="1" smtClean="0"/>
              <a:t>kulit</a:t>
            </a:r>
            <a:r>
              <a:rPr lang="en-US" sz="2800" dirty="0" smtClean="0"/>
              <a:t> </a:t>
            </a:r>
            <a:r>
              <a:rPr lang="en-US" sz="2800" dirty="0" err="1" smtClean="0"/>
              <a:t>dan</a:t>
            </a:r>
            <a:r>
              <a:rPr lang="en-US" sz="2800" dirty="0" smtClean="0"/>
              <a:t> </a:t>
            </a:r>
            <a:r>
              <a:rPr lang="en-US" sz="2800" dirty="0" err="1" smtClean="0"/>
              <a:t>biji</a:t>
            </a:r>
            <a:r>
              <a:rPr lang="en-US" sz="2800" dirty="0" smtClean="0"/>
              <a:t> </a:t>
            </a:r>
            <a:r>
              <a:rPr lang="en-US" sz="2800" dirty="0" err="1" smtClean="0"/>
              <a:t>namun</a:t>
            </a:r>
            <a:r>
              <a:rPr lang="en-US" sz="2800" dirty="0" smtClean="0"/>
              <a:t> </a:t>
            </a:r>
            <a:r>
              <a:rPr lang="en-US" sz="2800" dirty="0" err="1" smtClean="0"/>
              <a:t>umunya</a:t>
            </a:r>
            <a:r>
              <a:rPr lang="en-US" sz="2800" dirty="0" smtClean="0"/>
              <a:t> </a:t>
            </a:r>
            <a:r>
              <a:rPr lang="en-US" sz="2800" dirty="0" err="1" smtClean="0"/>
              <a:t>kulit</a:t>
            </a:r>
            <a:r>
              <a:rPr lang="en-US" sz="2800" dirty="0" smtClean="0"/>
              <a:t> </a:t>
            </a:r>
            <a:r>
              <a:rPr lang="en-US" sz="2800" dirty="0" err="1" smtClean="0"/>
              <a:t>gelondongan</a:t>
            </a:r>
            <a:r>
              <a:rPr lang="en-US" sz="2800" dirty="0" smtClean="0"/>
              <a:t> </a:t>
            </a:r>
            <a:r>
              <a:rPr lang="en-US" sz="2800" dirty="0" err="1" smtClean="0"/>
              <a:t>dibuang</a:t>
            </a:r>
            <a:r>
              <a:rPr lang="en-US" sz="2800" dirty="0" smtClean="0"/>
              <a:t> </a:t>
            </a:r>
            <a:r>
              <a:rPr lang="en-US" sz="2800" dirty="0" err="1" smtClean="0"/>
              <a:t>atau</a:t>
            </a:r>
            <a:r>
              <a:rPr lang="en-US" sz="2800" dirty="0" smtClean="0"/>
              <a:t> </a:t>
            </a:r>
            <a:r>
              <a:rPr lang="en-US" sz="2800" dirty="0" err="1" smtClean="0"/>
              <a:t>dibiarkan</a:t>
            </a:r>
            <a:r>
              <a:rPr lang="en-US" sz="2800" dirty="0" smtClean="0"/>
              <a:t> </a:t>
            </a:r>
            <a:r>
              <a:rPr lang="en-US" sz="2800" dirty="0" err="1" smtClean="0"/>
              <a:t>membusuk</a:t>
            </a:r>
            <a:r>
              <a:rPr lang="en-US" sz="2800" dirty="0" smtClean="0"/>
              <a:t> </a:t>
            </a:r>
            <a:r>
              <a:rPr lang="en-US" sz="2800" dirty="0" err="1" smtClean="0"/>
              <a:t>menjadi</a:t>
            </a:r>
            <a:r>
              <a:rPr lang="en-US" sz="2800" dirty="0" smtClean="0"/>
              <a:t> </a:t>
            </a:r>
            <a:r>
              <a:rPr lang="en-US" sz="2800" dirty="0" err="1" smtClean="0"/>
              <a:t>kompos</a:t>
            </a:r>
            <a:r>
              <a:rPr lang="en-US" sz="2800" dirty="0" smtClean="0"/>
              <a:t>. </a:t>
            </a:r>
            <a:r>
              <a:rPr lang="en-US" sz="2800" dirty="0" err="1" smtClean="0"/>
              <a:t>Namun</a:t>
            </a:r>
            <a:r>
              <a:rPr lang="en-US" sz="2800" dirty="0" smtClean="0"/>
              <a:t> </a:t>
            </a:r>
            <a:r>
              <a:rPr lang="en-US" sz="2800" dirty="0" err="1" smtClean="0"/>
              <a:t>dari</a:t>
            </a:r>
            <a:r>
              <a:rPr lang="en-US" sz="2800" dirty="0" smtClean="0"/>
              <a:t> </a:t>
            </a:r>
            <a:r>
              <a:rPr lang="en-US" sz="2800" dirty="0" err="1" smtClean="0"/>
              <a:t>kulit</a:t>
            </a:r>
            <a:r>
              <a:rPr lang="en-US" sz="2800" dirty="0" smtClean="0"/>
              <a:t> </a:t>
            </a:r>
            <a:r>
              <a:rPr lang="en-US" sz="2800" dirty="0" err="1" smtClean="0"/>
              <a:t>buah</a:t>
            </a:r>
            <a:r>
              <a:rPr lang="en-US" sz="2800" dirty="0" smtClean="0"/>
              <a:t> kopi </a:t>
            </a:r>
            <a:r>
              <a:rPr lang="en-US" sz="2800" dirty="0" err="1" smtClean="0"/>
              <a:t>dapat</a:t>
            </a:r>
            <a:r>
              <a:rPr lang="en-US" sz="2800" dirty="0" smtClean="0"/>
              <a:t> </a:t>
            </a:r>
            <a:r>
              <a:rPr lang="en-US" sz="2800" dirty="0" err="1" smtClean="0"/>
              <a:t>diolaha</a:t>
            </a:r>
            <a:r>
              <a:rPr lang="en-US" sz="2800" dirty="0" smtClean="0"/>
              <a:t> </a:t>
            </a:r>
            <a:r>
              <a:rPr lang="en-US" sz="2800" dirty="0" err="1" smtClean="0"/>
              <a:t>menjadi</a:t>
            </a:r>
            <a:r>
              <a:rPr lang="en-US" sz="2800" dirty="0" smtClean="0"/>
              <a:t> </a:t>
            </a:r>
            <a:r>
              <a:rPr lang="en-US" sz="2800" dirty="0" err="1" smtClean="0"/>
              <a:t>minuman</a:t>
            </a:r>
            <a:r>
              <a:rPr lang="en-US" sz="2800" dirty="0" smtClean="0"/>
              <a:t> </a:t>
            </a:r>
            <a:r>
              <a:rPr lang="en-US" sz="2800" dirty="0" err="1" smtClean="0"/>
              <a:t>kesehatan</a:t>
            </a:r>
            <a:r>
              <a:rPr lang="en-US" sz="2800" dirty="0" smtClean="0"/>
              <a:t> yang </a:t>
            </a:r>
            <a:r>
              <a:rPr lang="en-US" sz="2800" dirty="0" err="1" smtClean="0"/>
              <a:t>memiliki</a:t>
            </a:r>
            <a:r>
              <a:rPr lang="en-US" sz="2800" dirty="0" smtClean="0"/>
              <a:t> </a:t>
            </a:r>
            <a:r>
              <a:rPr lang="en-US" sz="2800" dirty="0" err="1" smtClean="0"/>
              <a:t>nilai</a:t>
            </a:r>
            <a:r>
              <a:rPr lang="en-US" sz="2800" dirty="0" smtClean="0"/>
              <a:t> </a:t>
            </a:r>
            <a:r>
              <a:rPr lang="en-US" sz="2800" dirty="0" err="1" smtClean="0"/>
              <a:t>ekonimi</a:t>
            </a:r>
            <a:endParaRPr lang="en-US" sz="2800" dirty="0"/>
          </a:p>
        </p:txBody>
      </p:sp>
      <p:pic>
        <p:nvPicPr>
          <p:cNvPr id="6" name="Picture 5"/>
          <p:cNvPicPr>
            <a:picLocks noChangeAspect="1"/>
          </p:cNvPicPr>
          <p:nvPr/>
        </p:nvPicPr>
        <p:blipFill>
          <a:blip r:embed="rId2"/>
          <a:stretch>
            <a:fillRect/>
          </a:stretch>
        </p:blipFill>
        <p:spPr>
          <a:xfrm>
            <a:off x="680321" y="2404108"/>
            <a:ext cx="2721785" cy="2721785"/>
          </a:xfrm>
          <a:prstGeom prst="rect">
            <a:avLst/>
          </a:prstGeom>
        </p:spPr>
      </p:pic>
    </p:spTree>
    <p:extLst>
      <p:ext uri="{BB962C8B-B14F-4D97-AF65-F5344CB8AC3E}">
        <p14:creationId xmlns:p14="http://schemas.microsoft.com/office/powerpoint/2010/main" val="351595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Proses </a:t>
            </a:r>
            <a:r>
              <a:rPr lang="en-US" dirty="0" err="1" smtClean="0"/>
              <a:t>pengolahan</a:t>
            </a:r>
            <a:r>
              <a:rPr lang="en-US" dirty="0" smtClean="0"/>
              <a:t> </a:t>
            </a:r>
            <a:r>
              <a:rPr lang="en-US" dirty="0" err="1" smtClean="0"/>
              <a:t>teh</a:t>
            </a:r>
            <a:r>
              <a:rPr lang="en-US" dirty="0" smtClean="0"/>
              <a:t> (</a:t>
            </a:r>
            <a:r>
              <a:rPr lang="en-US" dirty="0" err="1" smtClean="0"/>
              <a:t>kulit</a:t>
            </a:r>
            <a:r>
              <a:rPr lang="en-US" dirty="0" smtClean="0"/>
              <a:t> kopi)</a:t>
            </a:r>
            <a:endParaRPr lang="en-US" dirty="0"/>
          </a:p>
        </p:txBody>
      </p:sp>
      <p:sp>
        <p:nvSpPr>
          <p:cNvPr id="3" name="Content Placeholder 2"/>
          <p:cNvSpPr>
            <a:spLocks noGrp="1"/>
          </p:cNvSpPr>
          <p:nvPr>
            <p:ph idx="1"/>
          </p:nvPr>
        </p:nvSpPr>
        <p:spPr>
          <a:xfrm>
            <a:off x="3039035" y="2336873"/>
            <a:ext cx="8398142" cy="3599316"/>
          </a:xfrm>
        </p:spPr>
        <p:txBody>
          <a:bodyPr>
            <a:normAutofit/>
          </a:bodyPr>
          <a:lstStyle/>
          <a:p>
            <a:pPr algn="just"/>
            <a:r>
              <a:rPr lang="en-US" sz="2800" dirty="0" err="1"/>
              <a:t>Pengeringan</a:t>
            </a:r>
            <a:r>
              <a:rPr lang="en-US" sz="2800" dirty="0"/>
              <a:t> </a:t>
            </a:r>
            <a:r>
              <a:rPr lang="en-US" sz="2800" dirty="0" err="1"/>
              <a:t>Kulit</a:t>
            </a:r>
            <a:r>
              <a:rPr lang="en-US" sz="2800" dirty="0"/>
              <a:t> kopi </a:t>
            </a:r>
            <a:r>
              <a:rPr lang="en-US" sz="2800" dirty="0" err="1"/>
              <a:t>basah</a:t>
            </a:r>
            <a:r>
              <a:rPr lang="en-US" sz="2800" dirty="0"/>
              <a:t> </a:t>
            </a:r>
            <a:r>
              <a:rPr lang="en-US" sz="2800" dirty="0" err="1"/>
              <a:t>hasil</a:t>
            </a:r>
            <a:r>
              <a:rPr lang="en-US" sz="2800" dirty="0"/>
              <a:t> proses </a:t>
            </a:r>
            <a:r>
              <a:rPr lang="en-US" sz="2800" dirty="0" err="1"/>
              <a:t>depulper</a:t>
            </a:r>
            <a:r>
              <a:rPr lang="en-US" sz="2800" dirty="0"/>
              <a:t> </a:t>
            </a:r>
            <a:r>
              <a:rPr lang="en-US" sz="2800" dirty="0" err="1"/>
              <a:t>dijemur</a:t>
            </a:r>
            <a:r>
              <a:rPr lang="en-US" sz="2800" dirty="0"/>
              <a:t> di </a:t>
            </a:r>
            <a:r>
              <a:rPr lang="en-US" sz="2800" dirty="0" err="1"/>
              <a:t>bawah</a:t>
            </a:r>
            <a:r>
              <a:rPr lang="en-US" sz="2800" dirty="0"/>
              <a:t> </a:t>
            </a:r>
            <a:r>
              <a:rPr lang="en-US" sz="2800" dirty="0" err="1"/>
              <a:t>sinar</a:t>
            </a:r>
            <a:r>
              <a:rPr lang="en-US" sz="2800" dirty="0"/>
              <a:t> </a:t>
            </a:r>
            <a:r>
              <a:rPr lang="en-US" sz="2800" dirty="0" err="1"/>
              <a:t>matahari</a:t>
            </a:r>
            <a:r>
              <a:rPr lang="en-US" sz="2800" dirty="0"/>
              <a:t> </a:t>
            </a:r>
            <a:r>
              <a:rPr lang="en-US" sz="2800" dirty="0" err="1"/>
              <a:t>tidak</a:t>
            </a:r>
            <a:r>
              <a:rPr lang="en-US" sz="2800" dirty="0"/>
              <a:t> </a:t>
            </a:r>
            <a:r>
              <a:rPr lang="en-US" sz="2800" dirty="0" err="1"/>
              <a:t>langsung</a:t>
            </a:r>
            <a:r>
              <a:rPr lang="en-US" sz="2800" dirty="0"/>
              <a:t> </a:t>
            </a:r>
            <a:r>
              <a:rPr lang="en-US" sz="2800" dirty="0" err="1"/>
              <a:t>selama</a:t>
            </a:r>
            <a:r>
              <a:rPr lang="en-US" sz="2800" dirty="0"/>
              <a:t> 7 </a:t>
            </a:r>
            <a:r>
              <a:rPr lang="en-US" sz="2800" dirty="0" err="1"/>
              <a:t>hari</a:t>
            </a:r>
            <a:r>
              <a:rPr lang="en-US" sz="2800" dirty="0"/>
              <a:t> </a:t>
            </a:r>
            <a:r>
              <a:rPr lang="en-US" sz="2800" dirty="0" err="1"/>
              <a:t>untuk</a:t>
            </a:r>
            <a:r>
              <a:rPr lang="en-US" sz="2800" dirty="0"/>
              <a:t> </a:t>
            </a:r>
            <a:r>
              <a:rPr lang="en-US" sz="2800" dirty="0" err="1"/>
              <a:t>menghasilkan</a:t>
            </a:r>
            <a:r>
              <a:rPr lang="en-US" sz="2800" dirty="0"/>
              <a:t> cascara </a:t>
            </a:r>
            <a:r>
              <a:rPr lang="en-US" sz="2800" dirty="0" err="1"/>
              <a:t>dengan</a:t>
            </a:r>
            <a:r>
              <a:rPr lang="en-US" sz="2800" dirty="0"/>
              <a:t> </a:t>
            </a:r>
            <a:r>
              <a:rPr lang="en-US" sz="2800" dirty="0" err="1"/>
              <a:t>kadar</a:t>
            </a:r>
            <a:r>
              <a:rPr lang="en-US" sz="2800" dirty="0"/>
              <a:t> </a:t>
            </a:r>
            <a:r>
              <a:rPr lang="en-US" sz="2800" dirty="0" err="1"/>
              <a:t>antioksidan</a:t>
            </a:r>
            <a:r>
              <a:rPr lang="en-US" sz="2800" dirty="0"/>
              <a:t> </a:t>
            </a:r>
            <a:r>
              <a:rPr lang="en-US" sz="2800" dirty="0" err="1" smtClean="0"/>
              <a:t>terbaik</a:t>
            </a:r>
            <a:endParaRPr lang="en-US" sz="2800" dirty="0" smtClean="0"/>
          </a:p>
          <a:p>
            <a:pPr algn="just"/>
            <a:r>
              <a:rPr lang="en-US" sz="2800" dirty="0" err="1"/>
              <a:t>Pencacahan</a:t>
            </a:r>
            <a:r>
              <a:rPr lang="en-US" sz="2800" dirty="0"/>
              <a:t> Cascara yang </a:t>
            </a:r>
            <a:r>
              <a:rPr lang="en-US" sz="2800" dirty="0" err="1"/>
              <a:t>dihasilkan</a:t>
            </a:r>
            <a:r>
              <a:rPr lang="en-US" sz="2800" dirty="0"/>
              <a:t> </a:t>
            </a:r>
            <a:r>
              <a:rPr lang="en-US" sz="2800" dirty="0" err="1"/>
              <a:t>kemudian</a:t>
            </a:r>
            <a:r>
              <a:rPr lang="en-US" sz="2800" dirty="0"/>
              <a:t> </a:t>
            </a:r>
            <a:r>
              <a:rPr lang="en-US" sz="2800" dirty="0" err="1"/>
              <a:t>dihaluskan</a:t>
            </a:r>
            <a:r>
              <a:rPr lang="en-US" sz="2800" dirty="0"/>
              <a:t> </a:t>
            </a:r>
            <a:r>
              <a:rPr lang="en-US" sz="2800" dirty="0" err="1"/>
              <a:t>menggunakan</a:t>
            </a:r>
            <a:r>
              <a:rPr lang="en-US" sz="2800" dirty="0"/>
              <a:t> blender </a:t>
            </a:r>
            <a:r>
              <a:rPr lang="en-US" sz="2800" dirty="0" err="1"/>
              <a:t>selama</a:t>
            </a:r>
            <a:r>
              <a:rPr lang="en-US" sz="2800" dirty="0"/>
              <a:t> </a:t>
            </a:r>
            <a:r>
              <a:rPr lang="en-US" sz="2800" dirty="0" err="1"/>
              <a:t>kurang</a:t>
            </a:r>
            <a:r>
              <a:rPr lang="en-US" sz="2800" dirty="0"/>
              <a:t> </a:t>
            </a:r>
            <a:r>
              <a:rPr lang="en-US" sz="2800" dirty="0" err="1"/>
              <a:t>lebih</a:t>
            </a:r>
            <a:r>
              <a:rPr lang="en-US" sz="2800" dirty="0"/>
              <a:t> 5 </a:t>
            </a:r>
            <a:r>
              <a:rPr lang="en-US" sz="2800" dirty="0" err="1"/>
              <a:t>menit</a:t>
            </a:r>
            <a:endParaRPr lang="en-US" sz="2800" dirty="0"/>
          </a:p>
        </p:txBody>
      </p:sp>
    </p:spTree>
    <p:extLst>
      <p:ext uri="{BB962C8B-B14F-4D97-AF65-F5344CB8AC3E}">
        <p14:creationId xmlns:p14="http://schemas.microsoft.com/office/powerpoint/2010/main" val="2496110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54188" y="2431002"/>
            <a:ext cx="8384700" cy="3599316"/>
          </a:xfrm>
        </p:spPr>
        <p:txBody>
          <a:bodyPr/>
          <a:lstStyle/>
          <a:p>
            <a:pPr algn="just"/>
            <a:r>
              <a:rPr lang="en-US" sz="2800" dirty="0" err="1" smtClean="0"/>
              <a:t>Pengemasan</a:t>
            </a:r>
            <a:r>
              <a:rPr lang="en-US" sz="2800" dirty="0" smtClean="0"/>
              <a:t> </a:t>
            </a:r>
            <a:r>
              <a:rPr lang="en-US" sz="2800" dirty="0" err="1"/>
              <a:t>Bubuk</a:t>
            </a:r>
            <a:r>
              <a:rPr lang="en-US" sz="2800" dirty="0"/>
              <a:t> cascara </a:t>
            </a:r>
            <a:r>
              <a:rPr lang="en-US" sz="2800" dirty="0" err="1"/>
              <a:t>kemudian</a:t>
            </a:r>
            <a:r>
              <a:rPr lang="en-US" sz="2800" dirty="0"/>
              <a:t> </a:t>
            </a:r>
            <a:r>
              <a:rPr lang="en-US" sz="2800" dirty="0" err="1"/>
              <a:t>dikemas</a:t>
            </a:r>
            <a:r>
              <a:rPr lang="en-US" sz="2800" dirty="0"/>
              <a:t> </a:t>
            </a:r>
            <a:r>
              <a:rPr lang="en-US" sz="2800" dirty="0" err="1"/>
              <a:t>pada</a:t>
            </a:r>
            <a:r>
              <a:rPr lang="en-US" sz="2800" dirty="0"/>
              <a:t> </a:t>
            </a:r>
            <a:r>
              <a:rPr lang="en-US" sz="2800" dirty="0" err="1"/>
              <a:t>kantung</a:t>
            </a:r>
            <a:r>
              <a:rPr lang="en-US" sz="2800" dirty="0"/>
              <a:t> </a:t>
            </a:r>
            <a:r>
              <a:rPr lang="en-US" sz="2800" dirty="0" err="1"/>
              <a:t>teh</a:t>
            </a:r>
            <a:r>
              <a:rPr lang="en-US" sz="2800" dirty="0"/>
              <a:t> </a:t>
            </a:r>
            <a:r>
              <a:rPr lang="en-US" sz="2800" dirty="0" err="1"/>
              <a:t>dengan</a:t>
            </a:r>
            <a:r>
              <a:rPr lang="en-US" sz="2800" dirty="0"/>
              <a:t> </a:t>
            </a:r>
            <a:r>
              <a:rPr lang="en-US" sz="2800" dirty="0" err="1"/>
              <a:t>berat</a:t>
            </a:r>
            <a:r>
              <a:rPr lang="en-US" sz="2800" dirty="0"/>
              <a:t> 2 gram per </a:t>
            </a:r>
            <a:r>
              <a:rPr lang="en-US" sz="2800" dirty="0" err="1"/>
              <a:t>kantung</a:t>
            </a:r>
            <a:r>
              <a:rPr lang="en-US" sz="2800" dirty="0"/>
              <a:t> </a:t>
            </a:r>
            <a:r>
              <a:rPr lang="en-US" sz="2800" dirty="0" err="1" smtClean="0"/>
              <a:t>teh</a:t>
            </a:r>
            <a:endParaRPr lang="en-US" sz="2800" dirty="0" smtClean="0"/>
          </a:p>
          <a:p>
            <a:pPr algn="just"/>
            <a:r>
              <a:rPr lang="en-US" sz="2800" dirty="0" err="1"/>
              <a:t>Penyeduhan</a:t>
            </a:r>
            <a:r>
              <a:rPr lang="en-US" sz="2800" dirty="0"/>
              <a:t> </a:t>
            </a:r>
            <a:r>
              <a:rPr lang="en-US" sz="2800" dirty="0" err="1"/>
              <a:t>Penyeduhan</a:t>
            </a:r>
            <a:r>
              <a:rPr lang="en-US" sz="2800" dirty="0"/>
              <a:t> </a:t>
            </a:r>
            <a:r>
              <a:rPr lang="en-US" sz="2800" dirty="0" err="1"/>
              <a:t>dilakukan</a:t>
            </a:r>
            <a:r>
              <a:rPr lang="en-US" sz="2800" dirty="0"/>
              <a:t> </a:t>
            </a:r>
            <a:r>
              <a:rPr lang="en-US" sz="2800" dirty="0" err="1"/>
              <a:t>dengan</a:t>
            </a:r>
            <a:r>
              <a:rPr lang="en-US" sz="2800" dirty="0"/>
              <a:t> air </a:t>
            </a:r>
            <a:r>
              <a:rPr lang="en-US" sz="2800" dirty="0" err="1"/>
              <a:t>panas</a:t>
            </a:r>
            <a:r>
              <a:rPr lang="en-US" sz="2800" dirty="0"/>
              <a:t> </a:t>
            </a:r>
            <a:r>
              <a:rPr lang="en-US" sz="2800" dirty="0" err="1"/>
              <a:t>selama</a:t>
            </a:r>
            <a:r>
              <a:rPr lang="en-US" sz="2800" dirty="0"/>
              <a:t> ± 1 </a:t>
            </a:r>
            <a:r>
              <a:rPr lang="en-US" sz="2800" dirty="0" err="1"/>
              <a:t>menit</a:t>
            </a:r>
            <a:r>
              <a:rPr lang="en-US" sz="2800" dirty="0"/>
              <a:t>. </a:t>
            </a:r>
            <a:r>
              <a:rPr lang="en-US" sz="2800" dirty="0" err="1"/>
              <a:t>Hasil</a:t>
            </a:r>
            <a:r>
              <a:rPr lang="en-US" sz="2800" dirty="0"/>
              <a:t> </a:t>
            </a:r>
            <a:r>
              <a:rPr lang="en-US" sz="2800" dirty="0" err="1"/>
              <a:t>penyeduhan</a:t>
            </a:r>
            <a:r>
              <a:rPr lang="en-US" sz="2800" dirty="0"/>
              <a:t> </a:t>
            </a:r>
            <a:r>
              <a:rPr lang="en-US" sz="2800" dirty="0" err="1"/>
              <a:t>menggunakan</a:t>
            </a:r>
            <a:r>
              <a:rPr lang="en-US" sz="2800" dirty="0"/>
              <a:t> proses </a:t>
            </a:r>
            <a:r>
              <a:rPr lang="en-US" sz="2800" dirty="0" err="1"/>
              <a:t>ini</a:t>
            </a:r>
            <a:r>
              <a:rPr lang="en-US" sz="2800" dirty="0"/>
              <a:t> </a:t>
            </a:r>
            <a:r>
              <a:rPr lang="en-US" sz="2800" dirty="0" err="1"/>
              <a:t>akan</a:t>
            </a:r>
            <a:r>
              <a:rPr lang="en-US" sz="2800" dirty="0"/>
              <a:t> </a:t>
            </a:r>
            <a:r>
              <a:rPr lang="en-US" sz="2800" dirty="0" err="1"/>
              <a:t>terasa</a:t>
            </a:r>
            <a:r>
              <a:rPr lang="en-US" sz="2800" dirty="0"/>
              <a:t> </a:t>
            </a:r>
            <a:r>
              <a:rPr lang="en-US" sz="2800" dirty="0" err="1"/>
              <a:t>sedikit</a:t>
            </a:r>
            <a:r>
              <a:rPr lang="en-US" sz="2800" dirty="0"/>
              <a:t> </a:t>
            </a:r>
            <a:r>
              <a:rPr lang="en-US" sz="2800" dirty="0" err="1"/>
              <a:t>asam</a:t>
            </a:r>
            <a:r>
              <a:rPr lang="en-US" sz="2800" dirty="0"/>
              <a:t> </a:t>
            </a:r>
            <a:r>
              <a:rPr lang="en-US" sz="2800" dirty="0" err="1"/>
              <a:t>dan</a:t>
            </a:r>
            <a:r>
              <a:rPr lang="en-US" sz="2800" dirty="0"/>
              <a:t> </a:t>
            </a:r>
            <a:r>
              <a:rPr lang="en-US" sz="2800" dirty="0" err="1"/>
              <a:t>pahit</a:t>
            </a:r>
            <a:r>
              <a:rPr lang="en-US" sz="2800" dirty="0"/>
              <a:t> </a:t>
            </a:r>
            <a:r>
              <a:rPr lang="en-US" sz="2800" dirty="0" err="1"/>
              <a:t>dengan</a:t>
            </a:r>
            <a:r>
              <a:rPr lang="en-US" sz="2800" dirty="0"/>
              <a:t> aroma </a:t>
            </a:r>
            <a:r>
              <a:rPr lang="en-US" sz="2800" dirty="0" err="1"/>
              <a:t>khas</a:t>
            </a:r>
            <a:r>
              <a:rPr lang="en-US" sz="2800" dirty="0"/>
              <a:t> herbal</a:t>
            </a:r>
          </a:p>
          <a:p>
            <a:pPr algn="just"/>
            <a:endParaRPr lang="en-US" dirty="0"/>
          </a:p>
        </p:txBody>
      </p:sp>
      <p:pic>
        <p:nvPicPr>
          <p:cNvPr id="4" name="Picture 3"/>
          <p:cNvPicPr>
            <a:picLocks noChangeAspect="1"/>
          </p:cNvPicPr>
          <p:nvPr/>
        </p:nvPicPr>
        <p:blipFill>
          <a:blip r:embed="rId2"/>
          <a:stretch>
            <a:fillRect/>
          </a:stretch>
        </p:blipFill>
        <p:spPr>
          <a:xfrm>
            <a:off x="680321" y="2043953"/>
            <a:ext cx="1950035" cy="3052482"/>
          </a:xfrm>
          <a:prstGeom prst="rect">
            <a:avLst/>
          </a:prstGeom>
        </p:spPr>
      </p:pic>
    </p:spTree>
    <p:extLst>
      <p:ext uri="{BB962C8B-B14F-4D97-AF65-F5344CB8AC3E}">
        <p14:creationId xmlns:p14="http://schemas.microsoft.com/office/powerpoint/2010/main" val="72117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 </a:t>
            </a:r>
            <a:r>
              <a:rPr lang="en-US" dirty="0" err="1" smtClean="0"/>
              <a:t>Materi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8510536"/>
              </p:ext>
            </p:extLst>
          </p:nvPr>
        </p:nvGraphicFramePr>
        <p:xfrm>
          <a:off x="4298576" y="1812178"/>
          <a:ext cx="705522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155606" y="2474260"/>
            <a:ext cx="2932300" cy="3213846"/>
          </a:xfrm>
          <a:prstGeom prst="rect">
            <a:avLst/>
          </a:prstGeom>
          <a:ln>
            <a:noFill/>
          </a:ln>
          <a:effectLst>
            <a:softEdge rad="112500"/>
          </a:effectLst>
        </p:spPr>
      </p:pic>
    </p:spTree>
    <p:extLst>
      <p:ext uri="{BB962C8B-B14F-4D97-AF65-F5344CB8AC3E}">
        <p14:creationId xmlns:p14="http://schemas.microsoft.com/office/powerpoint/2010/main" val="3509881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Anake</a:t>
            </a:r>
            <a:r>
              <a:rPr lang="en-US" dirty="0" smtClean="0"/>
              <a:t> </a:t>
            </a:r>
            <a:r>
              <a:rPr lang="en-US" dirty="0" err="1" smtClean="0"/>
              <a:t>produk</a:t>
            </a:r>
            <a:r>
              <a:rPr lang="en-US" dirty="0" smtClean="0"/>
              <a:t> </a:t>
            </a:r>
            <a:r>
              <a:rPr lang="en-US" dirty="0" err="1" smtClean="0"/>
              <a:t>minuman</a:t>
            </a:r>
            <a:r>
              <a:rPr lang="en-US" dirty="0" smtClean="0"/>
              <a:t> </a:t>
            </a:r>
            <a:r>
              <a:rPr lang="en-US" dirty="0" err="1" smtClean="0"/>
              <a:t>berbahan</a:t>
            </a:r>
            <a:r>
              <a:rPr lang="en-US" dirty="0" smtClean="0"/>
              <a:t> </a:t>
            </a:r>
            <a:r>
              <a:rPr lang="en-US" dirty="0" err="1" smtClean="0"/>
              <a:t>dasar</a:t>
            </a:r>
            <a:r>
              <a:rPr lang="en-US" dirty="0" smtClean="0"/>
              <a:t> kopi.</a:t>
            </a:r>
            <a:endParaRPr lang="en-US" dirty="0"/>
          </a:p>
        </p:txBody>
      </p:sp>
      <p:pic>
        <p:nvPicPr>
          <p:cNvPr id="4" name="Picture 3"/>
          <p:cNvPicPr>
            <a:picLocks noChangeAspect="1"/>
          </p:cNvPicPr>
          <p:nvPr/>
        </p:nvPicPr>
        <p:blipFill>
          <a:blip r:embed="rId2"/>
          <a:stretch>
            <a:fillRect/>
          </a:stretch>
        </p:blipFill>
        <p:spPr>
          <a:xfrm>
            <a:off x="6588025" y="4270544"/>
            <a:ext cx="2931459" cy="190948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6588024" y="2124381"/>
            <a:ext cx="2931459" cy="185594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1998569" y="2124381"/>
            <a:ext cx="2600325" cy="2898122"/>
          </a:xfrm>
          <a:prstGeom prst="rect">
            <a:avLst/>
          </a:prstGeom>
        </p:spPr>
      </p:pic>
      <p:sp>
        <p:nvSpPr>
          <p:cNvPr id="7" name="Right Arrow 6"/>
          <p:cNvSpPr/>
          <p:nvPr/>
        </p:nvSpPr>
        <p:spPr>
          <a:xfrm>
            <a:off x="4598894" y="2783541"/>
            <a:ext cx="1357448" cy="2111189"/>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46445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Produk</a:t>
            </a:r>
            <a:r>
              <a:rPr lang="en-US" dirty="0" smtClean="0"/>
              <a:t> </a:t>
            </a:r>
            <a:r>
              <a:rPr lang="en-US" dirty="0" err="1" smtClean="0"/>
              <a:t>Kosmetik</a:t>
            </a:r>
            <a:r>
              <a:rPr lang="en-US" dirty="0" smtClean="0"/>
              <a:t> </a:t>
            </a:r>
            <a:r>
              <a:rPr lang="en-US" dirty="0" err="1" smtClean="0"/>
              <a:t>berbahan</a:t>
            </a:r>
            <a:r>
              <a:rPr lang="en-US" dirty="0" smtClean="0"/>
              <a:t> </a:t>
            </a:r>
            <a:r>
              <a:rPr lang="en-US" dirty="0" err="1" smtClean="0"/>
              <a:t>dasar</a:t>
            </a:r>
            <a:r>
              <a:rPr lang="en-US" dirty="0" smtClean="0"/>
              <a:t> kopi</a:t>
            </a:r>
            <a:endParaRPr lang="en-US" dirty="0"/>
          </a:p>
        </p:txBody>
      </p:sp>
      <p:pic>
        <p:nvPicPr>
          <p:cNvPr id="5" name="Picture 4"/>
          <p:cNvPicPr>
            <a:picLocks noChangeAspect="1"/>
          </p:cNvPicPr>
          <p:nvPr/>
        </p:nvPicPr>
        <p:blipFill rotWithShape="1">
          <a:blip r:embed="rId2"/>
          <a:srcRect l="28402" t="16823" r="19526" b="9076"/>
          <a:stretch/>
        </p:blipFill>
        <p:spPr>
          <a:xfrm>
            <a:off x="6861364" y="3564140"/>
            <a:ext cx="2037228" cy="1385048"/>
          </a:xfrm>
          <a:prstGeom prst="rect">
            <a:avLst/>
          </a:prstGeom>
          <a:ln>
            <a:noFill/>
          </a:ln>
          <a:effectLst>
            <a:softEdge rad="112500"/>
          </a:effectLst>
        </p:spPr>
      </p:pic>
      <p:pic>
        <p:nvPicPr>
          <p:cNvPr id="6" name="Picture 5"/>
          <p:cNvPicPr>
            <a:picLocks noChangeAspect="1"/>
          </p:cNvPicPr>
          <p:nvPr/>
        </p:nvPicPr>
        <p:blipFill rotWithShape="1">
          <a:blip r:embed="rId3"/>
          <a:srcRect l="14971" t="25117" r="14971" b="6765"/>
          <a:stretch/>
        </p:blipFill>
        <p:spPr>
          <a:xfrm>
            <a:off x="7537077" y="1959565"/>
            <a:ext cx="2393577" cy="1479176"/>
          </a:xfrm>
          <a:prstGeom prst="rect">
            <a:avLst/>
          </a:prstGeom>
          <a:ln>
            <a:noFill/>
          </a:ln>
          <a:effectLst>
            <a:softEdge rad="112500"/>
          </a:effectLst>
        </p:spPr>
      </p:pic>
      <p:pic>
        <p:nvPicPr>
          <p:cNvPr id="7" name="Picture 6"/>
          <p:cNvPicPr>
            <a:picLocks noChangeAspect="1"/>
          </p:cNvPicPr>
          <p:nvPr/>
        </p:nvPicPr>
        <p:blipFill rotWithShape="1">
          <a:blip r:embed="rId4"/>
          <a:srcRect t="11617" b="11397"/>
          <a:stretch/>
        </p:blipFill>
        <p:spPr>
          <a:xfrm>
            <a:off x="7715251" y="5043316"/>
            <a:ext cx="2366683" cy="1344706"/>
          </a:xfrm>
          <a:prstGeom prst="rect">
            <a:avLst/>
          </a:prstGeom>
          <a:ln>
            <a:noFill/>
          </a:ln>
          <a:effectLst>
            <a:softEdge rad="112500"/>
          </a:effectLst>
        </p:spPr>
      </p:pic>
      <p:pic>
        <p:nvPicPr>
          <p:cNvPr id="8" name="Picture 7"/>
          <p:cNvPicPr>
            <a:picLocks noChangeAspect="1"/>
          </p:cNvPicPr>
          <p:nvPr/>
        </p:nvPicPr>
        <p:blipFill>
          <a:blip r:embed="rId5"/>
          <a:stretch>
            <a:fillRect/>
          </a:stretch>
        </p:blipFill>
        <p:spPr>
          <a:xfrm>
            <a:off x="1507319" y="2267807"/>
            <a:ext cx="4079938" cy="3977714"/>
          </a:xfrm>
          <a:prstGeom prst="rect">
            <a:avLst/>
          </a:prstGeom>
        </p:spPr>
      </p:pic>
      <p:sp>
        <p:nvSpPr>
          <p:cNvPr id="9" name="Right Arrow 8"/>
          <p:cNvSpPr/>
          <p:nvPr/>
        </p:nvSpPr>
        <p:spPr>
          <a:xfrm>
            <a:off x="5173644" y="3040560"/>
            <a:ext cx="915251" cy="2432208"/>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9093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5400" dirty="0" err="1" smtClean="0">
                <a:latin typeface="Brush Script MT" panose="03060802040406070304" pitchFamily="66" charset="0"/>
              </a:rPr>
              <a:t>Terima</a:t>
            </a:r>
            <a:r>
              <a:rPr lang="en-US" sz="5400" dirty="0" smtClean="0">
                <a:latin typeface="Brush Script MT" panose="03060802040406070304" pitchFamily="66" charset="0"/>
              </a:rPr>
              <a:t> </a:t>
            </a:r>
            <a:r>
              <a:rPr lang="en-US" sz="5400" dirty="0" err="1" smtClean="0">
                <a:latin typeface="Brush Script MT" panose="03060802040406070304" pitchFamily="66" charset="0"/>
              </a:rPr>
              <a:t>Kasih</a:t>
            </a:r>
            <a:r>
              <a:rPr lang="en-US" sz="5400" dirty="0" smtClean="0">
                <a:latin typeface="Brush Script MT" panose="03060802040406070304" pitchFamily="66" charset="0"/>
              </a:rPr>
              <a:t>......</a:t>
            </a:r>
            <a:endParaRPr lang="en-US" sz="5400" dirty="0">
              <a:latin typeface="Brush Script MT" panose="03060802040406070304" pitchFamily="66" charset="0"/>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722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Tanaman</a:t>
            </a:r>
            <a:r>
              <a:rPr lang="en-US" dirty="0" smtClean="0"/>
              <a:t> Kopi</a:t>
            </a:r>
            <a:endParaRPr lang="en-US" dirty="0"/>
          </a:p>
        </p:txBody>
      </p:sp>
      <p:sp>
        <p:nvSpPr>
          <p:cNvPr id="3" name="Content Placeholder 2"/>
          <p:cNvSpPr>
            <a:spLocks noGrp="1"/>
          </p:cNvSpPr>
          <p:nvPr>
            <p:ph idx="1"/>
          </p:nvPr>
        </p:nvSpPr>
        <p:spPr>
          <a:xfrm>
            <a:off x="4504763" y="2309717"/>
            <a:ext cx="7265894" cy="3364940"/>
          </a:xfrm>
        </p:spPr>
        <p:txBody>
          <a:bodyPr/>
          <a:lstStyle/>
          <a:p>
            <a:pPr algn="just">
              <a:buFont typeface="Courier New" panose="02070309020205020404" pitchFamily="49" charset="0"/>
              <a:buChar char="o"/>
            </a:pPr>
            <a:r>
              <a:rPr lang="en-US" dirty="0"/>
              <a:t>Kopi </a:t>
            </a:r>
            <a:r>
              <a:rPr lang="en-US" dirty="0" err="1"/>
              <a:t>adalah</a:t>
            </a:r>
            <a:r>
              <a:rPr lang="en-US" dirty="0"/>
              <a:t> </a:t>
            </a:r>
            <a:r>
              <a:rPr lang="en-US" dirty="0" err="1"/>
              <a:t>salah</a:t>
            </a:r>
            <a:r>
              <a:rPr lang="en-US" dirty="0"/>
              <a:t> </a:t>
            </a:r>
            <a:r>
              <a:rPr lang="en-US" dirty="0" err="1"/>
              <a:t>satu</a:t>
            </a:r>
            <a:r>
              <a:rPr lang="en-US" dirty="0"/>
              <a:t> </a:t>
            </a:r>
            <a:r>
              <a:rPr lang="en-US" dirty="0" err="1"/>
              <a:t>komoditas</a:t>
            </a:r>
            <a:r>
              <a:rPr lang="en-US" dirty="0"/>
              <a:t> </a:t>
            </a:r>
            <a:r>
              <a:rPr lang="en-US" dirty="0" err="1"/>
              <a:t>pertanian</a:t>
            </a:r>
            <a:r>
              <a:rPr lang="en-US" dirty="0"/>
              <a:t> </a:t>
            </a:r>
            <a:r>
              <a:rPr lang="en-US" dirty="0" err="1"/>
              <a:t>penting</a:t>
            </a:r>
            <a:r>
              <a:rPr lang="en-US" dirty="0"/>
              <a:t> </a:t>
            </a:r>
            <a:r>
              <a:rPr lang="en-US" dirty="0" err="1"/>
              <a:t>bagi</a:t>
            </a:r>
            <a:r>
              <a:rPr lang="en-US" dirty="0"/>
              <a:t> </a:t>
            </a:r>
            <a:r>
              <a:rPr lang="en-US" dirty="0" err="1"/>
              <a:t>sebagian</a:t>
            </a:r>
            <a:r>
              <a:rPr lang="en-US" dirty="0"/>
              <a:t> </a:t>
            </a:r>
            <a:r>
              <a:rPr lang="en-US" dirty="0" err="1"/>
              <a:t>masyarakat</a:t>
            </a:r>
            <a:r>
              <a:rPr lang="en-US" dirty="0"/>
              <a:t> </a:t>
            </a:r>
            <a:r>
              <a:rPr lang="en-US" dirty="0" err="1"/>
              <a:t>perdesaan</a:t>
            </a:r>
            <a:r>
              <a:rPr lang="en-US" dirty="0"/>
              <a:t> di Indonesia. </a:t>
            </a:r>
            <a:endParaRPr lang="en-US" dirty="0" smtClean="0"/>
          </a:p>
          <a:p>
            <a:pPr algn="just">
              <a:buFont typeface="Courier New" panose="02070309020205020404" pitchFamily="49" charset="0"/>
              <a:buChar char="o"/>
            </a:pPr>
            <a:r>
              <a:rPr lang="en-US" dirty="0" smtClean="0"/>
              <a:t>Kopi </a:t>
            </a:r>
            <a:r>
              <a:rPr lang="en-US" dirty="0" err="1"/>
              <a:t>bukan</a:t>
            </a:r>
            <a:r>
              <a:rPr lang="en-US" dirty="0"/>
              <a:t> </a:t>
            </a:r>
            <a:r>
              <a:rPr lang="en-US" dirty="0" err="1"/>
              <a:t>tanaman</a:t>
            </a:r>
            <a:r>
              <a:rPr lang="en-US" dirty="0"/>
              <a:t> </a:t>
            </a:r>
            <a:r>
              <a:rPr lang="en-US" dirty="0" err="1"/>
              <a:t>asli</a:t>
            </a:r>
            <a:r>
              <a:rPr lang="en-US" dirty="0"/>
              <a:t> </a:t>
            </a:r>
            <a:r>
              <a:rPr lang="en-US" dirty="0" smtClean="0"/>
              <a:t>yang </a:t>
            </a:r>
            <a:r>
              <a:rPr lang="en-US" dirty="0" err="1"/>
              <a:t>tumbuh</a:t>
            </a:r>
            <a:r>
              <a:rPr lang="en-US" dirty="0"/>
              <a:t> di Indonesia, </a:t>
            </a:r>
            <a:r>
              <a:rPr lang="en-US" dirty="0" err="1"/>
              <a:t>tetapi</a:t>
            </a:r>
            <a:r>
              <a:rPr lang="en-US" dirty="0"/>
              <a:t> </a:t>
            </a:r>
            <a:r>
              <a:rPr lang="en-US" dirty="0" err="1"/>
              <a:t>tanaman</a:t>
            </a:r>
            <a:r>
              <a:rPr lang="en-US" dirty="0"/>
              <a:t> </a:t>
            </a:r>
            <a:r>
              <a:rPr lang="en-US" dirty="0" err="1"/>
              <a:t>introduksi</a:t>
            </a:r>
            <a:r>
              <a:rPr lang="en-US" dirty="0"/>
              <a:t> yang di </a:t>
            </a:r>
            <a:r>
              <a:rPr lang="en-US" dirty="0" err="1"/>
              <a:t>bawa</a:t>
            </a:r>
            <a:r>
              <a:rPr lang="en-US" dirty="0"/>
              <a:t> </a:t>
            </a:r>
            <a:r>
              <a:rPr lang="en-US" dirty="0" err="1"/>
              <a:t>oleh</a:t>
            </a:r>
            <a:r>
              <a:rPr lang="en-US" dirty="0"/>
              <a:t> </a:t>
            </a:r>
            <a:r>
              <a:rPr lang="en-US" dirty="0" err="1"/>
              <a:t>Belanda</a:t>
            </a:r>
            <a:r>
              <a:rPr lang="en-US" dirty="0"/>
              <a:t> </a:t>
            </a:r>
            <a:r>
              <a:rPr lang="en-US" dirty="0" err="1"/>
              <a:t>sebagai</a:t>
            </a:r>
            <a:r>
              <a:rPr lang="en-US" dirty="0"/>
              <a:t> </a:t>
            </a:r>
            <a:r>
              <a:rPr lang="en-US" dirty="0" err="1"/>
              <a:t>komoditas</a:t>
            </a:r>
            <a:r>
              <a:rPr lang="en-US" dirty="0"/>
              <a:t> </a:t>
            </a:r>
            <a:r>
              <a:rPr lang="en-US" dirty="0" err="1"/>
              <a:t>penting</a:t>
            </a:r>
            <a:r>
              <a:rPr lang="en-US" dirty="0"/>
              <a:t> </a:t>
            </a:r>
            <a:r>
              <a:rPr lang="en-US" dirty="0" err="1"/>
              <a:t>perdagangan</a:t>
            </a:r>
            <a:r>
              <a:rPr lang="en-US" dirty="0"/>
              <a:t> </a:t>
            </a:r>
            <a:r>
              <a:rPr lang="en-US" dirty="0" err="1"/>
              <a:t>bagi</a:t>
            </a:r>
            <a:r>
              <a:rPr lang="en-US" dirty="0"/>
              <a:t> </a:t>
            </a:r>
            <a:r>
              <a:rPr lang="en-US" dirty="0" err="1"/>
              <a:t>Belanda</a:t>
            </a:r>
            <a:r>
              <a:rPr lang="en-US" dirty="0"/>
              <a:t> di </a:t>
            </a:r>
            <a:r>
              <a:rPr lang="en-US" dirty="0" err="1"/>
              <a:t>Eropa</a:t>
            </a:r>
            <a:endParaRPr lang="en-US" dirty="0"/>
          </a:p>
        </p:txBody>
      </p:sp>
      <p:pic>
        <p:nvPicPr>
          <p:cNvPr id="5" name="Picture 4"/>
          <p:cNvPicPr>
            <a:picLocks noChangeAspect="1"/>
          </p:cNvPicPr>
          <p:nvPr/>
        </p:nvPicPr>
        <p:blipFill>
          <a:blip r:embed="rId2"/>
          <a:stretch>
            <a:fillRect/>
          </a:stretch>
        </p:blipFill>
        <p:spPr>
          <a:xfrm>
            <a:off x="1186105" y="2000436"/>
            <a:ext cx="2450804" cy="3633531"/>
          </a:xfrm>
          <a:prstGeom prst="rect">
            <a:avLst/>
          </a:prstGeom>
        </p:spPr>
      </p:pic>
    </p:spTree>
    <p:extLst>
      <p:ext uri="{BB962C8B-B14F-4D97-AF65-F5344CB8AC3E}">
        <p14:creationId xmlns:p14="http://schemas.microsoft.com/office/powerpoint/2010/main" val="312199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17" y="739781"/>
            <a:ext cx="5697802" cy="1080938"/>
          </a:xfrm>
        </p:spPr>
        <p:txBody>
          <a:bodyPr/>
          <a:lstStyle/>
          <a:p>
            <a:r>
              <a:rPr lang="en-US" dirty="0" smtClean="0"/>
              <a:t>3 </a:t>
            </a:r>
            <a:r>
              <a:rPr lang="en-US" dirty="0" err="1" smtClean="0"/>
              <a:t>Varietas</a:t>
            </a:r>
            <a:r>
              <a:rPr lang="en-US" dirty="0" smtClean="0"/>
              <a:t> Kopi Indonesia</a:t>
            </a:r>
            <a:endParaRPr lang="en-US" dirty="0"/>
          </a:p>
        </p:txBody>
      </p:sp>
      <p:pic>
        <p:nvPicPr>
          <p:cNvPr id="4" name="Picture 3"/>
          <p:cNvPicPr>
            <a:picLocks noChangeAspect="1"/>
          </p:cNvPicPr>
          <p:nvPr/>
        </p:nvPicPr>
        <p:blipFill rotWithShape="1">
          <a:blip r:embed="rId2"/>
          <a:srcRect l="11815" r="14369" b="9059"/>
          <a:stretch/>
        </p:blipFill>
        <p:spPr>
          <a:xfrm>
            <a:off x="5862919" y="2242744"/>
            <a:ext cx="4921623" cy="4211845"/>
          </a:xfrm>
          <a:prstGeom prst="rect">
            <a:avLst/>
          </a:prstGeom>
          <a:ln>
            <a:noFill/>
          </a:ln>
          <a:effectLst>
            <a:softEdge rad="112500"/>
          </a:effectLst>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flipH="1">
            <a:off x="1349238" y="2407837"/>
            <a:ext cx="3111821" cy="3051667"/>
          </a:xfrm>
          <a:prstGeom prst="rect">
            <a:avLst/>
          </a:prstGeom>
          <a:ln>
            <a:noFill/>
          </a:ln>
          <a:effectLst>
            <a:softEdge rad="112500"/>
          </a:effectLst>
        </p:spPr>
      </p:pic>
      <p:sp>
        <p:nvSpPr>
          <p:cNvPr id="7" name="Right Arrow 6"/>
          <p:cNvSpPr/>
          <p:nvPr/>
        </p:nvSpPr>
        <p:spPr>
          <a:xfrm>
            <a:off x="4972047" y="2714848"/>
            <a:ext cx="756400" cy="1896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43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737160" y="2161331"/>
            <a:ext cx="8167967" cy="3634348"/>
          </a:xfrm>
        </p:spPr>
        <p:txBody>
          <a:bodyPr>
            <a:noAutofit/>
          </a:bodyPr>
          <a:lstStyle/>
          <a:p>
            <a:pPr algn="just">
              <a:buFont typeface="Courier New" panose="02070309020205020404" pitchFamily="49" charset="0"/>
              <a:buChar char="o"/>
            </a:pPr>
            <a:r>
              <a:rPr lang="en-US" sz="3200" dirty="0"/>
              <a:t>Proses </a:t>
            </a:r>
            <a:r>
              <a:rPr lang="en-US" sz="3200" dirty="0" err="1"/>
              <a:t>pengolahan</a:t>
            </a:r>
            <a:r>
              <a:rPr lang="en-US" sz="3200" dirty="0"/>
              <a:t> </a:t>
            </a:r>
            <a:r>
              <a:rPr lang="en-US" sz="3200" dirty="0" err="1"/>
              <a:t>hulu</a:t>
            </a:r>
            <a:r>
              <a:rPr lang="en-US" sz="3200" dirty="0"/>
              <a:t> </a:t>
            </a:r>
            <a:r>
              <a:rPr lang="en-US" sz="3200" dirty="0" err="1"/>
              <a:t>atau</a:t>
            </a:r>
            <a:r>
              <a:rPr lang="en-US" sz="3200" dirty="0"/>
              <a:t> yang </a:t>
            </a:r>
            <a:r>
              <a:rPr lang="en-US" sz="3200" dirty="0" err="1"/>
              <a:t>biasa</a:t>
            </a:r>
            <a:r>
              <a:rPr lang="en-US" sz="3200" dirty="0"/>
              <a:t> </a:t>
            </a:r>
            <a:r>
              <a:rPr lang="en-US" sz="3200" dirty="0" err="1"/>
              <a:t>disebut</a:t>
            </a:r>
            <a:r>
              <a:rPr lang="en-US" sz="3200" dirty="0"/>
              <a:t> </a:t>
            </a:r>
            <a:r>
              <a:rPr lang="en-US" sz="3200" dirty="0" err="1"/>
              <a:t>pengolahan</a:t>
            </a:r>
            <a:r>
              <a:rPr lang="en-US" sz="3200" dirty="0"/>
              <a:t> primer </a:t>
            </a:r>
            <a:r>
              <a:rPr lang="en-US" sz="3200" dirty="0" err="1"/>
              <a:t>merupakan</a:t>
            </a:r>
            <a:r>
              <a:rPr lang="en-US" sz="3200" dirty="0"/>
              <a:t> </a:t>
            </a:r>
            <a:r>
              <a:rPr lang="en-US" sz="3200" dirty="0" err="1"/>
              <a:t>suatu</a:t>
            </a:r>
            <a:r>
              <a:rPr lang="en-US" sz="3200" dirty="0"/>
              <a:t> </a:t>
            </a:r>
            <a:r>
              <a:rPr lang="en-US" sz="3200" b="1" dirty="0"/>
              <a:t>proses </a:t>
            </a:r>
            <a:r>
              <a:rPr lang="en-US" sz="3200" b="1" dirty="0" err="1"/>
              <a:t>pengolahan</a:t>
            </a:r>
            <a:r>
              <a:rPr lang="en-US" sz="3200" b="1" dirty="0"/>
              <a:t> </a:t>
            </a:r>
            <a:r>
              <a:rPr lang="en-US" sz="3200" b="1" dirty="0" err="1"/>
              <a:t>buah</a:t>
            </a:r>
            <a:r>
              <a:rPr lang="en-US" sz="3200" b="1" dirty="0"/>
              <a:t> kopi </a:t>
            </a:r>
            <a:r>
              <a:rPr lang="en-US" sz="3200" b="1" dirty="0" err="1"/>
              <a:t>menjadi</a:t>
            </a:r>
            <a:r>
              <a:rPr lang="en-US" sz="3200" b="1" dirty="0"/>
              <a:t> </a:t>
            </a:r>
            <a:r>
              <a:rPr lang="en-US" sz="3200" b="1" dirty="0" err="1"/>
              <a:t>biji</a:t>
            </a:r>
            <a:r>
              <a:rPr lang="en-US" sz="3200" b="1" dirty="0"/>
              <a:t> kopi </a:t>
            </a:r>
            <a:r>
              <a:rPr lang="en-US" sz="3200" b="1" dirty="0" err="1"/>
              <a:t>kering</a:t>
            </a:r>
            <a:r>
              <a:rPr lang="en-US" sz="3200" b="1" dirty="0"/>
              <a:t> </a:t>
            </a:r>
            <a:r>
              <a:rPr lang="en-US" sz="3200" b="1" dirty="0" err="1"/>
              <a:t>dengan</a:t>
            </a:r>
            <a:r>
              <a:rPr lang="en-US" sz="3200" b="1" dirty="0"/>
              <a:t> </a:t>
            </a:r>
            <a:r>
              <a:rPr lang="en-US" sz="3200" b="1" dirty="0" err="1"/>
              <a:t>kadar</a:t>
            </a:r>
            <a:r>
              <a:rPr lang="en-US" sz="3200" b="1" dirty="0"/>
              <a:t> air 12 – 13%</a:t>
            </a:r>
            <a:r>
              <a:rPr lang="en-US" sz="3200" dirty="0"/>
              <a:t>. </a:t>
            </a:r>
            <a:endParaRPr lang="en-US" sz="3200" dirty="0" smtClean="0"/>
          </a:p>
          <a:p>
            <a:pPr algn="just">
              <a:buFont typeface="Courier New" panose="02070309020205020404" pitchFamily="49" charset="0"/>
              <a:buChar char="o"/>
            </a:pPr>
            <a:r>
              <a:rPr lang="en-US" sz="3200" dirty="0" err="1" smtClean="0"/>
              <a:t>Pengolahan</a:t>
            </a:r>
            <a:r>
              <a:rPr lang="en-US" sz="3200" dirty="0" smtClean="0"/>
              <a:t> </a:t>
            </a:r>
            <a:r>
              <a:rPr lang="en-US" sz="3200" dirty="0"/>
              <a:t>primer </a:t>
            </a:r>
            <a:r>
              <a:rPr lang="en-US" sz="3200" dirty="0" err="1"/>
              <a:t>atau</a:t>
            </a:r>
            <a:r>
              <a:rPr lang="en-US" sz="3200" dirty="0"/>
              <a:t> </a:t>
            </a:r>
            <a:r>
              <a:rPr lang="en-US" sz="3200" dirty="0" err="1"/>
              <a:t>pengolahan</a:t>
            </a:r>
            <a:r>
              <a:rPr lang="en-US" sz="3200" dirty="0"/>
              <a:t> </a:t>
            </a:r>
            <a:r>
              <a:rPr lang="en-US" sz="3200" dirty="0" err="1"/>
              <a:t>hulu</a:t>
            </a:r>
            <a:r>
              <a:rPr lang="en-US" sz="3200" dirty="0"/>
              <a:t> </a:t>
            </a:r>
            <a:r>
              <a:rPr lang="en-US" sz="3200" dirty="0" err="1"/>
              <a:t>dapat</a:t>
            </a:r>
            <a:r>
              <a:rPr lang="en-US" sz="3200" dirty="0"/>
              <a:t> </a:t>
            </a:r>
            <a:r>
              <a:rPr lang="en-US" sz="3200" dirty="0" err="1"/>
              <a:t>dilakukan</a:t>
            </a:r>
            <a:r>
              <a:rPr lang="en-US" sz="3200" dirty="0"/>
              <a:t> </a:t>
            </a:r>
            <a:r>
              <a:rPr lang="en-US" sz="3200" dirty="0" err="1"/>
              <a:t>dengan</a:t>
            </a:r>
            <a:r>
              <a:rPr lang="en-US" sz="3200" dirty="0"/>
              <a:t> </a:t>
            </a:r>
            <a:r>
              <a:rPr lang="en-US" sz="3200" dirty="0" err="1"/>
              <a:t>dua</a:t>
            </a:r>
            <a:r>
              <a:rPr lang="en-US" sz="3200" dirty="0"/>
              <a:t> </a:t>
            </a:r>
            <a:r>
              <a:rPr lang="en-US" sz="3200" dirty="0" err="1"/>
              <a:t>metode</a:t>
            </a:r>
            <a:r>
              <a:rPr lang="en-US" sz="3200" dirty="0"/>
              <a:t>, </a:t>
            </a:r>
            <a:r>
              <a:rPr lang="en-US" sz="3200" dirty="0" err="1"/>
              <a:t>yaitu</a:t>
            </a:r>
            <a:r>
              <a:rPr lang="en-US" sz="3200" dirty="0"/>
              <a:t> </a:t>
            </a:r>
            <a:r>
              <a:rPr lang="en-US" sz="3200" dirty="0" err="1"/>
              <a:t>metode</a:t>
            </a:r>
            <a:r>
              <a:rPr lang="en-US" sz="3200" dirty="0"/>
              <a:t> </a:t>
            </a:r>
            <a:r>
              <a:rPr lang="en-US" sz="3200" dirty="0" err="1"/>
              <a:t>basah</a:t>
            </a:r>
            <a:r>
              <a:rPr lang="en-US" sz="3200" dirty="0"/>
              <a:t> </a:t>
            </a:r>
            <a:r>
              <a:rPr lang="en-US" sz="3200" dirty="0" err="1"/>
              <a:t>dan</a:t>
            </a:r>
            <a:r>
              <a:rPr lang="en-US" sz="3200" dirty="0"/>
              <a:t> </a:t>
            </a:r>
            <a:r>
              <a:rPr lang="en-US" sz="3200" dirty="0" err="1"/>
              <a:t>metode</a:t>
            </a:r>
            <a:r>
              <a:rPr lang="en-US" sz="3200" dirty="0"/>
              <a:t> </a:t>
            </a:r>
            <a:r>
              <a:rPr lang="en-US" sz="3200" dirty="0" err="1"/>
              <a:t>kering</a:t>
            </a:r>
            <a:r>
              <a:rPr lang="en-US" sz="3200" dirty="0"/>
              <a:t>.</a:t>
            </a:r>
          </a:p>
        </p:txBody>
      </p:sp>
      <p:pic>
        <p:nvPicPr>
          <p:cNvPr id="6" name="Picture 5"/>
          <p:cNvPicPr>
            <a:picLocks noChangeAspect="1"/>
          </p:cNvPicPr>
          <p:nvPr/>
        </p:nvPicPr>
        <p:blipFill>
          <a:blip r:embed="rId2"/>
          <a:stretch>
            <a:fillRect/>
          </a:stretch>
        </p:blipFill>
        <p:spPr>
          <a:xfrm>
            <a:off x="274332" y="2063704"/>
            <a:ext cx="3462828" cy="3456732"/>
          </a:xfrm>
          <a:prstGeom prst="rect">
            <a:avLst/>
          </a:prstGeom>
        </p:spPr>
      </p:pic>
      <p:sp>
        <p:nvSpPr>
          <p:cNvPr id="4" name="TextBox 3"/>
          <p:cNvSpPr txBox="1"/>
          <p:nvPr/>
        </p:nvSpPr>
        <p:spPr>
          <a:xfrm flipH="1">
            <a:off x="600073" y="930625"/>
            <a:ext cx="7221070" cy="646331"/>
          </a:xfrm>
          <a:prstGeom prst="rect">
            <a:avLst/>
          </a:prstGeom>
          <a:noFill/>
        </p:spPr>
        <p:txBody>
          <a:bodyPr wrap="square" rtlCol="0">
            <a:spAutoFit/>
          </a:bodyPr>
          <a:lstStyle/>
          <a:p>
            <a:r>
              <a:rPr lang="en-US" sz="3600" dirty="0" smtClean="0"/>
              <a:t>Proses </a:t>
            </a:r>
            <a:r>
              <a:rPr lang="en-US" sz="3600" dirty="0" err="1" smtClean="0"/>
              <a:t>pengolahan</a:t>
            </a:r>
            <a:r>
              <a:rPr lang="en-US" sz="3600" dirty="0" smtClean="0"/>
              <a:t> primer (Hulu)</a:t>
            </a:r>
            <a:endParaRPr lang="en-US" sz="3600" dirty="0"/>
          </a:p>
        </p:txBody>
      </p:sp>
    </p:spTree>
    <p:extLst>
      <p:ext uri="{BB962C8B-B14F-4D97-AF65-F5344CB8AC3E}">
        <p14:creationId xmlns:p14="http://schemas.microsoft.com/office/powerpoint/2010/main" val="1977021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982634" y="3285578"/>
            <a:ext cx="2043953" cy="753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Pencucian</a:t>
            </a:r>
            <a:endParaRPr lang="en-US" dirty="0"/>
          </a:p>
        </p:txBody>
      </p:sp>
      <p:sp>
        <p:nvSpPr>
          <p:cNvPr id="7" name="Rounded Rectangle 6"/>
          <p:cNvSpPr/>
          <p:nvPr/>
        </p:nvSpPr>
        <p:spPr>
          <a:xfrm>
            <a:off x="6698875" y="2205315"/>
            <a:ext cx="2043953" cy="753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Pengupasan</a:t>
            </a:r>
            <a:r>
              <a:rPr lang="en-US" dirty="0" smtClean="0"/>
              <a:t> </a:t>
            </a:r>
            <a:r>
              <a:rPr lang="en-US" dirty="0" err="1" smtClean="0"/>
              <a:t>Kulit</a:t>
            </a:r>
            <a:r>
              <a:rPr lang="en-US" dirty="0" smtClean="0"/>
              <a:t> </a:t>
            </a:r>
            <a:r>
              <a:rPr lang="en-US" dirty="0" err="1" smtClean="0"/>
              <a:t>Buah</a:t>
            </a:r>
            <a:r>
              <a:rPr lang="en-US" dirty="0" smtClean="0"/>
              <a:t> </a:t>
            </a:r>
            <a:r>
              <a:rPr lang="en-US" dirty="0" err="1" smtClean="0"/>
              <a:t>Merah</a:t>
            </a:r>
            <a:endParaRPr lang="en-US" dirty="0"/>
          </a:p>
        </p:txBody>
      </p:sp>
      <p:sp>
        <p:nvSpPr>
          <p:cNvPr id="8" name="Rounded Rectangle 7"/>
          <p:cNvSpPr/>
          <p:nvPr/>
        </p:nvSpPr>
        <p:spPr>
          <a:xfrm>
            <a:off x="4363568" y="2205314"/>
            <a:ext cx="2043953" cy="753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Sortasi</a:t>
            </a:r>
            <a:r>
              <a:rPr lang="en-US" dirty="0" smtClean="0"/>
              <a:t> </a:t>
            </a:r>
            <a:r>
              <a:rPr lang="en-US" dirty="0" err="1" smtClean="0"/>
              <a:t>Buah</a:t>
            </a:r>
            <a:r>
              <a:rPr lang="en-US" dirty="0" smtClean="0"/>
              <a:t> Kopi</a:t>
            </a:r>
            <a:endParaRPr lang="en-US" dirty="0"/>
          </a:p>
        </p:txBody>
      </p:sp>
      <p:sp>
        <p:nvSpPr>
          <p:cNvPr id="9" name="Rounded Rectangle 8"/>
          <p:cNvSpPr/>
          <p:nvPr/>
        </p:nvSpPr>
        <p:spPr>
          <a:xfrm>
            <a:off x="1807505" y="2204167"/>
            <a:ext cx="2043953" cy="753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Panen</a:t>
            </a:r>
            <a:endParaRPr lang="en-US" dirty="0"/>
          </a:p>
        </p:txBody>
      </p:sp>
      <p:sp>
        <p:nvSpPr>
          <p:cNvPr id="10" name="Rounded Rectangle 9"/>
          <p:cNvSpPr/>
          <p:nvPr/>
        </p:nvSpPr>
        <p:spPr>
          <a:xfrm>
            <a:off x="1913964" y="4475602"/>
            <a:ext cx="2043953" cy="753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Pengemasan</a:t>
            </a:r>
            <a:r>
              <a:rPr lang="en-US" dirty="0" smtClean="0"/>
              <a:t> </a:t>
            </a:r>
            <a:r>
              <a:rPr lang="en-US" dirty="0" err="1" smtClean="0"/>
              <a:t>dan</a:t>
            </a:r>
            <a:r>
              <a:rPr lang="en-US" dirty="0" smtClean="0"/>
              <a:t> </a:t>
            </a:r>
            <a:r>
              <a:rPr lang="en-US" dirty="0" err="1" smtClean="0"/>
              <a:t>Penyimpanan</a:t>
            </a:r>
            <a:endParaRPr lang="en-US" dirty="0"/>
          </a:p>
        </p:txBody>
      </p:sp>
      <p:sp>
        <p:nvSpPr>
          <p:cNvPr id="11" name="Rounded Rectangle 10"/>
          <p:cNvSpPr/>
          <p:nvPr/>
        </p:nvSpPr>
        <p:spPr>
          <a:xfrm>
            <a:off x="9034182" y="2236686"/>
            <a:ext cx="2043953" cy="753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Fermantasi</a:t>
            </a:r>
            <a:endParaRPr lang="en-US" dirty="0"/>
          </a:p>
        </p:txBody>
      </p:sp>
      <p:sp>
        <p:nvSpPr>
          <p:cNvPr id="12" name="Rounded Rectangle 11"/>
          <p:cNvSpPr/>
          <p:nvPr/>
        </p:nvSpPr>
        <p:spPr>
          <a:xfrm>
            <a:off x="6669739" y="3321377"/>
            <a:ext cx="2043953" cy="753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Pengeringan</a:t>
            </a:r>
            <a:endParaRPr lang="en-US" dirty="0"/>
          </a:p>
        </p:txBody>
      </p:sp>
      <p:sp>
        <p:nvSpPr>
          <p:cNvPr id="13" name="Rounded Rectangle 12"/>
          <p:cNvSpPr/>
          <p:nvPr/>
        </p:nvSpPr>
        <p:spPr>
          <a:xfrm>
            <a:off x="4064375" y="3312418"/>
            <a:ext cx="2281518" cy="753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Pengupasan</a:t>
            </a:r>
            <a:r>
              <a:rPr lang="en-US" dirty="0" smtClean="0"/>
              <a:t> </a:t>
            </a:r>
            <a:r>
              <a:rPr lang="en-US" dirty="0" err="1" smtClean="0"/>
              <a:t>Kulit</a:t>
            </a:r>
            <a:r>
              <a:rPr lang="en-US" dirty="0" smtClean="0"/>
              <a:t> </a:t>
            </a:r>
            <a:r>
              <a:rPr lang="en-US" dirty="0" err="1" smtClean="0"/>
              <a:t>Tanduk</a:t>
            </a:r>
            <a:r>
              <a:rPr lang="en-US" dirty="0" smtClean="0"/>
              <a:t> </a:t>
            </a:r>
            <a:r>
              <a:rPr lang="en-US" dirty="0" err="1" smtClean="0"/>
              <a:t>dan</a:t>
            </a:r>
            <a:r>
              <a:rPr lang="en-US" dirty="0" smtClean="0"/>
              <a:t> </a:t>
            </a:r>
            <a:r>
              <a:rPr lang="en-US" dirty="0" err="1" smtClean="0"/>
              <a:t>Kulit</a:t>
            </a:r>
            <a:r>
              <a:rPr lang="en-US" dirty="0" smtClean="0"/>
              <a:t> </a:t>
            </a:r>
            <a:r>
              <a:rPr lang="en-US" dirty="0" err="1" smtClean="0"/>
              <a:t>ari</a:t>
            </a:r>
            <a:endParaRPr lang="en-US" dirty="0"/>
          </a:p>
        </p:txBody>
      </p:sp>
      <p:sp>
        <p:nvSpPr>
          <p:cNvPr id="14" name="Rounded Rectangle 13"/>
          <p:cNvSpPr/>
          <p:nvPr/>
        </p:nvSpPr>
        <p:spPr>
          <a:xfrm>
            <a:off x="1807506" y="3312419"/>
            <a:ext cx="2043953" cy="753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Sortasi</a:t>
            </a:r>
            <a:r>
              <a:rPr lang="en-US" dirty="0" smtClean="0"/>
              <a:t> </a:t>
            </a:r>
            <a:r>
              <a:rPr lang="en-US" dirty="0" err="1" smtClean="0"/>
              <a:t>Biji</a:t>
            </a:r>
            <a:r>
              <a:rPr lang="en-US" dirty="0" smtClean="0"/>
              <a:t> Kopi </a:t>
            </a:r>
            <a:endParaRPr lang="en-US" dirty="0"/>
          </a:p>
        </p:txBody>
      </p:sp>
      <p:sp>
        <p:nvSpPr>
          <p:cNvPr id="17" name="Right Arrow 16"/>
          <p:cNvSpPr/>
          <p:nvPr/>
        </p:nvSpPr>
        <p:spPr>
          <a:xfrm>
            <a:off x="4156258" y="2339787"/>
            <a:ext cx="179296" cy="53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8798857" y="2344262"/>
            <a:ext cx="179296" cy="53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463550" y="2339787"/>
            <a:ext cx="179296" cy="53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9728945" y="3056967"/>
            <a:ext cx="551330" cy="161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8765241" y="3361746"/>
            <a:ext cx="150160" cy="5244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a:off x="6425457" y="3442418"/>
            <a:ext cx="150160" cy="5244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a:off x="3882837" y="3429001"/>
            <a:ext cx="150160" cy="5244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2624415" y="4161828"/>
            <a:ext cx="551330" cy="246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8531038" y="4208903"/>
            <a:ext cx="3660962" cy="2663647"/>
          </a:xfrm>
          <a:prstGeom prst="rect">
            <a:avLst/>
          </a:prstGeom>
        </p:spPr>
      </p:pic>
      <p:sp>
        <p:nvSpPr>
          <p:cNvPr id="29" name="TextBox 28"/>
          <p:cNvSpPr txBox="1"/>
          <p:nvPr/>
        </p:nvSpPr>
        <p:spPr>
          <a:xfrm>
            <a:off x="197782" y="793631"/>
            <a:ext cx="7520269" cy="646331"/>
          </a:xfrm>
          <a:prstGeom prst="rect">
            <a:avLst/>
          </a:prstGeom>
          <a:noFill/>
        </p:spPr>
        <p:txBody>
          <a:bodyPr wrap="square" rtlCol="0">
            <a:spAutoFit/>
          </a:bodyPr>
          <a:lstStyle/>
          <a:p>
            <a:pPr algn="ctr"/>
            <a:r>
              <a:rPr lang="en-US" sz="3600" b="1" dirty="0" err="1" smtClean="0"/>
              <a:t>Tahapan</a:t>
            </a:r>
            <a:r>
              <a:rPr lang="en-US" sz="3600" b="1" dirty="0" smtClean="0"/>
              <a:t> proses </a:t>
            </a:r>
            <a:r>
              <a:rPr lang="en-US" sz="3600" b="1" dirty="0" err="1" smtClean="0"/>
              <a:t>Pengolahan</a:t>
            </a:r>
            <a:r>
              <a:rPr lang="en-US" sz="3600" b="1" dirty="0" smtClean="0"/>
              <a:t> Kopi</a:t>
            </a:r>
            <a:endParaRPr lang="en-US" sz="3600" b="1" dirty="0"/>
          </a:p>
        </p:txBody>
      </p:sp>
    </p:spTree>
    <p:extLst>
      <p:ext uri="{BB962C8B-B14F-4D97-AF65-F5344CB8AC3E}">
        <p14:creationId xmlns:p14="http://schemas.microsoft.com/office/powerpoint/2010/main" val="112366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id-ID" dirty="0"/>
              <a:t>anen</a:t>
            </a:r>
            <a:endParaRPr lang="en-US" dirty="0"/>
          </a:p>
        </p:txBody>
      </p:sp>
      <p:sp>
        <p:nvSpPr>
          <p:cNvPr id="3" name="Content Placeholder 2"/>
          <p:cNvSpPr>
            <a:spLocks noGrp="1"/>
          </p:cNvSpPr>
          <p:nvPr>
            <p:ph idx="1"/>
          </p:nvPr>
        </p:nvSpPr>
        <p:spPr>
          <a:xfrm>
            <a:off x="3657599" y="2229035"/>
            <a:ext cx="8027889" cy="3459072"/>
          </a:xfrm>
        </p:spPr>
        <p:txBody>
          <a:bodyPr>
            <a:noAutofit/>
          </a:bodyPr>
          <a:lstStyle/>
          <a:p>
            <a:pPr algn="just"/>
            <a:r>
              <a:rPr lang="id-ID" sz="2800" dirty="0" smtClean="0"/>
              <a:t>Pemanenan </a:t>
            </a:r>
            <a:r>
              <a:rPr lang="id-ID" sz="2800" dirty="0"/>
              <a:t>buah kopi dilakukan secara manual dengan cara memetik buah yang telah masak. Ukuran kemasakan buah ditandai dengan perubahan warna kulit buah. Kulit buah berwarna hijau tua ketika masih muda, kuning ketika setengah masak, merah saat masak penuh, dan kehitaman saat terlampau masak penuh (</a:t>
            </a:r>
            <a:r>
              <a:rPr lang="id-ID" sz="2800" i="1" dirty="0"/>
              <a:t>over ripe</a:t>
            </a:r>
            <a:r>
              <a:rPr lang="id-ID" sz="2800" dirty="0"/>
              <a:t>).</a:t>
            </a:r>
            <a:endParaRPr lang="en-US" sz="2800" dirty="0"/>
          </a:p>
          <a:p>
            <a:endParaRPr lang="en-US" sz="2800" dirty="0"/>
          </a:p>
        </p:txBody>
      </p:sp>
    </p:spTree>
    <p:extLst>
      <p:ext uri="{BB962C8B-B14F-4D97-AF65-F5344CB8AC3E}">
        <p14:creationId xmlns:p14="http://schemas.microsoft.com/office/powerpoint/2010/main" val="268466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Sortasi Buah</a:t>
            </a:r>
            <a:endParaRPr lang="en-US" dirty="0"/>
          </a:p>
        </p:txBody>
      </p:sp>
      <p:sp>
        <p:nvSpPr>
          <p:cNvPr id="3" name="Content Placeholder 2"/>
          <p:cNvSpPr>
            <a:spLocks noGrp="1"/>
          </p:cNvSpPr>
          <p:nvPr>
            <p:ph idx="1"/>
          </p:nvPr>
        </p:nvSpPr>
        <p:spPr>
          <a:xfrm>
            <a:off x="3254187" y="2390661"/>
            <a:ext cx="8310282" cy="3599316"/>
          </a:xfrm>
        </p:spPr>
        <p:txBody>
          <a:bodyPr>
            <a:noAutofit/>
          </a:bodyPr>
          <a:lstStyle/>
          <a:p>
            <a:pPr algn="just"/>
            <a:r>
              <a:rPr lang="id-ID" sz="2800" dirty="0" smtClean="0"/>
              <a:t>Sortasi </a:t>
            </a:r>
            <a:r>
              <a:rPr lang="id-ID" sz="2800" dirty="0"/>
              <a:t>buah kopi bertujuan untuk memisahkan buah yang superior (masak, bernas dan seragam) dari buah inferior (cacat, hitam, pecah, berlubang, dan terserang hama/penyakit). Sortasi buah kopi ini juga bertujuan untuk menghilangkan kotoran seperti daun, ranting, tanah, dan kerikil karena pengotor tersebut dapat merusak mesin pengupas kulit.</a:t>
            </a:r>
            <a:endParaRPr lang="en-US" sz="2800" dirty="0"/>
          </a:p>
        </p:txBody>
      </p:sp>
    </p:spTree>
    <p:extLst>
      <p:ext uri="{BB962C8B-B14F-4D97-AF65-F5344CB8AC3E}">
        <p14:creationId xmlns:p14="http://schemas.microsoft.com/office/powerpoint/2010/main" val="9513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Pengupasan Kulit Buah</a:t>
            </a:r>
            <a:endParaRPr lang="en-US" dirty="0"/>
          </a:p>
        </p:txBody>
      </p:sp>
      <p:sp>
        <p:nvSpPr>
          <p:cNvPr id="3" name="Content Placeholder 2"/>
          <p:cNvSpPr>
            <a:spLocks noGrp="1"/>
          </p:cNvSpPr>
          <p:nvPr>
            <p:ph idx="1"/>
          </p:nvPr>
        </p:nvSpPr>
        <p:spPr>
          <a:xfrm>
            <a:off x="3482787" y="2417295"/>
            <a:ext cx="8018929" cy="3176681"/>
          </a:xfrm>
        </p:spPr>
        <p:txBody>
          <a:bodyPr>
            <a:normAutofit fontScale="92500" lnSpcReduction="10000"/>
          </a:bodyPr>
          <a:lstStyle/>
          <a:p>
            <a:pPr algn="just"/>
            <a:r>
              <a:rPr lang="id-ID" dirty="0" smtClean="0"/>
              <a:t>Pengupasan </a:t>
            </a:r>
            <a:r>
              <a:rPr lang="id-ID" dirty="0"/>
              <a:t>kulit buah dilakukan pada awal metode basah pengolahan biji kopi. Pengupasan kulit buah dilakukan dengan alat pengupas tipe silinder. </a:t>
            </a:r>
            <a:endParaRPr lang="en-US" dirty="0" smtClean="0"/>
          </a:p>
          <a:p>
            <a:pPr algn="just"/>
            <a:r>
              <a:rPr lang="id-ID" dirty="0" smtClean="0"/>
              <a:t>Pengupasan </a:t>
            </a:r>
            <a:r>
              <a:rPr lang="id-ID" dirty="0"/>
              <a:t>buah kopi dilakukan dengan menyemprotkan air ke dalam silinder bersama dengan buah kopi yang akan dikupas. Aliran air ini berfungsi untuk membantu mekanisme pengaliran buah kopi ke dalam silinder dan sekaligus membersihkan lapisan lendir. Selain itu, air juga berfungsi untuk mengurangi tekanan geseran silinder terhadap buah kopi sehingga kulit tanduknya tidak pecah.</a:t>
            </a:r>
            <a:endParaRPr lang="en-US" dirty="0"/>
          </a:p>
        </p:txBody>
      </p:sp>
    </p:spTree>
    <p:extLst>
      <p:ext uri="{BB962C8B-B14F-4D97-AF65-F5344CB8AC3E}">
        <p14:creationId xmlns:p14="http://schemas.microsoft.com/office/powerpoint/2010/main" val="193205481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275</TotalTime>
  <Words>852</Words>
  <Application>Microsoft Office PowerPoint</Application>
  <PresentationFormat>Widescreen</PresentationFormat>
  <Paragraphs>62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Brush Script MT</vt:lpstr>
      <vt:lpstr>Courier New</vt:lpstr>
      <vt:lpstr>Trebuchet MS</vt:lpstr>
      <vt:lpstr>Berlin</vt:lpstr>
      <vt:lpstr>Pengolahan primer Kopi</vt:lpstr>
      <vt:lpstr>Sub Materi</vt:lpstr>
      <vt:lpstr>Tanaman Kopi</vt:lpstr>
      <vt:lpstr>3 Varietas Kopi Indonesia</vt:lpstr>
      <vt:lpstr> </vt:lpstr>
      <vt:lpstr>PowerPoint Presentation</vt:lpstr>
      <vt:lpstr>Panen</vt:lpstr>
      <vt:lpstr>Sortasi Buah</vt:lpstr>
      <vt:lpstr>Pengupasan Kulit Buah</vt:lpstr>
      <vt:lpstr>Fermentasi</vt:lpstr>
      <vt:lpstr>Pencucian</vt:lpstr>
      <vt:lpstr>Pengeringan Biji Kopi </vt:lpstr>
      <vt:lpstr>Metode pengeringan Biji kopi</vt:lpstr>
      <vt:lpstr>Sortasi biji kopi kering</vt:lpstr>
      <vt:lpstr>Pengemasan Biji Kopi Kering</vt:lpstr>
      <vt:lpstr>Aneka Olahan Produk dari Kopi</vt:lpstr>
      <vt:lpstr>Teh dari Kulit Kopi</vt:lpstr>
      <vt:lpstr>Proses pengolahan teh (kulit kopi)</vt:lpstr>
      <vt:lpstr>PowerPoint Presentation</vt:lpstr>
      <vt:lpstr>Anake produk minuman berbahan dasar kopi.</vt:lpstr>
      <vt:lpstr>Produk Kosmetik berbahan dasar kopi</vt:lpstr>
      <vt:lpstr>Terima Kasih......</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Produk Turunan Kopi</dc:title>
  <dc:creator>ismail - [2010]</dc:creator>
  <cp:lastModifiedBy>ismail - [2010]</cp:lastModifiedBy>
  <cp:revision>30</cp:revision>
  <dcterms:created xsi:type="dcterms:W3CDTF">2022-11-14T12:25:42Z</dcterms:created>
  <dcterms:modified xsi:type="dcterms:W3CDTF">2022-11-15T01:23:34Z</dcterms:modified>
</cp:coreProperties>
</file>