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AAB1-438F-4642-8F74-236586BAC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26BD9-189D-4FC6-9BB8-C53A6F1FB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43BF4-C817-40F9-B5A8-C652FFFE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C2CD-8DC1-4813-9C9D-4F517884DAC7}" type="datetimeFigureOut">
              <a:rPr lang="en-ID" smtClean="0"/>
              <a:t>10/12/2023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EBA4-1925-4292-AA22-94DBC6CB7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02C78-7778-4806-99C2-5FC1F2F7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D7BB-7BC4-48F4-AF6B-B09FD2C397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273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39E7-8DD1-4BC4-A1BC-DE5E6911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005C4-16EC-4370-B9AA-AF54D3164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7BAC1-075A-4C86-805C-B0B7ABBD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C2CD-8DC1-4813-9C9D-4F517884DAC7}" type="datetimeFigureOut">
              <a:rPr lang="en-ID" smtClean="0"/>
              <a:t>10/12/2023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B23DC-3085-4305-8027-162FC7CF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6431-E3B1-4E38-99A1-CD558ABEB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D7BB-7BC4-48F4-AF6B-B09FD2C397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884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B156BE-F5B3-4AC5-B7DC-395B911A9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D7D71-0EE5-4E60-A5B1-50DA55103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CF98C-9DA8-4E2F-AEE7-2C0F2213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C2CD-8DC1-4813-9C9D-4F517884DAC7}" type="datetimeFigureOut">
              <a:rPr lang="en-ID" smtClean="0"/>
              <a:t>10/12/2023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67D8-B49C-46ED-8DCD-972C9A4C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43066-52E6-4052-9E53-9D37F9DE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D7BB-7BC4-48F4-AF6B-B09FD2C397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977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EAFC-B3D7-4294-B57B-33A0AFC8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7F27B-FAAC-4928-A762-3D02D5F73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0F58F-C3C4-4DBB-AFB0-7CCD1C6A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C2CD-8DC1-4813-9C9D-4F517884DAC7}" type="datetimeFigureOut">
              <a:rPr lang="en-ID" smtClean="0"/>
              <a:t>10/12/2023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F9546-C00E-45DD-8BEB-D94B4AEC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B6100-3BC8-4064-B98A-FAC902EE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D7BB-7BC4-48F4-AF6B-B09FD2C397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777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08C1-5CDA-4466-A001-20D7FD97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6EDF1-A9DF-4599-91CE-070B13754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9B8C0-F6FD-420D-9BDB-CD12D09F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C2CD-8DC1-4813-9C9D-4F517884DAC7}" type="datetimeFigureOut">
              <a:rPr lang="en-ID" smtClean="0"/>
              <a:t>10/12/2023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36F13-3E0F-4C3D-8BE3-62FD1EAC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C931A-3D1D-4109-95E0-61AF1D83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D7BB-7BC4-48F4-AF6B-B09FD2C397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502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3C02-1E25-434E-B5F8-B27F51EF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BAD3B-F508-4477-9D92-22A1F385D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35B91-7C99-4E7A-B3AE-ED4A76D21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FE7E6-179A-4716-BA6D-2461E9B6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C2CD-8DC1-4813-9C9D-4F517884DAC7}" type="datetimeFigureOut">
              <a:rPr lang="en-ID" smtClean="0"/>
              <a:t>10/12/2023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F921A-7359-47F0-8895-6468A4D3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B03DE-AD45-4897-8C29-2AE66F7C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D7BB-7BC4-48F4-AF6B-B09FD2C397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591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85ED-EB5C-47E1-BE52-04E47FD71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68E7B-38CC-4AF0-8767-111DA89DD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4C761-727B-4FDC-8356-DF1CB9A73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8AA85-A315-47F1-AA84-1844FB769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7076A-39C3-420C-806E-F8C26399A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1CD44-47D3-48AD-A774-F9FF715C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C2CD-8DC1-4813-9C9D-4F517884DAC7}" type="datetimeFigureOut">
              <a:rPr lang="en-ID" smtClean="0"/>
              <a:t>10/12/2023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805659-09CA-412D-A346-92FD8683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ED40C-44EE-41B2-BB6F-93DAE274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D7BB-7BC4-48F4-AF6B-B09FD2C397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097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FB96-BBD8-4448-A274-BB5F73DC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DBC6E-E673-4BC1-A499-13D4A4FD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C2CD-8DC1-4813-9C9D-4F517884DAC7}" type="datetimeFigureOut">
              <a:rPr lang="en-ID" smtClean="0"/>
              <a:t>10/12/2023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9421F-24E1-4AC1-8367-710C8DB9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20AF1-55CF-435D-96CA-6F1CE680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D7BB-7BC4-48F4-AF6B-B09FD2C397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536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058F3-7147-4FBC-959C-3D3A4BA1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C2CD-8DC1-4813-9C9D-4F517884DAC7}" type="datetimeFigureOut">
              <a:rPr lang="en-ID" smtClean="0"/>
              <a:t>10/12/2023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443143-C8A6-4150-934A-3268C28AE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54FB5-5033-44C1-8453-B15F877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D7BB-7BC4-48F4-AF6B-B09FD2C397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990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C092-5EC3-40CC-A68B-6BD97427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3E82-2B72-4B41-AA49-952EC060F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87B54-24BC-475E-8033-339183A07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08042-099A-493F-AE1A-2D6FE493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C2CD-8DC1-4813-9C9D-4F517884DAC7}" type="datetimeFigureOut">
              <a:rPr lang="en-ID" smtClean="0"/>
              <a:t>10/12/2023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34E34-60EE-4B4B-83E8-B25C70AE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71515-A9CE-423B-9086-B5586F3C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D7BB-7BC4-48F4-AF6B-B09FD2C397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777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E35B-E8E4-41AB-BE30-FC4961117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352727-DB75-4D5F-9536-6E797E4BD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AC020-69C8-4519-889F-D96AEB34C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AA9BA-9986-468B-8C17-04202BB0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C2CD-8DC1-4813-9C9D-4F517884DAC7}" type="datetimeFigureOut">
              <a:rPr lang="en-ID" smtClean="0"/>
              <a:t>10/12/2023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E6782-5012-4E9D-B15C-E41B3107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F5CC6-9540-4950-BF67-4B947018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4D7BB-7BC4-48F4-AF6B-B09FD2C397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961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D96A9-2555-4CF8-9660-D961C648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F0787-5711-4A13-946B-F8AE4C15D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F97F3-0BB5-4874-9226-1711BE338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C2CD-8DC1-4813-9C9D-4F517884DAC7}" type="datetimeFigureOut">
              <a:rPr lang="en-ID" smtClean="0"/>
              <a:t>10/12/2023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5E57B-B370-4F40-A6E3-1B57DF552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6721C-25EE-44DF-9378-1AC10B558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4D7BB-7BC4-48F4-AF6B-B09FD2C397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527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9420B-9FC1-FC2A-2554-702ADDCA5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BIPA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konteks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55A9C-E760-262A-F886-5FBFB491E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Priska Filomena </a:t>
            </a:r>
            <a:r>
              <a:rPr lang="en-US" dirty="0" err="1"/>
              <a:t>Iku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4320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08019-2BBA-4A47-A553-FC1C8ECA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4547F-91F8-46D3-A80D-B70227055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err="1"/>
              <a:t>Suyitno</a:t>
            </a:r>
            <a:r>
              <a:rPr lang="en-ID" dirty="0"/>
              <a:t>, Imam. (no date). 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Bahasa Indonesia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Penutur</a:t>
            </a:r>
            <a:r>
              <a:rPr lang="en-ID" dirty="0"/>
              <a:t> </a:t>
            </a:r>
            <a:r>
              <a:rPr lang="en-ID" dirty="0" err="1"/>
              <a:t>Asing</a:t>
            </a:r>
            <a:r>
              <a:rPr lang="en-ID" dirty="0"/>
              <a:t> (</a:t>
            </a:r>
            <a:r>
              <a:rPr lang="en-ID" dirty="0" err="1"/>
              <a:t>Bipa</a:t>
            </a:r>
            <a:r>
              <a:rPr lang="en-ID" dirty="0"/>
              <a:t>), </a:t>
            </a:r>
            <a:r>
              <a:rPr lang="en-ID" i="1" dirty="0" err="1"/>
              <a:t>Prosiding</a:t>
            </a:r>
            <a:r>
              <a:rPr lang="en-ID" i="1" dirty="0"/>
              <a:t> Seminar </a:t>
            </a:r>
            <a:r>
              <a:rPr lang="en-ID" i="1" dirty="0" err="1"/>
              <a:t>Internasional</a:t>
            </a:r>
            <a:r>
              <a:rPr lang="en-ID" i="1" dirty="0"/>
              <a:t> </a:t>
            </a:r>
            <a:r>
              <a:rPr lang="en-ID" i="1" dirty="0" err="1"/>
              <a:t>Menjadikan</a:t>
            </a:r>
            <a:r>
              <a:rPr lang="en-ID" i="1" dirty="0"/>
              <a:t> Bahasa Indonesia </a:t>
            </a:r>
            <a:r>
              <a:rPr lang="en-ID" i="1" dirty="0" err="1"/>
              <a:t>sebagai</a:t>
            </a:r>
            <a:r>
              <a:rPr lang="en-ID" i="1" dirty="0"/>
              <a:t> Bahasa </a:t>
            </a:r>
            <a:r>
              <a:rPr lang="en-ID" i="1" dirty="0" err="1"/>
              <a:t>Internasional</a:t>
            </a:r>
            <a:r>
              <a:rPr lang="en-ID" dirty="0"/>
              <a:t>, 305-323.</a:t>
            </a:r>
          </a:p>
          <a:p>
            <a:pPr marL="0" indent="0">
              <a:buNone/>
            </a:pPr>
            <a:r>
              <a:rPr lang="en-ID" dirty="0" err="1"/>
              <a:t>Kusmiatun</a:t>
            </a:r>
            <a:r>
              <a:rPr lang="en-ID" dirty="0"/>
              <a:t>, Ari. 2010. </a:t>
            </a:r>
            <a:r>
              <a:rPr lang="en-ID" dirty="0" err="1"/>
              <a:t>Mengenal</a:t>
            </a:r>
            <a:r>
              <a:rPr lang="en-ID" dirty="0"/>
              <a:t> BIPA (Bahasa Indonesia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Penutur</a:t>
            </a:r>
            <a:r>
              <a:rPr lang="en-ID" dirty="0"/>
              <a:t> </a:t>
            </a:r>
            <a:r>
              <a:rPr lang="en-ID" dirty="0" err="1"/>
              <a:t>Asing</a:t>
            </a:r>
            <a:r>
              <a:rPr lang="en-ID" dirty="0"/>
              <a:t>) dan </a:t>
            </a:r>
            <a:r>
              <a:rPr lang="en-ID" dirty="0" err="1"/>
              <a:t>Pembelajarannya</a:t>
            </a:r>
            <a:r>
              <a:rPr lang="en-ID" dirty="0"/>
              <a:t>. Yogyakarta: K-Media.</a:t>
            </a:r>
          </a:p>
        </p:txBody>
      </p:sp>
    </p:spTree>
    <p:extLst>
      <p:ext uri="{BB962C8B-B14F-4D97-AF65-F5344CB8AC3E}">
        <p14:creationId xmlns:p14="http://schemas.microsoft.com/office/powerpoint/2010/main" val="123692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473D-46B8-4971-B746-AAC91FFF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BCBD-E40F-4D93-B830-EDA2F6699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b="1" dirty="0"/>
              <a:t>1. </a:t>
            </a:r>
            <a:r>
              <a:rPr lang="en-ID" b="1" dirty="0" err="1"/>
              <a:t>Konteks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b="1" dirty="0"/>
              <a:t> Formal:</a:t>
            </a:r>
          </a:p>
          <a:p>
            <a:pPr marL="0" indent="0">
              <a:buNone/>
            </a:pP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: Pada </a:t>
            </a:r>
            <a:r>
              <a:rPr lang="en-ID" dirty="0" err="1"/>
              <a:t>konteks</a:t>
            </a:r>
            <a:r>
              <a:rPr lang="en-ID" dirty="0"/>
              <a:t> formal, </a:t>
            </a:r>
            <a:r>
              <a:rPr lang="en-ID" dirty="0" err="1"/>
              <a:t>pembelajaran</a:t>
            </a:r>
            <a:r>
              <a:rPr lang="en-ID" dirty="0"/>
              <a:t> BIPA </a:t>
            </a:r>
            <a:r>
              <a:rPr lang="en-ID" dirty="0" err="1"/>
              <a:t>seringkali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akademis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pencapaian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kemahiran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kelulusan</a:t>
            </a:r>
            <a:r>
              <a:rPr lang="en-ID" dirty="0"/>
              <a:t> </a:t>
            </a:r>
            <a:r>
              <a:rPr lang="en-ID" dirty="0" err="1"/>
              <a:t>ujian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Pengajaran</a:t>
            </a:r>
            <a:r>
              <a:rPr lang="en-ID" dirty="0"/>
              <a:t>: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pengajaran</a:t>
            </a:r>
            <a:r>
              <a:rPr lang="en-ID" dirty="0"/>
              <a:t> formal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kurikulum</a:t>
            </a:r>
            <a:r>
              <a:rPr lang="en-ID" dirty="0"/>
              <a:t> </a:t>
            </a:r>
            <a:r>
              <a:rPr lang="en-ID" dirty="0" err="1"/>
              <a:t>terstruktur</a:t>
            </a:r>
            <a:r>
              <a:rPr lang="en-ID" dirty="0"/>
              <a:t>,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, </a:t>
            </a:r>
            <a:r>
              <a:rPr lang="en-ID" dirty="0" err="1"/>
              <a:t>ujian</a:t>
            </a:r>
            <a:r>
              <a:rPr lang="en-ID" dirty="0"/>
              <a:t>, dan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yang </a:t>
            </a:r>
            <a:r>
              <a:rPr lang="en-ID" dirty="0" err="1"/>
              <a:t>dipimpin</a:t>
            </a:r>
            <a:r>
              <a:rPr lang="en-ID" dirty="0"/>
              <a:t> oleh </a:t>
            </a:r>
            <a:r>
              <a:rPr lang="en-ID" dirty="0" err="1"/>
              <a:t>pengajar</a:t>
            </a:r>
            <a:r>
              <a:rPr lang="en-ID" dirty="0"/>
              <a:t>.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berfokus</a:t>
            </a:r>
            <a:r>
              <a:rPr lang="en-ID" dirty="0"/>
              <a:t> pada </a:t>
            </a:r>
            <a:r>
              <a:rPr lang="en-ID" dirty="0" err="1"/>
              <a:t>empat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: </a:t>
            </a:r>
            <a:r>
              <a:rPr lang="en-ID" dirty="0" err="1"/>
              <a:t>mendengarkan</a:t>
            </a:r>
            <a:r>
              <a:rPr lang="en-ID" dirty="0"/>
              <a:t>, </a:t>
            </a:r>
            <a:r>
              <a:rPr lang="en-ID" dirty="0" err="1"/>
              <a:t>berbicara</a:t>
            </a:r>
            <a:r>
              <a:rPr lang="en-ID" dirty="0"/>
              <a:t>, </a:t>
            </a:r>
            <a:r>
              <a:rPr lang="en-ID" dirty="0" err="1"/>
              <a:t>membaca</a:t>
            </a:r>
            <a:r>
              <a:rPr lang="en-ID" dirty="0"/>
              <a:t>, dan </a:t>
            </a:r>
          </a:p>
        </p:txBody>
      </p:sp>
    </p:spTree>
    <p:extLst>
      <p:ext uri="{BB962C8B-B14F-4D97-AF65-F5344CB8AC3E}">
        <p14:creationId xmlns:p14="http://schemas.microsoft.com/office/powerpoint/2010/main" val="86937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C2E7-4C02-4802-B981-56346137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C1C8-8FF3-4B06-A02C-DAE09C036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b="1" dirty="0"/>
              <a:t>2. </a:t>
            </a:r>
            <a:r>
              <a:rPr lang="en-ID" b="1" dirty="0" err="1"/>
              <a:t>Konteks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b="1" dirty="0"/>
              <a:t> Non-formal:</a:t>
            </a:r>
          </a:p>
          <a:p>
            <a:pPr marL="0" indent="0">
              <a:buNone/>
            </a:pP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: </a:t>
            </a:r>
            <a:r>
              <a:rPr lang="en-ID" dirty="0" err="1"/>
              <a:t>Pembelajaran</a:t>
            </a:r>
            <a:r>
              <a:rPr lang="en-ID" dirty="0"/>
              <a:t> BIPA di </a:t>
            </a:r>
            <a:r>
              <a:rPr lang="en-ID" dirty="0" err="1"/>
              <a:t>konteks</a:t>
            </a:r>
            <a:r>
              <a:rPr lang="en-ID" dirty="0"/>
              <a:t> non-formal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berorientasi</a:t>
            </a:r>
            <a:r>
              <a:rPr lang="en-ID" dirty="0"/>
              <a:t> pada </a:t>
            </a: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praktis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sehari-hari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penutur</a:t>
            </a:r>
            <a:r>
              <a:rPr lang="en-ID" dirty="0"/>
              <a:t> </a:t>
            </a:r>
            <a:r>
              <a:rPr lang="en-ID" dirty="0" err="1"/>
              <a:t>asli</a:t>
            </a:r>
            <a:r>
              <a:rPr lang="en-ID" dirty="0"/>
              <a:t>, </a:t>
            </a:r>
            <a:r>
              <a:rPr lang="en-ID" dirty="0" err="1"/>
              <a:t>bepergian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berinteraksi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Pengajaran</a:t>
            </a:r>
            <a:r>
              <a:rPr lang="en-ID" dirty="0"/>
              <a:t>: </a:t>
            </a:r>
            <a:r>
              <a:rPr lang="en-ID" dirty="0" err="1"/>
              <a:t>Metode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santai</a:t>
            </a:r>
            <a:r>
              <a:rPr lang="en-ID" dirty="0"/>
              <a:t> dan </a:t>
            </a:r>
            <a:r>
              <a:rPr lang="en-ID" dirty="0" err="1"/>
              <a:t>fleksibel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kursus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di </a:t>
            </a:r>
            <a:r>
              <a:rPr lang="en-ID" dirty="0" err="1"/>
              <a:t>lembaga</a:t>
            </a:r>
            <a:r>
              <a:rPr lang="en-ID" dirty="0"/>
              <a:t> non-formal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online.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, </a:t>
            </a:r>
            <a:r>
              <a:rPr lang="en-ID" dirty="0" err="1"/>
              <a:t>permainan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, dan </a:t>
            </a:r>
            <a:r>
              <a:rPr lang="en-ID" dirty="0" err="1"/>
              <a:t>proyek-proyek</a:t>
            </a:r>
            <a:r>
              <a:rPr lang="en-ID" dirty="0"/>
              <a:t> </a:t>
            </a:r>
            <a:r>
              <a:rPr lang="en-ID" dirty="0" err="1"/>
              <a:t>praktis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05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EDFCB-3A2A-435C-A6DB-33D58581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917C8-C101-414A-B790-52AA69E54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b="1" dirty="0"/>
              <a:t>3. </a:t>
            </a:r>
            <a:r>
              <a:rPr lang="en-ID" b="1" dirty="0" err="1"/>
              <a:t>Konteks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b="1" dirty="0"/>
              <a:t> </a:t>
            </a:r>
            <a:r>
              <a:rPr lang="en-ID" b="1" dirty="0" err="1"/>
              <a:t>Mandiri</a:t>
            </a:r>
            <a:r>
              <a:rPr lang="en-ID" b="1" dirty="0"/>
              <a:t>:</a:t>
            </a:r>
          </a:p>
          <a:p>
            <a:pPr marL="0" indent="0">
              <a:buNone/>
            </a:pP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: Pada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mandiri</a:t>
            </a:r>
            <a:r>
              <a:rPr lang="en-ID" dirty="0"/>
              <a:t>,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personal,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kemahiran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ketergantungan</a:t>
            </a:r>
            <a:r>
              <a:rPr lang="en-ID" dirty="0"/>
              <a:t> pada </a:t>
            </a:r>
            <a:r>
              <a:rPr lang="en-ID" dirty="0" err="1"/>
              <a:t>pengajar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kurikulum</a:t>
            </a:r>
            <a:r>
              <a:rPr lang="en-ID" dirty="0"/>
              <a:t> formal.</a:t>
            </a:r>
          </a:p>
          <a:p>
            <a:pPr marL="0" indent="0">
              <a:buNone/>
            </a:pP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Pengajaran</a:t>
            </a:r>
            <a:r>
              <a:rPr lang="en-ID" dirty="0"/>
              <a:t>: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mandiri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, </a:t>
            </a: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seluler</a:t>
            </a:r>
            <a:r>
              <a:rPr lang="en-ID" dirty="0"/>
              <a:t>, dan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online.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 dan </a:t>
            </a:r>
            <a:r>
              <a:rPr lang="en-ID" dirty="0" err="1"/>
              <a:t>seringkali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trial and error.</a:t>
            </a:r>
          </a:p>
        </p:txBody>
      </p:sp>
    </p:spTree>
    <p:extLst>
      <p:ext uri="{BB962C8B-B14F-4D97-AF65-F5344CB8AC3E}">
        <p14:creationId xmlns:p14="http://schemas.microsoft.com/office/powerpoint/2010/main" val="271679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BF488-CD07-4723-AD81-05C3C0F1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1807A-8091-4FE1-8481-E2F3241EE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b="1" dirty="0"/>
              <a:t>4. </a:t>
            </a:r>
            <a:r>
              <a:rPr lang="en-ID" b="1" dirty="0" err="1"/>
              <a:t>Konteks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b="1" dirty="0"/>
              <a:t> </a:t>
            </a:r>
            <a:r>
              <a:rPr lang="en-ID" b="1" dirty="0" err="1"/>
              <a:t>Budaya</a:t>
            </a:r>
            <a:r>
              <a:rPr lang="en-ID" b="1" dirty="0"/>
              <a:t>:</a:t>
            </a:r>
          </a:p>
          <a:p>
            <a:pPr marL="0" indent="0">
              <a:buNone/>
            </a:pP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: </a:t>
            </a:r>
            <a:r>
              <a:rPr lang="en-ID" dirty="0" err="1"/>
              <a:t>Pembelajaran</a:t>
            </a:r>
            <a:r>
              <a:rPr lang="en-ID" dirty="0"/>
              <a:t> BIPA yang </a:t>
            </a:r>
            <a:r>
              <a:rPr lang="en-ID" dirty="0" err="1"/>
              <a:t>berfokus</a:t>
            </a:r>
            <a:r>
              <a:rPr lang="en-ID" dirty="0"/>
              <a:t> pada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mengajarkan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juga 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, </a:t>
            </a:r>
            <a:r>
              <a:rPr lang="en-ID" dirty="0" err="1"/>
              <a:t>norma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, dan </a:t>
            </a:r>
            <a:r>
              <a:rPr lang="en-ID" dirty="0" err="1"/>
              <a:t>kebiasaan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Indonesia.</a:t>
            </a:r>
          </a:p>
          <a:p>
            <a:pPr marL="0" indent="0">
              <a:buNone/>
            </a:pP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Pengajaran</a:t>
            </a:r>
            <a:r>
              <a:rPr lang="en-ID" dirty="0"/>
              <a:t>: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studi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tradisi</a:t>
            </a:r>
            <a:r>
              <a:rPr lang="en-ID" dirty="0"/>
              <a:t>, </a:t>
            </a:r>
            <a:r>
              <a:rPr lang="en-ID" dirty="0" err="1"/>
              <a:t>kebiasaan</a:t>
            </a:r>
            <a:r>
              <a:rPr lang="en-ID" dirty="0"/>
              <a:t>, </a:t>
            </a:r>
            <a:r>
              <a:rPr lang="en-ID" dirty="0" err="1"/>
              <a:t>seni</a:t>
            </a:r>
            <a:r>
              <a:rPr lang="en-ID" dirty="0"/>
              <a:t>, dan </a:t>
            </a:r>
            <a:r>
              <a:rPr lang="en-ID" dirty="0" err="1"/>
              <a:t>sejarah</a:t>
            </a:r>
            <a:r>
              <a:rPr lang="en-ID" dirty="0"/>
              <a:t> Indonesia. </a:t>
            </a:r>
            <a:r>
              <a:rPr lang="en-ID" dirty="0" err="1"/>
              <a:t>Aktivitas</a:t>
            </a:r>
            <a:r>
              <a:rPr lang="en-ID" dirty="0"/>
              <a:t> di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kunjungan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tempat-tempat</a:t>
            </a:r>
            <a:r>
              <a:rPr lang="en-ID" dirty="0"/>
              <a:t> </a:t>
            </a:r>
            <a:r>
              <a:rPr lang="en-ID" dirty="0" err="1"/>
              <a:t>bersejarah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partisipasi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perayaan</a:t>
            </a:r>
            <a:r>
              <a:rPr lang="en-ID" dirty="0"/>
              <a:t> </a:t>
            </a:r>
            <a:r>
              <a:rPr lang="en-ID" dirty="0" err="1"/>
              <a:t>lokal</a:t>
            </a:r>
            <a:r>
              <a:rPr lang="en-ID" dirty="0"/>
              <a:t>,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141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190B7-F691-4391-97C2-F0D52EABA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Perjuangan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Indonesia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1D7F2D-9213-45E5-9CD1-86AD4EBB8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9191" y="1825625"/>
            <a:ext cx="38136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1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239EE-DECE-4F7B-8B71-2B547A0A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AD50-8AE1-4147-8520-F9BF52A7C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b="1" dirty="0"/>
              <a:t>5. </a:t>
            </a:r>
            <a:r>
              <a:rPr lang="en-ID" b="1" dirty="0" err="1"/>
              <a:t>Konteks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b="1" dirty="0"/>
              <a:t> Online:</a:t>
            </a:r>
          </a:p>
          <a:p>
            <a:pPr marL="0" indent="0">
              <a:buNone/>
            </a:pP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: </a:t>
            </a:r>
            <a:r>
              <a:rPr lang="en-ID" dirty="0" err="1"/>
              <a:t>Pembelajaran</a:t>
            </a:r>
            <a:r>
              <a:rPr lang="en-ID" dirty="0"/>
              <a:t> BIPA </a:t>
            </a:r>
            <a:r>
              <a:rPr lang="en-ID" dirty="0" err="1"/>
              <a:t>secara</a:t>
            </a:r>
            <a:r>
              <a:rPr lang="en-ID" dirty="0"/>
              <a:t> online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luas</a:t>
            </a:r>
            <a:r>
              <a:rPr lang="en-ID" dirty="0"/>
              <a:t> dan </a:t>
            </a:r>
            <a:r>
              <a:rPr lang="en-ID" dirty="0" err="1"/>
              <a:t>fleksibel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pembelajar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belahan</a:t>
            </a:r>
            <a:r>
              <a:rPr lang="en-ID" dirty="0"/>
              <a:t> dunia.</a:t>
            </a:r>
          </a:p>
          <a:p>
            <a:pPr marL="0" indent="0">
              <a:buNone/>
            </a:pP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Pengajaran</a:t>
            </a:r>
            <a:r>
              <a:rPr lang="en-ID" dirty="0"/>
              <a:t>: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platform e-learning, </a:t>
            </a: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online, dan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multimedia. </a:t>
            </a:r>
            <a:r>
              <a:rPr lang="en-ID" dirty="0" err="1"/>
              <a:t>Pembelajaran</a:t>
            </a:r>
            <a:r>
              <a:rPr lang="en-ID" dirty="0"/>
              <a:t> </a:t>
            </a:r>
            <a:r>
              <a:rPr lang="en-ID" dirty="0" err="1"/>
              <a:t>interaktif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video, </a:t>
            </a:r>
            <a:r>
              <a:rPr lang="en-ID" dirty="0" err="1"/>
              <a:t>diskusi</a:t>
            </a:r>
            <a:r>
              <a:rPr lang="en-ID" dirty="0"/>
              <a:t> daring, dan </a:t>
            </a:r>
            <a:r>
              <a:rPr lang="en-ID" dirty="0" err="1"/>
              <a:t>latihan</a:t>
            </a:r>
            <a:r>
              <a:rPr lang="en-ID" dirty="0"/>
              <a:t> daring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327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6D09-4136-42A5-86E7-E2F5F57B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91EE6-E8CC-4657-B14B-9C50E79E9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b="1" dirty="0"/>
              <a:t>6. </a:t>
            </a:r>
            <a:r>
              <a:rPr lang="en-ID" b="1" dirty="0" err="1"/>
              <a:t>Konteks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b="1" dirty="0"/>
              <a:t> </a:t>
            </a:r>
            <a:r>
              <a:rPr lang="en-ID" b="1" dirty="0" err="1"/>
              <a:t>Komunikatif</a:t>
            </a:r>
            <a:r>
              <a:rPr lang="en-ID" b="1" dirty="0"/>
              <a:t>:</a:t>
            </a:r>
          </a:p>
          <a:p>
            <a:pPr marL="0" indent="0">
              <a:buNone/>
            </a:pP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: </a:t>
            </a:r>
            <a:r>
              <a:rPr lang="en-ID" dirty="0" err="1"/>
              <a:t>Fokus</a:t>
            </a:r>
            <a:r>
              <a:rPr lang="en-ID" dirty="0"/>
              <a:t> pada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sehari-hari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lisan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tulisan.</a:t>
            </a:r>
          </a:p>
          <a:p>
            <a:pPr marL="0" indent="0">
              <a:buNone/>
            </a:pP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Pengajaran</a:t>
            </a:r>
            <a:r>
              <a:rPr lang="en-ID" dirty="0"/>
              <a:t>: </a:t>
            </a:r>
            <a:r>
              <a:rPr lang="en-ID" dirty="0" err="1"/>
              <a:t>Aktivitas</a:t>
            </a:r>
            <a:r>
              <a:rPr lang="en-ID" dirty="0"/>
              <a:t> yang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role play, </a:t>
            </a:r>
            <a:r>
              <a:rPr lang="en-ID" dirty="0" err="1"/>
              <a:t>permainan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, dan </a:t>
            </a:r>
            <a:r>
              <a:rPr lang="en-ID" dirty="0" err="1"/>
              <a:t>diskusi</a:t>
            </a:r>
            <a:r>
              <a:rPr lang="en-ID" dirty="0"/>
              <a:t> </a:t>
            </a:r>
            <a:r>
              <a:rPr lang="en-ID" dirty="0" err="1"/>
              <a:t>kelompok</a:t>
            </a:r>
            <a:r>
              <a:rPr lang="en-ID" dirty="0"/>
              <a:t>.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teknik</a:t>
            </a:r>
            <a:r>
              <a:rPr lang="en-ID" dirty="0"/>
              <a:t> </a:t>
            </a:r>
            <a:r>
              <a:rPr lang="en-ID" dirty="0" err="1"/>
              <a:t>komunikatif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mengajar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pembelajar</a:t>
            </a:r>
            <a:r>
              <a:rPr lang="en-ID" dirty="0"/>
              <a:t> </a:t>
            </a:r>
            <a:r>
              <a:rPr lang="en-ID" dirty="0" err="1"/>
              <a:t>mengaplikasikan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praktis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BIPA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pembelajar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dan </a:t>
            </a:r>
            <a:r>
              <a:rPr lang="en-ID" dirty="0" err="1"/>
              <a:t>mengaplikasikan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Indonesia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, </a:t>
            </a:r>
            <a:r>
              <a:rPr lang="en-ID" dirty="0" err="1"/>
              <a:t>sekaligus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yang </a:t>
            </a:r>
            <a:r>
              <a:rPr lang="en-ID" dirty="0" err="1"/>
              <a:t>melingkupinya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08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C6CF-5F43-4A5F-B2D4-F3464D9D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Indonesia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723A58-5AB2-4BB2-83D9-7894FC026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20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510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Memahami pembelajaran BIPA dalam berbagai konteks</vt:lpstr>
      <vt:lpstr>PowerPoint Presentation</vt:lpstr>
      <vt:lpstr>PowerPoint Presentation</vt:lpstr>
      <vt:lpstr>PowerPoint Presentation</vt:lpstr>
      <vt:lpstr>PowerPoint Presentation</vt:lpstr>
      <vt:lpstr>Pengenalan Perjuangan Bangsa Indonesia</vt:lpstr>
      <vt:lpstr>PowerPoint Presentation</vt:lpstr>
      <vt:lpstr>PowerPoint Presentation</vt:lpstr>
      <vt:lpstr>Penjelasan tentang budaya Indonesia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Memahami pembelajaran BIPA dalam berbagai konteks</dc:title>
  <dc:creator>asus</dc:creator>
  <cp:lastModifiedBy>asus</cp:lastModifiedBy>
  <cp:revision>4</cp:revision>
  <dcterms:created xsi:type="dcterms:W3CDTF">2023-12-10T04:56:56Z</dcterms:created>
  <dcterms:modified xsi:type="dcterms:W3CDTF">2023-12-10T05:19:03Z</dcterms:modified>
</cp:coreProperties>
</file>