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11/8/2023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21.jp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21.jp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21.jp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21.jp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21.jp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21.jp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21.jp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21.jp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114300" y="4572"/>
            <a:ext cx="24384" cy="21808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9644" y="4572"/>
            <a:ext cx="370332" cy="18120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6512" y="4572"/>
            <a:ext cx="368808" cy="1431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5592" y="0"/>
            <a:ext cx="152400" cy="9128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1604" y="0"/>
            <a:ext cx="422148" cy="5273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144" y="1801367"/>
            <a:ext cx="124968" cy="1280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3549396"/>
            <a:ext cx="138684" cy="48158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8016" y="1382267"/>
            <a:ext cx="143256" cy="4770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4112" y="4661916"/>
            <a:ext cx="22860" cy="218236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4028" y="5041392"/>
            <a:ext cx="370331" cy="180289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5628132"/>
            <a:ext cx="71628" cy="121615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09372" y="5422392"/>
            <a:ext cx="374904" cy="14264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69976" y="5945124"/>
            <a:ext cx="152400" cy="91287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70560" y="6330696"/>
            <a:ext cx="417576" cy="51815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471916" y="0"/>
            <a:ext cx="417575" cy="512063"/>
          </a:xfrm>
          <a:custGeom>
            <a:avLst/>
            <a:gdLst/>
            <a:ahLst/>
            <a:cxnLst/>
            <a:rect l="l" t="t" r="r" b="b"/>
            <a:pathLst>
              <a:path w="417575" h="512063">
                <a:moveTo>
                  <a:pt x="0" y="497839"/>
                </a:moveTo>
                <a:lnTo>
                  <a:pt x="19050" y="512063"/>
                </a:lnTo>
                <a:lnTo>
                  <a:pt x="346075" y="185547"/>
                </a:lnTo>
                <a:lnTo>
                  <a:pt x="417575" y="9525"/>
                </a:lnTo>
                <a:lnTo>
                  <a:pt x="393700" y="0"/>
                </a:lnTo>
                <a:lnTo>
                  <a:pt x="322325" y="171196"/>
                </a:lnTo>
                <a:lnTo>
                  <a:pt x="0" y="497839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519160" y="5693664"/>
            <a:ext cx="298704" cy="1155191"/>
          </a:xfrm>
          <a:custGeom>
            <a:avLst/>
            <a:gdLst/>
            <a:ahLst/>
            <a:cxnLst/>
            <a:rect l="l" t="t" r="r" b="b"/>
            <a:pathLst>
              <a:path w="298704" h="1155191">
                <a:moveTo>
                  <a:pt x="0" y="1155191"/>
                </a:moveTo>
                <a:lnTo>
                  <a:pt x="23875" y="1155191"/>
                </a:lnTo>
                <a:lnTo>
                  <a:pt x="23875" y="651484"/>
                </a:lnTo>
                <a:lnTo>
                  <a:pt x="298704" y="9537"/>
                </a:lnTo>
                <a:lnTo>
                  <a:pt x="279654" y="0"/>
                </a:lnTo>
                <a:lnTo>
                  <a:pt x="0" y="646722"/>
                </a:lnTo>
                <a:lnTo>
                  <a:pt x="0" y="11551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698992" y="4572"/>
            <a:ext cx="304800" cy="1545336"/>
          </a:xfrm>
          <a:custGeom>
            <a:avLst/>
            <a:gdLst/>
            <a:ahLst/>
            <a:cxnLst/>
            <a:rect l="l" t="t" r="r" b="b"/>
            <a:pathLst>
              <a:path w="304800" h="1545336">
                <a:moveTo>
                  <a:pt x="0" y="1545336"/>
                </a:moveTo>
                <a:lnTo>
                  <a:pt x="23749" y="1545336"/>
                </a:lnTo>
                <a:lnTo>
                  <a:pt x="23749" y="1264157"/>
                </a:lnTo>
                <a:lnTo>
                  <a:pt x="304800" y="984757"/>
                </a:lnTo>
                <a:lnTo>
                  <a:pt x="304800" y="0"/>
                </a:lnTo>
                <a:lnTo>
                  <a:pt x="276225" y="0"/>
                </a:lnTo>
                <a:lnTo>
                  <a:pt x="276225" y="975105"/>
                </a:lnTo>
                <a:lnTo>
                  <a:pt x="0" y="1254632"/>
                </a:lnTo>
                <a:lnTo>
                  <a:pt x="0" y="154533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429244" y="5045964"/>
            <a:ext cx="307848" cy="1802891"/>
          </a:xfrm>
          <a:custGeom>
            <a:avLst/>
            <a:gdLst/>
            <a:ahLst/>
            <a:cxnLst/>
            <a:rect l="l" t="t" r="r" b="b"/>
            <a:pathLst>
              <a:path w="307848" h="1802891">
                <a:moveTo>
                  <a:pt x="0" y="1802891"/>
                </a:moveTo>
                <a:lnTo>
                  <a:pt x="28575" y="1802891"/>
                </a:lnTo>
                <a:lnTo>
                  <a:pt x="28575" y="571842"/>
                </a:lnTo>
                <a:lnTo>
                  <a:pt x="307848" y="290703"/>
                </a:lnTo>
                <a:lnTo>
                  <a:pt x="307848" y="0"/>
                </a:lnTo>
                <a:lnTo>
                  <a:pt x="279273" y="0"/>
                </a:lnTo>
                <a:lnTo>
                  <a:pt x="279273" y="281178"/>
                </a:lnTo>
                <a:lnTo>
                  <a:pt x="0" y="562305"/>
                </a:lnTo>
                <a:lnTo>
                  <a:pt x="0" y="18028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927592" y="6595871"/>
            <a:ext cx="24383" cy="252984"/>
          </a:xfrm>
          <a:custGeom>
            <a:avLst/>
            <a:gdLst/>
            <a:ahLst/>
            <a:cxnLst/>
            <a:rect l="l" t="t" r="r" b="b"/>
            <a:pathLst>
              <a:path w="24383" h="252983">
                <a:moveTo>
                  <a:pt x="0" y="252984"/>
                </a:moveTo>
                <a:lnTo>
                  <a:pt x="24383" y="252984"/>
                </a:lnTo>
                <a:lnTo>
                  <a:pt x="24383" y="0"/>
                </a:lnTo>
                <a:lnTo>
                  <a:pt x="0" y="0"/>
                </a:lnTo>
                <a:lnTo>
                  <a:pt x="0" y="25298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45361" y="454681"/>
            <a:ext cx="2058756" cy="711200"/>
          </a:xfrm>
          <a:prstGeom prst="rect">
            <a:avLst/>
          </a:prstGeom>
        </p:spPr>
        <p:txBody>
          <a:bodyPr wrap="square" lIns="0" tIns="35560" rIns="0" bIns="0" rtlCol="0">
            <a:noAutofit/>
          </a:bodyPr>
          <a:lstStyle/>
          <a:p>
            <a:pPr marL="12700">
              <a:lnSpc>
                <a:spcPts val="5600"/>
              </a:lnSpc>
            </a:pPr>
            <a:r>
              <a:rPr sz="5400" dirty="0" smtClean="0">
                <a:solidFill>
                  <a:srgbClr val="FFFFFF"/>
                </a:solidFill>
                <a:latin typeface="Algerian"/>
                <a:cs typeface="Algerian"/>
              </a:rPr>
              <a:t>BUKTI</a:t>
            </a:r>
            <a:endParaRPr sz="5400">
              <a:latin typeface="Algerian"/>
              <a:cs typeface="Algeri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47338" y="454681"/>
            <a:ext cx="3576059" cy="711200"/>
          </a:xfrm>
          <a:prstGeom prst="rect">
            <a:avLst/>
          </a:prstGeom>
        </p:spPr>
        <p:txBody>
          <a:bodyPr wrap="square" lIns="0" tIns="35560" rIns="0" bIns="0" rtlCol="0">
            <a:noAutofit/>
          </a:bodyPr>
          <a:lstStyle/>
          <a:p>
            <a:pPr marL="12700">
              <a:lnSpc>
                <a:spcPts val="5600"/>
              </a:lnSpc>
            </a:pPr>
            <a:r>
              <a:rPr sz="5400" spc="-2" dirty="0" smtClean="0">
                <a:solidFill>
                  <a:srgbClr val="FFFFFF"/>
                </a:solidFill>
                <a:latin typeface="Algerian"/>
                <a:cs typeface="Algerian"/>
              </a:rPr>
              <a:t>LANGSUNG</a:t>
            </a:r>
            <a:endParaRPr sz="5400">
              <a:latin typeface="Algerian"/>
              <a:cs typeface="Algeri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22729" y="1569106"/>
            <a:ext cx="2058756" cy="711200"/>
          </a:xfrm>
          <a:prstGeom prst="rect">
            <a:avLst/>
          </a:prstGeom>
        </p:spPr>
        <p:txBody>
          <a:bodyPr wrap="square" lIns="0" tIns="35560" rIns="0" bIns="0" rtlCol="0">
            <a:noAutofit/>
          </a:bodyPr>
          <a:lstStyle/>
          <a:p>
            <a:pPr marL="12700">
              <a:lnSpc>
                <a:spcPts val="5600"/>
              </a:lnSpc>
            </a:pPr>
            <a:r>
              <a:rPr sz="5400" dirty="0" smtClean="0">
                <a:solidFill>
                  <a:srgbClr val="FFFFFF"/>
                </a:solidFill>
                <a:latin typeface="Algerian"/>
                <a:cs typeface="Algerian"/>
              </a:rPr>
              <a:t>BUKTI</a:t>
            </a:r>
            <a:endParaRPr sz="5400">
              <a:latin typeface="Algerian"/>
              <a:cs typeface="Algeri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24705" y="1569106"/>
            <a:ext cx="1473415" cy="711200"/>
          </a:xfrm>
          <a:prstGeom prst="rect">
            <a:avLst/>
          </a:prstGeom>
        </p:spPr>
        <p:txBody>
          <a:bodyPr wrap="square" lIns="0" tIns="35560" rIns="0" bIns="0" rtlCol="0">
            <a:noAutofit/>
          </a:bodyPr>
          <a:lstStyle/>
          <a:p>
            <a:pPr marL="12700">
              <a:lnSpc>
                <a:spcPts val="5600"/>
              </a:lnSpc>
            </a:pPr>
            <a:r>
              <a:rPr sz="5400" dirty="0" smtClean="0">
                <a:solidFill>
                  <a:srgbClr val="FFFFFF"/>
                </a:solidFill>
                <a:latin typeface="Algerian"/>
                <a:cs typeface="Algerian"/>
              </a:rPr>
              <a:t>DAN</a:t>
            </a:r>
            <a:endParaRPr sz="5400">
              <a:latin typeface="Algerian"/>
              <a:cs typeface="Algeri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8952" y="1569106"/>
            <a:ext cx="1508241" cy="711200"/>
          </a:xfrm>
          <a:prstGeom prst="rect">
            <a:avLst/>
          </a:prstGeom>
        </p:spPr>
        <p:txBody>
          <a:bodyPr wrap="square" lIns="0" tIns="35560" rIns="0" bIns="0" rtlCol="0">
            <a:noAutofit/>
          </a:bodyPr>
          <a:lstStyle/>
          <a:p>
            <a:pPr marL="12700">
              <a:lnSpc>
                <a:spcPts val="5600"/>
              </a:lnSpc>
            </a:pPr>
            <a:r>
              <a:rPr sz="5400" dirty="0" smtClean="0">
                <a:solidFill>
                  <a:srgbClr val="FFFFFF"/>
                </a:solidFill>
                <a:latin typeface="Algerian"/>
                <a:cs typeface="Algerian"/>
              </a:rPr>
              <a:t>TAK</a:t>
            </a:r>
            <a:endParaRPr sz="5400">
              <a:latin typeface="Algerian"/>
              <a:cs typeface="Algeri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1600" y="1908418"/>
            <a:ext cx="6608064" cy="711504"/>
          </a:xfrm>
          <a:prstGeom prst="rect">
            <a:avLst/>
          </a:prstGeom>
        </p:spPr>
        <p:txBody>
          <a:bodyPr wrap="square" lIns="0" tIns="35560" rIns="0" bIns="0" rtlCol="0">
            <a:noAutofit/>
          </a:bodyPr>
          <a:lstStyle/>
          <a:p>
            <a:pPr marL="12700" algn="ctr">
              <a:lnSpc>
                <a:spcPts val="5600"/>
              </a:lnSpc>
            </a:pPr>
            <a:r>
              <a:rPr lang="en-US" sz="5400" spc="-1" dirty="0" err="1" smtClean="0">
                <a:latin typeface="Algerian"/>
                <a:cs typeface="Algerian"/>
              </a:rPr>
              <a:t>Pembuktian</a:t>
            </a:r>
            <a:r>
              <a:rPr lang="en-US" sz="5400" spc="-1" dirty="0" smtClean="0">
                <a:latin typeface="Algerian"/>
                <a:cs typeface="Algerian"/>
              </a:rPr>
              <a:t> </a:t>
            </a:r>
            <a:r>
              <a:rPr lang="en-US" sz="5400" spc="-1" dirty="0" err="1" smtClean="0">
                <a:latin typeface="Algerian"/>
                <a:cs typeface="Algerian"/>
              </a:rPr>
              <a:t>langsung</a:t>
            </a:r>
            <a:r>
              <a:rPr lang="en-US" sz="5400" spc="-1" dirty="0" smtClean="0">
                <a:latin typeface="Algerian"/>
                <a:cs typeface="Algerian"/>
              </a:rPr>
              <a:t> </a:t>
            </a:r>
            <a:r>
              <a:rPr lang="en-US" sz="5400" spc="-1" dirty="0" err="1" smtClean="0">
                <a:latin typeface="Algerian"/>
                <a:cs typeface="Algerian"/>
              </a:rPr>
              <a:t>dan</a:t>
            </a:r>
            <a:r>
              <a:rPr lang="en-US" sz="5400" spc="-1" dirty="0" smtClean="0">
                <a:latin typeface="Algerian"/>
                <a:cs typeface="Algerian"/>
              </a:rPr>
              <a:t> </a:t>
            </a:r>
            <a:r>
              <a:rPr lang="en-US" sz="5400" spc="-1" dirty="0" err="1" smtClean="0">
                <a:latin typeface="Algerian"/>
                <a:cs typeface="Algerian"/>
              </a:rPr>
              <a:t>tak</a:t>
            </a:r>
            <a:r>
              <a:rPr lang="en-US" sz="5400" spc="-1" dirty="0" smtClean="0">
                <a:latin typeface="Algerian"/>
                <a:cs typeface="Algerian"/>
              </a:rPr>
              <a:t> </a:t>
            </a:r>
            <a:r>
              <a:rPr lang="en-US" sz="5400" spc="-1" dirty="0" err="1" smtClean="0">
                <a:latin typeface="Algerian"/>
                <a:cs typeface="Algerian"/>
              </a:rPr>
              <a:t>langsung</a:t>
            </a:r>
            <a:endParaRPr sz="5400" dirty="0">
              <a:latin typeface="Algerian"/>
              <a:cs typeface="Algeri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07172" y="5995353"/>
            <a:ext cx="120083" cy="159512"/>
          </a:xfrm>
          <a:prstGeom prst="rect">
            <a:avLst/>
          </a:prstGeom>
        </p:spPr>
        <p:txBody>
          <a:bodyPr wrap="square" lIns="0" tIns="7493" rIns="0" bIns="0" rtlCol="0">
            <a:noAutofit/>
          </a:bodyPr>
          <a:lstStyle/>
          <a:p>
            <a:pPr marL="12700">
              <a:lnSpc>
                <a:spcPts val="1180"/>
              </a:lnSpc>
            </a:pPr>
            <a:r>
              <a:rPr sz="105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90600" y="1447800"/>
            <a:ext cx="7467600" cy="2438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jelasnya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simak</a:t>
            </a:r>
            <a:r>
              <a:rPr lang="en-US" dirty="0" smtClean="0"/>
              <a:t> video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pPr algn="ctr"/>
            <a:r>
              <a:rPr lang="en-US" dirty="0" smtClean="0"/>
              <a:t>https://www.youtube.com/watch?v=moA53quytmc&amp;t=713s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4300" y="4572"/>
            <a:ext cx="24384" cy="21808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9644" y="4572"/>
            <a:ext cx="370332" cy="1812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6512" y="4572"/>
            <a:ext cx="368808" cy="14310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5592" y="0"/>
            <a:ext cx="152400" cy="9128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41604" y="0"/>
            <a:ext cx="422148" cy="5273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44" y="1801367"/>
            <a:ext cx="124968" cy="1280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3549396"/>
            <a:ext cx="138684" cy="4815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8016" y="1382267"/>
            <a:ext cx="143256" cy="4770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4112" y="4661916"/>
            <a:ext cx="22860" cy="21823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4028" y="5041392"/>
            <a:ext cx="370331" cy="1802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5628132"/>
            <a:ext cx="71628" cy="12161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09372" y="5422392"/>
            <a:ext cx="374904" cy="14264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69976" y="5945124"/>
            <a:ext cx="152400" cy="91287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70560" y="6330696"/>
            <a:ext cx="417576" cy="51815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471916" y="0"/>
            <a:ext cx="417575" cy="512063"/>
          </a:xfrm>
          <a:custGeom>
            <a:avLst/>
            <a:gdLst/>
            <a:ahLst/>
            <a:cxnLst/>
            <a:rect l="l" t="t" r="r" b="b"/>
            <a:pathLst>
              <a:path w="417575" h="512063">
                <a:moveTo>
                  <a:pt x="0" y="497839"/>
                </a:moveTo>
                <a:lnTo>
                  <a:pt x="19050" y="512063"/>
                </a:lnTo>
                <a:lnTo>
                  <a:pt x="346075" y="185547"/>
                </a:lnTo>
                <a:lnTo>
                  <a:pt x="417575" y="9525"/>
                </a:lnTo>
                <a:lnTo>
                  <a:pt x="393700" y="0"/>
                </a:lnTo>
                <a:lnTo>
                  <a:pt x="322325" y="171196"/>
                </a:lnTo>
                <a:lnTo>
                  <a:pt x="0" y="497839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519160" y="5693664"/>
            <a:ext cx="298704" cy="1155191"/>
          </a:xfrm>
          <a:custGeom>
            <a:avLst/>
            <a:gdLst/>
            <a:ahLst/>
            <a:cxnLst/>
            <a:rect l="l" t="t" r="r" b="b"/>
            <a:pathLst>
              <a:path w="298704" h="1155191">
                <a:moveTo>
                  <a:pt x="0" y="1155191"/>
                </a:moveTo>
                <a:lnTo>
                  <a:pt x="23875" y="1155191"/>
                </a:lnTo>
                <a:lnTo>
                  <a:pt x="23875" y="651484"/>
                </a:lnTo>
                <a:lnTo>
                  <a:pt x="298704" y="9537"/>
                </a:lnTo>
                <a:lnTo>
                  <a:pt x="279654" y="0"/>
                </a:lnTo>
                <a:lnTo>
                  <a:pt x="0" y="646722"/>
                </a:lnTo>
                <a:lnTo>
                  <a:pt x="0" y="11551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698992" y="4572"/>
            <a:ext cx="304800" cy="1545336"/>
          </a:xfrm>
          <a:custGeom>
            <a:avLst/>
            <a:gdLst/>
            <a:ahLst/>
            <a:cxnLst/>
            <a:rect l="l" t="t" r="r" b="b"/>
            <a:pathLst>
              <a:path w="304800" h="1545336">
                <a:moveTo>
                  <a:pt x="0" y="1545336"/>
                </a:moveTo>
                <a:lnTo>
                  <a:pt x="23749" y="1545336"/>
                </a:lnTo>
                <a:lnTo>
                  <a:pt x="23749" y="1264157"/>
                </a:lnTo>
                <a:lnTo>
                  <a:pt x="304800" y="984757"/>
                </a:lnTo>
                <a:lnTo>
                  <a:pt x="304800" y="0"/>
                </a:lnTo>
                <a:lnTo>
                  <a:pt x="276225" y="0"/>
                </a:lnTo>
                <a:lnTo>
                  <a:pt x="276225" y="975105"/>
                </a:lnTo>
                <a:lnTo>
                  <a:pt x="0" y="1254632"/>
                </a:lnTo>
                <a:lnTo>
                  <a:pt x="0" y="154533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429244" y="5045964"/>
            <a:ext cx="307848" cy="1802891"/>
          </a:xfrm>
          <a:custGeom>
            <a:avLst/>
            <a:gdLst/>
            <a:ahLst/>
            <a:cxnLst/>
            <a:rect l="l" t="t" r="r" b="b"/>
            <a:pathLst>
              <a:path w="307848" h="1802891">
                <a:moveTo>
                  <a:pt x="0" y="1802891"/>
                </a:moveTo>
                <a:lnTo>
                  <a:pt x="28575" y="1802891"/>
                </a:lnTo>
                <a:lnTo>
                  <a:pt x="28575" y="571842"/>
                </a:lnTo>
                <a:lnTo>
                  <a:pt x="307848" y="290703"/>
                </a:lnTo>
                <a:lnTo>
                  <a:pt x="307848" y="0"/>
                </a:lnTo>
                <a:lnTo>
                  <a:pt x="279273" y="0"/>
                </a:lnTo>
                <a:lnTo>
                  <a:pt x="279273" y="281178"/>
                </a:lnTo>
                <a:lnTo>
                  <a:pt x="0" y="562305"/>
                </a:lnTo>
                <a:lnTo>
                  <a:pt x="0" y="18028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927592" y="6595871"/>
            <a:ext cx="24383" cy="252984"/>
          </a:xfrm>
          <a:custGeom>
            <a:avLst/>
            <a:gdLst/>
            <a:ahLst/>
            <a:cxnLst/>
            <a:rect l="l" t="t" r="r" b="b"/>
            <a:pathLst>
              <a:path w="24383" h="252983">
                <a:moveTo>
                  <a:pt x="0" y="252984"/>
                </a:moveTo>
                <a:lnTo>
                  <a:pt x="24383" y="252984"/>
                </a:lnTo>
                <a:lnTo>
                  <a:pt x="24383" y="0"/>
                </a:lnTo>
                <a:lnTo>
                  <a:pt x="0" y="0"/>
                </a:lnTo>
                <a:lnTo>
                  <a:pt x="0" y="25298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34923" y="1115573"/>
            <a:ext cx="3538517" cy="482600"/>
          </a:xfrm>
          <a:prstGeom prst="rect">
            <a:avLst/>
          </a:prstGeom>
        </p:spPr>
        <p:txBody>
          <a:bodyPr wrap="square" lIns="0" tIns="23939" rIns="0" bIns="0" rtlCol="0">
            <a:noAutofit/>
          </a:bodyPr>
          <a:lstStyle/>
          <a:p>
            <a:pPr marL="12700">
              <a:lnSpc>
                <a:spcPts val="3770"/>
              </a:lnSpc>
            </a:pPr>
            <a:r>
              <a:rPr sz="3600" spc="-6" dirty="0" smtClean="0">
                <a:solidFill>
                  <a:srgbClr val="FFFFFF"/>
                </a:solidFill>
                <a:latin typeface="Tw Cen MT"/>
                <a:cs typeface="Tw Cen MT"/>
              </a:rPr>
              <a:t>BUKTI LANGSUNG</a:t>
            </a:r>
            <a:endParaRPr sz="3600">
              <a:latin typeface="Tw Cen MT"/>
              <a:cs typeface="Tw Cen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4923" y="2297437"/>
            <a:ext cx="215900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63523" y="2366564"/>
            <a:ext cx="6606088" cy="1573541"/>
          </a:xfrm>
          <a:prstGeom prst="rect">
            <a:avLst/>
          </a:prstGeom>
        </p:spPr>
        <p:txBody>
          <a:bodyPr wrap="square" lIns="0" tIns="19304" rIns="0" bIns="0" rtlCol="0">
            <a:noAutofit/>
          </a:bodyPr>
          <a:lstStyle/>
          <a:p>
            <a:pPr marL="12700" marR="47594">
              <a:lnSpc>
                <a:spcPts val="3040"/>
              </a:lnSpc>
            </a:pPr>
            <a:r>
              <a:rPr sz="3600" spc="-3" baseline="11479" dirty="0" smtClean="0">
                <a:solidFill>
                  <a:srgbClr val="FFFFFF"/>
                </a:solidFill>
                <a:latin typeface="Tw Cen MT"/>
                <a:cs typeface="Tw Cen MT"/>
              </a:rPr>
              <a:t>Perhatikan bentuk implikasi : p </a:t>
            </a:r>
            <a:r>
              <a:rPr sz="3600" spc="0" baseline="8134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⇒</a:t>
            </a:r>
            <a:r>
              <a:rPr sz="3600" spc="-3" baseline="11479" dirty="0" smtClean="0">
                <a:solidFill>
                  <a:srgbClr val="FFFFFF"/>
                </a:solidFill>
                <a:latin typeface="Tw Cen MT"/>
                <a:cs typeface="Tw Cen MT"/>
              </a:rPr>
              <a:t>q</a:t>
            </a:r>
            <a:endParaRPr sz="2400">
              <a:latin typeface="Tw Cen MT"/>
              <a:cs typeface="Tw Cen MT"/>
            </a:endParaRPr>
          </a:p>
          <a:p>
            <a:pPr marL="241350">
              <a:lnSpc>
                <a:spcPct val="95825"/>
              </a:lnSpc>
              <a:spcBef>
                <a:spcPts val="23"/>
              </a:spcBef>
            </a:pPr>
            <a:r>
              <a:rPr sz="2500" spc="28" dirty="0" smtClean="0">
                <a:solidFill>
                  <a:srgbClr val="FFFFFF"/>
                </a:solidFill>
                <a:latin typeface="Arial"/>
                <a:cs typeface="Arial"/>
              </a:rPr>
              <a:t>•  </a:t>
            </a:r>
            <a:r>
              <a:rPr sz="2000" spc="-5" dirty="0" smtClean="0">
                <a:solidFill>
                  <a:srgbClr val="FFFFFF"/>
                </a:solidFill>
                <a:latin typeface="Tw Cen MT"/>
                <a:cs typeface="Tw Cen MT"/>
              </a:rPr>
              <a:t>Pada implikasi, jika p salah, apapun nilai q, implikasi selalu</a:t>
            </a:r>
            <a:endParaRPr sz="2000">
              <a:latin typeface="Tw Cen MT"/>
              <a:cs typeface="Tw Cen MT"/>
            </a:endParaRPr>
          </a:p>
          <a:p>
            <a:pPr marL="469950" marR="47594">
              <a:lnSpc>
                <a:spcPct val="90738"/>
              </a:lnSpc>
              <a:spcBef>
                <a:spcPts val="640"/>
              </a:spcBef>
            </a:pPr>
            <a:r>
              <a:rPr sz="2000" spc="0" dirty="0" smtClean="0">
                <a:solidFill>
                  <a:srgbClr val="FFFFFF"/>
                </a:solidFill>
                <a:latin typeface="Tw Cen MT"/>
                <a:cs typeface="Tw Cen MT"/>
              </a:rPr>
              <a:t>benar</a:t>
            </a:r>
            <a:endParaRPr sz="2000">
              <a:latin typeface="Tw Cen MT"/>
              <a:cs typeface="Tw Cen MT"/>
            </a:endParaRPr>
          </a:p>
          <a:p>
            <a:pPr marL="241350" marR="47594">
              <a:lnSpc>
                <a:spcPct val="95825"/>
              </a:lnSpc>
              <a:spcBef>
                <a:spcPts val="561"/>
              </a:spcBef>
            </a:pPr>
            <a:r>
              <a:rPr sz="2500" spc="113" dirty="0" smtClean="0">
                <a:solidFill>
                  <a:srgbClr val="FFFFFF"/>
                </a:solidFill>
                <a:latin typeface="Arial"/>
                <a:cs typeface="Arial"/>
              </a:rPr>
              <a:t>• </a:t>
            </a:r>
            <a:r>
              <a:rPr sz="2000" spc="-5" dirty="0" smtClean="0">
                <a:solidFill>
                  <a:srgbClr val="FFFFFF"/>
                </a:solidFill>
                <a:latin typeface="Tw Cen MT"/>
                <a:cs typeface="Tw Cen MT"/>
              </a:rPr>
              <a:t>Sedangkan jika p benar, maka q benar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4923" y="4660272"/>
            <a:ext cx="215900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63523" y="4729399"/>
            <a:ext cx="6236639" cy="769112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spc="-1" dirty="0" smtClean="0">
                <a:solidFill>
                  <a:srgbClr val="FFFFFF"/>
                </a:solidFill>
                <a:latin typeface="Tw Cen MT"/>
                <a:cs typeface="Tw Cen MT"/>
              </a:rPr>
              <a:t>Bukti langsung dilakukan dengan mengasumsikan </a:t>
            </a:r>
            <a:r>
              <a:rPr sz="2400" i="1" spc="-1" dirty="0" smtClean="0">
                <a:solidFill>
                  <a:srgbClr val="FFFFFF"/>
                </a:solidFill>
                <a:latin typeface="Tw Cen MT"/>
                <a:cs typeface="Tw Cen MT"/>
              </a:rPr>
              <a:t>p</a:t>
            </a:r>
            <a:endParaRPr sz="2400">
              <a:latin typeface="Tw Cen MT"/>
              <a:cs typeface="Tw Cen MT"/>
            </a:endParaRPr>
          </a:p>
          <a:p>
            <a:pPr marL="12700" marR="45720">
              <a:lnSpc>
                <a:spcPct val="90738"/>
              </a:lnSpc>
              <a:spcBef>
                <a:spcPts val="715"/>
              </a:spcBef>
            </a:pPr>
            <a:r>
              <a:rPr sz="2400" spc="-10" dirty="0" smtClean="0">
                <a:solidFill>
                  <a:srgbClr val="FFFFFF"/>
                </a:solidFill>
                <a:latin typeface="Tw Cen MT"/>
                <a:cs typeface="Tw Cen MT"/>
              </a:rPr>
              <a:t>benar, kemudian ditunjukkan bahwa q juga benar.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07172" y="5995353"/>
            <a:ext cx="120083" cy="159512"/>
          </a:xfrm>
          <a:prstGeom prst="rect">
            <a:avLst/>
          </a:prstGeom>
        </p:spPr>
        <p:txBody>
          <a:bodyPr wrap="square" lIns="0" tIns="7493" rIns="0" bIns="0" rtlCol="0">
            <a:noAutofit/>
          </a:bodyPr>
          <a:lstStyle/>
          <a:p>
            <a:pPr marL="12700">
              <a:lnSpc>
                <a:spcPts val="1180"/>
              </a:lnSpc>
            </a:pPr>
            <a:r>
              <a:rPr sz="1050" dirty="0" smtClean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4300" y="4572"/>
            <a:ext cx="24384" cy="21808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9644" y="4572"/>
            <a:ext cx="370332" cy="1812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6512" y="4572"/>
            <a:ext cx="368808" cy="14310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5592" y="0"/>
            <a:ext cx="152400" cy="9128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41604" y="0"/>
            <a:ext cx="422148" cy="5273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144" y="1801367"/>
            <a:ext cx="124968" cy="1280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3549396"/>
            <a:ext cx="138684" cy="4815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8016" y="1382267"/>
            <a:ext cx="143256" cy="4770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34112" y="4661916"/>
            <a:ext cx="22860" cy="21823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4028" y="5041392"/>
            <a:ext cx="370331" cy="1802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5628132"/>
            <a:ext cx="71628" cy="12161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09372" y="5422392"/>
            <a:ext cx="374904" cy="14264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9976" y="5945124"/>
            <a:ext cx="152400" cy="91287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70560" y="6330696"/>
            <a:ext cx="417576" cy="51815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471916" y="0"/>
            <a:ext cx="417575" cy="512063"/>
          </a:xfrm>
          <a:custGeom>
            <a:avLst/>
            <a:gdLst/>
            <a:ahLst/>
            <a:cxnLst/>
            <a:rect l="l" t="t" r="r" b="b"/>
            <a:pathLst>
              <a:path w="417575" h="512063">
                <a:moveTo>
                  <a:pt x="0" y="497839"/>
                </a:moveTo>
                <a:lnTo>
                  <a:pt x="19050" y="512063"/>
                </a:lnTo>
                <a:lnTo>
                  <a:pt x="346075" y="185547"/>
                </a:lnTo>
                <a:lnTo>
                  <a:pt x="417575" y="9525"/>
                </a:lnTo>
                <a:lnTo>
                  <a:pt x="393700" y="0"/>
                </a:lnTo>
                <a:lnTo>
                  <a:pt x="322325" y="171196"/>
                </a:lnTo>
                <a:lnTo>
                  <a:pt x="0" y="497839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519160" y="5693664"/>
            <a:ext cx="298704" cy="1155191"/>
          </a:xfrm>
          <a:custGeom>
            <a:avLst/>
            <a:gdLst/>
            <a:ahLst/>
            <a:cxnLst/>
            <a:rect l="l" t="t" r="r" b="b"/>
            <a:pathLst>
              <a:path w="298704" h="1155191">
                <a:moveTo>
                  <a:pt x="0" y="1155191"/>
                </a:moveTo>
                <a:lnTo>
                  <a:pt x="23875" y="1155191"/>
                </a:lnTo>
                <a:lnTo>
                  <a:pt x="23875" y="651484"/>
                </a:lnTo>
                <a:lnTo>
                  <a:pt x="298704" y="9537"/>
                </a:lnTo>
                <a:lnTo>
                  <a:pt x="279654" y="0"/>
                </a:lnTo>
                <a:lnTo>
                  <a:pt x="0" y="646722"/>
                </a:lnTo>
                <a:lnTo>
                  <a:pt x="0" y="11551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698992" y="4572"/>
            <a:ext cx="304800" cy="1545336"/>
          </a:xfrm>
          <a:custGeom>
            <a:avLst/>
            <a:gdLst/>
            <a:ahLst/>
            <a:cxnLst/>
            <a:rect l="l" t="t" r="r" b="b"/>
            <a:pathLst>
              <a:path w="304800" h="1545336">
                <a:moveTo>
                  <a:pt x="0" y="1545336"/>
                </a:moveTo>
                <a:lnTo>
                  <a:pt x="23749" y="1545336"/>
                </a:lnTo>
                <a:lnTo>
                  <a:pt x="23749" y="1264157"/>
                </a:lnTo>
                <a:lnTo>
                  <a:pt x="304800" y="984757"/>
                </a:lnTo>
                <a:lnTo>
                  <a:pt x="304800" y="0"/>
                </a:lnTo>
                <a:lnTo>
                  <a:pt x="276225" y="0"/>
                </a:lnTo>
                <a:lnTo>
                  <a:pt x="276225" y="975105"/>
                </a:lnTo>
                <a:lnTo>
                  <a:pt x="0" y="1254632"/>
                </a:lnTo>
                <a:lnTo>
                  <a:pt x="0" y="154533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9244" y="5045964"/>
            <a:ext cx="307848" cy="1802891"/>
          </a:xfrm>
          <a:custGeom>
            <a:avLst/>
            <a:gdLst/>
            <a:ahLst/>
            <a:cxnLst/>
            <a:rect l="l" t="t" r="r" b="b"/>
            <a:pathLst>
              <a:path w="307848" h="1802891">
                <a:moveTo>
                  <a:pt x="0" y="1802891"/>
                </a:moveTo>
                <a:lnTo>
                  <a:pt x="28575" y="1802891"/>
                </a:lnTo>
                <a:lnTo>
                  <a:pt x="28575" y="571842"/>
                </a:lnTo>
                <a:lnTo>
                  <a:pt x="307848" y="290703"/>
                </a:lnTo>
                <a:lnTo>
                  <a:pt x="307848" y="0"/>
                </a:lnTo>
                <a:lnTo>
                  <a:pt x="279273" y="0"/>
                </a:lnTo>
                <a:lnTo>
                  <a:pt x="279273" y="281178"/>
                </a:lnTo>
                <a:lnTo>
                  <a:pt x="0" y="562305"/>
                </a:lnTo>
                <a:lnTo>
                  <a:pt x="0" y="18028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927592" y="6595871"/>
            <a:ext cx="24383" cy="252984"/>
          </a:xfrm>
          <a:custGeom>
            <a:avLst/>
            <a:gdLst/>
            <a:ahLst/>
            <a:cxnLst/>
            <a:rect l="l" t="t" r="r" b="b"/>
            <a:pathLst>
              <a:path w="24383" h="252983">
                <a:moveTo>
                  <a:pt x="0" y="252984"/>
                </a:moveTo>
                <a:lnTo>
                  <a:pt x="24383" y="252984"/>
                </a:lnTo>
                <a:lnTo>
                  <a:pt x="24383" y="0"/>
                </a:lnTo>
                <a:lnTo>
                  <a:pt x="0" y="0"/>
                </a:lnTo>
                <a:lnTo>
                  <a:pt x="0" y="25298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34923" y="1115573"/>
            <a:ext cx="2326139" cy="482600"/>
          </a:xfrm>
          <a:prstGeom prst="rect">
            <a:avLst/>
          </a:prstGeom>
        </p:spPr>
        <p:txBody>
          <a:bodyPr wrap="square" lIns="0" tIns="23939" rIns="0" bIns="0" rtlCol="0">
            <a:noAutofit/>
          </a:bodyPr>
          <a:lstStyle/>
          <a:p>
            <a:pPr marL="12700">
              <a:lnSpc>
                <a:spcPts val="3770"/>
              </a:lnSpc>
            </a:pPr>
            <a:r>
              <a:rPr sz="3600" spc="-8" dirty="0" smtClean="0">
                <a:solidFill>
                  <a:srgbClr val="FFFFFF"/>
                </a:solidFill>
                <a:latin typeface="Tw Cen MT"/>
                <a:cs typeface="Tw Cen MT"/>
              </a:rPr>
              <a:t>CONTOH 1.</a:t>
            </a:r>
            <a:endParaRPr sz="3600">
              <a:latin typeface="Tw Cen MT"/>
              <a:cs typeface="Tw Cen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17062" y="1115573"/>
            <a:ext cx="3536235" cy="482600"/>
          </a:xfrm>
          <a:prstGeom prst="rect">
            <a:avLst/>
          </a:prstGeom>
        </p:spPr>
        <p:txBody>
          <a:bodyPr wrap="square" lIns="0" tIns="23939" rIns="0" bIns="0" rtlCol="0">
            <a:noAutofit/>
          </a:bodyPr>
          <a:lstStyle/>
          <a:p>
            <a:pPr marL="12700">
              <a:lnSpc>
                <a:spcPts val="3770"/>
              </a:lnSpc>
            </a:pPr>
            <a:r>
              <a:rPr sz="3600" spc="-7" dirty="0" smtClean="0">
                <a:solidFill>
                  <a:srgbClr val="FFFFFF"/>
                </a:solidFill>
                <a:latin typeface="Tw Cen MT"/>
                <a:cs typeface="Tw Cen MT"/>
              </a:rPr>
              <a:t>BUKTI LANGSUNG</a:t>
            </a:r>
            <a:endParaRPr sz="3600">
              <a:latin typeface="Tw Cen MT"/>
              <a:cs typeface="Tw Cen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3444" y="1642193"/>
            <a:ext cx="7413702" cy="554608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-5" dirty="0" smtClean="0">
                <a:solidFill>
                  <a:srgbClr val="FFFFFF"/>
                </a:solidFill>
                <a:latin typeface="Tw Cen MT"/>
                <a:cs typeface="Tw Cen MT"/>
              </a:rPr>
              <a:t>Buktikan bahwa kuadrat dari bilangan genap pasti merupakan bilangan</a:t>
            </a:r>
            <a:endParaRPr sz="2000">
              <a:latin typeface="Tw Cen MT"/>
              <a:cs typeface="Tw Cen MT"/>
            </a:endParaRPr>
          </a:p>
          <a:p>
            <a:pPr marL="12700" marR="38176">
              <a:lnSpc>
                <a:spcPts val="2165"/>
              </a:lnSpc>
              <a:spcBef>
                <a:spcPts val="1"/>
              </a:spcBef>
            </a:pPr>
            <a:r>
              <a:rPr sz="2000" spc="-8" dirty="0" smtClean="0">
                <a:solidFill>
                  <a:srgbClr val="FFFFFF"/>
                </a:solidFill>
                <a:latin typeface="Tw Cen MT"/>
                <a:cs typeface="Tw Cen MT"/>
              </a:rPr>
              <a:t>genap !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81594" y="2246111"/>
            <a:ext cx="269532" cy="289019"/>
          </a:xfrm>
          <a:prstGeom prst="rect">
            <a:avLst/>
          </a:prstGeom>
        </p:spPr>
        <p:txBody>
          <a:bodyPr wrap="square" lIns="0" tIns="4445" rIns="0" bIns="0" rtlCol="0">
            <a:noAutofit/>
          </a:bodyPr>
          <a:lstStyle/>
          <a:p>
            <a:pPr marL="12700">
              <a:lnSpc>
                <a:spcPts val="1577"/>
              </a:lnSpc>
            </a:pPr>
            <a:r>
              <a:rPr sz="3000" spc="6" baseline="-18367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r>
              <a:rPr sz="1350" spc="6" dirty="0" smtClean="0">
                <a:solidFill>
                  <a:srgbClr val="FFFFFF"/>
                </a:solidFill>
                <a:latin typeface="Tw Cen MT"/>
                <a:cs typeface="Tw Cen MT"/>
              </a:rPr>
              <a:t>2</a:t>
            </a:r>
            <a:endParaRPr sz="1350">
              <a:latin typeface="Tw Cen MT"/>
              <a:cs typeface="Tw Cen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3444" y="2255222"/>
            <a:ext cx="806094" cy="55422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-1" dirty="0" smtClean="0">
                <a:solidFill>
                  <a:srgbClr val="FFFFFF"/>
                </a:solidFill>
                <a:latin typeface="Tw Cen MT"/>
                <a:cs typeface="Tw Cen MT"/>
              </a:rPr>
              <a:t>Soal ini</a:t>
            </a:r>
            <a:endParaRPr sz="2000">
              <a:latin typeface="Tw Cen MT"/>
              <a:cs typeface="Tw Cen MT"/>
            </a:endParaRPr>
          </a:p>
          <a:p>
            <a:pPr marL="12700" marR="38176">
              <a:lnSpc>
                <a:spcPts val="2160"/>
              </a:lnSpc>
              <a:spcBef>
                <a:spcPts val="1"/>
              </a:spcBef>
            </a:pPr>
            <a:r>
              <a:rPr sz="2000" spc="-12" dirty="0" smtClean="0">
                <a:solidFill>
                  <a:srgbClr val="FFFFFF"/>
                </a:solidFill>
                <a:latin typeface="Tw Cen MT"/>
                <a:cs typeface="Tw Cen MT"/>
              </a:rPr>
              <a:t>genap.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03543" y="2255222"/>
            <a:ext cx="598937" cy="27990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dirty="0" smtClean="0">
                <a:solidFill>
                  <a:srgbClr val="FFFFFF"/>
                </a:solidFill>
                <a:latin typeface="Tw Cen MT"/>
                <a:cs typeface="Tw Cen MT"/>
              </a:rPr>
              <a:t>sama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06982" y="2255222"/>
            <a:ext cx="830598" cy="27990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-5" dirty="0" smtClean="0">
                <a:solidFill>
                  <a:srgbClr val="FFFFFF"/>
                </a:solidFill>
                <a:latin typeface="Tw Cen MT"/>
                <a:cs typeface="Tw Cen MT"/>
              </a:rPr>
              <a:t>dengan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40495" y="2255222"/>
            <a:ext cx="1294054" cy="27990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-14" dirty="0" smtClean="0">
                <a:solidFill>
                  <a:srgbClr val="FFFFFF"/>
                </a:solidFill>
                <a:latin typeface="Tw Cen MT"/>
                <a:cs typeface="Tw Cen MT"/>
              </a:rPr>
              <a:t>menyatakan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37468" y="2255222"/>
            <a:ext cx="914134" cy="27990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0" dirty="0" smtClean="0">
                <a:solidFill>
                  <a:srgbClr val="FFFFFF"/>
                </a:solidFill>
                <a:latin typeface="Tw Cen MT"/>
                <a:cs typeface="Tw Cen MT"/>
              </a:rPr>
              <a:t>buktikan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54970" y="2255222"/>
            <a:ext cx="754249" cy="27990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-18" dirty="0" smtClean="0">
                <a:solidFill>
                  <a:srgbClr val="FFFFFF"/>
                </a:solidFill>
                <a:latin typeface="Tw Cen MT"/>
                <a:cs typeface="Tw Cen MT"/>
              </a:rPr>
              <a:t>bahwa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13912" y="2255222"/>
            <a:ext cx="427967" cy="27990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1" dirty="0" smtClean="0">
                <a:solidFill>
                  <a:srgbClr val="FFFFFF"/>
                </a:solidFill>
                <a:latin typeface="Tw Cen MT"/>
                <a:cs typeface="Tw Cen MT"/>
              </a:rPr>
              <a:t>jika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46321" y="2255222"/>
            <a:ext cx="175047" cy="27990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26259" y="2255222"/>
            <a:ext cx="718808" cy="27990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-7" dirty="0" smtClean="0">
                <a:solidFill>
                  <a:srgbClr val="FFFFFF"/>
                </a:solidFill>
                <a:latin typeface="Tw Cen MT"/>
                <a:cs typeface="Tw Cen MT"/>
              </a:rPr>
              <a:t>genap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48552" y="2255222"/>
            <a:ext cx="624956" cy="27990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-1" dirty="0" smtClean="0">
                <a:solidFill>
                  <a:srgbClr val="FFFFFF"/>
                </a:solidFill>
                <a:latin typeface="Tw Cen MT"/>
                <a:cs typeface="Tw Cen MT"/>
              </a:rPr>
              <a:t>maka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933492"/>
            <a:ext cx="137943" cy="330200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dirty="0" smtClean="0">
                <a:solidFill>
                  <a:srgbClr val="FFFFFF"/>
                </a:solidFill>
                <a:latin typeface="Tw Cen MT"/>
                <a:cs typeface="Tw Cen MT"/>
              </a:rPr>
              <a:t>.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07172" y="5995353"/>
            <a:ext cx="120083" cy="159512"/>
          </a:xfrm>
          <a:prstGeom prst="rect">
            <a:avLst/>
          </a:prstGeom>
        </p:spPr>
        <p:txBody>
          <a:bodyPr wrap="square" lIns="0" tIns="7493" rIns="0" bIns="0" rtlCol="0">
            <a:noAutofit/>
          </a:bodyPr>
          <a:lstStyle/>
          <a:p>
            <a:pPr marL="12700">
              <a:lnSpc>
                <a:spcPts val="1180"/>
              </a:lnSpc>
            </a:pPr>
            <a:r>
              <a:rPr sz="105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4300" y="4572"/>
            <a:ext cx="24384" cy="21808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9644" y="4572"/>
            <a:ext cx="370332" cy="1812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6512" y="4572"/>
            <a:ext cx="368808" cy="14310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45592" y="0"/>
            <a:ext cx="152400" cy="9128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1604" y="0"/>
            <a:ext cx="422148" cy="5273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44" y="1801367"/>
            <a:ext cx="124968" cy="1280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3549396"/>
            <a:ext cx="138684" cy="4815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8016" y="1382267"/>
            <a:ext cx="143256" cy="4770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34112" y="4661916"/>
            <a:ext cx="22860" cy="21823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24028" y="5041392"/>
            <a:ext cx="370331" cy="1802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5628132"/>
            <a:ext cx="71628" cy="12161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09372" y="5422392"/>
            <a:ext cx="374904" cy="14264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9976" y="5945124"/>
            <a:ext cx="152400" cy="91287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70560" y="6330696"/>
            <a:ext cx="417576" cy="51815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471916" y="0"/>
            <a:ext cx="417575" cy="512063"/>
          </a:xfrm>
          <a:custGeom>
            <a:avLst/>
            <a:gdLst/>
            <a:ahLst/>
            <a:cxnLst/>
            <a:rect l="l" t="t" r="r" b="b"/>
            <a:pathLst>
              <a:path w="417575" h="512063">
                <a:moveTo>
                  <a:pt x="0" y="497839"/>
                </a:moveTo>
                <a:lnTo>
                  <a:pt x="19050" y="512063"/>
                </a:lnTo>
                <a:lnTo>
                  <a:pt x="346075" y="185547"/>
                </a:lnTo>
                <a:lnTo>
                  <a:pt x="417575" y="9525"/>
                </a:lnTo>
                <a:lnTo>
                  <a:pt x="393700" y="0"/>
                </a:lnTo>
                <a:lnTo>
                  <a:pt x="322325" y="171196"/>
                </a:lnTo>
                <a:lnTo>
                  <a:pt x="0" y="497839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519160" y="5693664"/>
            <a:ext cx="298704" cy="1155191"/>
          </a:xfrm>
          <a:custGeom>
            <a:avLst/>
            <a:gdLst/>
            <a:ahLst/>
            <a:cxnLst/>
            <a:rect l="l" t="t" r="r" b="b"/>
            <a:pathLst>
              <a:path w="298704" h="1155191">
                <a:moveTo>
                  <a:pt x="0" y="1155191"/>
                </a:moveTo>
                <a:lnTo>
                  <a:pt x="23875" y="1155191"/>
                </a:lnTo>
                <a:lnTo>
                  <a:pt x="23875" y="651484"/>
                </a:lnTo>
                <a:lnTo>
                  <a:pt x="298704" y="9537"/>
                </a:lnTo>
                <a:lnTo>
                  <a:pt x="279654" y="0"/>
                </a:lnTo>
                <a:lnTo>
                  <a:pt x="0" y="646722"/>
                </a:lnTo>
                <a:lnTo>
                  <a:pt x="0" y="11551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698992" y="4572"/>
            <a:ext cx="304800" cy="1545336"/>
          </a:xfrm>
          <a:custGeom>
            <a:avLst/>
            <a:gdLst/>
            <a:ahLst/>
            <a:cxnLst/>
            <a:rect l="l" t="t" r="r" b="b"/>
            <a:pathLst>
              <a:path w="304800" h="1545336">
                <a:moveTo>
                  <a:pt x="0" y="1545336"/>
                </a:moveTo>
                <a:lnTo>
                  <a:pt x="23749" y="1545336"/>
                </a:lnTo>
                <a:lnTo>
                  <a:pt x="23749" y="1264157"/>
                </a:lnTo>
                <a:lnTo>
                  <a:pt x="304800" y="984757"/>
                </a:lnTo>
                <a:lnTo>
                  <a:pt x="304800" y="0"/>
                </a:lnTo>
                <a:lnTo>
                  <a:pt x="276225" y="0"/>
                </a:lnTo>
                <a:lnTo>
                  <a:pt x="276225" y="975105"/>
                </a:lnTo>
                <a:lnTo>
                  <a:pt x="0" y="1254632"/>
                </a:lnTo>
                <a:lnTo>
                  <a:pt x="0" y="154533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429244" y="5045964"/>
            <a:ext cx="307848" cy="1802891"/>
          </a:xfrm>
          <a:custGeom>
            <a:avLst/>
            <a:gdLst/>
            <a:ahLst/>
            <a:cxnLst/>
            <a:rect l="l" t="t" r="r" b="b"/>
            <a:pathLst>
              <a:path w="307848" h="1802891">
                <a:moveTo>
                  <a:pt x="0" y="1802891"/>
                </a:moveTo>
                <a:lnTo>
                  <a:pt x="28575" y="1802891"/>
                </a:lnTo>
                <a:lnTo>
                  <a:pt x="28575" y="571842"/>
                </a:lnTo>
                <a:lnTo>
                  <a:pt x="307848" y="290703"/>
                </a:lnTo>
                <a:lnTo>
                  <a:pt x="307848" y="0"/>
                </a:lnTo>
                <a:lnTo>
                  <a:pt x="279273" y="0"/>
                </a:lnTo>
                <a:lnTo>
                  <a:pt x="279273" y="281178"/>
                </a:lnTo>
                <a:lnTo>
                  <a:pt x="0" y="562305"/>
                </a:lnTo>
                <a:lnTo>
                  <a:pt x="0" y="18028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927592" y="6595871"/>
            <a:ext cx="24383" cy="252984"/>
          </a:xfrm>
          <a:custGeom>
            <a:avLst/>
            <a:gdLst/>
            <a:ahLst/>
            <a:cxnLst/>
            <a:rect l="l" t="t" r="r" b="b"/>
            <a:pathLst>
              <a:path w="24383" h="252983">
                <a:moveTo>
                  <a:pt x="0" y="252984"/>
                </a:moveTo>
                <a:lnTo>
                  <a:pt x="24383" y="252984"/>
                </a:lnTo>
                <a:lnTo>
                  <a:pt x="24383" y="0"/>
                </a:lnTo>
                <a:lnTo>
                  <a:pt x="0" y="0"/>
                </a:lnTo>
                <a:lnTo>
                  <a:pt x="0" y="25298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258062" y="2294936"/>
            <a:ext cx="4611301" cy="785941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 marR="45765">
              <a:lnSpc>
                <a:spcPts val="2545"/>
              </a:lnSpc>
            </a:pPr>
            <a:r>
              <a:rPr sz="2400" b="1" dirty="0" smtClean="0">
                <a:solidFill>
                  <a:srgbClr val="FFFFFF"/>
                </a:solidFill>
                <a:latin typeface="Tw Cen MT"/>
                <a:cs typeface="Tw Cen MT"/>
              </a:rPr>
              <a:t>Bukti</a:t>
            </a:r>
            <a:endParaRPr sz="2400">
              <a:latin typeface="Tw Cen MT"/>
              <a:cs typeface="Tw Cen MT"/>
            </a:endParaRPr>
          </a:p>
          <a:p>
            <a:pPr marL="26415">
              <a:lnSpc>
                <a:spcPct val="90738"/>
              </a:lnSpc>
              <a:spcBef>
                <a:spcPts val="847"/>
              </a:spcBef>
            </a:pP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Misalkan n genap , maka, n = 2k, for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5598" y="3206542"/>
            <a:ext cx="2829835" cy="330200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spc="-1" dirty="0" smtClean="0">
                <a:solidFill>
                  <a:srgbClr val="FFFFFF"/>
                </a:solidFill>
                <a:latin typeface="Tw Cen MT"/>
                <a:cs typeface="Tw Cen MT"/>
              </a:rPr>
              <a:t>suatu bilangan bulat k.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82490" y="3206542"/>
            <a:ext cx="2181007" cy="330200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Dengan demikian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49627" y="3589009"/>
            <a:ext cx="269532" cy="289019"/>
          </a:xfrm>
          <a:prstGeom prst="rect">
            <a:avLst/>
          </a:prstGeom>
        </p:spPr>
        <p:txBody>
          <a:bodyPr wrap="square" lIns="0" tIns="4445" rIns="0" bIns="0" rtlCol="0">
            <a:noAutofit/>
          </a:bodyPr>
          <a:lstStyle/>
          <a:p>
            <a:pPr marL="12700">
              <a:lnSpc>
                <a:spcPts val="1577"/>
              </a:lnSpc>
            </a:pPr>
            <a:r>
              <a:rPr sz="3000" spc="6" baseline="-18367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r>
              <a:rPr sz="1350" spc="6" dirty="0" smtClean="0">
                <a:solidFill>
                  <a:srgbClr val="FFFFFF"/>
                </a:solidFill>
                <a:latin typeface="Tw Cen MT"/>
                <a:cs typeface="Tw Cen MT"/>
              </a:rPr>
              <a:t>2</a:t>
            </a:r>
            <a:endParaRPr sz="1350">
              <a:latin typeface="Tw Cen MT"/>
              <a:cs typeface="Tw Cen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23948" y="3589009"/>
            <a:ext cx="2371399" cy="289019"/>
          </a:xfrm>
          <a:prstGeom prst="rect">
            <a:avLst/>
          </a:prstGeom>
        </p:spPr>
        <p:txBody>
          <a:bodyPr wrap="square" lIns="0" tIns="4445" rIns="0" bIns="0" rtlCol="0">
            <a:noAutofit/>
          </a:bodyPr>
          <a:lstStyle/>
          <a:p>
            <a:pPr marL="12700">
              <a:lnSpc>
                <a:spcPts val="1634"/>
              </a:lnSpc>
            </a:pPr>
            <a:r>
              <a:rPr sz="2000" spc="16" dirty="0" smtClean="0">
                <a:solidFill>
                  <a:srgbClr val="FFFFFF"/>
                </a:solidFill>
                <a:latin typeface="Tw Cen MT"/>
                <a:cs typeface="Tw Cen MT"/>
              </a:rPr>
              <a:t>= (2k)</a:t>
            </a:r>
            <a:r>
              <a:rPr sz="2025" spc="16" baseline="27211" dirty="0" smtClean="0">
                <a:solidFill>
                  <a:srgbClr val="FFFFFF"/>
                </a:solidFill>
                <a:latin typeface="Tw Cen MT"/>
                <a:cs typeface="Tw Cen MT"/>
              </a:rPr>
              <a:t>2 </a:t>
            </a:r>
            <a:r>
              <a:rPr sz="2000" spc="16" dirty="0" smtClean="0">
                <a:solidFill>
                  <a:srgbClr val="FFFFFF"/>
                </a:solidFill>
                <a:latin typeface="Tw Cen MT"/>
                <a:cs typeface="Tw Cen MT"/>
              </a:rPr>
              <a:t>= 4k</a:t>
            </a:r>
            <a:r>
              <a:rPr sz="2025" spc="16" baseline="27211" dirty="0" smtClean="0">
                <a:solidFill>
                  <a:srgbClr val="FFFFFF"/>
                </a:solidFill>
                <a:latin typeface="Tw Cen MT"/>
                <a:cs typeface="Tw Cen MT"/>
              </a:rPr>
              <a:t>2 </a:t>
            </a:r>
            <a:r>
              <a:rPr sz="2000" spc="16" dirty="0" smtClean="0">
                <a:solidFill>
                  <a:srgbClr val="FFFFFF"/>
                </a:solidFill>
                <a:latin typeface="Tw Cen MT"/>
                <a:cs typeface="Tw Cen MT"/>
              </a:rPr>
              <a:t>= 2(2k</a:t>
            </a:r>
            <a:r>
              <a:rPr sz="2025" spc="16" baseline="27211" dirty="0" smtClean="0">
                <a:solidFill>
                  <a:srgbClr val="FFFFFF"/>
                </a:solidFill>
                <a:latin typeface="Tw Cen MT"/>
                <a:cs typeface="Tw Cen MT"/>
              </a:rPr>
              <a:t>2</a:t>
            </a:r>
            <a:r>
              <a:rPr sz="2000" spc="16" dirty="0" smtClean="0">
                <a:solidFill>
                  <a:srgbClr val="FFFFFF"/>
                </a:solidFill>
                <a:latin typeface="Tw Cen MT"/>
                <a:cs typeface="Tw Cen MT"/>
              </a:rPr>
              <a:t>)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92174" y="3925813"/>
            <a:ext cx="6588089" cy="289019"/>
          </a:xfrm>
          <a:prstGeom prst="rect">
            <a:avLst/>
          </a:prstGeom>
        </p:spPr>
        <p:txBody>
          <a:bodyPr wrap="square" lIns="0" tIns="4445" rIns="0" bIns="0" rtlCol="0">
            <a:noAutofit/>
          </a:bodyPr>
          <a:lstStyle/>
          <a:p>
            <a:pPr marL="12700">
              <a:lnSpc>
                <a:spcPts val="1634"/>
              </a:lnSpc>
            </a:pPr>
            <a:r>
              <a:rPr sz="2000" spc="3" dirty="0" smtClean="0">
                <a:solidFill>
                  <a:srgbClr val="FFFFFF"/>
                </a:solidFill>
                <a:latin typeface="Tw Cen MT"/>
                <a:cs typeface="Tw Cen MT"/>
              </a:rPr>
              <a:t>Karena k bilangan bulat, maka 2k</a:t>
            </a:r>
            <a:r>
              <a:rPr sz="2025" spc="3" baseline="27211" dirty="0" smtClean="0">
                <a:solidFill>
                  <a:srgbClr val="FFFFFF"/>
                </a:solidFill>
                <a:latin typeface="Tw Cen MT"/>
                <a:cs typeface="Tw Cen MT"/>
              </a:rPr>
              <a:t>2 </a:t>
            </a:r>
            <a:r>
              <a:rPr sz="2000" spc="3" dirty="0" smtClean="0">
                <a:solidFill>
                  <a:srgbClr val="FFFFFF"/>
                </a:solidFill>
                <a:latin typeface="Tw Cen MT"/>
                <a:cs typeface="Tw Cen MT"/>
              </a:rPr>
              <a:t>juga bilangan bulat. Karena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2174" y="4200133"/>
            <a:ext cx="269542" cy="289084"/>
          </a:xfrm>
          <a:prstGeom prst="rect">
            <a:avLst/>
          </a:prstGeom>
        </p:spPr>
        <p:txBody>
          <a:bodyPr wrap="square" lIns="0" tIns="4445" rIns="0" bIns="0" rtlCol="0">
            <a:noAutofit/>
          </a:bodyPr>
          <a:lstStyle/>
          <a:p>
            <a:pPr marL="12700">
              <a:lnSpc>
                <a:spcPts val="1577"/>
              </a:lnSpc>
            </a:pPr>
            <a:r>
              <a:rPr sz="3000" spc="4" baseline="-18367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r>
              <a:rPr sz="1350" spc="4" dirty="0" smtClean="0">
                <a:solidFill>
                  <a:srgbClr val="FFFFFF"/>
                </a:solidFill>
                <a:latin typeface="Tw Cen MT"/>
                <a:cs typeface="Tw Cen MT"/>
              </a:rPr>
              <a:t>2</a:t>
            </a:r>
            <a:endParaRPr sz="1350">
              <a:latin typeface="Tw Cen MT"/>
              <a:cs typeface="Tw Cen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66494" y="4209005"/>
            <a:ext cx="6550081" cy="280212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4" dirty="0" smtClean="0">
                <a:solidFill>
                  <a:srgbClr val="FFFFFF"/>
                </a:solidFill>
                <a:latin typeface="Tw Cen MT"/>
                <a:cs typeface="Tw Cen MT"/>
              </a:rPr>
              <a:t>berbentuk 2 kali suatu bilangan bulat, maka dapat disimpulkan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52904" y="4477882"/>
            <a:ext cx="269532" cy="289019"/>
          </a:xfrm>
          <a:prstGeom prst="rect">
            <a:avLst/>
          </a:prstGeom>
        </p:spPr>
        <p:txBody>
          <a:bodyPr wrap="square" lIns="0" tIns="4445" rIns="0" bIns="0" rtlCol="0">
            <a:noAutofit/>
          </a:bodyPr>
          <a:lstStyle/>
          <a:p>
            <a:pPr marL="12700">
              <a:lnSpc>
                <a:spcPts val="1577"/>
              </a:lnSpc>
            </a:pPr>
            <a:r>
              <a:rPr sz="3000" spc="6" baseline="-18367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r>
              <a:rPr sz="1350" spc="6" dirty="0" smtClean="0">
                <a:solidFill>
                  <a:srgbClr val="FFFFFF"/>
                </a:solidFill>
                <a:latin typeface="Tw Cen MT"/>
                <a:cs typeface="Tw Cen MT"/>
              </a:rPr>
              <a:t>2</a:t>
            </a:r>
            <a:endParaRPr sz="1350">
              <a:latin typeface="Tw Cen MT"/>
              <a:cs typeface="Tw Cen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27224" y="4478201"/>
            <a:ext cx="911859" cy="288700"/>
          </a:xfrm>
          <a:prstGeom prst="rect">
            <a:avLst/>
          </a:prstGeom>
        </p:spPr>
        <p:txBody>
          <a:bodyPr wrap="square" lIns="0" tIns="14033" rIns="0" bIns="0" rtlCol="0">
            <a:noAutofit/>
          </a:bodyPr>
          <a:lstStyle/>
          <a:p>
            <a:pPr marL="12700">
              <a:lnSpc>
                <a:spcPts val="2210"/>
              </a:lnSpc>
            </a:pPr>
            <a:r>
              <a:rPr sz="2000" spc="-7" dirty="0" smtClean="0">
                <a:solidFill>
                  <a:srgbClr val="FFFFFF"/>
                </a:solidFill>
                <a:latin typeface="Tw Cen MT"/>
                <a:cs typeface="Tw Cen MT"/>
              </a:rPr>
              <a:t>genap</a:t>
            </a:r>
            <a:r>
              <a:rPr sz="2000" spc="0" dirty="0" smtClean="0">
                <a:solidFill>
                  <a:srgbClr val="FFFFFF"/>
                </a:solidFill>
                <a:latin typeface="Symbol"/>
                <a:cs typeface="Symbol"/>
              </a:rPr>
              <a:t>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92174" y="4486993"/>
            <a:ext cx="754249" cy="279908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-18" dirty="0" smtClean="0">
                <a:solidFill>
                  <a:srgbClr val="FFFFFF"/>
                </a:solidFill>
                <a:latin typeface="Tw Cen MT"/>
                <a:cs typeface="Tw Cen MT"/>
              </a:rPr>
              <a:t>bahwa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07172" y="5995353"/>
            <a:ext cx="120083" cy="159512"/>
          </a:xfrm>
          <a:prstGeom prst="rect">
            <a:avLst/>
          </a:prstGeom>
        </p:spPr>
        <p:txBody>
          <a:bodyPr wrap="square" lIns="0" tIns="7493" rIns="0" bIns="0" rtlCol="0">
            <a:noAutofit/>
          </a:bodyPr>
          <a:lstStyle/>
          <a:p>
            <a:pPr marL="12700">
              <a:lnSpc>
                <a:spcPts val="1180"/>
              </a:lnSpc>
            </a:pPr>
            <a:r>
              <a:rPr sz="1050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4300" y="4572"/>
            <a:ext cx="24384" cy="21808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9644" y="4572"/>
            <a:ext cx="370332" cy="1812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6512" y="4572"/>
            <a:ext cx="368808" cy="14310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5592" y="0"/>
            <a:ext cx="152400" cy="9128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1604" y="0"/>
            <a:ext cx="422148" cy="5273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144" y="1801367"/>
            <a:ext cx="124968" cy="1280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3549396"/>
            <a:ext cx="138684" cy="4815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8016" y="1382267"/>
            <a:ext cx="143256" cy="4770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34112" y="4661916"/>
            <a:ext cx="22860" cy="21823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24028" y="5041392"/>
            <a:ext cx="370331" cy="1802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5628132"/>
            <a:ext cx="71628" cy="12161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09372" y="5422392"/>
            <a:ext cx="374904" cy="14264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9976" y="5945124"/>
            <a:ext cx="152400" cy="91287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70560" y="6330696"/>
            <a:ext cx="417576" cy="51815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471916" y="0"/>
            <a:ext cx="417575" cy="512063"/>
          </a:xfrm>
          <a:custGeom>
            <a:avLst/>
            <a:gdLst/>
            <a:ahLst/>
            <a:cxnLst/>
            <a:rect l="l" t="t" r="r" b="b"/>
            <a:pathLst>
              <a:path w="417575" h="512063">
                <a:moveTo>
                  <a:pt x="0" y="497839"/>
                </a:moveTo>
                <a:lnTo>
                  <a:pt x="19050" y="512063"/>
                </a:lnTo>
                <a:lnTo>
                  <a:pt x="346075" y="185547"/>
                </a:lnTo>
                <a:lnTo>
                  <a:pt x="417575" y="9525"/>
                </a:lnTo>
                <a:lnTo>
                  <a:pt x="393700" y="0"/>
                </a:lnTo>
                <a:lnTo>
                  <a:pt x="322325" y="171196"/>
                </a:lnTo>
                <a:lnTo>
                  <a:pt x="0" y="497839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519160" y="5693664"/>
            <a:ext cx="298704" cy="1155191"/>
          </a:xfrm>
          <a:custGeom>
            <a:avLst/>
            <a:gdLst/>
            <a:ahLst/>
            <a:cxnLst/>
            <a:rect l="l" t="t" r="r" b="b"/>
            <a:pathLst>
              <a:path w="298704" h="1155191">
                <a:moveTo>
                  <a:pt x="0" y="1155191"/>
                </a:moveTo>
                <a:lnTo>
                  <a:pt x="23875" y="1155191"/>
                </a:lnTo>
                <a:lnTo>
                  <a:pt x="23875" y="651484"/>
                </a:lnTo>
                <a:lnTo>
                  <a:pt x="298704" y="9537"/>
                </a:lnTo>
                <a:lnTo>
                  <a:pt x="279654" y="0"/>
                </a:lnTo>
                <a:lnTo>
                  <a:pt x="0" y="646722"/>
                </a:lnTo>
                <a:lnTo>
                  <a:pt x="0" y="11551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698992" y="4572"/>
            <a:ext cx="304800" cy="1545336"/>
          </a:xfrm>
          <a:custGeom>
            <a:avLst/>
            <a:gdLst/>
            <a:ahLst/>
            <a:cxnLst/>
            <a:rect l="l" t="t" r="r" b="b"/>
            <a:pathLst>
              <a:path w="304800" h="1545336">
                <a:moveTo>
                  <a:pt x="0" y="1545336"/>
                </a:moveTo>
                <a:lnTo>
                  <a:pt x="23749" y="1545336"/>
                </a:lnTo>
                <a:lnTo>
                  <a:pt x="23749" y="1264157"/>
                </a:lnTo>
                <a:lnTo>
                  <a:pt x="304800" y="984757"/>
                </a:lnTo>
                <a:lnTo>
                  <a:pt x="304800" y="0"/>
                </a:lnTo>
                <a:lnTo>
                  <a:pt x="276225" y="0"/>
                </a:lnTo>
                <a:lnTo>
                  <a:pt x="276225" y="975105"/>
                </a:lnTo>
                <a:lnTo>
                  <a:pt x="0" y="1254632"/>
                </a:lnTo>
                <a:lnTo>
                  <a:pt x="0" y="154533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429244" y="5045964"/>
            <a:ext cx="307848" cy="1802891"/>
          </a:xfrm>
          <a:custGeom>
            <a:avLst/>
            <a:gdLst/>
            <a:ahLst/>
            <a:cxnLst/>
            <a:rect l="l" t="t" r="r" b="b"/>
            <a:pathLst>
              <a:path w="307848" h="1802891">
                <a:moveTo>
                  <a:pt x="0" y="1802891"/>
                </a:moveTo>
                <a:lnTo>
                  <a:pt x="28575" y="1802891"/>
                </a:lnTo>
                <a:lnTo>
                  <a:pt x="28575" y="571842"/>
                </a:lnTo>
                <a:lnTo>
                  <a:pt x="307848" y="290703"/>
                </a:lnTo>
                <a:lnTo>
                  <a:pt x="307848" y="0"/>
                </a:lnTo>
                <a:lnTo>
                  <a:pt x="279273" y="0"/>
                </a:lnTo>
                <a:lnTo>
                  <a:pt x="279273" y="281178"/>
                </a:lnTo>
                <a:lnTo>
                  <a:pt x="0" y="562305"/>
                </a:lnTo>
                <a:lnTo>
                  <a:pt x="0" y="18028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927592" y="6595871"/>
            <a:ext cx="24383" cy="252984"/>
          </a:xfrm>
          <a:custGeom>
            <a:avLst/>
            <a:gdLst/>
            <a:ahLst/>
            <a:cxnLst/>
            <a:rect l="l" t="t" r="r" b="b"/>
            <a:pathLst>
              <a:path w="24383" h="252983">
                <a:moveTo>
                  <a:pt x="0" y="252984"/>
                </a:moveTo>
                <a:lnTo>
                  <a:pt x="24383" y="252984"/>
                </a:lnTo>
                <a:lnTo>
                  <a:pt x="24383" y="0"/>
                </a:lnTo>
                <a:lnTo>
                  <a:pt x="0" y="0"/>
                </a:lnTo>
                <a:lnTo>
                  <a:pt x="0" y="25298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34923" y="1115573"/>
            <a:ext cx="1142334" cy="482600"/>
          </a:xfrm>
          <a:prstGeom prst="rect">
            <a:avLst/>
          </a:prstGeom>
        </p:spPr>
        <p:txBody>
          <a:bodyPr wrap="square" lIns="0" tIns="23939" rIns="0" bIns="0" rtlCol="0">
            <a:noAutofit/>
          </a:bodyPr>
          <a:lstStyle/>
          <a:p>
            <a:pPr marL="12700">
              <a:lnSpc>
                <a:spcPts val="3770"/>
              </a:lnSpc>
            </a:pPr>
            <a:r>
              <a:rPr sz="3600" spc="-13" dirty="0" smtClean="0">
                <a:solidFill>
                  <a:srgbClr val="FFFFFF"/>
                </a:solidFill>
                <a:latin typeface="Tw Cen MT"/>
                <a:cs typeface="Tw Cen MT"/>
              </a:rPr>
              <a:t>BUKTI</a:t>
            </a:r>
            <a:endParaRPr sz="3600">
              <a:latin typeface="Tw Cen MT"/>
              <a:cs typeface="Tw Cen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09470" y="1115573"/>
            <a:ext cx="3207962" cy="482600"/>
          </a:xfrm>
          <a:prstGeom prst="rect">
            <a:avLst/>
          </a:prstGeom>
        </p:spPr>
        <p:txBody>
          <a:bodyPr wrap="square" lIns="0" tIns="23939" rIns="0" bIns="0" rtlCol="0">
            <a:noAutofit/>
          </a:bodyPr>
          <a:lstStyle/>
          <a:p>
            <a:pPr marL="12700">
              <a:lnSpc>
                <a:spcPts val="3770"/>
              </a:lnSpc>
            </a:pPr>
            <a:r>
              <a:rPr sz="3600" spc="-8" dirty="0" smtClean="0">
                <a:solidFill>
                  <a:srgbClr val="FFFFFF"/>
                </a:solidFill>
                <a:latin typeface="Tw Cen MT"/>
                <a:cs typeface="Tw Cen MT"/>
              </a:rPr>
              <a:t>TAK LANGSUNG</a:t>
            </a:r>
            <a:endParaRPr sz="3600">
              <a:latin typeface="Tw Cen MT"/>
              <a:cs typeface="Tw Cen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577481"/>
            <a:ext cx="216052" cy="406704"/>
          </a:xfrm>
          <a:prstGeom prst="rect">
            <a:avLst/>
          </a:prstGeom>
        </p:spPr>
        <p:txBody>
          <a:bodyPr wrap="square" lIns="0" tIns="20129" rIns="0" bIns="0" rtlCol="0">
            <a:noAutofit/>
          </a:bodyPr>
          <a:lstStyle/>
          <a:p>
            <a:pPr marL="12700">
              <a:lnSpc>
                <a:spcPts val="3170"/>
              </a:lnSpc>
            </a:pPr>
            <a:r>
              <a:rPr sz="300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22561" y="1636075"/>
            <a:ext cx="2154208" cy="341045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implikasi : p </a:t>
            </a:r>
            <a:r>
              <a:rPr sz="2400" spc="0" dirty="0" smtClean="0">
                <a:solidFill>
                  <a:srgbClr val="FFFFFF"/>
                </a:solidFill>
                <a:latin typeface="Symbol"/>
                <a:cs typeface="Symbol"/>
              </a:rPr>
              <a:t></a:t>
            </a:r>
            <a:r>
              <a:rPr sz="24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q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540" y="1646615"/>
            <a:ext cx="1346724" cy="330504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2700">
              <a:lnSpc>
                <a:spcPts val="2550"/>
              </a:lnSpc>
            </a:pPr>
            <a:r>
              <a:rPr sz="2400" spc="-14" dirty="0" smtClean="0">
                <a:solidFill>
                  <a:srgbClr val="FFFFFF"/>
                </a:solidFill>
                <a:latin typeface="Tw Cen MT"/>
                <a:cs typeface="Tw Cen MT"/>
              </a:rPr>
              <a:t>Perhatikan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444" y="1980495"/>
            <a:ext cx="184048" cy="1293425"/>
          </a:xfrm>
          <a:prstGeom prst="rect">
            <a:avLst/>
          </a:prstGeom>
        </p:spPr>
        <p:txBody>
          <a:bodyPr wrap="square" lIns="0" tIns="16827" rIns="0" bIns="0" rtlCol="0">
            <a:noAutofit/>
          </a:bodyPr>
          <a:lstStyle/>
          <a:p>
            <a:pPr marL="12700" marR="152">
              <a:lnSpc>
                <a:spcPts val="2650"/>
              </a:lnSpc>
            </a:pPr>
            <a:r>
              <a:rPr sz="250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816"/>
              </a:spcBef>
            </a:pPr>
            <a:r>
              <a:rPr sz="250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665"/>
              </a:lnSpc>
              <a:spcBef>
                <a:spcPts val="133"/>
              </a:spcBef>
            </a:pPr>
            <a:r>
              <a:rPr sz="250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2044" y="2028498"/>
            <a:ext cx="7418844" cy="288700"/>
          </a:xfrm>
          <a:prstGeom prst="rect">
            <a:avLst/>
          </a:prstGeom>
        </p:spPr>
        <p:txBody>
          <a:bodyPr wrap="square" lIns="0" tIns="14033" rIns="0" bIns="0" rtlCol="0">
            <a:noAutofit/>
          </a:bodyPr>
          <a:lstStyle/>
          <a:p>
            <a:pPr marL="12700">
              <a:lnSpc>
                <a:spcPts val="2210"/>
              </a:lnSpc>
            </a:pPr>
            <a:r>
              <a:rPr sz="2000" spc="-7" dirty="0" smtClean="0">
                <a:solidFill>
                  <a:srgbClr val="FFFFFF"/>
                </a:solidFill>
                <a:latin typeface="Tw Cen MT"/>
                <a:cs typeface="Tw Cen MT"/>
              </a:rPr>
              <a:t>Kontraposisi dari implikasi ini adalah </a:t>
            </a:r>
            <a:r>
              <a:rPr sz="2000" spc="0" dirty="0" smtClean="0">
                <a:solidFill>
                  <a:srgbClr val="FFFFFF"/>
                </a:solidFill>
                <a:latin typeface="Symbol"/>
                <a:cs typeface="Symbol"/>
              </a:rPr>
              <a:t></a:t>
            </a:r>
            <a:r>
              <a:rPr sz="2000" spc="46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7" dirty="0" smtClean="0">
                <a:solidFill>
                  <a:srgbClr val="FFFFFF"/>
                </a:solidFill>
                <a:latin typeface="Tw Cen MT"/>
                <a:cs typeface="Tw Cen MT"/>
              </a:rPr>
              <a:t>q </a:t>
            </a:r>
            <a:r>
              <a:rPr sz="2000" spc="0" dirty="0" smtClean="0">
                <a:solidFill>
                  <a:srgbClr val="FFFFFF"/>
                </a:solidFill>
                <a:latin typeface="Symbol"/>
                <a:cs typeface="Symbol"/>
              </a:rPr>
              <a:t></a:t>
            </a:r>
            <a:r>
              <a:rPr sz="2000" spc="46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Symbol"/>
                <a:cs typeface="Symbol"/>
              </a:rPr>
              <a:t></a:t>
            </a:r>
            <a:r>
              <a:rPr sz="2000" spc="46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7" dirty="0" smtClean="0">
                <a:solidFill>
                  <a:srgbClr val="FFFFFF"/>
                </a:solidFill>
                <a:latin typeface="Tw Cen MT"/>
                <a:cs typeface="Tw Cen MT"/>
              </a:rPr>
              <a:t>p, yang ekuivalen dengan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59254" y="2302818"/>
            <a:ext cx="6437502" cy="627028"/>
          </a:xfrm>
          <a:prstGeom prst="rect">
            <a:avLst/>
          </a:prstGeom>
        </p:spPr>
        <p:txBody>
          <a:bodyPr wrap="square" lIns="0" tIns="14033" rIns="0" bIns="0" rtlCol="0">
            <a:noAutofit/>
          </a:bodyPr>
          <a:lstStyle/>
          <a:p>
            <a:pPr marL="12700" marR="39495">
              <a:lnSpc>
                <a:spcPts val="2210"/>
              </a:lnSpc>
            </a:pPr>
            <a:r>
              <a:rPr sz="2000" spc="-3" dirty="0" smtClean="0">
                <a:solidFill>
                  <a:srgbClr val="FFFFFF"/>
                </a:solidFill>
                <a:latin typeface="Tw Cen MT"/>
                <a:cs typeface="Tw Cen MT"/>
              </a:rPr>
              <a:t>p </a:t>
            </a:r>
            <a:r>
              <a:rPr sz="2000" spc="0" dirty="0" smtClean="0">
                <a:solidFill>
                  <a:srgbClr val="FFFFFF"/>
                </a:solidFill>
                <a:latin typeface="Symbol"/>
                <a:cs typeface="Symbol"/>
              </a:rPr>
              <a:t></a:t>
            </a:r>
            <a:r>
              <a:rPr sz="2000" spc="39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3" dirty="0" smtClean="0">
                <a:solidFill>
                  <a:srgbClr val="FFFFFF"/>
                </a:solidFill>
                <a:latin typeface="Tw Cen MT"/>
                <a:cs typeface="Tw Cen MT"/>
              </a:rPr>
              <a:t>q</a:t>
            </a:r>
            <a:endParaRPr sz="2000">
              <a:latin typeface="Tw Cen MT"/>
              <a:cs typeface="Tw Cen MT"/>
            </a:endParaRPr>
          </a:p>
          <a:p>
            <a:pPr marL="14116">
              <a:lnSpc>
                <a:spcPct val="102091"/>
              </a:lnSpc>
              <a:spcBef>
                <a:spcPts val="74"/>
              </a:spcBef>
            </a:pPr>
            <a:r>
              <a:rPr sz="2000" spc="4" dirty="0" smtClean="0">
                <a:solidFill>
                  <a:srgbClr val="FFFFFF"/>
                </a:solidFill>
                <a:latin typeface="Tw Cen MT"/>
                <a:cs typeface="Tw Cen MT"/>
              </a:rPr>
              <a:t>jika anteseden </a:t>
            </a:r>
            <a:r>
              <a:rPr sz="2000" spc="0" dirty="0" smtClean="0">
                <a:solidFill>
                  <a:srgbClr val="FFFFFF"/>
                </a:solidFill>
                <a:latin typeface="Symbol"/>
                <a:cs typeface="Symbol"/>
              </a:rPr>
              <a:t></a:t>
            </a:r>
            <a:r>
              <a:rPr sz="2000" spc="44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FFFF"/>
                </a:solidFill>
                <a:latin typeface="Tw Cen MT"/>
                <a:cs typeface="Tw Cen MT"/>
              </a:rPr>
              <a:t>q salah, maka kontraposisinya bernilai benar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2044" y="2311610"/>
            <a:ext cx="935458" cy="618236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 marR="1212">
              <a:lnSpc>
                <a:spcPts val="2140"/>
              </a:lnSpc>
            </a:pPr>
            <a:r>
              <a:rPr sz="2000" spc="0" dirty="0" smtClean="0">
                <a:solidFill>
                  <a:srgbClr val="FFFFFF"/>
                </a:solidFill>
                <a:latin typeface="Tw Cen MT"/>
                <a:cs typeface="Tw Cen MT"/>
              </a:rPr>
              <a:t>implikasi</a:t>
            </a:r>
            <a:endParaRPr sz="2000">
              <a:latin typeface="Tw Cen MT"/>
              <a:cs typeface="Tw Cen MT"/>
            </a:endParaRPr>
          </a:p>
          <a:p>
            <a:pPr marL="12700">
              <a:lnSpc>
                <a:spcPct val="90738"/>
              </a:lnSpc>
              <a:spcBef>
                <a:spcPts val="377"/>
              </a:spcBef>
            </a:pPr>
            <a:r>
              <a:rPr sz="2000" spc="-37" dirty="0" smtClean="0">
                <a:solidFill>
                  <a:srgbClr val="FFFFFF"/>
                </a:solidFill>
                <a:latin typeface="Tw Cen MT"/>
                <a:cs typeface="Tw Cen MT"/>
              </a:rPr>
              <a:t>Tentunya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2044" y="2979474"/>
            <a:ext cx="6979552" cy="288700"/>
          </a:xfrm>
          <a:prstGeom prst="rect">
            <a:avLst/>
          </a:prstGeom>
        </p:spPr>
        <p:txBody>
          <a:bodyPr wrap="square" lIns="0" tIns="14033" rIns="0" bIns="0" rtlCol="0">
            <a:noAutofit/>
          </a:bodyPr>
          <a:lstStyle/>
          <a:p>
            <a:pPr marL="12700">
              <a:lnSpc>
                <a:spcPts val="2210"/>
              </a:lnSpc>
            </a:pPr>
            <a:r>
              <a:rPr sz="2000" spc="2" dirty="0" smtClean="0">
                <a:solidFill>
                  <a:srgbClr val="FFFFFF"/>
                </a:solidFill>
                <a:latin typeface="Tw Cen MT"/>
                <a:cs typeface="Tw Cen MT"/>
              </a:rPr>
              <a:t>Dengan demikian tunjukkan bahwa Jika </a:t>
            </a:r>
            <a:r>
              <a:rPr sz="2000" spc="0" dirty="0" smtClean="0">
                <a:solidFill>
                  <a:srgbClr val="FFFFFF"/>
                </a:solidFill>
                <a:latin typeface="Symbol"/>
                <a:cs typeface="Symbol"/>
              </a:rPr>
              <a:t></a:t>
            </a:r>
            <a:r>
              <a:rPr sz="20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2" dirty="0" smtClean="0">
                <a:solidFill>
                  <a:srgbClr val="FFFFFF"/>
                </a:solidFill>
                <a:latin typeface="Tw Cen MT"/>
                <a:cs typeface="Tw Cen MT"/>
              </a:rPr>
              <a:t>q benar, maka </a:t>
            </a:r>
            <a:r>
              <a:rPr sz="2000" spc="0" dirty="0" smtClean="0">
                <a:solidFill>
                  <a:srgbClr val="FFFFFF"/>
                </a:solidFill>
                <a:latin typeface="Symbol"/>
                <a:cs typeface="Symbol"/>
              </a:rPr>
              <a:t></a:t>
            </a:r>
            <a:r>
              <a:rPr sz="2000" spc="54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2" dirty="0" smtClean="0">
                <a:solidFill>
                  <a:srgbClr val="FFFFFF"/>
                </a:solidFill>
                <a:latin typeface="Tw Cen MT"/>
                <a:cs typeface="Tw Cen MT"/>
              </a:rPr>
              <a:t>p benar</a:t>
            </a:r>
            <a:endParaRPr sz="2000">
              <a:latin typeface="Tw Cen MT"/>
              <a:cs typeface="Tw Cen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775971"/>
            <a:ext cx="215900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3845098"/>
            <a:ext cx="8079053" cy="659384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dirty="0" smtClean="0">
                <a:solidFill>
                  <a:srgbClr val="FFFFFF"/>
                </a:solidFill>
                <a:latin typeface="Tw Cen MT"/>
                <a:cs typeface="Tw Cen MT"/>
              </a:rPr>
              <a:t>Untuk melakukan bukti tak langsung lakukan pembuktian langsung</a:t>
            </a:r>
            <a:endParaRPr sz="2400">
              <a:latin typeface="Tw Cen MT"/>
              <a:cs typeface="Tw Cen MT"/>
            </a:endParaRPr>
          </a:p>
          <a:p>
            <a:pPr marL="12700" marR="45720">
              <a:lnSpc>
                <a:spcPts val="2590"/>
              </a:lnSpc>
              <a:spcBef>
                <a:spcPts val="2"/>
              </a:spcBef>
            </a:pPr>
            <a:r>
              <a:rPr sz="2400" spc="-8" dirty="0" smtClean="0">
                <a:solidFill>
                  <a:srgbClr val="FFFFFF"/>
                </a:solidFill>
                <a:latin typeface="Tw Cen MT"/>
                <a:cs typeface="Tw Cen MT"/>
              </a:rPr>
              <a:t>pada kontraposisinya.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07172" y="5995353"/>
            <a:ext cx="120083" cy="159512"/>
          </a:xfrm>
          <a:prstGeom prst="rect">
            <a:avLst/>
          </a:prstGeom>
        </p:spPr>
        <p:txBody>
          <a:bodyPr wrap="square" lIns="0" tIns="7493" rIns="0" bIns="0" rtlCol="0">
            <a:noAutofit/>
          </a:bodyPr>
          <a:lstStyle/>
          <a:p>
            <a:pPr marL="12700">
              <a:lnSpc>
                <a:spcPts val="1180"/>
              </a:lnSpc>
            </a:pPr>
            <a:r>
              <a:rPr sz="1050" dirty="0" smtClean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4300" y="4572"/>
            <a:ext cx="24384" cy="21808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9644" y="4572"/>
            <a:ext cx="370332" cy="1812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6512" y="4572"/>
            <a:ext cx="368808" cy="14310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5592" y="0"/>
            <a:ext cx="152400" cy="9128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41604" y="0"/>
            <a:ext cx="422148" cy="5273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144" y="1801367"/>
            <a:ext cx="124968" cy="1280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3549396"/>
            <a:ext cx="138684" cy="4815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8016" y="1382267"/>
            <a:ext cx="143256" cy="4770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34112" y="4661916"/>
            <a:ext cx="22860" cy="21823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4028" y="5041392"/>
            <a:ext cx="370331" cy="1802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5628132"/>
            <a:ext cx="71628" cy="12161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09372" y="5422392"/>
            <a:ext cx="374904" cy="14264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9976" y="5945124"/>
            <a:ext cx="152400" cy="91287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70560" y="6330696"/>
            <a:ext cx="417576" cy="51815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471916" y="0"/>
            <a:ext cx="417575" cy="512063"/>
          </a:xfrm>
          <a:custGeom>
            <a:avLst/>
            <a:gdLst/>
            <a:ahLst/>
            <a:cxnLst/>
            <a:rect l="l" t="t" r="r" b="b"/>
            <a:pathLst>
              <a:path w="417575" h="512063">
                <a:moveTo>
                  <a:pt x="0" y="497839"/>
                </a:moveTo>
                <a:lnTo>
                  <a:pt x="19050" y="512063"/>
                </a:lnTo>
                <a:lnTo>
                  <a:pt x="346075" y="185547"/>
                </a:lnTo>
                <a:lnTo>
                  <a:pt x="417575" y="9525"/>
                </a:lnTo>
                <a:lnTo>
                  <a:pt x="393700" y="0"/>
                </a:lnTo>
                <a:lnTo>
                  <a:pt x="322325" y="171196"/>
                </a:lnTo>
                <a:lnTo>
                  <a:pt x="0" y="497839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519160" y="5693664"/>
            <a:ext cx="298704" cy="1155191"/>
          </a:xfrm>
          <a:custGeom>
            <a:avLst/>
            <a:gdLst/>
            <a:ahLst/>
            <a:cxnLst/>
            <a:rect l="l" t="t" r="r" b="b"/>
            <a:pathLst>
              <a:path w="298704" h="1155191">
                <a:moveTo>
                  <a:pt x="0" y="1155191"/>
                </a:moveTo>
                <a:lnTo>
                  <a:pt x="23875" y="1155191"/>
                </a:lnTo>
                <a:lnTo>
                  <a:pt x="23875" y="651484"/>
                </a:lnTo>
                <a:lnTo>
                  <a:pt x="298704" y="9537"/>
                </a:lnTo>
                <a:lnTo>
                  <a:pt x="279654" y="0"/>
                </a:lnTo>
                <a:lnTo>
                  <a:pt x="0" y="646722"/>
                </a:lnTo>
                <a:lnTo>
                  <a:pt x="0" y="11551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698992" y="4572"/>
            <a:ext cx="304800" cy="1545336"/>
          </a:xfrm>
          <a:custGeom>
            <a:avLst/>
            <a:gdLst/>
            <a:ahLst/>
            <a:cxnLst/>
            <a:rect l="l" t="t" r="r" b="b"/>
            <a:pathLst>
              <a:path w="304800" h="1545336">
                <a:moveTo>
                  <a:pt x="0" y="1545336"/>
                </a:moveTo>
                <a:lnTo>
                  <a:pt x="23749" y="1545336"/>
                </a:lnTo>
                <a:lnTo>
                  <a:pt x="23749" y="1264157"/>
                </a:lnTo>
                <a:lnTo>
                  <a:pt x="304800" y="984757"/>
                </a:lnTo>
                <a:lnTo>
                  <a:pt x="304800" y="0"/>
                </a:lnTo>
                <a:lnTo>
                  <a:pt x="276225" y="0"/>
                </a:lnTo>
                <a:lnTo>
                  <a:pt x="276225" y="975105"/>
                </a:lnTo>
                <a:lnTo>
                  <a:pt x="0" y="1254632"/>
                </a:lnTo>
                <a:lnTo>
                  <a:pt x="0" y="154533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429244" y="5045964"/>
            <a:ext cx="307848" cy="1802891"/>
          </a:xfrm>
          <a:custGeom>
            <a:avLst/>
            <a:gdLst/>
            <a:ahLst/>
            <a:cxnLst/>
            <a:rect l="l" t="t" r="r" b="b"/>
            <a:pathLst>
              <a:path w="307848" h="1802891">
                <a:moveTo>
                  <a:pt x="0" y="1802891"/>
                </a:moveTo>
                <a:lnTo>
                  <a:pt x="28575" y="1802891"/>
                </a:lnTo>
                <a:lnTo>
                  <a:pt x="28575" y="571842"/>
                </a:lnTo>
                <a:lnTo>
                  <a:pt x="307848" y="290703"/>
                </a:lnTo>
                <a:lnTo>
                  <a:pt x="307848" y="0"/>
                </a:lnTo>
                <a:lnTo>
                  <a:pt x="279273" y="0"/>
                </a:lnTo>
                <a:lnTo>
                  <a:pt x="279273" y="281178"/>
                </a:lnTo>
                <a:lnTo>
                  <a:pt x="0" y="562305"/>
                </a:lnTo>
                <a:lnTo>
                  <a:pt x="0" y="18028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927592" y="6595871"/>
            <a:ext cx="24383" cy="252984"/>
          </a:xfrm>
          <a:custGeom>
            <a:avLst/>
            <a:gdLst/>
            <a:ahLst/>
            <a:cxnLst/>
            <a:rect l="l" t="t" r="r" b="b"/>
            <a:pathLst>
              <a:path w="24383" h="252983">
                <a:moveTo>
                  <a:pt x="0" y="252984"/>
                </a:moveTo>
                <a:lnTo>
                  <a:pt x="24383" y="252984"/>
                </a:lnTo>
                <a:lnTo>
                  <a:pt x="24383" y="0"/>
                </a:lnTo>
                <a:lnTo>
                  <a:pt x="0" y="0"/>
                </a:lnTo>
                <a:lnTo>
                  <a:pt x="0" y="25298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34923" y="1115573"/>
            <a:ext cx="2326139" cy="482600"/>
          </a:xfrm>
          <a:prstGeom prst="rect">
            <a:avLst/>
          </a:prstGeom>
        </p:spPr>
        <p:txBody>
          <a:bodyPr wrap="square" lIns="0" tIns="23939" rIns="0" bIns="0" rtlCol="0">
            <a:noAutofit/>
          </a:bodyPr>
          <a:lstStyle/>
          <a:p>
            <a:pPr marL="12700">
              <a:lnSpc>
                <a:spcPts val="3770"/>
              </a:lnSpc>
            </a:pPr>
            <a:r>
              <a:rPr sz="3600" spc="-8" dirty="0" smtClean="0">
                <a:solidFill>
                  <a:srgbClr val="FFFFFF"/>
                </a:solidFill>
                <a:latin typeface="Tw Cen MT"/>
                <a:cs typeface="Tw Cen MT"/>
              </a:rPr>
              <a:t>CONTOH 2.</a:t>
            </a:r>
            <a:endParaRPr sz="3600">
              <a:latin typeface="Tw Cen MT"/>
              <a:cs typeface="Tw Cen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7062" y="1115573"/>
            <a:ext cx="4382053" cy="482600"/>
          </a:xfrm>
          <a:prstGeom prst="rect">
            <a:avLst/>
          </a:prstGeom>
        </p:spPr>
        <p:txBody>
          <a:bodyPr wrap="square" lIns="0" tIns="23939" rIns="0" bIns="0" rtlCol="0">
            <a:noAutofit/>
          </a:bodyPr>
          <a:lstStyle/>
          <a:p>
            <a:pPr marL="12700">
              <a:lnSpc>
                <a:spcPts val="3770"/>
              </a:lnSpc>
            </a:pPr>
            <a:r>
              <a:rPr sz="3600" spc="-9" dirty="0" smtClean="0">
                <a:solidFill>
                  <a:srgbClr val="FFFFFF"/>
                </a:solidFill>
                <a:latin typeface="Tw Cen MT"/>
                <a:cs typeface="Tw Cen MT"/>
              </a:rPr>
              <a:t>BUKTI TAK LANGSUNG</a:t>
            </a:r>
            <a:endParaRPr sz="3600">
              <a:latin typeface="Tw Cen MT"/>
              <a:cs typeface="Tw Cen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61713" y="1509448"/>
            <a:ext cx="367844" cy="394990"/>
          </a:xfrm>
          <a:prstGeom prst="rect">
            <a:avLst/>
          </a:prstGeom>
        </p:spPr>
        <p:txBody>
          <a:bodyPr wrap="square" lIns="0" tIns="19526" rIns="0" bIns="0" rtlCol="0">
            <a:noAutofit/>
          </a:bodyPr>
          <a:lstStyle/>
          <a:p>
            <a:pPr marL="12700">
              <a:lnSpc>
                <a:spcPts val="3075"/>
              </a:lnSpc>
            </a:pPr>
            <a:r>
              <a:rPr sz="2800" spc="4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r>
              <a:rPr sz="2775" spc="4" baseline="29785" dirty="0" smtClean="0">
                <a:solidFill>
                  <a:srgbClr val="FFFFFF"/>
                </a:solidFill>
                <a:latin typeface="Tw Cen MT"/>
                <a:cs typeface="Tw Cen MT"/>
              </a:rPr>
              <a:t>2</a:t>
            </a:r>
            <a:endParaRPr sz="1850">
              <a:latin typeface="Tw Cen MT"/>
              <a:cs typeface="Tw Cen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9104" y="1523642"/>
            <a:ext cx="3981232" cy="380796"/>
          </a:xfrm>
          <a:prstGeom prst="rect">
            <a:avLst/>
          </a:prstGeom>
        </p:spPr>
        <p:txBody>
          <a:bodyPr wrap="square" lIns="0" tIns="18732" rIns="0" bIns="0" rtlCol="0">
            <a:noAutofit/>
          </a:bodyPr>
          <a:lstStyle/>
          <a:p>
            <a:pPr marL="12700">
              <a:lnSpc>
                <a:spcPts val="2950"/>
              </a:lnSpc>
            </a:pPr>
            <a:r>
              <a:rPr sz="2800" spc="-12" dirty="0" smtClean="0">
                <a:solidFill>
                  <a:srgbClr val="FFFFFF"/>
                </a:solidFill>
                <a:latin typeface="Tw Cen MT"/>
                <a:cs typeface="Tw Cen MT"/>
              </a:rPr>
              <a:t>Perhatikan pernyataan Jika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47666" y="1523642"/>
            <a:ext cx="3045024" cy="380796"/>
          </a:xfrm>
          <a:prstGeom prst="rect">
            <a:avLst/>
          </a:prstGeom>
        </p:spPr>
        <p:txBody>
          <a:bodyPr wrap="square" lIns="0" tIns="18732" rIns="0" bIns="0" rtlCol="0">
            <a:noAutofit/>
          </a:bodyPr>
          <a:lstStyle/>
          <a:p>
            <a:pPr marL="12700">
              <a:lnSpc>
                <a:spcPts val="2950"/>
              </a:lnSpc>
            </a:pPr>
            <a:r>
              <a:rPr sz="2800" spc="0" dirty="0" smtClean="0">
                <a:solidFill>
                  <a:srgbClr val="FFFFFF"/>
                </a:solidFill>
                <a:latin typeface="Tw Cen MT"/>
                <a:cs typeface="Tw Cen MT"/>
              </a:rPr>
              <a:t>suatu bilangan bukat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9104" y="1993527"/>
            <a:ext cx="5872720" cy="380491"/>
          </a:xfrm>
          <a:prstGeom prst="rect">
            <a:avLst/>
          </a:prstGeom>
        </p:spPr>
        <p:txBody>
          <a:bodyPr wrap="square" lIns="0" tIns="18732" rIns="0" bIns="0" rtlCol="0">
            <a:noAutofit/>
          </a:bodyPr>
          <a:lstStyle/>
          <a:p>
            <a:pPr marL="12700">
              <a:lnSpc>
                <a:spcPts val="2950"/>
              </a:lnSpc>
            </a:pPr>
            <a:r>
              <a:rPr sz="2800" spc="-1" dirty="0" smtClean="0">
                <a:solidFill>
                  <a:srgbClr val="FFFFFF"/>
                </a:solidFill>
                <a:latin typeface="Tw Cen MT"/>
                <a:cs typeface="Tw Cen MT"/>
              </a:rPr>
              <a:t>ganjil, maka then n bilangan bulat ganjil.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9104" y="3187200"/>
            <a:ext cx="6656386" cy="849884"/>
          </a:xfrm>
          <a:prstGeom prst="rect">
            <a:avLst/>
          </a:prstGeom>
        </p:spPr>
        <p:txBody>
          <a:bodyPr wrap="square" lIns="0" tIns="18732" rIns="0" bIns="0" rtlCol="0">
            <a:noAutofit/>
          </a:bodyPr>
          <a:lstStyle/>
          <a:p>
            <a:pPr marL="12700" marR="53263">
              <a:lnSpc>
                <a:spcPts val="2950"/>
              </a:lnSpc>
            </a:pPr>
            <a:r>
              <a:rPr sz="2800" spc="-1" dirty="0" smtClean="0">
                <a:solidFill>
                  <a:srgbClr val="FFFFFF"/>
                </a:solidFill>
                <a:latin typeface="Tw Cen MT"/>
                <a:cs typeface="Tw Cen MT"/>
              </a:rPr>
              <a:t>Bukti tak langsung dapat kita lakukan dengan</a:t>
            </a:r>
            <a:endParaRPr sz="2800">
              <a:latin typeface="Tw Cen MT"/>
              <a:cs typeface="Tw Cen MT"/>
            </a:endParaRPr>
          </a:p>
          <a:p>
            <a:pPr marL="12700">
              <a:lnSpc>
                <a:spcPct val="90738"/>
              </a:lnSpc>
              <a:spcBef>
                <a:spcPts val="499"/>
              </a:spcBef>
            </a:pPr>
            <a:r>
              <a:rPr sz="2800" spc="-5" dirty="0" smtClean="0">
                <a:solidFill>
                  <a:srgbClr val="FFFFFF"/>
                </a:solidFill>
                <a:latin typeface="Tw Cen MT"/>
                <a:cs typeface="Tw Cen MT"/>
              </a:rPr>
              <a:t>membuktikan secara langsung kontraposisinya,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34834" y="3656592"/>
            <a:ext cx="768955" cy="380492"/>
          </a:xfrm>
          <a:prstGeom prst="rect">
            <a:avLst/>
          </a:prstGeom>
        </p:spPr>
        <p:txBody>
          <a:bodyPr wrap="square" lIns="0" tIns="18732" rIns="0" bIns="0" rtlCol="0">
            <a:noAutofit/>
          </a:bodyPr>
          <a:lstStyle/>
          <a:p>
            <a:pPr marL="12700">
              <a:lnSpc>
                <a:spcPts val="2950"/>
              </a:lnSpc>
            </a:pPr>
            <a:r>
              <a:rPr sz="2800" spc="-19" dirty="0" smtClean="0">
                <a:solidFill>
                  <a:srgbClr val="FFFFFF"/>
                </a:solidFill>
                <a:latin typeface="Tw Cen MT"/>
                <a:cs typeface="Tw Cen MT"/>
              </a:rPr>
              <a:t>yaitu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24203" y="3656592"/>
            <a:ext cx="585814" cy="380492"/>
          </a:xfrm>
          <a:prstGeom prst="rect">
            <a:avLst/>
          </a:prstGeom>
        </p:spPr>
        <p:txBody>
          <a:bodyPr wrap="square" lIns="0" tIns="18732" rIns="0" bIns="0" rtlCol="0">
            <a:noAutofit/>
          </a:bodyPr>
          <a:lstStyle/>
          <a:p>
            <a:pPr marL="12700">
              <a:lnSpc>
                <a:spcPts val="2950"/>
              </a:lnSpc>
            </a:pPr>
            <a:r>
              <a:rPr sz="2800" dirty="0" smtClean="0">
                <a:solidFill>
                  <a:srgbClr val="FFFFFF"/>
                </a:solidFill>
                <a:latin typeface="Tw Cen MT"/>
                <a:cs typeface="Tw Cen MT"/>
              </a:rPr>
              <a:t>jika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77109" y="4111551"/>
            <a:ext cx="367453" cy="394924"/>
          </a:xfrm>
          <a:prstGeom prst="rect">
            <a:avLst/>
          </a:prstGeom>
        </p:spPr>
        <p:txBody>
          <a:bodyPr wrap="square" lIns="0" tIns="19526" rIns="0" bIns="0" rtlCol="0">
            <a:noAutofit/>
          </a:bodyPr>
          <a:lstStyle/>
          <a:p>
            <a:pPr marL="12700">
              <a:lnSpc>
                <a:spcPts val="3075"/>
              </a:lnSpc>
            </a:pPr>
            <a:r>
              <a:rPr sz="2800" spc="4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r>
              <a:rPr sz="2775" spc="4" baseline="29785" dirty="0" smtClean="0">
                <a:solidFill>
                  <a:srgbClr val="FFFFFF"/>
                </a:solidFill>
                <a:latin typeface="Tw Cen MT"/>
                <a:cs typeface="Tw Cen MT"/>
              </a:rPr>
              <a:t>2</a:t>
            </a:r>
            <a:endParaRPr sz="1850">
              <a:latin typeface="Tw Cen MT"/>
              <a:cs typeface="Tw Cen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104" y="4125984"/>
            <a:ext cx="2195188" cy="380492"/>
          </a:xfrm>
          <a:prstGeom prst="rect">
            <a:avLst/>
          </a:prstGeom>
        </p:spPr>
        <p:txBody>
          <a:bodyPr wrap="square" lIns="0" tIns="18732" rIns="0" bIns="0" rtlCol="0">
            <a:noAutofit/>
          </a:bodyPr>
          <a:lstStyle/>
          <a:p>
            <a:pPr marL="12700">
              <a:lnSpc>
                <a:spcPts val="2950"/>
              </a:lnSpc>
            </a:pPr>
            <a:r>
              <a:rPr sz="2800" spc="-16" dirty="0" smtClean="0">
                <a:solidFill>
                  <a:srgbClr val="FFFFFF"/>
                </a:solidFill>
                <a:latin typeface="Tw Cen MT"/>
                <a:cs typeface="Tw Cen MT"/>
              </a:rPr>
              <a:t>n genap, maka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61157" y="4125984"/>
            <a:ext cx="3982459" cy="380492"/>
          </a:xfrm>
          <a:prstGeom prst="rect">
            <a:avLst/>
          </a:prstGeom>
        </p:spPr>
        <p:txBody>
          <a:bodyPr wrap="square" lIns="0" tIns="18732" rIns="0" bIns="0" rtlCol="0">
            <a:noAutofit/>
          </a:bodyPr>
          <a:lstStyle/>
          <a:p>
            <a:pPr marL="12700">
              <a:lnSpc>
                <a:spcPts val="2950"/>
              </a:lnSpc>
            </a:pPr>
            <a:r>
              <a:rPr sz="2800" spc="-3" dirty="0" smtClean="0">
                <a:solidFill>
                  <a:srgbClr val="FFFFFF"/>
                </a:solidFill>
                <a:latin typeface="Tw Cen MT"/>
                <a:cs typeface="Tw Cen MT"/>
              </a:rPr>
              <a:t>suatu bilangan bulat genap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9104" y="5318006"/>
            <a:ext cx="7164781" cy="380492"/>
          </a:xfrm>
          <a:prstGeom prst="rect">
            <a:avLst/>
          </a:prstGeom>
        </p:spPr>
        <p:txBody>
          <a:bodyPr wrap="square" lIns="0" tIns="18732" rIns="0" bIns="0" rtlCol="0">
            <a:noAutofit/>
          </a:bodyPr>
          <a:lstStyle/>
          <a:p>
            <a:pPr marL="12700">
              <a:lnSpc>
                <a:spcPts val="2950"/>
              </a:lnSpc>
            </a:pPr>
            <a:r>
              <a:rPr sz="2800" spc="-2" dirty="0" smtClean="0">
                <a:solidFill>
                  <a:srgbClr val="FFFFFF"/>
                </a:solidFill>
                <a:latin typeface="Tw Cen MT"/>
                <a:cs typeface="Tw Cen MT"/>
              </a:rPr>
              <a:t>Bukti telah diberikan pada contoh bukti langsunhg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07172" y="5995353"/>
            <a:ext cx="120083" cy="159512"/>
          </a:xfrm>
          <a:prstGeom prst="rect">
            <a:avLst/>
          </a:prstGeom>
        </p:spPr>
        <p:txBody>
          <a:bodyPr wrap="square" lIns="0" tIns="7493" rIns="0" bIns="0" rtlCol="0">
            <a:noAutofit/>
          </a:bodyPr>
          <a:lstStyle/>
          <a:p>
            <a:pPr marL="12700">
              <a:lnSpc>
                <a:spcPts val="1180"/>
              </a:lnSpc>
            </a:pPr>
            <a:r>
              <a:rPr sz="1050" dirty="0" smtClean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300" y="4572"/>
            <a:ext cx="24384" cy="21808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9644" y="4572"/>
            <a:ext cx="370332" cy="1812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6512" y="4572"/>
            <a:ext cx="368808" cy="14310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5592" y="0"/>
            <a:ext cx="152400" cy="9128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1604" y="0"/>
            <a:ext cx="422148" cy="5273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44" y="1801367"/>
            <a:ext cx="124968" cy="1280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3549396"/>
            <a:ext cx="138684" cy="4815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8016" y="1382267"/>
            <a:ext cx="143256" cy="4770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4112" y="4661916"/>
            <a:ext cx="22860" cy="21823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24028" y="5041392"/>
            <a:ext cx="370331" cy="1802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5628132"/>
            <a:ext cx="71628" cy="12161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9372" y="5422392"/>
            <a:ext cx="374904" cy="14264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69976" y="5945124"/>
            <a:ext cx="152400" cy="91287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0560" y="6330696"/>
            <a:ext cx="417576" cy="51815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471916" y="0"/>
            <a:ext cx="417575" cy="512063"/>
          </a:xfrm>
          <a:custGeom>
            <a:avLst/>
            <a:gdLst/>
            <a:ahLst/>
            <a:cxnLst/>
            <a:rect l="l" t="t" r="r" b="b"/>
            <a:pathLst>
              <a:path w="417575" h="512063">
                <a:moveTo>
                  <a:pt x="0" y="497839"/>
                </a:moveTo>
                <a:lnTo>
                  <a:pt x="19050" y="512063"/>
                </a:lnTo>
                <a:lnTo>
                  <a:pt x="346075" y="185547"/>
                </a:lnTo>
                <a:lnTo>
                  <a:pt x="417575" y="9525"/>
                </a:lnTo>
                <a:lnTo>
                  <a:pt x="393700" y="0"/>
                </a:lnTo>
                <a:lnTo>
                  <a:pt x="322325" y="171196"/>
                </a:lnTo>
                <a:lnTo>
                  <a:pt x="0" y="497839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519160" y="5693664"/>
            <a:ext cx="298704" cy="1155191"/>
          </a:xfrm>
          <a:custGeom>
            <a:avLst/>
            <a:gdLst/>
            <a:ahLst/>
            <a:cxnLst/>
            <a:rect l="l" t="t" r="r" b="b"/>
            <a:pathLst>
              <a:path w="298704" h="1155191">
                <a:moveTo>
                  <a:pt x="0" y="1155191"/>
                </a:moveTo>
                <a:lnTo>
                  <a:pt x="23875" y="1155191"/>
                </a:lnTo>
                <a:lnTo>
                  <a:pt x="23875" y="651484"/>
                </a:lnTo>
                <a:lnTo>
                  <a:pt x="298704" y="9537"/>
                </a:lnTo>
                <a:lnTo>
                  <a:pt x="279654" y="0"/>
                </a:lnTo>
                <a:lnTo>
                  <a:pt x="0" y="646722"/>
                </a:lnTo>
                <a:lnTo>
                  <a:pt x="0" y="11551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698992" y="4572"/>
            <a:ext cx="304800" cy="1545336"/>
          </a:xfrm>
          <a:custGeom>
            <a:avLst/>
            <a:gdLst/>
            <a:ahLst/>
            <a:cxnLst/>
            <a:rect l="l" t="t" r="r" b="b"/>
            <a:pathLst>
              <a:path w="304800" h="1545336">
                <a:moveTo>
                  <a:pt x="0" y="1545336"/>
                </a:moveTo>
                <a:lnTo>
                  <a:pt x="23749" y="1545336"/>
                </a:lnTo>
                <a:lnTo>
                  <a:pt x="23749" y="1264157"/>
                </a:lnTo>
                <a:lnTo>
                  <a:pt x="304800" y="984757"/>
                </a:lnTo>
                <a:lnTo>
                  <a:pt x="304800" y="0"/>
                </a:lnTo>
                <a:lnTo>
                  <a:pt x="276225" y="0"/>
                </a:lnTo>
                <a:lnTo>
                  <a:pt x="276225" y="975105"/>
                </a:lnTo>
                <a:lnTo>
                  <a:pt x="0" y="1254632"/>
                </a:lnTo>
                <a:lnTo>
                  <a:pt x="0" y="154533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429244" y="5045964"/>
            <a:ext cx="307848" cy="1802891"/>
          </a:xfrm>
          <a:custGeom>
            <a:avLst/>
            <a:gdLst/>
            <a:ahLst/>
            <a:cxnLst/>
            <a:rect l="l" t="t" r="r" b="b"/>
            <a:pathLst>
              <a:path w="307848" h="1802891">
                <a:moveTo>
                  <a:pt x="0" y="1802891"/>
                </a:moveTo>
                <a:lnTo>
                  <a:pt x="28575" y="1802891"/>
                </a:lnTo>
                <a:lnTo>
                  <a:pt x="28575" y="571842"/>
                </a:lnTo>
                <a:lnTo>
                  <a:pt x="307848" y="290703"/>
                </a:lnTo>
                <a:lnTo>
                  <a:pt x="307848" y="0"/>
                </a:lnTo>
                <a:lnTo>
                  <a:pt x="279273" y="0"/>
                </a:lnTo>
                <a:lnTo>
                  <a:pt x="279273" y="281178"/>
                </a:lnTo>
                <a:lnTo>
                  <a:pt x="0" y="562305"/>
                </a:lnTo>
                <a:lnTo>
                  <a:pt x="0" y="18028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927592" y="6595871"/>
            <a:ext cx="24383" cy="252984"/>
          </a:xfrm>
          <a:custGeom>
            <a:avLst/>
            <a:gdLst/>
            <a:ahLst/>
            <a:cxnLst/>
            <a:rect l="l" t="t" r="r" b="b"/>
            <a:pathLst>
              <a:path w="24383" h="252983">
                <a:moveTo>
                  <a:pt x="0" y="252984"/>
                </a:moveTo>
                <a:lnTo>
                  <a:pt x="24383" y="252984"/>
                </a:lnTo>
                <a:lnTo>
                  <a:pt x="24383" y="0"/>
                </a:lnTo>
                <a:lnTo>
                  <a:pt x="0" y="0"/>
                </a:lnTo>
                <a:lnTo>
                  <a:pt x="0" y="25298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34923" y="1115573"/>
            <a:ext cx="1953873" cy="482600"/>
          </a:xfrm>
          <a:prstGeom prst="rect">
            <a:avLst/>
          </a:prstGeom>
        </p:spPr>
        <p:txBody>
          <a:bodyPr wrap="square" lIns="0" tIns="23939" rIns="0" bIns="0" rtlCol="0">
            <a:noAutofit/>
          </a:bodyPr>
          <a:lstStyle/>
          <a:p>
            <a:pPr marL="12700">
              <a:lnSpc>
                <a:spcPts val="3770"/>
              </a:lnSpc>
            </a:pPr>
            <a:r>
              <a:rPr sz="3600" spc="-2" dirty="0" smtClean="0">
                <a:solidFill>
                  <a:srgbClr val="FFFFFF"/>
                </a:solidFill>
                <a:latin typeface="Tw Cen MT"/>
                <a:cs typeface="Tw Cen MT"/>
              </a:rPr>
              <a:t>MASALAH</a:t>
            </a:r>
            <a:endParaRPr sz="3600">
              <a:latin typeface="Tw Cen MT"/>
              <a:cs typeface="Tw Cen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4923" y="2303533"/>
            <a:ext cx="215900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3523" y="2372660"/>
            <a:ext cx="2697809" cy="769177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spc="-1" dirty="0" smtClean="0">
                <a:solidFill>
                  <a:srgbClr val="FFFFFF"/>
                </a:solidFill>
                <a:latin typeface="Tw Cen MT"/>
                <a:cs typeface="Tw Cen MT"/>
              </a:rPr>
              <a:t>Kapan bukti langsung</a:t>
            </a:r>
            <a:endParaRPr sz="2400">
              <a:latin typeface="Tw Cen MT"/>
              <a:cs typeface="Tw Cen MT"/>
            </a:endParaRPr>
          </a:p>
          <a:p>
            <a:pPr marL="12700" marR="45720">
              <a:lnSpc>
                <a:spcPct val="90738"/>
              </a:lnSpc>
              <a:spcBef>
                <a:spcPts val="715"/>
              </a:spcBef>
            </a:pP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dilakukan?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72585" y="2372660"/>
            <a:ext cx="4306848" cy="330200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dilakukan? Atau bukti tak langsung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4923" y="3875031"/>
            <a:ext cx="215900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>
              <a:lnSpc>
                <a:spcPts val="3165"/>
              </a:lnSpc>
            </a:pPr>
            <a:r>
              <a:rPr sz="300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63523" y="3944158"/>
            <a:ext cx="6755297" cy="1208405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spc="-4" dirty="0" smtClean="0">
                <a:solidFill>
                  <a:srgbClr val="FFFFFF"/>
                </a:solidFill>
                <a:latin typeface="Tw Cen MT"/>
                <a:cs typeface="Tw Cen MT"/>
              </a:rPr>
              <a:t>Untuk menjawab pertanyaan ini, coba dulu pembuktian</a:t>
            </a:r>
            <a:endParaRPr sz="2400">
              <a:latin typeface="Tw Cen MT"/>
              <a:cs typeface="Tw Cen MT"/>
            </a:endParaRPr>
          </a:p>
          <a:p>
            <a:pPr marL="12700" marR="566107">
              <a:lnSpc>
                <a:spcPts val="3460"/>
              </a:lnSpc>
              <a:spcBef>
                <a:spcPts val="175"/>
              </a:spcBef>
            </a:pPr>
            <a:r>
              <a:rPr sz="2400" spc="-1" dirty="0" smtClean="0">
                <a:solidFill>
                  <a:srgbClr val="FFFFFF"/>
                </a:solidFill>
                <a:latin typeface="Tw Cen MT"/>
                <a:cs typeface="Tw Cen MT"/>
              </a:rPr>
              <a:t>secara langsung, jika sulit, lakukan pembuktian tak langsung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07172" y="5995353"/>
            <a:ext cx="120083" cy="159512"/>
          </a:xfrm>
          <a:prstGeom prst="rect">
            <a:avLst/>
          </a:prstGeom>
        </p:spPr>
        <p:txBody>
          <a:bodyPr wrap="square" lIns="0" tIns="7493" rIns="0" bIns="0" rtlCol="0">
            <a:noAutofit/>
          </a:bodyPr>
          <a:lstStyle/>
          <a:p>
            <a:pPr marL="12700">
              <a:lnSpc>
                <a:spcPts val="1180"/>
              </a:lnSpc>
            </a:pPr>
            <a:r>
              <a:rPr sz="105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ject 72"/>
          <p:cNvSpPr txBox="1"/>
          <p:nvPr/>
        </p:nvSpPr>
        <p:spPr>
          <a:xfrm>
            <a:off x="3201068" y="4231178"/>
            <a:ext cx="2621816" cy="597473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357166">
              <a:lnSpc>
                <a:spcPts val="2375"/>
              </a:lnSpc>
            </a:pPr>
            <a:r>
              <a:rPr sz="2400" spc="-6" dirty="0" smtClean="0">
                <a:solidFill>
                  <a:srgbClr val="FFFFFF"/>
                </a:solidFill>
                <a:latin typeface="Tw Cen MT"/>
                <a:cs typeface="Tw Cen MT"/>
              </a:rPr>
              <a:t>ya sulit membuktik</a:t>
            </a:r>
            <a:endParaRPr sz="2400">
              <a:latin typeface="Tw Cen MT"/>
              <a:cs typeface="Tw Cen MT"/>
            </a:endParaRPr>
          </a:p>
          <a:p>
            <a:pPr marR="62483">
              <a:lnSpc>
                <a:spcPts val="2330"/>
              </a:lnSpc>
            </a:pP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kita coba bukti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4300" y="4572"/>
            <a:ext cx="24384" cy="21808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9644" y="4572"/>
            <a:ext cx="370332" cy="1812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6512" y="4572"/>
            <a:ext cx="368808" cy="14310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5592" y="0"/>
            <a:ext cx="152400" cy="9128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41604" y="0"/>
            <a:ext cx="422148" cy="5273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144" y="1801367"/>
            <a:ext cx="124968" cy="1280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3549396"/>
            <a:ext cx="138684" cy="4815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8016" y="1382267"/>
            <a:ext cx="143256" cy="4770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4112" y="4661916"/>
            <a:ext cx="22860" cy="21823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24028" y="5041392"/>
            <a:ext cx="370331" cy="1802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5628132"/>
            <a:ext cx="71628" cy="12161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9372" y="5422392"/>
            <a:ext cx="374904" cy="14264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69976" y="5945124"/>
            <a:ext cx="152400" cy="91287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70560" y="6330696"/>
            <a:ext cx="417576" cy="51815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471916" y="0"/>
            <a:ext cx="417575" cy="512063"/>
          </a:xfrm>
          <a:custGeom>
            <a:avLst/>
            <a:gdLst/>
            <a:ahLst/>
            <a:cxnLst/>
            <a:rect l="l" t="t" r="r" b="b"/>
            <a:pathLst>
              <a:path w="417575" h="512063">
                <a:moveTo>
                  <a:pt x="0" y="497839"/>
                </a:moveTo>
                <a:lnTo>
                  <a:pt x="19050" y="512063"/>
                </a:lnTo>
                <a:lnTo>
                  <a:pt x="346075" y="185547"/>
                </a:lnTo>
                <a:lnTo>
                  <a:pt x="417575" y="9525"/>
                </a:lnTo>
                <a:lnTo>
                  <a:pt x="393700" y="0"/>
                </a:lnTo>
                <a:lnTo>
                  <a:pt x="322325" y="171196"/>
                </a:lnTo>
                <a:lnTo>
                  <a:pt x="0" y="497839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19160" y="5693664"/>
            <a:ext cx="298704" cy="1155191"/>
          </a:xfrm>
          <a:custGeom>
            <a:avLst/>
            <a:gdLst/>
            <a:ahLst/>
            <a:cxnLst/>
            <a:rect l="l" t="t" r="r" b="b"/>
            <a:pathLst>
              <a:path w="298704" h="1155191">
                <a:moveTo>
                  <a:pt x="0" y="1155191"/>
                </a:moveTo>
                <a:lnTo>
                  <a:pt x="23875" y="1155191"/>
                </a:lnTo>
                <a:lnTo>
                  <a:pt x="23875" y="651484"/>
                </a:lnTo>
                <a:lnTo>
                  <a:pt x="298704" y="9537"/>
                </a:lnTo>
                <a:lnTo>
                  <a:pt x="279654" y="0"/>
                </a:lnTo>
                <a:lnTo>
                  <a:pt x="0" y="646722"/>
                </a:lnTo>
                <a:lnTo>
                  <a:pt x="0" y="11551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698992" y="4572"/>
            <a:ext cx="304800" cy="1545336"/>
          </a:xfrm>
          <a:custGeom>
            <a:avLst/>
            <a:gdLst/>
            <a:ahLst/>
            <a:cxnLst/>
            <a:rect l="l" t="t" r="r" b="b"/>
            <a:pathLst>
              <a:path w="304800" h="1545336">
                <a:moveTo>
                  <a:pt x="0" y="1545336"/>
                </a:moveTo>
                <a:lnTo>
                  <a:pt x="23749" y="1545336"/>
                </a:lnTo>
                <a:lnTo>
                  <a:pt x="23749" y="1264157"/>
                </a:lnTo>
                <a:lnTo>
                  <a:pt x="304800" y="984757"/>
                </a:lnTo>
                <a:lnTo>
                  <a:pt x="304800" y="0"/>
                </a:lnTo>
                <a:lnTo>
                  <a:pt x="276225" y="0"/>
                </a:lnTo>
                <a:lnTo>
                  <a:pt x="276225" y="975105"/>
                </a:lnTo>
                <a:lnTo>
                  <a:pt x="0" y="1254632"/>
                </a:lnTo>
                <a:lnTo>
                  <a:pt x="0" y="154533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429244" y="5045964"/>
            <a:ext cx="307848" cy="1802891"/>
          </a:xfrm>
          <a:custGeom>
            <a:avLst/>
            <a:gdLst/>
            <a:ahLst/>
            <a:cxnLst/>
            <a:rect l="l" t="t" r="r" b="b"/>
            <a:pathLst>
              <a:path w="307848" h="1802891">
                <a:moveTo>
                  <a:pt x="0" y="1802891"/>
                </a:moveTo>
                <a:lnTo>
                  <a:pt x="28575" y="1802891"/>
                </a:lnTo>
                <a:lnTo>
                  <a:pt x="28575" y="571842"/>
                </a:lnTo>
                <a:lnTo>
                  <a:pt x="307848" y="290703"/>
                </a:lnTo>
                <a:lnTo>
                  <a:pt x="307848" y="0"/>
                </a:lnTo>
                <a:lnTo>
                  <a:pt x="279273" y="0"/>
                </a:lnTo>
                <a:lnTo>
                  <a:pt x="279273" y="281178"/>
                </a:lnTo>
                <a:lnTo>
                  <a:pt x="0" y="562305"/>
                </a:lnTo>
                <a:lnTo>
                  <a:pt x="0" y="18028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927592" y="6595871"/>
            <a:ext cx="24383" cy="252984"/>
          </a:xfrm>
          <a:custGeom>
            <a:avLst/>
            <a:gdLst/>
            <a:ahLst/>
            <a:cxnLst/>
            <a:rect l="l" t="t" r="r" b="b"/>
            <a:pathLst>
              <a:path w="24383" h="252983">
                <a:moveTo>
                  <a:pt x="0" y="252984"/>
                </a:moveTo>
                <a:lnTo>
                  <a:pt x="24383" y="252984"/>
                </a:lnTo>
                <a:lnTo>
                  <a:pt x="24383" y="0"/>
                </a:lnTo>
                <a:lnTo>
                  <a:pt x="0" y="0"/>
                </a:lnTo>
                <a:lnTo>
                  <a:pt x="0" y="25298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110229" y="4542723"/>
            <a:ext cx="30034" cy="17447"/>
          </a:xfrm>
          <a:custGeom>
            <a:avLst/>
            <a:gdLst/>
            <a:ahLst/>
            <a:cxnLst/>
            <a:rect l="l" t="t" r="r" b="b"/>
            <a:pathLst>
              <a:path w="30034" h="17447">
                <a:moveTo>
                  <a:pt x="0" y="17447"/>
                </a:moveTo>
                <a:lnTo>
                  <a:pt x="30034" y="0"/>
                </a:lnTo>
              </a:path>
            </a:pathLst>
          </a:custGeom>
          <a:ln w="3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140890" y="4542723"/>
            <a:ext cx="74473" cy="122120"/>
          </a:xfrm>
          <a:custGeom>
            <a:avLst/>
            <a:gdLst/>
            <a:ahLst/>
            <a:cxnLst/>
            <a:rect l="l" t="t" r="r" b="b"/>
            <a:pathLst>
              <a:path w="74473" h="122120">
                <a:moveTo>
                  <a:pt x="0" y="0"/>
                </a:moveTo>
                <a:lnTo>
                  <a:pt x="74473" y="122120"/>
                </a:lnTo>
              </a:path>
            </a:pathLst>
          </a:custGeom>
          <a:ln w="346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215364" y="4342999"/>
            <a:ext cx="80735" cy="321844"/>
          </a:xfrm>
          <a:custGeom>
            <a:avLst/>
            <a:gdLst/>
            <a:ahLst/>
            <a:cxnLst/>
            <a:rect l="l" t="t" r="r" b="b"/>
            <a:pathLst>
              <a:path w="80735" h="321844">
                <a:moveTo>
                  <a:pt x="0" y="321844"/>
                </a:moveTo>
                <a:lnTo>
                  <a:pt x="80735" y="0"/>
                </a:lnTo>
              </a:path>
            </a:pathLst>
          </a:custGeom>
          <a:ln w="349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296100" y="4342398"/>
            <a:ext cx="762244" cy="0"/>
          </a:xfrm>
          <a:custGeom>
            <a:avLst/>
            <a:gdLst/>
            <a:ahLst/>
            <a:cxnLst/>
            <a:rect l="l" t="t" r="r" b="b"/>
            <a:pathLst>
              <a:path w="762244">
                <a:moveTo>
                  <a:pt x="0" y="0"/>
                </a:moveTo>
                <a:lnTo>
                  <a:pt x="762244" y="0"/>
                </a:lnTo>
              </a:path>
            </a:pathLst>
          </a:custGeom>
          <a:ln w="336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095199" y="4323154"/>
            <a:ext cx="951246" cy="329657"/>
          </a:xfrm>
          <a:custGeom>
            <a:avLst/>
            <a:gdLst/>
            <a:ahLst/>
            <a:cxnLst/>
            <a:rect l="l" t="t" r="r" b="b"/>
            <a:pathLst>
              <a:path w="951246" h="329657">
                <a:moveTo>
                  <a:pt x="5009" y="229796"/>
                </a:moveTo>
                <a:lnTo>
                  <a:pt x="25651" y="217164"/>
                </a:lnTo>
                <a:lnTo>
                  <a:pt x="100124" y="329657"/>
                </a:lnTo>
                <a:lnTo>
                  <a:pt x="115154" y="329657"/>
                </a:lnTo>
                <a:lnTo>
                  <a:pt x="194011" y="15039"/>
                </a:lnTo>
                <a:lnTo>
                  <a:pt x="951246" y="15039"/>
                </a:lnTo>
                <a:lnTo>
                  <a:pt x="951246" y="0"/>
                </a:lnTo>
                <a:lnTo>
                  <a:pt x="182739" y="0"/>
                </a:lnTo>
                <a:lnTo>
                  <a:pt x="108265" y="297773"/>
                </a:lnTo>
                <a:lnTo>
                  <a:pt x="41933" y="197912"/>
                </a:lnTo>
                <a:lnTo>
                  <a:pt x="0" y="221373"/>
                </a:lnTo>
                <a:lnTo>
                  <a:pt x="5009" y="2297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34923" y="1115573"/>
            <a:ext cx="7244117" cy="1120942"/>
          </a:xfrm>
          <a:prstGeom prst="rect">
            <a:avLst/>
          </a:prstGeom>
        </p:spPr>
        <p:txBody>
          <a:bodyPr wrap="square" lIns="0" tIns="23939" rIns="0" bIns="0" rtlCol="0">
            <a:noAutofit/>
          </a:bodyPr>
          <a:lstStyle/>
          <a:p>
            <a:pPr marL="12700" marR="50073">
              <a:lnSpc>
                <a:spcPts val="3770"/>
              </a:lnSpc>
            </a:pPr>
            <a:r>
              <a:rPr sz="3600" spc="-10" dirty="0" smtClean="0">
                <a:solidFill>
                  <a:srgbClr val="FFFFFF"/>
                </a:solidFill>
                <a:latin typeface="Tw Cen MT"/>
                <a:cs typeface="Tw Cen MT"/>
              </a:rPr>
              <a:t>CONTOH 3</a:t>
            </a:r>
            <a:endParaRPr sz="3600">
              <a:latin typeface="Tw Cen MT"/>
              <a:cs typeface="Tw Cen MT"/>
            </a:endParaRPr>
          </a:p>
          <a:p>
            <a:pPr marL="71221">
              <a:lnSpc>
                <a:spcPts val="2500"/>
              </a:lnSpc>
              <a:spcBef>
                <a:spcPts val="16"/>
              </a:spcBef>
            </a:pPr>
            <a:r>
              <a:rPr sz="2400" spc="-4" dirty="0" smtClean="0">
                <a:solidFill>
                  <a:srgbClr val="FFFFFF"/>
                </a:solidFill>
                <a:latin typeface="Tw Cen MT"/>
                <a:cs typeface="Tw Cen MT"/>
              </a:rPr>
              <a:t>Buktikan bahwa jika n bilangan bulat sedemikian sehingga</a:t>
            </a:r>
            <a:endParaRPr sz="2400">
              <a:latin typeface="Tw Cen MT"/>
              <a:cs typeface="Tw Cen MT"/>
            </a:endParaRPr>
          </a:p>
          <a:p>
            <a:pPr marL="71221" marR="50073">
              <a:lnSpc>
                <a:spcPts val="2420"/>
              </a:lnSpc>
            </a:pP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r>
              <a:rPr sz="2400" spc="-3" baseline="30612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+5 suatu bilangan ganjil , maka n suatu bilangan genap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2597614"/>
            <a:ext cx="7709645" cy="1175347"/>
          </a:xfrm>
          <a:prstGeom prst="rect">
            <a:avLst/>
          </a:prstGeom>
        </p:spPr>
        <p:txBody>
          <a:bodyPr wrap="square" lIns="0" tIns="23368" rIns="0" bIns="0" rtlCol="0">
            <a:noAutofit/>
          </a:bodyPr>
          <a:lstStyle/>
          <a:p>
            <a:pPr marL="12700" marR="50073">
              <a:lnSpc>
                <a:spcPts val="3679"/>
              </a:lnSpc>
            </a:pPr>
            <a:r>
              <a:rPr sz="3500" spc="-197" dirty="0" smtClean="0">
                <a:solidFill>
                  <a:srgbClr val="FFFFFF"/>
                </a:solidFill>
                <a:latin typeface="Arial"/>
                <a:cs typeface="Arial"/>
              </a:rPr>
              <a:t>• </a:t>
            </a:r>
            <a:r>
              <a:rPr sz="2800" spc="0" dirty="0" smtClean="0">
                <a:solidFill>
                  <a:srgbClr val="FFFFFF"/>
                </a:solidFill>
                <a:latin typeface="Tw Cen MT"/>
                <a:cs typeface="Tw Cen MT"/>
              </a:rPr>
              <a:t>Melalui bukti langsung</a:t>
            </a:r>
            <a:endParaRPr sz="2800">
              <a:latin typeface="Tw Cen MT"/>
              <a:cs typeface="Tw Cen MT"/>
            </a:endParaRPr>
          </a:p>
          <a:p>
            <a:pPr marL="12700">
              <a:lnSpc>
                <a:spcPts val="2515"/>
              </a:lnSpc>
              <a:spcBef>
                <a:spcPts val="526"/>
              </a:spcBef>
            </a:pP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Misalkan n</a:t>
            </a:r>
            <a:r>
              <a:rPr sz="2400" spc="-3" baseline="24872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+5 suatu bilangan ganjil untuk suatu bilangan bulat</a:t>
            </a:r>
            <a:endParaRPr sz="2400">
              <a:latin typeface="Tw Cen MT"/>
              <a:cs typeface="Tw Cen MT"/>
            </a:endParaRPr>
          </a:p>
          <a:p>
            <a:pPr marL="12700" marR="50073">
              <a:lnSpc>
                <a:spcPts val="2420"/>
              </a:lnSpc>
            </a:pPr>
            <a:r>
              <a:rPr sz="2400" spc="-1" dirty="0" smtClean="0">
                <a:solidFill>
                  <a:srgbClr val="FFFFFF"/>
                </a:solidFill>
                <a:latin typeface="Tw Cen MT"/>
                <a:cs typeface="Tw Cen MT"/>
              </a:rPr>
              <a:t>maka n</a:t>
            </a:r>
            <a:r>
              <a:rPr sz="2400" spc="-1" baseline="30612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-1" dirty="0" smtClean="0">
                <a:solidFill>
                  <a:srgbClr val="FFFFFF"/>
                </a:solidFill>
                <a:latin typeface="Tw Cen MT"/>
                <a:cs typeface="Tw Cen MT"/>
              </a:rPr>
              <a:t>+5 = 2k+1 untuk suatu bilangan bulat  k , sehingga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54401" y="3149660"/>
            <a:ext cx="271688" cy="330504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2700">
              <a:lnSpc>
                <a:spcPts val="2550"/>
              </a:lnSpc>
            </a:pPr>
            <a:r>
              <a:rPr sz="2400" dirty="0" smtClean="0">
                <a:solidFill>
                  <a:srgbClr val="FFFFFF"/>
                </a:solidFill>
                <a:latin typeface="Tw Cen MT"/>
                <a:cs typeface="Tw Cen MT"/>
              </a:rPr>
              <a:t>n,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50594" y="3852213"/>
            <a:ext cx="318744" cy="341373"/>
          </a:xfrm>
          <a:prstGeom prst="rect">
            <a:avLst/>
          </a:prstGeom>
        </p:spPr>
        <p:txBody>
          <a:bodyPr wrap="square" lIns="0" tIns="16605" rIns="0" bIns="0" rtlCol="0">
            <a:noAutofit/>
          </a:bodyPr>
          <a:lstStyle/>
          <a:p>
            <a:pPr marL="12700">
              <a:lnSpc>
                <a:spcPts val="2615"/>
              </a:lnSpc>
            </a:pPr>
            <a:r>
              <a:rPr sz="2400" spc="2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r>
              <a:rPr sz="2400" spc="2" baseline="28699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endParaRPr sz="1600">
              <a:latin typeface="Tw Cen MT"/>
              <a:cs typeface="Tw Cen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1302" y="3852856"/>
            <a:ext cx="1805868" cy="340729"/>
          </a:xfrm>
          <a:prstGeom prst="rect">
            <a:avLst/>
          </a:prstGeom>
        </p:spPr>
        <p:txBody>
          <a:bodyPr wrap="square" lIns="0" tIns="16700" rIns="0" bIns="0" rtlCol="0">
            <a:noAutofit/>
          </a:bodyPr>
          <a:lstStyle/>
          <a:p>
            <a:pPr marL="12700">
              <a:lnSpc>
                <a:spcPts val="2630"/>
              </a:lnSpc>
            </a:pPr>
            <a:r>
              <a:rPr sz="2400" spc="1" dirty="0" smtClean="0">
                <a:solidFill>
                  <a:srgbClr val="FFFFFF"/>
                </a:solidFill>
                <a:latin typeface="Tw Cen MT"/>
                <a:cs typeface="Tw Cen MT"/>
              </a:rPr>
              <a:t>= 2k -4 </a:t>
            </a:r>
            <a:r>
              <a:rPr sz="2400" spc="0" dirty="0" smtClean="0">
                <a:solidFill>
                  <a:srgbClr val="FFFFFF"/>
                </a:solidFill>
                <a:latin typeface="Symbol"/>
                <a:cs typeface="Symbol"/>
              </a:rPr>
              <a:t></a:t>
            </a:r>
            <a:r>
              <a:rPr sz="2400" spc="59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" dirty="0" smtClean="0">
                <a:solidFill>
                  <a:srgbClr val="FFFFFF"/>
                </a:solidFill>
                <a:latin typeface="Tw Cen MT"/>
                <a:cs typeface="Tw Cen MT"/>
              </a:rPr>
              <a:t>…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4218478"/>
            <a:ext cx="1829957" cy="330200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dirty="0" smtClean="0">
                <a:solidFill>
                  <a:srgbClr val="FFFFFF"/>
                </a:solidFill>
                <a:latin typeface="Tw Cen MT"/>
                <a:cs typeface="Tw Cen MT"/>
              </a:rPr>
              <a:t>Dari bentuk ini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5351" y="4218478"/>
            <a:ext cx="2288561" cy="477713"/>
          </a:xfrm>
          <a:prstGeom prst="rect">
            <a:avLst/>
          </a:prstGeom>
        </p:spPr>
        <p:txBody>
          <a:bodyPr wrap="square" lIns="0" tIns="23622" rIns="0" bIns="0" rtlCol="0">
            <a:noAutofit/>
          </a:bodyPr>
          <a:lstStyle/>
          <a:p>
            <a:pPr marL="12700">
              <a:lnSpc>
                <a:spcPts val="3720"/>
              </a:lnSpc>
            </a:pPr>
            <a:r>
              <a:rPr sz="3600" baseline="25510" dirty="0" smtClean="0">
                <a:solidFill>
                  <a:srgbClr val="FFFFFF"/>
                </a:solidFill>
                <a:latin typeface="Tw Cen MT"/>
                <a:cs typeface="Tw Cen MT"/>
              </a:rPr>
              <a:t>tentu</a:t>
            </a:r>
            <a:r>
              <a:rPr sz="3600" spc="119" baseline="25510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r>
              <a:rPr sz="2400" i="1" spc="-235" dirty="0" smtClean="0">
                <a:latin typeface="Times New Roman"/>
                <a:cs typeface="Times New Roman"/>
              </a:rPr>
              <a:t> </a:t>
            </a:r>
            <a:r>
              <a:rPr sz="2400" i="1" spc="0" dirty="0" smtClean="0">
                <a:latin typeface="Times New Roman"/>
                <a:cs typeface="Times New Roman"/>
              </a:rPr>
              <a:t>n</a:t>
            </a:r>
            <a:r>
              <a:rPr sz="2400" i="1" spc="-4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Symbol"/>
                <a:cs typeface="Symbol"/>
              </a:rPr>
              <a:t></a:t>
            </a:r>
            <a:r>
              <a:rPr sz="2400" spc="-516" dirty="0" smtClean="0">
                <a:latin typeface="Symbol"/>
                <a:cs typeface="Symbol"/>
              </a:rPr>
              <a:t></a:t>
            </a:r>
            <a:r>
              <a:rPr sz="2100" spc="0" baseline="31058" dirty="0" smtClean="0">
                <a:latin typeface="Times New Roman"/>
                <a:cs typeface="Times New Roman"/>
              </a:rPr>
              <a:t>3 </a:t>
            </a:r>
            <a:r>
              <a:rPr sz="2100" spc="63" baseline="31058" dirty="0" smtClean="0">
                <a:latin typeface="Times New Roman"/>
                <a:cs typeface="Times New Roman"/>
              </a:rPr>
              <a:t> </a:t>
            </a:r>
            <a:r>
              <a:rPr lang="en-US" sz="2100" spc="63" baseline="31058" dirty="0" smtClean="0">
                <a:latin typeface="Times New Roman"/>
                <a:cs typeface="Times New Roman"/>
              </a:rPr>
              <a:t>   </a:t>
            </a:r>
            <a:r>
              <a:rPr sz="2400" spc="-9" dirty="0" smtClean="0">
                <a:latin typeface="Times New Roman"/>
                <a:cs typeface="Times New Roman"/>
              </a:rPr>
              <a:t>2</a:t>
            </a:r>
            <a:r>
              <a:rPr sz="2400" i="1" spc="0" dirty="0" smtClean="0">
                <a:latin typeface="Times New Roman"/>
                <a:cs typeface="Times New Roman"/>
              </a:rPr>
              <a:t>k</a:t>
            </a:r>
            <a:r>
              <a:rPr sz="2400" i="1" spc="29" dirty="0" smtClean="0">
                <a:latin typeface="Times New Roman"/>
                <a:cs typeface="Times New Roman"/>
              </a:rPr>
              <a:t> </a:t>
            </a:r>
            <a:r>
              <a:rPr sz="2400" spc="51" dirty="0" smtClean="0">
                <a:latin typeface="Symbol"/>
                <a:cs typeface="Symbol"/>
              </a:rPr>
              <a:t></a:t>
            </a:r>
            <a:r>
              <a:rPr sz="2400" spc="-1019" dirty="0" smtClean="0">
                <a:latin typeface="Symbol"/>
                <a:cs typeface="Symbol"/>
              </a:rPr>
              <a:t></a:t>
            </a:r>
            <a:r>
              <a:rPr sz="2400" spc="47" dirty="0" smtClean="0">
                <a:latin typeface="Times New Roman"/>
                <a:cs typeface="Times New Roman"/>
              </a:rPr>
              <a:t>4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0323" y="4218478"/>
            <a:ext cx="3341372" cy="622873"/>
          </a:xfrm>
          <a:prstGeom prst="rect">
            <a:avLst/>
          </a:prstGeom>
        </p:spPr>
        <p:txBody>
          <a:bodyPr wrap="square" lIns="0" tIns="15716" rIns="0" bIns="0" rtlCol="0">
            <a:noAutofit/>
          </a:bodyPr>
          <a:lstStyle/>
          <a:p>
            <a:pPr marL="681006">
              <a:lnSpc>
                <a:spcPts val="2475"/>
              </a:lnSpc>
            </a:pPr>
            <a:r>
              <a:rPr sz="2400" spc="-7" dirty="0" smtClean="0">
                <a:solidFill>
                  <a:srgbClr val="FFFFFF"/>
                </a:solidFill>
                <a:latin typeface="Tw Cen MT"/>
                <a:cs typeface="Tw Cen MT"/>
              </a:rPr>
              <a:t>an n bilangan genap.</a:t>
            </a:r>
            <a:endParaRPr sz="2400">
              <a:latin typeface="Tw Cen MT"/>
              <a:cs typeface="Tw Cen MT"/>
            </a:endParaRPr>
          </a:p>
          <a:p>
            <a:pPr marL="12700" marR="49783">
              <a:lnSpc>
                <a:spcPts val="2375"/>
              </a:lnSpc>
            </a:pP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tak langsung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4510846"/>
            <a:ext cx="2181803" cy="330504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2700">
              <a:lnSpc>
                <a:spcPts val="2550"/>
              </a:lnSpc>
            </a:pP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Dengan demikian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07172" y="5995353"/>
            <a:ext cx="120083" cy="159512"/>
          </a:xfrm>
          <a:prstGeom prst="rect">
            <a:avLst/>
          </a:prstGeom>
        </p:spPr>
        <p:txBody>
          <a:bodyPr wrap="square" lIns="0" tIns="7493" rIns="0" bIns="0" rtlCol="0">
            <a:noAutofit/>
          </a:bodyPr>
          <a:lstStyle/>
          <a:p>
            <a:pPr marL="12700">
              <a:lnSpc>
                <a:spcPts val="1180"/>
              </a:lnSpc>
            </a:pPr>
            <a:r>
              <a:rPr sz="1050" dirty="0" smtClean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300" y="4572"/>
            <a:ext cx="24384" cy="21808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528" y="217627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956" y="402183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9644" y="4572"/>
            <a:ext cx="370332" cy="1812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920" y="1801367"/>
            <a:ext cx="155129" cy="188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6512" y="4572"/>
            <a:ext cx="368808" cy="14310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5592" y="0"/>
            <a:ext cx="152400" cy="9128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8264" y="1420367"/>
            <a:ext cx="165417" cy="190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8264" y="9037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1604" y="0"/>
            <a:ext cx="422148" cy="5273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28223" y="489203"/>
            <a:ext cx="119974" cy="1478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44" y="1801367"/>
            <a:ext cx="124968" cy="1280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3549396"/>
            <a:ext cx="138684" cy="4815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8016" y="1382267"/>
            <a:ext cx="143256" cy="4770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04215" y="1850136"/>
            <a:ext cx="114300" cy="1066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4112" y="4661916"/>
            <a:ext cx="22860" cy="21823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24028" y="5041392"/>
            <a:ext cx="370331" cy="180289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816" y="4482083"/>
            <a:ext cx="190499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5628132"/>
            <a:ext cx="71628" cy="12161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7304" y="4867656"/>
            <a:ext cx="190500" cy="188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9372" y="5422392"/>
            <a:ext cx="374904" cy="14264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69976" y="5945124"/>
            <a:ext cx="152400" cy="91287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2648" y="5247132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12648" y="5763768"/>
            <a:ext cx="190500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0560" y="6330696"/>
            <a:ext cx="417576" cy="51815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50036" y="6240043"/>
            <a:ext cx="149751" cy="1287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471916" y="0"/>
            <a:ext cx="417575" cy="512063"/>
          </a:xfrm>
          <a:custGeom>
            <a:avLst/>
            <a:gdLst/>
            <a:ahLst/>
            <a:cxnLst/>
            <a:rect l="l" t="t" r="r" b="b"/>
            <a:pathLst>
              <a:path w="417575" h="512063">
                <a:moveTo>
                  <a:pt x="0" y="497839"/>
                </a:moveTo>
                <a:lnTo>
                  <a:pt x="19050" y="512063"/>
                </a:lnTo>
                <a:lnTo>
                  <a:pt x="346075" y="185547"/>
                </a:lnTo>
                <a:lnTo>
                  <a:pt x="417575" y="9525"/>
                </a:lnTo>
                <a:lnTo>
                  <a:pt x="393700" y="0"/>
                </a:lnTo>
                <a:lnTo>
                  <a:pt x="322325" y="171196"/>
                </a:lnTo>
                <a:lnTo>
                  <a:pt x="0" y="497839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360275" y="473963"/>
            <a:ext cx="116466" cy="152400"/>
          </a:xfrm>
          <a:custGeom>
            <a:avLst/>
            <a:gdLst/>
            <a:ahLst/>
            <a:cxnLst/>
            <a:rect l="l" t="t" r="r" b="b"/>
            <a:pathLst>
              <a:path w="116466" h="152400">
                <a:moveTo>
                  <a:pt x="35567" y="114300"/>
                </a:moveTo>
                <a:lnTo>
                  <a:pt x="34866" y="113727"/>
                </a:lnTo>
                <a:lnTo>
                  <a:pt x="26415" y="104472"/>
                </a:lnTo>
                <a:lnTo>
                  <a:pt x="20814" y="93622"/>
                </a:lnTo>
                <a:lnTo>
                  <a:pt x="21343" y="128650"/>
                </a:lnTo>
                <a:lnTo>
                  <a:pt x="26477" y="133400"/>
                </a:lnTo>
                <a:lnTo>
                  <a:pt x="37180" y="141244"/>
                </a:lnTo>
                <a:lnTo>
                  <a:pt x="48821" y="147233"/>
                </a:lnTo>
                <a:lnTo>
                  <a:pt x="61088" y="151056"/>
                </a:lnTo>
                <a:lnTo>
                  <a:pt x="73667" y="152400"/>
                </a:lnTo>
                <a:lnTo>
                  <a:pt x="80280" y="152023"/>
                </a:lnTo>
                <a:lnTo>
                  <a:pt x="92710" y="149340"/>
                </a:lnTo>
                <a:lnTo>
                  <a:pt x="104664" y="144342"/>
                </a:lnTo>
                <a:lnTo>
                  <a:pt x="115853" y="137341"/>
                </a:lnTo>
                <a:lnTo>
                  <a:pt x="116466" y="114300"/>
                </a:lnTo>
                <a:lnTo>
                  <a:pt x="108439" y="121361"/>
                </a:lnTo>
                <a:lnTo>
                  <a:pt x="96823" y="128416"/>
                </a:lnTo>
                <a:lnTo>
                  <a:pt x="85237" y="132215"/>
                </a:lnTo>
                <a:lnTo>
                  <a:pt x="73667" y="133350"/>
                </a:lnTo>
                <a:lnTo>
                  <a:pt x="69131" y="133187"/>
                </a:lnTo>
                <a:lnTo>
                  <a:pt x="56648" y="130726"/>
                </a:lnTo>
                <a:lnTo>
                  <a:pt x="45218" y="124693"/>
                </a:lnTo>
                <a:lnTo>
                  <a:pt x="35567" y="114300"/>
                </a:lnTo>
                <a:close/>
              </a:path>
              <a:path w="116466" h="152400">
                <a:moveTo>
                  <a:pt x="0" y="72600"/>
                </a:moveTo>
                <a:lnTo>
                  <a:pt x="385" y="84746"/>
                </a:lnTo>
                <a:lnTo>
                  <a:pt x="2713" y="96699"/>
                </a:lnTo>
                <a:lnTo>
                  <a:pt x="6981" y="108185"/>
                </a:lnTo>
                <a:lnTo>
                  <a:pt x="13191" y="118927"/>
                </a:lnTo>
                <a:lnTo>
                  <a:pt x="21343" y="128650"/>
                </a:lnTo>
                <a:lnTo>
                  <a:pt x="20814" y="93622"/>
                </a:lnTo>
                <a:lnTo>
                  <a:pt x="18063" y="81826"/>
                </a:lnTo>
                <a:lnTo>
                  <a:pt x="18163" y="69728"/>
                </a:lnTo>
                <a:lnTo>
                  <a:pt x="21114" y="57977"/>
                </a:lnTo>
                <a:lnTo>
                  <a:pt x="26915" y="47218"/>
                </a:lnTo>
                <a:lnTo>
                  <a:pt x="35567" y="38100"/>
                </a:lnTo>
                <a:lnTo>
                  <a:pt x="38735" y="35094"/>
                </a:lnTo>
                <a:lnTo>
                  <a:pt x="49100" y="27190"/>
                </a:lnTo>
                <a:lnTo>
                  <a:pt x="60986" y="21337"/>
                </a:lnTo>
                <a:lnTo>
                  <a:pt x="73667" y="19050"/>
                </a:lnTo>
                <a:lnTo>
                  <a:pt x="81635" y="19984"/>
                </a:lnTo>
                <a:lnTo>
                  <a:pt x="93215" y="24125"/>
                </a:lnTo>
                <a:lnTo>
                  <a:pt x="104820" y="30543"/>
                </a:lnTo>
                <a:lnTo>
                  <a:pt x="116466" y="38100"/>
                </a:lnTo>
                <a:lnTo>
                  <a:pt x="121862" y="44725"/>
                </a:lnTo>
                <a:lnTo>
                  <a:pt x="127313" y="55729"/>
                </a:lnTo>
                <a:lnTo>
                  <a:pt x="130223" y="67979"/>
                </a:lnTo>
                <a:lnTo>
                  <a:pt x="130594" y="80719"/>
                </a:lnTo>
                <a:lnTo>
                  <a:pt x="128424" y="93190"/>
                </a:lnTo>
                <a:lnTo>
                  <a:pt x="123715" y="104636"/>
                </a:lnTo>
                <a:lnTo>
                  <a:pt x="116466" y="114300"/>
                </a:lnTo>
                <a:lnTo>
                  <a:pt x="115853" y="137341"/>
                </a:lnTo>
                <a:lnTo>
                  <a:pt x="125991" y="128650"/>
                </a:lnTo>
                <a:lnTo>
                  <a:pt x="130810" y="123395"/>
                </a:lnTo>
                <a:lnTo>
                  <a:pt x="138626" y="112655"/>
                </a:lnTo>
                <a:lnTo>
                  <a:pt x="144593" y="101008"/>
                </a:lnTo>
                <a:lnTo>
                  <a:pt x="148401" y="88755"/>
                </a:lnTo>
                <a:lnTo>
                  <a:pt x="149740" y="76200"/>
                </a:lnTo>
                <a:lnTo>
                  <a:pt x="149363" y="69582"/>
                </a:lnTo>
                <a:lnTo>
                  <a:pt x="146680" y="57128"/>
                </a:lnTo>
                <a:lnTo>
                  <a:pt x="141682" y="45150"/>
                </a:lnTo>
                <a:lnTo>
                  <a:pt x="134681" y="33962"/>
                </a:lnTo>
                <a:lnTo>
                  <a:pt x="125991" y="23875"/>
                </a:lnTo>
                <a:lnTo>
                  <a:pt x="120785" y="19054"/>
                </a:lnTo>
                <a:lnTo>
                  <a:pt x="110066" y="11173"/>
                </a:lnTo>
                <a:lnTo>
                  <a:pt x="98449" y="5168"/>
                </a:lnTo>
                <a:lnTo>
                  <a:pt x="86220" y="1342"/>
                </a:lnTo>
                <a:lnTo>
                  <a:pt x="73667" y="0"/>
                </a:lnTo>
                <a:lnTo>
                  <a:pt x="67003" y="381"/>
                </a:lnTo>
                <a:lnTo>
                  <a:pt x="54561" y="3075"/>
                </a:lnTo>
                <a:lnTo>
                  <a:pt x="42596" y="8090"/>
                </a:lnTo>
                <a:lnTo>
                  <a:pt x="31419" y="15125"/>
                </a:lnTo>
                <a:lnTo>
                  <a:pt x="21343" y="23875"/>
                </a:lnTo>
                <a:lnTo>
                  <a:pt x="17870" y="27601"/>
                </a:lnTo>
                <a:lnTo>
                  <a:pt x="10490" y="37762"/>
                </a:lnTo>
                <a:lnTo>
                  <a:pt x="5052" y="48833"/>
                </a:lnTo>
                <a:lnTo>
                  <a:pt x="1555" y="60537"/>
                </a:lnTo>
                <a:lnTo>
                  <a:pt x="0" y="7260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619744" y="1539239"/>
            <a:ext cx="188975" cy="190500"/>
          </a:xfrm>
          <a:custGeom>
            <a:avLst/>
            <a:gdLst/>
            <a:ahLst/>
            <a:cxnLst/>
            <a:rect l="l" t="t" r="r" b="b"/>
            <a:pathLst>
              <a:path w="188975" h="190500">
                <a:moveTo>
                  <a:pt x="16499" y="41676"/>
                </a:moveTo>
                <a:lnTo>
                  <a:pt x="9533" y="53715"/>
                </a:lnTo>
                <a:lnTo>
                  <a:pt x="4349" y="66770"/>
                </a:lnTo>
                <a:lnTo>
                  <a:pt x="1115" y="80672"/>
                </a:lnTo>
                <a:lnTo>
                  <a:pt x="0" y="95250"/>
                </a:lnTo>
                <a:lnTo>
                  <a:pt x="359" y="103566"/>
                </a:lnTo>
                <a:lnTo>
                  <a:pt x="2690" y="117806"/>
                </a:lnTo>
                <a:lnTo>
                  <a:pt x="7045" y="131264"/>
                </a:lnTo>
                <a:lnTo>
                  <a:pt x="13255" y="143769"/>
                </a:lnTo>
                <a:lnTo>
                  <a:pt x="21151" y="155155"/>
                </a:lnTo>
                <a:lnTo>
                  <a:pt x="20271" y="110045"/>
                </a:lnTo>
                <a:lnTo>
                  <a:pt x="18923" y="95250"/>
                </a:lnTo>
                <a:lnTo>
                  <a:pt x="19200" y="88495"/>
                </a:lnTo>
                <a:lnTo>
                  <a:pt x="21721" y="74168"/>
                </a:lnTo>
                <a:lnTo>
                  <a:pt x="26677" y="60977"/>
                </a:lnTo>
                <a:lnTo>
                  <a:pt x="33836" y="49161"/>
                </a:lnTo>
                <a:lnTo>
                  <a:pt x="42964" y="38957"/>
                </a:lnTo>
                <a:lnTo>
                  <a:pt x="53826" y="30606"/>
                </a:lnTo>
                <a:lnTo>
                  <a:pt x="66190" y="24345"/>
                </a:lnTo>
                <a:lnTo>
                  <a:pt x="79822" y="20413"/>
                </a:lnTo>
                <a:lnTo>
                  <a:pt x="94487" y="19050"/>
                </a:lnTo>
                <a:lnTo>
                  <a:pt x="101200" y="19330"/>
                </a:lnTo>
                <a:lnTo>
                  <a:pt x="115429" y="21879"/>
                </a:lnTo>
                <a:lnTo>
                  <a:pt x="128519" y="26888"/>
                </a:lnTo>
                <a:lnTo>
                  <a:pt x="140236" y="34119"/>
                </a:lnTo>
                <a:lnTo>
                  <a:pt x="150347" y="43334"/>
                </a:lnTo>
                <a:lnTo>
                  <a:pt x="158618" y="54293"/>
                </a:lnTo>
                <a:lnTo>
                  <a:pt x="164815" y="66757"/>
                </a:lnTo>
                <a:lnTo>
                  <a:pt x="168704" y="80489"/>
                </a:lnTo>
                <a:lnTo>
                  <a:pt x="170052" y="95250"/>
                </a:lnTo>
                <a:lnTo>
                  <a:pt x="169775" y="102022"/>
                </a:lnTo>
                <a:lnTo>
                  <a:pt x="167254" y="116376"/>
                </a:lnTo>
                <a:lnTo>
                  <a:pt x="162298" y="129578"/>
                </a:lnTo>
                <a:lnTo>
                  <a:pt x="163899" y="159723"/>
                </a:lnTo>
                <a:lnTo>
                  <a:pt x="172476" y="148878"/>
                </a:lnTo>
                <a:lnTo>
                  <a:pt x="179442" y="136840"/>
                </a:lnTo>
                <a:lnTo>
                  <a:pt x="184626" y="123776"/>
                </a:lnTo>
                <a:lnTo>
                  <a:pt x="187860" y="109857"/>
                </a:lnTo>
                <a:lnTo>
                  <a:pt x="188975" y="95250"/>
                </a:lnTo>
                <a:lnTo>
                  <a:pt x="188616" y="86951"/>
                </a:lnTo>
                <a:lnTo>
                  <a:pt x="186285" y="72734"/>
                </a:lnTo>
                <a:lnTo>
                  <a:pt x="181930" y="59288"/>
                </a:lnTo>
                <a:lnTo>
                  <a:pt x="175720" y="46786"/>
                </a:lnTo>
                <a:lnTo>
                  <a:pt x="167824" y="35397"/>
                </a:lnTo>
                <a:lnTo>
                  <a:pt x="158410" y="25292"/>
                </a:lnTo>
                <a:lnTo>
                  <a:pt x="147648" y="16642"/>
                </a:lnTo>
                <a:lnTo>
                  <a:pt x="135707" y="9617"/>
                </a:lnTo>
                <a:lnTo>
                  <a:pt x="122753" y="4388"/>
                </a:lnTo>
                <a:lnTo>
                  <a:pt x="108957" y="1125"/>
                </a:lnTo>
                <a:lnTo>
                  <a:pt x="94487" y="0"/>
                </a:lnTo>
                <a:lnTo>
                  <a:pt x="86250" y="362"/>
                </a:lnTo>
                <a:lnTo>
                  <a:pt x="72140" y="2714"/>
                </a:lnTo>
                <a:lnTo>
                  <a:pt x="58798" y="7107"/>
                </a:lnTo>
                <a:lnTo>
                  <a:pt x="46395" y="13371"/>
                </a:lnTo>
                <a:lnTo>
                  <a:pt x="35098" y="21334"/>
                </a:lnTo>
                <a:lnTo>
                  <a:pt x="25076" y="30826"/>
                </a:lnTo>
                <a:lnTo>
                  <a:pt x="16499" y="41676"/>
                </a:lnTo>
                <a:close/>
              </a:path>
              <a:path w="188975" h="190500">
                <a:moveTo>
                  <a:pt x="30357" y="136263"/>
                </a:moveTo>
                <a:lnTo>
                  <a:pt x="24160" y="123794"/>
                </a:lnTo>
                <a:lnTo>
                  <a:pt x="20271" y="110045"/>
                </a:lnTo>
                <a:lnTo>
                  <a:pt x="21151" y="155155"/>
                </a:lnTo>
                <a:lnTo>
                  <a:pt x="30565" y="165252"/>
                </a:lnTo>
                <a:lnTo>
                  <a:pt x="41327" y="173891"/>
                </a:lnTo>
                <a:lnTo>
                  <a:pt x="53268" y="180904"/>
                </a:lnTo>
                <a:lnTo>
                  <a:pt x="66222" y="186123"/>
                </a:lnTo>
                <a:lnTo>
                  <a:pt x="80018" y="189377"/>
                </a:lnTo>
                <a:lnTo>
                  <a:pt x="94487" y="190500"/>
                </a:lnTo>
                <a:lnTo>
                  <a:pt x="102725" y="190138"/>
                </a:lnTo>
                <a:lnTo>
                  <a:pt x="116835" y="187792"/>
                </a:lnTo>
                <a:lnTo>
                  <a:pt x="130177" y="183409"/>
                </a:lnTo>
                <a:lnTo>
                  <a:pt x="142580" y="177157"/>
                </a:lnTo>
                <a:lnTo>
                  <a:pt x="153877" y="169206"/>
                </a:lnTo>
                <a:lnTo>
                  <a:pt x="163899" y="159723"/>
                </a:lnTo>
                <a:lnTo>
                  <a:pt x="162298" y="129578"/>
                </a:lnTo>
                <a:lnTo>
                  <a:pt x="155139" y="141393"/>
                </a:lnTo>
                <a:lnTo>
                  <a:pt x="146011" y="151587"/>
                </a:lnTo>
                <a:lnTo>
                  <a:pt x="135149" y="159924"/>
                </a:lnTo>
                <a:lnTo>
                  <a:pt x="122785" y="166171"/>
                </a:lnTo>
                <a:lnTo>
                  <a:pt x="109153" y="170091"/>
                </a:lnTo>
                <a:lnTo>
                  <a:pt x="94487" y="171450"/>
                </a:lnTo>
                <a:lnTo>
                  <a:pt x="87775" y="171170"/>
                </a:lnTo>
                <a:lnTo>
                  <a:pt x="73546" y="168630"/>
                </a:lnTo>
                <a:lnTo>
                  <a:pt x="60456" y="163634"/>
                </a:lnTo>
                <a:lnTo>
                  <a:pt x="48739" y="156417"/>
                </a:lnTo>
                <a:lnTo>
                  <a:pt x="38628" y="147215"/>
                </a:lnTo>
                <a:lnTo>
                  <a:pt x="30357" y="136263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519160" y="5693664"/>
            <a:ext cx="298704" cy="1155191"/>
          </a:xfrm>
          <a:custGeom>
            <a:avLst/>
            <a:gdLst/>
            <a:ahLst/>
            <a:cxnLst/>
            <a:rect l="l" t="t" r="r" b="b"/>
            <a:pathLst>
              <a:path w="298704" h="1155191">
                <a:moveTo>
                  <a:pt x="0" y="1155191"/>
                </a:moveTo>
                <a:lnTo>
                  <a:pt x="23875" y="1155191"/>
                </a:lnTo>
                <a:lnTo>
                  <a:pt x="23875" y="651484"/>
                </a:lnTo>
                <a:lnTo>
                  <a:pt x="298704" y="9537"/>
                </a:lnTo>
                <a:lnTo>
                  <a:pt x="279654" y="0"/>
                </a:lnTo>
                <a:lnTo>
                  <a:pt x="0" y="646722"/>
                </a:lnTo>
                <a:lnTo>
                  <a:pt x="0" y="11551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761476" y="5551932"/>
            <a:ext cx="156972" cy="155448"/>
          </a:xfrm>
          <a:custGeom>
            <a:avLst/>
            <a:gdLst/>
            <a:ahLst/>
            <a:cxnLst/>
            <a:rect l="l" t="t" r="r" b="b"/>
            <a:pathLst>
              <a:path w="156972" h="155448">
                <a:moveTo>
                  <a:pt x="23749" y="53242"/>
                </a:moveTo>
                <a:lnTo>
                  <a:pt x="30895" y="41632"/>
                </a:lnTo>
                <a:lnTo>
                  <a:pt x="40681" y="32086"/>
                </a:lnTo>
                <a:lnTo>
                  <a:pt x="52609" y="24900"/>
                </a:lnTo>
                <a:lnTo>
                  <a:pt x="66181" y="20371"/>
                </a:lnTo>
                <a:lnTo>
                  <a:pt x="80899" y="18796"/>
                </a:lnTo>
                <a:lnTo>
                  <a:pt x="85282" y="18981"/>
                </a:lnTo>
                <a:lnTo>
                  <a:pt x="98531" y="21772"/>
                </a:lnTo>
                <a:lnTo>
                  <a:pt x="110897" y="27655"/>
                </a:lnTo>
                <a:lnTo>
                  <a:pt x="121699" y="36294"/>
                </a:lnTo>
                <a:lnTo>
                  <a:pt x="130258" y="47352"/>
                </a:lnTo>
                <a:lnTo>
                  <a:pt x="135892" y="60491"/>
                </a:lnTo>
                <a:lnTo>
                  <a:pt x="137922" y="75374"/>
                </a:lnTo>
                <a:lnTo>
                  <a:pt x="137259" y="84073"/>
                </a:lnTo>
                <a:lnTo>
                  <a:pt x="133343" y="98064"/>
                </a:lnTo>
                <a:lnTo>
                  <a:pt x="126432" y="110620"/>
                </a:lnTo>
                <a:lnTo>
                  <a:pt x="117130" y="121245"/>
                </a:lnTo>
                <a:lnTo>
                  <a:pt x="117257" y="145561"/>
                </a:lnTo>
                <a:lnTo>
                  <a:pt x="128489" y="137554"/>
                </a:lnTo>
                <a:lnTo>
                  <a:pt x="138165" y="127670"/>
                </a:lnTo>
                <a:lnTo>
                  <a:pt x="146068" y="116210"/>
                </a:lnTo>
                <a:lnTo>
                  <a:pt x="151981" y="103473"/>
                </a:lnTo>
                <a:lnTo>
                  <a:pt x="155688" y="89761"/>
                </a:lnTo>
                <a:lnTo>
                  <a:pt x="156972" y="75374"/>
                </a:lnTo>
                <a:lnTo>
                  <a:pt x="156712" y="68936"/>
                </a:lnTo>
                <a:lnTo>
                  <a:pt x="154208" y="54715"/>
                </a:lnTo>
                <a:lnTo>
                  <a:pt x="149236" y="41621"/>
                </a:lnTo>
                <a:lnTo>
                  <a:pt x="142034" y="29891"/>
                </a:lnTo>
                <a:lnTo>
                  <a:pt x="132840" y="19762"/>
                </a:lnTo>
                <a:lnTo>
                  <a:pt x="121892" y="11471"/>
                </a:lnTo>
                <a:lnTo>
                  <a:pt x="109428" y="5256"/>
                </a:lnTo>
                <a:lnTo>
                  <a:pt x="95684" y="1353"/>
                </a:lnTo>
                <a:lnTo>
                  <a:pt x="80899" y="0"/>
                </a:lnTo>
                <a:lnTo>
                  <a:pt x="70592" y="639"/>
                </a:lnTo>
                <a:lnTo>
                  <a:pt x="56527" y="3626"/>
                </a:lnTo>
                <a:lnTo>
                  <a:pt x="43352" y="8860"/>
                </a:lnTo>
                <a:lnTo>
                  <a:pt x="31370" y="16125"/>
                </a:lnTo>
                <a:lnTo>
                  <a:pt x="20887" y="25205"/>
                </a:lnTo>
                <a:lnTo>
                  <a:pt x="12204" y="35885"/>
                </a:lnTo>
                <a:lnTo>
                  <a:pt x="19050" y="75374"/>
                </a:lnTo>
                <a:lnTo>
                  <a:pt x="19741" y="66618"/>
                </a:lnTo>
                <a:lnTo>
                  <a:pt x="23749" y="53242"/>
                </a:lnTo>
                <a:close/>
              </a:path>
              <a:path w="156972" h="155448">
                <a:moveTo>
                  <a:pt x="0" y="75374"/>
                </a:moveTo>
                <a:lnTo>
                  <a:pt x="1277" y="88830"/>
                </a:lnTo>
                <a:lnTo>
                  <a:pt x="5130" y="102200"/>
                </a:lnTo>
                <a:lnTo>
                  <a:pt x="11283" y="114678"/>
                </a:lnTo>
                <a:lnTo>
                  <a:pt x="19456" y="125991"/>
                </a:lnTo>
                <a:lnTo>
                  <a:pt x="29373" y="135863"/>
                </a:lnTo>
                <a:lnTo>
                  <a:pt x="40753" y="144019"/>
                </a:lnTo>
                <a:lnTo>
                  <a:pt x="53320" y="150185"/>
                </a:lnTo>
                <a:lnTo>
                  <a:pt x="66795" y="154086"/>
                </a:lnTo>
                <a:lnTo>
                  <a:pt x="80899" y="155448"/>
                </a:lnTo>
                <a:lnTo>
                  <a:pt x="90989" y="154739"/>
                </a:lnTo>
                <a:lnTo>
                  <a:pt x="104685" y="151389"/>
                </a:lnTo>
                <a:lnTo>
                  <a:pt x="117257" y="145561"/>
                </a:lnTo>
                <a:lnTo>
                  <a:pt x="117130" y="121245"/>
                </a:lnTo>
                <a:lnTo>
                  <a:pt x="106039" y="129447"/>
                </a:lnTo>
                <a:lnTo>
                  <a:pt x="93761" y="134730"/>
                </a:lnTo>
                <a:lnTo>
                  <a:pt x="80899" y="136601"/>
                </a:lnTo>
                <a:lnTo>
                  <a:pt x="68742" y="135334"/>
                </a:lnTo>
                <a:lnTo>
                  <a:pt x="55413" y="130870"/>
                </a:lnTo>
                <a:lnTo>
                  <a:pt x="43509" y="123609"/>
                </a:lnTo>
                <a:lnTo>
                  <a:pt x="33476" y="113990"/>
                </a:lnTo>
                <a:lnTo>
                  <a:pt x="25758" y="102452"/>
                </a:lnTo>
                <a:lnTo>
                  <a:pt x="20801" y="89433"/>
                </a:lnTo>
                <a:lnTo>
                  <a:pt x="19050" y="75374"/>
                </a:lnTo>
                <a:lnTo>
                  <a:pt x="12204" y="35885"/>
                </a:lnTo>
                <a:lnTo>
                  <a:pt x="5626" y="47950"/>
                </a:lnTo>
                <a:lnTo>
                  <a:pt x="1457" y="61185"/>
                </a:lnTo>
                <a:lnTo>
                  <a:pt x="0" y="7537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698992" y="4572"/>
            <a:ext cx="304800" cy="1545336"/>
          </a:xfrm>
          <a:custGeom>
            <a:avLst/>
            <a:gdLst/>
            <a:ahLst/>
            <a:cxnLst/>
            <a:rect l="l" t="t" r="r" b="b"/>
            <a:pathLst>
              <a:path w="304800" h="1545336">
                <a:moveTo>
                  <a:pt x="0" y="1545336"/>
                </a:moveTo>
                <a:lnTo>
                  <a:pt x="23749" y="1545336"/>
                </a:lnTo>
                <a:lnTo>
                  <a:pt x="23749" y="1264157"/>
                </a:lnTo>
                <a:lnTo>
                  <a:pt x="304800" y="984757"/>
                </a:lnTo>
                <a:lnTo>
                  <a:pt x="304800" y="0"/>
                </a:lnTo>
                <a:lnTo>
                  <a:pt x="276225" y="0"/>
                </a:lnTo>
                <a:lnTo>
                  <a:pt x="276225" y="975105"/>
                </a:lnTo>
                <a:lnTo>
                  <a:pt x="0" y="1254632"/>
                </a:lnTo>
                <a:lnTo>
                  <a:pt x="0" y="154533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624316" y="4867656"/>
            <a:ext cx="188975" cy="188975"/>
          </a:xfrm>
          <a:custGeom>
            <a:avLst/>
            <a:gdLst/>
            <a:ahLst/>
            <a:cxnLst/>
            <a:rect l="l" t="t" r="r" b="b"/>
            <a:pathLst>
              <a:path w="188975" h="188975">
                <a:moveTo>
                  <a:pt x="16625" y="41143"/>
                </a:moveTo>
                <a:lnTo>
                  <a:pt x="9607" y="53117"/>
                </a:lnTo>
                <a:lnTo>
                  <a:pt x="4383" y="66113"/>
                </a:lnTo>
                <a:lnTo>
                  <a:pt x="1124" y="79960"/>
                </a:lnTo>
                <a:lnTo>
                  <a:pt x="0" y="94488"/>
                </a:lnTo>
                <a:lnTo>
                  <a:pt x="309" y="102141"/>
                </a:lnTo>
                <a:lnTo>
                  <a:pt x="2569" y="116335"/>
                </a:lnTo>
                <a:lnTo>
                  <a:pt x="6875" y="129759"/>
                </a:lnTo>
                <a:lnTo>
                  <a:pt x="13056" y="142244"/>
                </a:lnTo>
                <a:lnTo>
                  <a:pt x="20941" y="153617"/>
                </a:lnTo>
                <a:lnTo>
                  <a:pt x="20282" y="109213"/>
                </a:lnTo>
                <a:lnTo>
                  <a:pt x="18923" y="94488"/>
                </a:lnTo>
                <a:lnTo>
                  <a:pt x="19160" y="88271"/>
                </a:lnTo>
                <a:lnTo>
                  <a:pt x="21610" y="73950"/>
                </a:lnTo>
                <a:lnTo>
                  <a:pt x="26524" y="60771"/>
                </a:lnTo>
                <a:lnTo>
                  <a:pt x="33665" y="48969"/>
                </a:lnTo>
                <a:lnTo>
                  <a:pt x="42795" y="38784"/>
                </a:lnTo>
                <a:lnTo>
                  <a:pt x="53679" y="30449"/>
                </a:lnTo>
                <a:lnTo>
                  <a:pt x="66081" y="24203"/>
                </a:lnTo>
                <a:lnTo>
                  <a:pt x="79762" y="20282"/>
                </a:lnTo>
                <a:lnTo>
                  <a:pt x="94487" y="18923"/>
                </a:lnTo>
                <a:lnTo>
                  <a:pt x="100704" y="19160"/>
                </a:lnTo>
                <a:lnTo>
                  <a:pt x="115025" y="21610"/>
                </a:lnTo>
                <a:lnTo>
                  <a:pt x="128204" y="26524"/>
                </a:lnTo>
                <a:lnTo>
                  <a:pt x="140006" y="33665"/>
                </a:lnTo>
                <a:lnTo>
                  <a:pt x="150191" y="42795"/>
                </a:lnTo>
                <a:lnTo>
                  <a:pt x="158526" y="53679"/>
                </a:lnTo>
                <a:lnTo>
                  <a:pt x="164772" y="66081"/>
                </a:lnTo>
                <a:lnTo>
                  <a:pt x="168693" y="79762"/>
                </a:lnTo>
                <a:lnTo>
                  <a:pt x="170052" y="94488"/>
                </a:lnTo>
                <a:lnTo>
                  <a:pt x="169815" y="100704"/>
                </a:lnTo>
                <a:lnTo>
                  <a:pt x="167365" y="115025"/>
                </a:lnTo>
                <a:lnTo>
                  <a:pt x="162451" y="128204"/>
                </a:lnTo>
                <a:lnTo>
                  <a:pt x="163710" y="158615"/>
                </a:lnTo>
                <a:lnTo>
                  <a:pt x="172350" y="147832"/>
                </a:lnTo>
                <a:lnTo>
                  <a:pt x="179368" y="135858"/>
                </a:lnTo>
                <a:lnTo>
                  <a:pt x="184592" y="122862"/>
                </a:lnTo>
                <a:lnTo>
                  <a:pt x="187851" y="109015"/>
                </a:lnTo>
                <a:lnTo>
                  <a:pt x="188975" y="94488"/>
                </a:lnTo>
                <a:lnTo>
                  <a:pt x="188666" y="86834"/>
                </a:lnTo>
                <a:lnTo>
                  <a:pt x="186406" y="72640"/>
                </a:lnTo>
                <a:lnTo>
                  <a:pt x="182100" y="59216"/>
                </a:lnTo>
                <a:lnTo>
                  <a:pt x="175919" y="46731"/>
                </a:lnTo>
                <a:lnTo>
                  <a:pt x="168034" y="35358"/>
                </a:lnTo>
                <a:lnTo>
                  <a:pt x="158615" y="25265"/>
                </a:lnTo>
                <a:lnTo>
                  <a:pt x="147832" y="16625"/>
                </a:lnTo>
                <a:lnTo>
                  <a:pt x="135858" y="9607"/>
                </a:lnTo>
                <a:lnTo>
                  <a:pt x="122862" y="4383"/>
                </a:lnTo>
                <a:lnTo>
                  <a:pt x="109015" y="1124"/>
                </a:lnTo>
                <a:lnTo>
                  <a:pt x="94487" y="0"/>
                </a:lnTo>
                <a:lnTo>
                  <a:pt x="86834" y="309"/>
                </a:lnTo>
                <a:lnTo>
                  <a:pt x="72640" y="2569"/>
                </a:lnTo>
                <a:lnTo>
                  <a:pt x="59216" y="6875"/>
                </a:lnTo>
                <a:lnTo>
                  <a:pt x="46731" y="13056"/>
                </a:lnTo>
                <a:lnTo>
                  <a:pt x="35358" y="20941"/>
                </a:lnTo>
                <a:lnTo>
                  <a:pt x="25265" y="30360"/>
                </a:lnTo>
                <a:lnTo>
                  <a:pt x="16625" y="41143"/>
                </a:lnTo>
                <a:close/>
              </a:path>
              <a:path w="188975" h="188975">
                <a:moveTo>
                  <a:pt x="38784" y="146180"/>
                </a:moveTo>
                <a:lnTo>
                  <a:pt x="30449" y="135296"/>
                </a:lnTo>
                <a:lnTo>
                  <a:pt x="24203" y="122894"/>
                </a:lnTo>
                <a:lnTo>
                  <a:pt x="20282" y="109213"/>
                </a:lnTo>
                <a:lnTo>
                  <a:pt x="20941" y="153617"/>
                </a:lnTo>
                <a:lnTo>
                  <a:pt x="30360" y="163710"/>
                </a:lnTo>
                <a:lnTo>
                  <a:pt x="41143" y="172350"/>
                </a:lnTo>
                <a:lnTo>
                  <a:pt x="53117" y="179368"/>
                </a:lnTo>
                <a:lnTo>
                  <a:pt x="66113" y="184592"/>
                </a:lnTo>
                <a:lnTo>
                  <a:pt x="79960" y="187851"/>
                </a:lnTo>
                <a:lnTo>
                  <a:pt x="94487" y="188976"/>
                </a:lnTo>
                <a:lnTo>
                  <a:pt x="102141" y="188666"/>
                </a:lnTo>
                <a:lnTo>
                  <a:pt x="116335" y="186406"/>
                </a:lnTo>
                <a:lnTo>
                  <a:pt x="129759" y="182100"/>
                </a:lnTo>
                <a:lnTo>
                  <a:pt x="142244" y="175919"/>
                </a:lnTo>
                <a:lnTo>
                  <a:pt x="153617" y="168034"/>
                </a:lnTo>
                <a:lnTo>
                  <a:pt x="163710" y="158615"/>
                </a:lnTo>
                <a:lnTo>
                  <a:pt x="162451" y="128204"/>
                </a:lnTo>
                <a:lnTo>
                  <a:pt x="155310" y="140006"/>
                </a:lnTo>
                <a:lnTo>
                  <a:pt x="146180" y="150191"/>
                </a:lnTo>
                <a:lnTo>
                  <a:pt x="135296" y="158526"/>
                </a:lnTo>
                <a:lnTo>
                  <a:pt x="122894" y="164772"/>
                </a:lnTo>
                <a:lnTo>
                  <a:pt x="109213" y="168693"/>
                </a:lnTo>
                <a:lnTo>
                  <a:pt x="94487" y="170053"/>
                </a:lnTo>
                <a:lnTo>
                  <a:pt x="88271" y="169815"/>
                </a:lnTo>
                <a:lnTo>
                  <a:pt x="73950" y="167365"/>
                </a:lnTo>
                <a:lnTo>
                  <a:pt x="60771" y="162451"/>
                </a:lnTo>
                <a:lnTo>
                  <a:pt x="48969" y="155310"/>
                </a:lnTo>
                <a:lnTo>
                  <a:pt x="38784" y="146180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429244" y="5045964"/>
            <a:ext cx="307848" cy="1802891"/>
          </a:xfrm>
          <a:custGeom>
            <a:avLst/>
            <a:gdLst/>
            <a:ahLst/>
            <a:cxnLst/>
            <a:rect l="l" t="t" r="r" b="b"/>
            <a:pathLst>
              <a:path w="307848" h="1802891">
                <a:moveTo>
                  <a:pt x="0" y="1802891"/>
                </a:moveTo>
                <a:lnTo>
                  <a:pt x="28575" y="1802891"/>
                </a:lnTo>
                <a:lnTo>
                  <a:pt x="28575" y="571842"/>
                </a:lnTo>
                <a:lnTo>
                  <a:pt x="307848" y="290703"/>
                </a:lnTo>
                <a:lnTo>
                  <a:pt x="307848" y="0"/>
                </a:lnTo>
                <a:lnTo>
                  <a:pt x="279273" y="0"/>
                </a:lnTo>
                <a:lnTo>
                  <a:pt x="279273" y="281178"/>
                </a:lnTo>
                <a:lnTo>
                  <a:pt x="0" y="562305"/>
                </a:lnTo>
                <a:lnTo>
                  <a:pt x="0" y="1802891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837676" y="6416040"/>
            <a:ext cx="190500" cy="188975"/>
          </a:xfrm>
          <a:custGeom>
            <a:avLst/>
            <a:gdLst/>
            <a:ahLst/>
            <a:cxnLst/>
            <a:rect l="l" t="t" r="r" b="b"/>
            <a:pathLst>
              <a:path w="190500" h="188975">
                <a:moveTo>
                  <a:pt x="16608" y="41315"/>
                </a:moveTo>
                <a:lnTo>
                  <a:pt x="9595" y="53257"/>
                </a:lnTo>
                <a:lnTo>
                  <a:pt x="4376" y="66212"/>
                </a:lnTo>
                <a:lnTo>
                  <a:pt x="1122" y="80012"/>
                </a:lnTo>
                <a:lnTo>
                  <a:pt x="0" y="94488"/>
                </a:lnTo>
                <a:lnTo>
                  <a:pt x="361" y="102729"/>
                </a:lnTo>
                <a:lnTo>
                  <a:pt x="2707" y="116844"/>
                </a:lnTo>
                <a:lnTo>
                  <a:pt x="7090" y="130187"/>
                </a:lnTo>
                <a:lnTo>
                  <a:pt x="13342" y="142591"/>
                </a:lnTo>
                <a:lnTo>
                  <a:pt x="21293" y="153888"/>
                </a:lnTo>
                <a:lnTo>
                  <a:pt x="20587" y="109145"/>
                </a:lnTo>
                <a:lnTo>
                  <a:pt x="19050" y="94488"/>
                </a:lnTo>
                <a:lnTo>
                  <a:pt x="19370" y="87759"/>
                </a:lnTo>
                <a:lnTo>
                  <a:pt x="22228" y="73537"/>
                </a:lnTo>
                <a:lnTo>
                  <a:pt x="27736" y="60449"/>
                </a:lnTo>
                <a:lnTo>
                  <a:pt x="35517" y="48731"/>
                </a:lnTo>
                <a:lnTo>
                  <a:pt x="45191" y="38617"/>
                </a:lnTo>
                <a:lnTo>
                  <a:pt x="56381" y="30342"/>
                </a:lnTo>
                <a:lnTo>
                  <a:pt x="68706" y="24140"/>
                </a:lnTo>
                <a:lnTo>
                  <a:pt x="81788" y="20247"/>
                </a:lnTo>
                <a:lnTo>
                  <a:pt x="95250" y="18897"/>
                </a:lnTo>
                <a:lnTo>
                  <a:pt x="102023" y="19177"/>
                </a:lnTo>
                <a:lnTo>
                  <a:pt x="116347" y="21704"/>
                </a:lnTo>
                <a:lnTo>
                  <a:pt x="129534" y="26668"/>
                </a:lnTo>
                <a:lnTo>
                  <a:pt x="141348" y="33835"/>
                </a:lnTo>
                <a:lnTo>
                  <a:pt x="151548" y="42969"/>
                </a:lnTo>
                <a:lnTo>
                  <a:pt x="159897" y="53836"/>
                </a:lnTo>
                <a:lnTo>
                  <a:pt x="166156" y="66202"/>
                </a:lnTo>
                <a:lnTo>
                  <a:pt x="170086" y="79830"/>
                </a:lnTo>
                <a:lnTo>
                  <a:pt x="171450" y="94488"/>
                </a:lnTo>
                <a:lnTo>
                  <a:pt x="171167" y="101216"/>
                </a:lnTo>
                <a:lnTo>
                  <a:pt x="168616" y="115438"/>
                </a:lnTo>
                <a:lnTo>
                  <a:pt x="163605" y="128526"/>
                </a:lnTo>
                <a:lnTo>
                  <a:pt x="165207" y="158420"/>
                </a:lnTo>
                <a:lnTo>
                  <a:pt x="173857" y="147660"/>
                </a:lnTo>
                <a:lnTo>
                  <a:pt x="180882" y="135718"/>
                </a:lnTo>
                <a:lnTo>
                  <a:pt x="186111" y="122763"/>
                </a:lnTo>
                <a:lnTo>
                  <a:pt x="189374" y="108963"/>
                </a:lnTo>
                <a:lnTo>
                  <a:pt x="190500" y="94488"/>
                </a:lnTo>
                <a:lnTo>
                  <a:pt x="190137" y="86246"/>
                </a:lnTo>
                <a:lnTo>
                  <a:pt x="187785" y="72131"/>
                </a:lnTo>
                <a:lnTo>
                  <a:pt x="183392" y="58788"/>
                </a:lnTo>
                <a:lnTo>
                  <a:pt x="177128" y="46384"/>
                </a:lnTo>
                <a:lnTo>
                  <a:pt x="169165" y="35087"/>
                </a:lnTo>
                <a:lnTo>
                  <a:pt x="159673" y="25067"/>
                </a:lnTo>
                <a:lnTo>
                  <a:pt x="148823" y="16492"/>
                </a:lnTo>
                <a:lnTo>
                  <a:pt x="136784" y="9529"/>
                </a:lnTo>
                <a:lnTo>
                  <a:pt x="123729" y="4347"/>
                </a:lnTo>
                <a:lnTo>
                  <a:pt x="109827" y="1114"/>
                </a:lnTo>
                <a:lnTo>
                  <a:pt x="95250" y="0"/>
                </a:lnTo>
                <a:lnTo>
                  <a:pt x="86933" y="358"/>
                </a:lnTo>
                <a:lnTo>
                  <a:pt x="72693" y="2689"/>
                </a:lnTo>
                <a:lnTo>
                  <a:pt x="59235" y="7042"/>
                </a:lnTo>
                <a:lnTo>
                  <a:pt x="46730" y="13250"/>
                </a:lnTo>
                <a:lnTo>
                  <a:pt x="35344" y="21143"/>
                </a:lnTo>
                <a:lnTo>
                  <a:pt x="25247" y="30555"/>
                </a:lnTo>
                <a:lnTo>
                  <a:pt x="16608" y="41315"/>
                </a:lnTo>
                <a:close/>
              </a:path>
              <a:path w="190500" h="188975">
                <a:moveTo>
                  <a:pt x="40614" y="146006"/>
                </a:moveTo>
                <a:lnTo>
                  <a:pt x="31748" y="135139"/>
                </a:lnTo>
                <a:lnTo>
                  <a:pt x="24946" y="122773"/>
                </a:lnTo>
                <a:lnTo>
                  <a:pt x="20587" y="109145"/>
                </a:lnTo>
                <a:lnTo>
                  <a:pt x="21293" y="153888"/>
                </a:lnTo>
                <a:lnTo>
                  <a:pt x="30776" y="163908"/>
                </a:lnTo>
                <a:lnTo>
                  <a:pt x="41621" y="172483"/>
                </a:lnTo>
                <a:lnTo>
                  <a:pt x="53659" y="179446"/>
                </a:lnTo>
                <a:lnTo>
                  <a:pt x="66723" y="184628"/>
                </a:lnTo>
                <a:lnTo>
                  <a:pt x="80642" y="187861"/>
                </a:lnTo>
                <a:lnTo>
                  <a:pt x="95250" y="188976"/>
                </a:lnTo>
                <a:lnTo>
                  <a:pt x="103548" y="188617"/>
                </a:lnTo>
                <a:lnTo>
                  <a:pt x="117765" y="186286"/>
                </a:lnTo>
                <a:lnTo>
                  <a:pt x="131211" y="181933"/>
                </a:lnTo>
                <a:lnTo>
                  <a:pt x="143713" y="175725"/>
                </a:lnTo>
                <a:lnTo>
                  <a:pt x="155102" y="167832"/>
                </a:lnTo>
                <a:lnTo>
                  <a:pt x="165207" y="158420"/>
                </a:lnTo>
                <a:lnTo>
                  <a:pt x="163605" y="128526"/>
                </a:lnTo>
                <a:lnTo>
                  <a:pt x="156373" y="140244"/>
                </a:lnTo>
                <a:lnTo>
                  <a:pt x="147159" y="150358"/>
                </a:lnTo>
                <a:lnTo>
                  <a:pt x="136200" y="158633"/>
                </a:lnTo>
                <a:lnTo>
                  <a:pt x="123737" y="164835"/>
                </a:lnTo>
                <a:lnTo>
                  <a:pt x="110007" y="168728"/>
                </a:lnTo>
                <a:lnTo>
                  <a:pt x="95250" y="170078"/>
                </a:lnTo>
                <a:lnTo>
                  <a:pt x="89150" y="169798"/>
                </a:lnTo>
                <a:lnTo>
                  <a:pt x="75813" y="167271"/>
                </a:lnTo>
                <a:lnTo>
                  <a:pt x="63026" y="162307"/>
                </a:lnTo>
                <a:lnTo>
                  <a:pt x="51166" y="155140"/>
                </a:lnTo>
                <a:lnTo>
                  <a:pt x="40614" y="146006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927592" y="6595871"/>
            <a:ext cx="24383" cy="252984"/>
          </a:xfrm>
          <a:custGeom>
            <a:avLst/>
            <a:gdLst/>
            <a:ahLst/>
            <a:cxnLst/>
            <a:rect l="l" t="t" r="r" b="b"/>
            <a:pathLst>
              <a:path w="24383" h="252983">
                <a:moveTo>
                  <a:pt x="0" y="252984"/>
                </a:moveTo>
                <a:lnTo>
                  <a:pt x="24383" y="252984"/>
                </a:lnTo>
                <a:lnTo>
                  <a:pt x="24383" y="0"/>
                </a:lnTo>
                <a:lnTo>
                  <a:pt x="0" y="0"/>
                </a:lnTo>
                <a:lnTo>
                  <a:pt x="0" y="252984"/>
                </a:lnTo>
                <a:close/>
              </a:path>
            </a:pathLst>
          </a:cu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5940" y="1115573"/>
            <a:ext cx="5130567" cy="2152755"/>
          </a:xfrm>
          <a:prstGeom prst="rect">
            <a:avLst/>
          </a:prstGeom>
        </p:spPr>
        <p:txBody>
          <a:bodyPr wrap="square" lIns="0" tIns="23939" rIns="0" bIns="0" rtlCol="0">
            <a:noAutofit/>
          </a:bodyPr>
          <a:lstStyle/>
          <a:p>
            <a:pPr marL="411683" marR="45765">
              <a:lnSpc>
                <a:spcPts val="3770"/>
              </a:lnSpc>
            </a:pPr>
            <a:r>
              <a:rPr sz="3600" spc="-9" dirty="0" smtClean="0">
                <a:solidFill>
                  <a:srgbClr val="FFFFFF"/>
                </a:solidFill>
                <a:latin typeface="Tw Cen MT"/>
                <a:cs typeface="Tw Cen MT"/>
              </a:rPr>
              <a:t>LANJUTAN CONTOH 3</a:t>
            </a:r>
            <a:endParaRPr sz="3600">
              <a:latin typeface="Tw Cen MT"/>
              <a:cs typeface="Tw Cen MT"/>
            </a:endParaRPr>
          </a:p>
          <a:p>
            <a:pPr marL="12700" marR="45765">
              <a:lnSpc>
                <a:spcPct val="95825"/>
              </a:lnSpc>
            </a:pPr>
            <a:r>
              <a:rPr sz="3500" spc="-197" dirty="0" smtClean="0">
                <a:solidFill>
                  <a:srgbClr val="FFFFFF"/>
                </a:solidFill>
                <a:latin typeface="Arial"/>
                <a:cs typeface="Arial"/>
              </a:rPr>
              <a:t>• </a:t>
            </a:r>
            <a:r>
              <a:rPr sz="2800" spc="1" dirty="0" smtClean="0">
                <a:solidFill>
                  <a:srgbClr val="FFFFFF"/>
                </a:solidFill>
                <a:latin typeface="Tw Cen MT"/>
                <a:cs typeface="Tw Cen MT"/>
              </a:rPr>
              <a:t>Melalui bukti tak langsung</a:t>
            </a:r>
            <a:endParaRPr sz="2800">
              <a:latin typeface="Tw Cen MT"/>
              <a:cs typeface="Tw Cen MT"/>
            </a:endParaRPr>
          </a:p>
          <a:p>
            <a:pPr marL="12700" marR="45765">
              <a:lnSpc>
                <a:spcPct val="90738"/>
              </a:lnSpc>
              <a:spcBef>
                <a:spcPts val="1892"/>
              </a:spcBef>
            </a:pPr>
            <a:r>
              <a:rPr sz="2800" dirty="0" smtClean="0">
                <a:solidFill>
                  <a:srgbClr val="FFFFFF"/>
                </a:solidFill>
                <a:latin typeface="Tw Cen MT"/>
                <a:cs typeface="Tw Cen MT"/>
              </a:rPr>
              <a:t>Bukti</a:t>
            </a:r>
            <a:endParaRPr sz="2800">
              <a:latin typeface="Tw Cen MT"/>
              <a:cs typeface="Tw Cen MT"/>
            </a:endParaRPr>
          </a:p>
          <a:p>
            <a:pPr marL="470204">
              <a:lnSpc>
                <a:spcPct val="90738"/>
              </a:lnSpc>
              <a:spcBef>
                <a:spcPts val="1397"/>
              </a:spcBef>
            </a:pPr>
            <a:r>
              <a:rPr sz="2400" spc="-8" dirty="0" smtClean="0">
                <a:solidFill>
                  <a:srgbClr val="FFFFFF"/>
                </a:solidFill>
                <a:latin typeface="Tw Cen MT"/>
                <a:cs typeface="Tw Cen MT"/>
              </a:rPr>
              <a:t>Pernyataan kontraposisi dari implikasi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77718" y="2937824"/>
            <a:ext cx="1687680" cy="330504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2700">
              <a:lnSpc>
                <a:spcPts val="2550"/>
              </a:lnSpc>
            </a:pPr>
            <a:r>
              <a:rPr sz="2400" spc="-10" dirty="0" smtClean="0">
                <a:solidFill>
                  <a:srgbClr val="FFFFFF"/>
                </a:solidFill>
                <a:latin typeface="Tw Cen MT"/>
                <a:cs typeface="Tw Cen MT"/>
              </a:rPr>
              <a:t>awal adalah: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7189" y="3430065"/>
            <a:ext cx="6353988" cy="341373"/>
          </a:xfrm>
          <a:prstGeom prst="rect">
            <a:avLst/>
          </a:prstGeom>
        </p:spPr>
        <p:txBody>
          <a:bodyPr wrap="square" lIns="0" tIns="635" rIns="0" bIns="0" rtlCol="0">
            <a:noAutofit/>
          </a:bodyPr>
          <a:lstStyle/>
          <a:p>
            <a:pPr marL="12700">
              <a:lnSpc>
                <a:spcPts val="1944"/>
              </a:lnSpc>
            </a:pPr>
            <a:r>
              <a:rPr sz="2400" spc="-4" dirty="0" smtClean="0">
                <a:solidFill>
                  <a:srgbClr val="FFFFFF"/>
                </a:solidFill>
                <a:latin typeface="Tw Cen MT"/>
                <a:cs typeface="Tw Cen MT"/>
              </a:rPr>
              <a:t>n bilangan ganjil, maka n</a:t>
            </a:r>
            <a:r>
              <a:rPr sz="2400" spc="-4" baseline="26786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-4" dirty="0" smtClean="0">
                <a:solidFill>
                  <a:srgbClr val="FFFFFF"/>
                </a:solidFill>
                <a:latin typeface="Tw Cen MT"/>
                <a:cs typeface="Tw Cen MT"/>
              </a:rPr>
              <a:t>+5 suatu bilangan genap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3441238"/>
            <a:ext cx="557506" cy="330200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spc="1" dirty="0" smtClean="0">
                <a:solidFill>
                  <a:srgbClr val="FFFFFF"/>
                </a:solidFill>
                <a:latin typeface="Tw Cen MT"/>
                <a:cs typeface="Tw Cen MT"/>
              </a:rPr>
              <a:t>Jika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3942634"/>
            <a:ext cx="7852211" cy="1775282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 marR="37373">
              <a:lnSpc>
                <a:spcPts val="2545"/>
              </a:lnSpc>
            </a:pPr>
            <a:r>
              <a:rPr sz="2400" spc="-1" dirty="0" smtClean="0">
                <a:solidFill>
                  <a:srgbClr val="FFFFFF"/>
                </a:solidFill>
                <a:latin typeface="Tw Cen MT"/>
                <a:cs typeface="Tw Cen MT"/>
              </a:rPr>
              <a:t>Misalkan n ganjil, maka n =2k+1 untuk suatu bilangan bulat k.</a:t>
            </a:r>
            <a:endParaRPr sz="2400">
              <a:latin typeface="Tw Cen MT"/>
              <a:cs typeface="Tw Cen MT"/>
            </a:endParaRPr>
          </a:p>
          <a:p>
            <a:pPr marL="12700" marR="37373">
              <a:lnSpc>
                <a:spcPct val="90738"/>
              </a:lnSpc>
              <a:spcBef>
                <a:spcPts val="715"/>
              </a:spcBef>
            </a:pP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Dari sini diperoleh</a:t>
            </a:r>
            <a:endParaRPr sz="2400">
              <a:latin typeface="Tw Cen MT"/>
              <a:cs typeface="Tw Cen MT"/>
            </a:endParaRPr>
          </a:p>
          <a:p>
            <a:pPr marL="12700" indent="420573">
              <a:lnSpc>
                <a:spcPts val="3960"/>
              </a:lnSpc>
              <a:spcBef>
                <a:spcPts val="433"/>
              </a:spcBef>
            </a:pPr>
            <a:r>
              <a:rPr sz="2400" spc="4" dirty="0" smtClean="0">
                <a:solidFill>
                  <a:srgbClr val="FFFFFF"/>
                </a:solidFill>
                <a:latin typeface="Tw Cen MT"/>
                <a:cs typeface="Tw Cen MT"/>
              </a:rPr>
              <a:t>n</a:t>
            </a:r>
            <a:r>
              <a:rPr sz="2400" spc="-4" baseline="26786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-4" dirty="0" smtClean="0">
                <a:solidFill>
                  <a:srgbClr val="FFFFFF"/>
                </a:solidFill>
                <a:latin typeface="Tw Cen MT"/>
                <a:cs typeface="Tw Cen MT"/>
              </a:rPr>
              <a:t>+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5</a:t>
            </a:r>
            <a:r>
              <a:rPr sz="2400" spc="1" dirty="0" smtClean="0">
                <a:solidFill>
                  <a:srgbClr val="FFFFFF"/>
                </a:solidFill>
                <a:latin typeface="Tw Cen MT"/>
                <a:cs typeface="Tw Cen MT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= (2k+</a:t>
            </a:r>
            <a:r>
              <a:rPr sz="2400" spc="-4" dirty="0" smtClean="0">
                <a:solidFill>
                  <a:srgbClr val="FFFFFF"/>
                </a:solidFill>
                <a:latin typeface="Tw Cen MT"/>
                <a:cs typeface="Tw Cen MT"/>
              </a:rPr>
              <a:t>1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)</a:t>
            </a:r>
            <a:r>
              <a:rPr sz="2400" spc="-4" baseline="26786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+5</a:t>
            </a:r>
            <a:r>
              <a:rPr sz="2400" spc="16" dirty="0" smtClean="0">
                <a:solidFill>
                  <a:srgbClr val="FFFFFF"/>
                </a:solidFill>
                <a:latin typeface="Tw Cen MT"/>
                <a:cs typeface="Tw Cen MT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= </a:t>
            </a:r>
            <a:r>
              <a:rPr sz="2400" spc="-9" dirty="0" smtClean="0">
                <a:solidFill>
                  <a:srgbClr val="FFFFFF"/>
                </a:solidFill>
                <a:latin typeface="Tw Cen MT"/>
                <a:cs typeface="Tw Cen MT"/>
              </a:rPr>
              <a:t>8</a:t>
            </a:r>
            <a:r>
              <a:rPr sz="2400" spc="4" dirty="0" smtClean="0">
                <a:solidFill>
                  <a:srgbClr val="FFFFFF"/>
                </a:solidFill>
                <a:latin typeface="Tw Cen MT"/>
                <a:cs typeface="Tw Cen MT"/>
              </a:rPr>
              <a:t>k</a:t>
            </a:r>
            <a:r>
              <a:rPr sz="2400" spc="-4" baseline="26786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-4" dirty="0" smtClean="0">
                <a:solidFill>
                  <a:srgbClr val="FFFFFF"/>
                </a:solidFill>
                <a:latin typeface="Tw Cen MT"/>
                <a:cs typeface="Tw Cen MT"/>
              </a:rPr>
              <a:t>+12</a:t>
            </a:r>
            <a:r>
              <a:rPr sz="2400" spc="9" dirty="0" smtClean="0">
                <a:solidFill>
                  <a:srgbClr val="FFFFFF"/>
                </a:solidFill>
                <a:latin typeface="Tw Cen MT"/>
                <a:cs typeface="Tw Cen MT"/>
              </a:rPr>
              <a:t>k</a:t>
            </a:r>
            <a:r>
              <a:rPr sz="2400" spc="-4" baseline="26786" dirty="0" smtClean="0">
                <a:solidFill>
                  <a:srgbClr val="FFFFFF"/>
                </a:solidFill>
                <a:latin typeface="Tw Cen MT"/>
                <a:cs typeface="Tw Cen MT"/>
              </a:rPr>
              <a:t>2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+</a:t>
            </a:r>
            <a:r>
              <a:rPr sz="2400" spc="-9" dirty="0" smtClean="0">
                <a:solidFill>
                  <a:srgbClr val="FFFFFF"/>
                </a:solidFill>
                <a:latin typeface="Tw Cen MT"/>
                <a:cs typeface="Tw Cen MT"/>
              </a:rPr>
              <a:t>6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k+6</a:t>
            </a:r>
            <a:r>
              <a:rPr sz="2400" spc="22" dirty="0" smtClean="0">
                <a:solidFill>
                  <a:srgbClr val="FFFFFF"/>
                </a:solidFill>
                <a:latin typeface="Tw Cen MT"/>
                <a:cs typeface="Tw Cen MT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= 2(4</a:t>
            </a:r>
            <a:r>
              <a:rPr sz="2400" spc="4" dirty="0" smtClean="0">
                <a:solidFill>
                  <a:srgbClr val="FFFFFF"/>
                </a:solidFill>
                <a:latin typeface="Tw Cen MT"/>
                <a:cs typeface="Tw Cen MT"/>
              </a:rPr>
              <a:t>k</a:t>
            </a:r>
            <a:r>
              <a:rPr sz="2400" spc="-4" baseline="26786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-4" dirty="0" smtClean="0">
                <a:solidFill>
                  <a:srgbClr val="FFFFFF"/>
                </a:solidFill>
                <a:latin typeface="Tw Cen MT"/>
                <a:cs typeface="Tw Cen MT"/>
              </a:rPr>
              <a:t>+6</a:t>
            </a:r>
            <a:r>
              <a:rPr sz="2400" spc="4" dirty="0" smtClean="0">
                <a:solidFill>
                  <a:srgbClr val="FFFFFF"/>
                </a:solidFill>
                <a:latin typeface="Tw Cen MT"/>
                <a:cs typeface="Tw Cen MT"/>
              </a:rPr>
              <a:t>k</a:t>
            </a:r>
            <a:r>
              <a:rPr sz="2400" spc="-4" baseline="26786" dirty="0" smtClean="0">
                <a:solidFill>
                  <a:srgbClr val="FFFFFF"/>
                </a:solidFill>
                <a:latin typeface="Tw Cen MT"/>
                <a:cs typeface="Tw Cen MT"/>
              </a:rPr>
              <a:t>2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+</a:t>
            </a:r>
            <a:r>
              <a:rPr sz="2400" spc="-9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k+3) </a:t>
            </a:r>
            <a:r>
              <a:rPr sz="2400" spc="-50" dirty="0" smtClean="0">
                <a:solidFill>
                  <a:srgbClr val="FFFFFF"/>
                </a:solidFill>
                <a:latin typeface="Tw Cen MT"/>
                <a:cs typeface="Tw Cen MT"/>
              </a:rPr>
              <a:t>K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arena</a:t>
            </a:r>
            <a:r>
              <a:rPr sz="2400" spc="9" dirty="0" smtClean="0">
                <a:solidFill>
                  <a:srgbClr val="FFFFFF"/>
                </a:solidFill>
                <a:latin typeface="Tw Cen MT"/>
                <a:cs typeface="Tw Cen MT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k</a:t>
            </a:r>
            <a:r>
              <a:rPr sz="2400" spc="-4" dirty="0" smtClean="0">
                <a:solidFill>
                  <a:srgbClr val="FFFFFF"/>
                </a:solidFill>
                <a:latin typeface="Tw Cen MT"/>
                <a:cs typeface="Tw Cen MT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bilan</a:t>
            </a:r>
            <a:r>
              <a:rPr sz="2400" spc="-50" dirty="0" smtClean="0">
                <a:solidFill>
                  <a:srgbClr val="FFFFFF"/>
                </a:solidFill>
                <a:latin typeface="Tw Cen MT"/>
                <a:cs typeface="Tw Cen MT"/>
              </a:rPr>
              <a:t>g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an</a:t>
            </a:r>
            <a:r>
              <a:rPr sz="2400" spc="9" dirty="0" smtClean="0">
                <a:solidFill>
                  <a:srgbClr val="FFFFFF"/>
                </a:solidFill>
                <a:latin typeface="Tw Cen MT"/>
                <a:cs typeface="Tw Cen MT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bulat, </a:t>
            </a:r>
            <a:r>
              <a:rPr sz="2400" spc="-9" dirty="0" smtClean="0">
                <a:solidFill>
                  <a:srgbClr val="FFFFFF"/>
                </a:solidFill>
                <a:latin typeface="Tw Cen MT"/>
                <a:cs typeface="Tw Cen MT"/>
              </a:rPr>
              <a:t>m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aka </a:t>
            </a:r>
            <a:r>
              <a:rPr sz="2400" spc="19" dirty="0" smtClean="0">
                <a:solidFill>
                  <a:srgbClr val="FFFFFF"/>
                </a:solidFill>
                <a:latin typeface="Tw Cen MT"/>
                <a:cs typeface="Tw Cen MT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2(</a:t>
            </a:r>
            <a:r>
              <a:rPr sz="2400" spc="-9" dirty="0" smtClean="0">
                <a:solidFill>
                  <a:srgbClr val="FFFFFF"/>
                </a:solidFill>
                <a:latin typeface="Tw Cen MT"/>
                <a:cs typeface="Tw Cen MT"/>
              </a:rPr>
              <a:t>4</a:t>
            </a:r>
            <a:r>
              <a:rPr sz="2400" spc="4" dirty="0" smtClean="0">
                <a:solidFill>
                  <a:srgbClr val="FFFFFF"/>
                </a:solidFill>
                <a:latin typeface="Tw Cen MT"/>
                <a:cs typeface="Tw Cen MT"/>
              </a:rPr>
              <a:t>k</a:t>
            </a:r>
            <a:r>
              <a:rPr sz="2400" spc="-4" baseline="26786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-4" dirty="0" smtClean="0">
                <a:solidFill>
                  <a:srgbClr val="FFFFFF"/>
                </a:solidFill>
                <a:latin typeface="Tw Cen MT"/>
                <a:cs typeface="Tw Cen MT"/>
              </a:rPr>
              <a:t>+6</a:t>
            </a:r>
            <a:r>
              <a:rPr sz="2400" spc="4" dirty="0" smtClean="0">
                <a:solidFill>
                  <a:srgbClr val="FFFFFF"/>
                </a:solidFill>
                <a:latin typeface="Tw Cen MT"/>
                <a:cs typeface="Tw Cen MT"/>
              </a:rPr>
              <a:t>k</a:t>
            </a:r>
            <a:r>
              <a:rPr sz="2400" spc="-4" baseline="26786" dirty="0" smtClean="0">
                <a:solidFill>
                  <a:srgbClr val="FFFFFF"/>
                </a:solidFill>
                <a:latin typeface="Tw Cen MT"/>
                <a:cs typeface="Tw Cen MT"/>
              </a:rPr>
              <a:t>2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+</a:t>
            </a:r>
            <a:r>
              <a:rPr sz="2400" spc="-9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k+3)</a:t>
            </a:r>
            <a:r>
              <a:rPr sz="2400" spc="27" dirty="0" smtClean="0">
                <a:solidFill>
                  <a:srgbClr val="FFFFFF"/>
                </a:solidFill>
                <a:latin typeface="Tw Cen MT"/>
                <a:cs typeface="Tw Cen MT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me</a:t>
            </a:r>
            <a:r>
              <a:rPr sz="2400" spc="44" dirty="0" smtClean="0">
                <a:solidFill>
                  <a:srgbClr val="FFFFFF"/>
                </a:solidFill>
                <a:latin typeface="Tw Cen MT"/>
                <a:cs typeface="Tw Cen MT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Tw Cen MT"/>
                <a:cs typeface="Tw Cen MT"/>
              </a:rPr>
              <a:t>upakan</a:t>
            </a:r>
            <a:endParaRPr sz="2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57553" y="5815455"/>
            <a:ext cx="5425650" cy="341438"/>
          </a:xfrm>
          <a:prstGeom prst="rect">
            <a:avLst/>
          </a:prstGeom>
        </p:spPr>
        <p:txBody>
          <a:bodyPr wrap="square" lIns="0" tIns="16732" rIns="0" bIns="0" rtlCol="0">
            <a:noAutofit/>
          </a:bodyPr>
          <a:lstStyle/>
          <a:p>
            <a:pPr marL="12700">
              <a:lnSpc>
                <a:spcPts val="2635"/>
              </a:lnSpc>
            </a:pP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Hal ini berarti n</a:t>
            </a:r>
            <a:r>
              <a:rPr sz="2400" spc="-3" baseline="28699" dirty="0" smtClean="0">
                <a:solidFill>
                  <a:srgbClr val="FFFFFF"/>
                </a:solidFill>
                <a:latin typeface="Tw Cen MT"/>
                <a:cs typeface="Tw Cen MT"/>
              </a:rPr>
              <a:t>3</a:t>
            </a: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+5 suatu bilangan gena</a:t>
            </a:r>
            <a:r>
              <a:rPr sz="1575" spc="-544" baseline="-13803" dirty="0" smtClean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sz="2400" spc="-3" dirty="0" smtClean="0">
                <a:solidFill>
                  <a:srgbClr val="FFFFFF"/>
                </a:solidFill>
                <a:latin typeface="Tw Cen MT"/>
                <a:cs typeface="Tw Cen MT"/>
              </a:rPr>
              <a:t>p</a:t>
            </a:r>
            <a:r>
              <a:rPr sz="2400" spc="0" dirty="0" smtClean="0">
                <a:solidFill>
                  <a:srgbClr val="FFFFFF"/>
                </a:solidFill>
                <a:latin typeface="Symbol"/>
                <a:cs typeface="Symbol"/>
              </a:rPr>
              <a:t>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5826388"/>
            <a:ext cx="2065708" cy="330504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2700">
              <a:lnSpc>
                <a:spcPts val="2550"/>
              </a:lnSpc>
            </a:pPr>
            <a:r>
              <a:rPr sz="2400" spc="-11" dirty="0" smtClean="0">
                <a:solidFill>
                  <a:srgbClr val="FFFFFF"/>
                </a:solidFill>
                <a:latin typeface="Tw Cen MT"/>
                <a:cs typeface="Tw Cen MT"/>
              </a:rPr>
              <a:t>bilangan genap.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467</Words>
  <Application>Microsoft Office PowerPoint</Application>
  <PresentationFormat>On-screen Show (4:3)</PresentationFormat>
  <Paragraphs>121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Reviewer1</cp:lastModifiedBy>
  <cp:revision>1</cp:revision>
  <dcterms:modified xsi:type="dcterms:W3CDTF">2023-11-08T06:39:07Z</dcterms:modified>
</cp:coreProperties>
</file>