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3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040D-0FE4-4415-B9CB-CDD5FC325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46AA-E6D3-45C0-A89C-BACA3B3B8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6E968-52DA-421C-96F8-55B5D669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5A7B-57BF-421F-B834-F6C1A443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E4CB5-E27A-48FA-AA75-0D2B1792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59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94C6-2411-4FFC-813E-84C1EC74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6E325-4151-4152-BB98-3D5E2B6E8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FEA08-A637-4A84-A487-1AC45A0F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F000-579F-4923-9356-CAE2C19D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2EC3-C833-4CF8-A5D2-2C50393E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999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9B502-3F97-4DF5-8B0C-250B58110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580A5-4B4F-42A3-8D2B-22A7FECB8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9786-67CB-43D2-87C9-277A3A0A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CCEFF-BA14-4527-B8CF-569AEEFC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E0A2-9B8A-4DF5-A16E-A5333A67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837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4819-9226-41A9-9F44-CAB2FB7D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011C-5BEB-43C1-92C8-1417FDB5E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764BB-025F-4104-848F-F1DBD037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04D3D-8121-4273-9B2F-6AEE3022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CD37-854F-42EE-AFA1-F716CDCA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553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0B1D-FA7A-4203-B55F-337F4A19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DEA22-1327-4725-8441-5BC6D475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6E68-55C0-492A-B167-B8D73E10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1C87-D100-453C-8934-E20228DF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94A-E8ED-499A-8403-B3CBEAF1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63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002B-77F9-428E-98A0-1B4CEF8C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9080-A2A9-4ED4-A05E-0DFE44A46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6D58C-91A0-4E84-A33F-BC4DFD09F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EF359-FF97-4EC8-ACC7-C541BB02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3CC86-438D-4454-A300-ACB859DD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2CD30-16D7-4C23-912B-582BA995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061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32AD-0A17-4A21-9A59-AF8B413A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1994F-C6E2-4948-8DC0-933315D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EAB6D-6088-49C8-BCF5-CAA7373A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EB23B-9E97-4B0B-92D0-19E4CC3CB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1BEAA-CD16-4088-BED7-A21C81E02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4B8C6-D793-49C7-A694-1ED89FA3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5905E-0331-4831-852F-A570521B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B3EB5-B4B5-4739-9551-1108C355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70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B83E-3541-4B4C-9BD2-FB97FDF4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FED57-8E58-4912-971E-80C50730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5D09D-EB3F-4C87-9100-8C103FDA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222A-524B-4E91-BA58-68A2677D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997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8D4FD-763E-46F0-AD09-433FC705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95C3B-9BCB-4219-BD14-49C4FD10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3E9C5-959D-4B9E-9475-69DDD601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92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D07C-77FF-4B64-BE29-72793A2F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7075-71D6-4D68-B72C-77D27A58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90B8B-6290-47D7-B4F8-D7EE295C9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FAA97-FCF0-467E-9FCA-B18320E7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FCB9-6EDD-4EFF-8FC3-3985F61C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E22AD-1C35-47BB-B7A8-81B7898A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371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F2B0-F7B0-4E29-9956-4457F267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39623-6E3A-44A7-841A-F0757F980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C74B4-28E5-4307-8189-83B93F1F1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161E7-575F-4689-B91D-71F58EBD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63BEE-B0FD-4DEE-9E2C-38532C3B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0C757-8771-4A3B-A40A-60419DB7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280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EAE33-3CCE-4299-97BB-26B477C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7182-06AB-41D0-9E71-65EDDEBFA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F315-BC32-4C4A-A7F6-60BF6789B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4490-DC8E-41C8-A243-D135A2449D3D}" type="datetimeFigureOut">
              <a:rPr lang="en-ID" smtClean="0"/>
              <a:t>29/09/2024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B745-02A0-4099-AE3B-407086C15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4ABA3-137A-4CE6-AC02-653B973C3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3D15-3DC1-47C7-9D74-9BF4DBB7BD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14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>
            <a:extLst>
              <a:ext uri="{FF2B5EF4-FFF2-40B4-BE49-F238E27FC236}">
                <a16:creationId xmlns:a16="http://schemas.microsoft.com/office/drawing/2014/main" id="{D281AAF4-3F54-4F03-8BC5-69D51F9C417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970044" y="2636044"/>
            <a:ext cx="5643562" cy="2800350"/>
          </a:xfrm>
          <a:custGeom>
            <a:avLst/>
            <a:gdLst>
              <a:gd name="T0" fmla="*/ 3762735 w 8464534"/>
              <a:gd name="T1" fmla="*/ 1866900 h 4200525"/>
              <a:gd name="T2" fmla="*/ 0 w 8464534"/>
              <a:gd name="T3" fmla="*/ 1866900 h 4200525"/>
              <a:gd name="T4" fmla="*/ 0 w 8464534"/>
              <a:gd name="T5" fmla="*/ 0 h 4200525"/>
              <a:gd name="T6" fmla="*/ 3762735 w 8464534"/>
              <a:gd name="T7" fmla="*/ 0 h 4200525"/>
              <a:gd name="T8" fmla="*/ 3762735 w 8464534"/>
              <a:gd name="T9" fmla="*/ 1866900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8195" name="Freeform 3">
            <a:extLst>
              <a:ext uri="{FF2B5EF4-FFF2-40B4-BE49-F238E27FC236}">
                <a16:creationId xmlns:a16="http://schemas.microsoft.com/office/drawing/2014/main" id="{E212AB5F-7DF7-4DF2-80A7-1C7F9A160FCF}"/>
              </a:ext>
            </a:extLst>
          </p:cNvPr>
          <p:cNvSpPr>
            <a:spLocks/>
          </p:cNvSpPr>
          <p:nvPr/>
        </p:nvSpPr>
        <p:spPr bwMode="auto">
          <a:xfrm rot="5400000">
            <a:off x="-1416844" y="1420019"/>
            <a:ext cx="5635625" cy="2795588"/>
          </a:xfrm>
          <a:custGeom>
            <a:avLst/>
            <a:gdLst>
              <a:gd name="T0" fmla="*/ 0 w 8453547"/>
              <a:gd name="T1" fmla="*/ 0 h 4195073"/>
              <a:gd name="T2" fmla="*/ 3757035 w 8453547"/>
              <a:gd name="T3" fmla="*/ 0 h 4195073"/>
              <a:gd name="T4" fmla="*/ 3757035 w 8453547"/>
              <a:gd name="T5" fmla="*/ 1862974 h 4195073"/>
              <a:gd name="T6" fmla="*/ 0 w 8453547"/>
              <a:gd name="T7" fmla="*/ 1862974 h 4195073"/>
              <a:gd name="T8" fmla="*/ 0 w 8453547"/>
              <a:gd name="T9" fmla="*/ 0 h 4195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67C1D697-90B2-4A35-B65A-A5E945ACC2C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53987" y="5764212"/>
            <a:ext cx="2501900" cy="2187575"/>
            <a:chOff x="0" y="0"/>
            <a:chExt cx="812800" cy="711200"/>
          </a:xfrm>
        </p:grpSpPr>
        <p:sp>
          <p:nvSpPr>
            <p:cNvPr id="8207" name="Freeform 5">
              <a:extLst>
                <a:ext uri="{FF2B5EF4-FFF2-40B4-BE49-F238E27FC236}">
                  <a16:creationId xmlns:a16="http://schemas.microsoft.com/office/drawing/2014/main" id="{ADC6415F-1938-4BC9-86E7-A2441FEB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8208" name="TextBox 6">
              <a:extLst>
                <a:ext uri="{FF2B5EF4-FFF2-40B4-BE49-F238E27FC236}">
                  <a16:creationId xmlns:a16="http://schemas.microsoft.com/office/drawing/2014/main" id="{8864F61A-7F9D-44E8-A094-ECD300A97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2213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197" name="Group 7">
            <a:extLst>
              <a:ext uri="{FF2B5EF4-FFF2-40B4-BE49-F238E27FC236}">
                <a16:creationId xmlns:a16="http://schemas.microsoft.com/office/drawing/2014/main" id="{10DD73D9-223E-4194-81AF-7017F17EAB8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847263" y="-1093788"/>
            <a:ext cx="2501900" cy="2187575"/>
            <a:chOff x="0" y="0"/>
            <a:chExt cx="812800" cy="711200"/>
          </a:xfrm>
        </p:grpSpPr>
        <p:sp>
          <p:nvSpPr>
            <p:cNvPr id="8205" name="Freeform 8">
              <a:extLst>
                <a:ext uri="{FF2B5EF4-FFF2-40B4-BE49-F238E27FC236}">
                  <a16:creationId xmlns:a16="http://schemas.microsoft.com/office/drawing/2014/main" id="{1DEF83E9-03C3-4657-AEC2-2C4FE4B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8206" name="TextBox 9">
              <a:extLst>
                <a:ext uri="{FF2B5EF4-FFF2-40B4-BE49-F238E27FC236}">
                  <a16:creationId xmlns:a16="http://schemas.microsoft.com/office/drawing/2014/main" id="{BB6AF3E4-BFAE-48D5-8C2E-84B0FAFF0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2213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omic Sans MS" panose="030F0702030302020204" pitchFamily="66" charset="0"/>
              </a:endParaRPr>
            </a:p>
          </p:txBody>
        </p:sp>
      </p:grpSp>
      <p:sp>
        <p:nvSpPr>
          <p:cNvPr id="8198" name="Freeform 10">
            <a:extLst>
              <a:ext uri="{FF2B5EF4-FFF2-40B4-BE49-F238E27FC236}">
                <a16:creationId xmlns:a16="http://schemas.microsoft.com/office/drawing/2014/main" id="{10D0FAD7-53FB-4510-8D5D-4FCEC5CBA664}"/>
              </a:ext>
            </a:extLst>
          </p:cNvPr>
          <p:cNvSpPr>
            <a:spLocks/>
          </p:cNvSpPr>
          <p:nvPr/>
        </p:nvSpPr>
        <p:spPr bwMode="auto">
          <a:xfrm>
            <a:off x="4552950" y="685800"/>
            <a:ext cx="823913" cy="1001713"/>
          </a:xfrm>
          <a:custGeom>
            <a:avLst/>
            <a:gdLst>
              <a:gd name="T0" fmla="*/ 0 w 1234497"/>
              <a:gd name="T1" fmla="*/ 0 h 1501897"/>
              <a:gd name="T2" fmla="*/ 366999 w 1234497"/>
              <a:gd name="T3" fmla="*/ 0 h 1501897"/>
              <a:gd name="T4" fmla="*/ 366999 w 1234497"/>
              <a:gd name="T5" fmla="*/ 445605 h 1501897"/>
              <a:gd name="T6" fmla="*/ 0 w 1234497"/>
              <a:gd name="T7" fmla="*/ 445605 h 1501897"/>
              <a:gd name="T8" fmla="*/ 0 w 1234497"/>
              <a:gd name="T9" fmla="*/ 0 h 1501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4497" h="1501897">
                <a:moveTo>
                  <a:pt x="0" y="0"/>
                </a:moveTo>
                <a:lnTo>
                  <a:pt x="1234498" y="0"/>
                </a:lnTo>
                <a:lnTo>
                  <a:pt x="1234498" y="1501897"/>
                </a:lnTo>
                <a:lnTo>
                  <a:pt x="0" y="15018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8199" name="Freeform 12">
            <a:extLst>
              <a:ext uri="{FF2B5EF4-FFF2-40B4-BE49-F238E27FC236}">
                <a16:creationId xmlns:a16="http://schemas.microsoft.com/office/drawing/2014/main" id="{678B2CD7-6402-4EFE-AC13-1F3B45AD272E}"/>
              </a:ext>
            </a:extLst>
          </p:cNvPr>
          <p:cNvSpPr>
            <a:spLocks/>
          </p:cNvSpPr>
          <p:nvPr/>
        </p:nvSpPr>
        <p:spPr bwMode="auto">
          <a:xfrm>
            <a:off x="6640513" y="723900"/>
            <a:ext cx="927100" cy="925513"/>
          </a:xfrm>
          <a:custGeom>
            <a:avLst/>
            <a:gdLst>
              <a:gd name="T0" fmla="*/ 0 w 1389836"/>
              <a:gd name="T1" fmla="*/ 0 h 1389836"/>
              <a:gd name="T2" fmla="*/ 412527 w 1389836"/>
              <a:gd name="T3" fmla="*/ 0 h 1389836"/>
              <a:gd name="T4" fmla="*/ 412527 w 1389836"/>
              <a:gd name="T5" fmla="*/ 410412 h 1389836"/>
              <a:gd name="T6" fmla="*/ 0 w 1389836"/>
              <a:gd name="T7" fmla="*/ 410412 h 1389836"/>
              <a:gd name="T8" fmla="*/ 0 w 1389836"/>
              <a:gd name="T9" fmla="*/ 0 h 13898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836" h="1389836">
                <a:moveTo>
                  <a:pt x="0" y="0"/>
                </a:moveTo>
                <a:lnTo>
                  <a:pt x="1389836" y="0"/>
                </a:lnTo>
                <a:lnTo>
                  <a:pt x="1389836" y="1389836"/>
                </a:lnTo>
                <a:lnTo>
                  <a:pt x="0" y="13898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5ACD560-8477-4E63-8701-AAB417F1E6F9}"/>
              </a:ext>
            </a:extLst>
          </p:cNvPr>
          <p:cNvSpPr txBox="1"/>
          <p:nvPr/>
        </p:nvSpPr>
        <p:spPr>
          <a:xfrm>
            <a:off x="2598738" y="3851275"/>
            <a:ext cx="6994525" cy="2638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PANGAN </a:t>
            </a:r>
          </a:p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PGRI SEMARANG</a:t>
            </a:r>
          </a:p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HASIL PERTANIAN</a:t>
            </a:r>
          </a:p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VETERAN BANGUN NUSANTARA SUKOHARJO</a:t>
            </a:r>
          </a:p>
          <a:p>
            <a:pPr algn="ctr">
              <a:lnSpc>
                <a:spcPts val="2613"/>
              </a:lnSpc>
              <a:defRPr/>
            </a:pPr>
            <a:endParaRPr lang="en-US" sz="1867" spc="280">
              <a:solidFill>
                <a:srgbClr val="0B13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BC940E6-9F2F-480C-AD1E-803A4FD2472C}"/>
              </a:ext>
            </a:extLst>
          </p:cNvPr>
          <p:cNvSpPr txBox="1"/>
          <p:nvPr/>
        </p:nvSpPr>
        <p:spPr>
          <a:xfrm>
            <a:off x="2540000" y="2389188"/>
            <a:ext cx="7042150" cy="1276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5227"/>
              </a:lnSpc>
              <a:defRPr/>
            </a:pPr>
            <a:r>
              <a:rPr lang="en-US" sz="3734" spc="187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BANTUAN PDK </a:t>
            </a:r>
          </a:p>
          <a:p>
            <a:pPr algn="ctr">
              <a:lnSpc>
                <a:spcPts val="5227"/>
              </a:lnSpc>
              <a:defRPr/>
            </a:pPr>
            <a:r>
              <a:rPr lang="en-US" sz="3734" spc="187">
                <a:solidFill>
                  <a:srgbClr val="058FD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KEMDIKBUD 2024</a:t>
            </a:r>
          </a:p>
        </p:txBody>
      </p:sp>
      <p:grpSp>
        <p:nvGrpSpPr>
          <p:cNvPr id="8202" name="Group 16">
            <a:extLst>
              <a:ext uri="{FF2B5EF4-FFF2-40B4-BE49-F238E27FC236}">
                <a16:creationId xmlns:a16="http://schemas.microsoft.com/office/drawing/2014/main" id="{019A362A-319A-4711-B326-7FD2AA4F2FBB}"/>
              </a:ext>
            </a:extLst>
          </p:cNvPr>
          <p:cNvGrpSpPr>
            <a:grpSpLocks/>
          </p:cNvGrpSpPr>
          <p:nvPr/>
        </p:nvGrpSpPr>
        <p:grpSpPr bwMode="auto">
          <a:xfrm>
            <a:off x="5507038" y="685800"/>
            <a:ext cx="1000125" cy="1001713"/>
            <a:chOff x="8260025" y="1028700"/>
            <a:chExt cx="1501897" cy="15018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8D9A17-1345-4697-99D9-F220D12E1D4D}"/>
                </a:ext>
              </a:extLst>
            </p:cNvPr>
            <p:cNvSpPr/>
            <p:nvPr/>
          </p:nvSpPr>
          <p:spPr>
            <a:xfrm>
              <a:off x="8457893" y="1288141"/>
              <a:ext cx="1068016" cy="11115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4" name="Freeform 11">
              <a:extLst>
                <a:ext uri="{FF2B5EF4-FFF2-40B4-BE49-F238E27FC236}">
                  <a16:creationId xmlns:a16="http://schemas.microsoft.com/office/drawing/2014/main" id="{2E97698D-76C0-4A5B-B61E-F5FA9ED2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025" y="1028700"/>
              <a:ext cx="1501897" cy="1501897"/>
            </a:xfrm>
            <a:custGeom>
              <a:avLst/>
              <a:gdLst>
                <a:gd name="T0" fmla="*/ 0 w 1501897"/>
                <a:gd name="T1" fmla="*/ 0 h 1501897"/>
                <a:gd name="T2" fmla="*/ 1501897 w 1501897"/>
                <a:gd name="T3" fmla="*/ 0 h 1501897"/>
                <a:gd name="T4" fmla="*/ 1501897 w 1501897"/>
                <a:gd name="T5" fmla="*/ 1501897 h 1501897"/>
                <a:gd name="T6" fmla="*/ 0 w 1501897"/>
                <a:gd name="T7" fmla="*/ 1501897 h 1501897"/>
                <a:gd name="T8" fmla="*/ 0 w 1501897"/>
                <a:gd name="T9" fmla="*/ 0 h 1501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1897" h="1501897">
                  <a:moveTo>
                    <a:pt x="0" y="0"/>
                  </a:moveTo>
                  <a:lnTo>
                    <a:pt x="1501897" y="0"/>
                  </a:lnTo>
                  <a:lnTo>
                    <a:pt x="1501897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987F-7B8D-421D-A062-1F699F75F621}"/>
              </a:ext>
            </a:extLst>
          </p:cNvPr>
          <p:cNvSpPr txBox="1">
            <a:spLocks noChangeArrowheads="1"/>
          </p:cNvSpPr>
          <p:nvPr/>
        </p:nvSpPr>
        <p:spPr>
          <a:xfrm>
            <a:off x="1402080" y="797560"/>
            <a:ext cx="10058400" cy="715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err="1"/>
              <a:t>Perbedaan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pengabuan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cara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kering</a:t>
            </a:r>
            <a:r>
              <a:rPr lang="en-US" altLang="en-US" sz="4000" b="1" dirty="0"/>
              <a:t> dan </a:t>
            </a:r>
            <a:r>
              <a:rPr lang="en-US" altLang="en-US" sz="4000" b="1" dirty="0" err="1"/>
              <a:t>basah</a:t>
            </a:r>
            <a:endParaRPr lang="en-US" altLang="en-US" sz="4000" b="1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5872AB1-31A1-4C92-8951-DEF108574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470154"/>
              </p:ext>
            </p:extLst>
          </p:nvPr>
        </p:nvGraphicFramePr>
        <p:xfrm>
          <a:off x="1320800" y="1619886"/>
          <a:ext cx="8534400" cy="4664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62">
                <a:tc rowSpan="2"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 marT="45726" marB="45726"/>
                </a:tc>
                <a:tc rowSpan="2">
                  <a:txBody>
                    <a:bodyPr/>
                    <a:lstStyle/>
                    <a:p>
                      <a:r>
                        <a:rPr lang="en-US" sz="2400" dirty="0" err="1"/>
                        <a:t>Uraian</a:t>
                      </a:r>
                      <a:endParaRPr lang="en-US" sz="2400" dirty="0"/>
                    </a:p>
                  </a:txBody>
                  <a:tcPr marT="45726" marB="4572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Pengabuan</a:t>
                      </a:r>
                      <a:endParaRPr lang="en-US" sz="2400" dirty="0"/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Cara </a:t>
                      </a:r>
                      <a:r>
                        <a:rPr lang="en-US" sz="2400" dirty="0" err="1"/>
                        <a:t>Kering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Cara </a:t>
                      </a:r>
                      <a:r>
                        <a:rPr lang="en-US" sz="2400" dirty="0" err="1"/>
                        <a:t>Basah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72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Kegunaan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Penentuan</a:t>
                      </a:r>
                      <a:r>
                        <a:rPr lang="en-US" sz="2400" dirty="0"/>
                        <a:t> total </a:t>
                      </a:r>
                      <a:r>
                        <a:rPr lang="en-US" sz="2400" dirty="0" err="1"/>
                        <a:t>abu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Penentuan</a:t>
                      </a:r>
                      <a:r>
                        <a:rPr lang="en-US" sz="2400" dirty="0"/>
                        <a:t> trace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elemen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Waktu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lama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singkat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Suhu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500-600</a:t>
                      </a:r>
                      <a:r>
                        <a:rPr lang="en-US" sz="2400" baseline="30000" dirty="0"/>
                        <a:t>o</a:t>
                      </a:r>
                      <a:r>
                        <a:rPr lang="en-US" sz="2400" dirty="0"/>
                        <a:t>C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≤ 350</a:t>
                      </a:r>
                      <a:r>
                        <a:rPr lang="en-US" sz="2400" baseline="30000" dirty="0"/>
                        <a:t>o</a:t>
                      </a:r>
                      <a:r>
                        <a:rPr lang="en-US" sz="2400" dirty="0"/>
                        <a:t>C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Sampel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Banyak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Sedikit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4692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Hal-</a:t>
                      </a:r>
                      <a:r>
                        <a:rPr lang="en-US" sz="2400" dirty="0" err="1"/>
                        <a:t>hal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khusus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Tidak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perlu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reagen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tambahan</a:t>
                      </a:r>
                      <a:r>
                        <a:rPr lang="en-US" sz="2400" dirty="0"/>
                        <a:t> &amp; </a:t>
                      </a:r>
                      <a:r>
                        <a:rPr lang="en-US" sz="2400" dirty="0" err="1"/>
                        <a:t>faktor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koreksi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Perlu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reagen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tambahan</a:t>
                      </a:r>
                      <a:r>
                        <a:rPr lang="en-US" sz="2400" dirty="0"/>
                        <a:t> &amp; </a:t>
                      </a:r>
                      <a:r>
                        <a:rPr lang="en-US" sz="2400" dirty="0" err="1"/>
                        <a:t>faktor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koreksi</a:t>
                      </a:r>
                      <a:r>
                        <a:rPr lang="en-US" sz="2400" dirty="0"/>
                        <a:t> </a:t>
                      </a:r>
                    </a:p>
                    <a:p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37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98D2-28C3-4831-9A16-21331346BEB0}"/>
              </a:ext>
            </a:extLst>
          </p:cNvPr>
          <p:cNvSpPr txBox="1">
            <a:spLocks noChangeArrowheads="1"/>
          </p:cNvSpPr>
          <p:nvPr/>
        </p:nvSpPr>
        <p:spPr>
          <a:xfrm>
            <a:off x="4312920" y="506413"/>
            <a:ext cx="495300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i="1" dirty="0" err="1"/>
              <a:t>Contoh</a:t>
            </a:r>
            <a:r>
              <a:rPr lang="en-US" altLang="en-US" i="1" dirty="0"/>
              <a:t> </a:t>
            </a:r>
            <a:r>
              <a:rPr lang="en-US" altLang="en-US" i="1" dirty="0" err="1"/>
              <a:t>soal</a:t>
            </a:r>
            <a:r>
              <a:rPr lang="en-US" altLang="en-US" i="1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A103-C859-4A45-9907-8AC95C912435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1295400"/>
            <a:ext cx="9067800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Pada </a:t>
            </a:r>
            <a:r>
              <a:rPr lang="en-US" altLang="en-US" sz="2400" dirty="0" err="1"/>
              <a:t>penentuan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kadar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pisang </a:t>
            </a:r>
            <a:r>
              <a:rPr lang="en-US" altLang="en-US" sz="2400" dirty="0" err="1"/>
              <a:t>ambon</a:t>
            </a:r>
            <a:r>
              <a:rPr lang="en-US" altLang="en-US" sz="2400" dirty="0"/>
              <a:t>, yang </a:t>
            </a:r>
            <a:r>
              <a:rPr lang="en-US" altLang="en-US" sz="2400" dirty="0" err="1"/>
              <a:t>ditentukan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langsung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kering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berat</a:t>
            </a:r>
            <a:r>
              <a:rPr lang="en-US" altLang="en-US" sz="2400" dirty="0"/>
              <a:t> pisang </a:t>
            </a:r>
            <a:r>
              <a:rPr lang="en-US" altLang="en-US" sz="2400" dirty="0" err="1"/>
              <a:t>ambon</a:t>
            </a:r>
            <a:r>
              <a:rPr lang="en-US" altLang="en-US" sz="2400" dirty="0"/>
              <a:t> = 10 gram, </a:t>
            </a:r>
            <a:r>
              <a:rPr lang="en-US" altLang="en-US" sz="2400" dirty="0" err="1"/>
              <a:t>berat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konstan</a:t>
            </a:r>
            <a:r>
              <a:rPr lang="en-US" altLang="en-US" sz="2400" dirty="0"/>
              <a:t> = 0,5 gram. </a:t>
            </a:r>
            <a:r>
              <a:rPr lang="id-ID" altLang="en-US" sz="2400" dirty="0"/>
              <a:t>Kadar air (wb) = 55% </a:t>
            </a:r>
            <a:r>
              <a:rPr lang="en-US" altLang="en-US" sz="2400" dirty="0" err="1"/>
              <a:t>Tentukan</a:t>
            </a:r>
            <a:r>
              <a:rPr lang="en-US" altLang="en-US" sz="2400" dirty="0"/>
              <a:t> % </a:t>
            </a:r>
            <a:r>
              <a:rPr lang="en-US" altLang="en-US" sz="2400" dirty="0" err="1"/>
              <a:t>abu</a:t>
            </a:r>
            <a:r>
              <a:rPr lang="id-ID" altLang="en-US" sz="2400" dirty="0"/>
              <a:t> (wb) dan (db)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r>
              <a:rPr lang="en-US" altLang="en-US" sz="2400" dirty="0"/>
              <a:t>   Jawab : </a:t>
            </a:r>
          </a:p>
          <a:p>
            <a:pPr marL="0" indent="0">
              <a:buNone/>
            </a:pPr>
            <a:r>
              <a:rPr lang="en-US" altLang="en-US" sz="2400" dirty="0"/>
              <a:t>                                                </a:t>
            </a:r>
            <a:r>
              <a:rPr lang="en-US" altLang="en-US" sz="2400" dirty="0" err="1"/>
              <a:t>Berat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(g)</a:t>
            </a:r>
          </a:p>
          <a:p>
            <a:pPr marL="0" indent="0">
              <a:buNone/>
            </a:pPr>
            <a:r>
              <a:rPr lang="en-US" altLang="en-US" sz="2400" dirty="0"/>
              <a:t>   Kadar </a:t>
            </a:r>
            <a:r>
              <a:rPr lang="en-US" altLang="en-US" sz="2400" dirty="0" err="1"/>
              <a:t>abu</a:t>
            </a:r>
            <a:r>
              <a:rPr lang="id-ID" altLang="en-US" sz="2400" dirty="0"/>
              <a:t> (wb)</a:t>
            </a:r>
            <a:r>
              <a:rPr lang="en-US" altLang="en-US" sz="2400" dirty="0"/>
              <a:t> (%) = ------------------------------------x 100%</a:t>
            </a:r>
          </a:p>
          <a:p>
            <a:pPr marL="0" indent="0">
              <a:buNone/>
            </a:pPr>
            <a:r>
              <a:rPr lang="en-US" altLang="en-US" sz="2400" dirty="0"/>
              <a:t>                                                 </a:t>
            </a:r>
            <a:r>
              <a:rPr lang="en-US" altLang="en-US" sz="2400" dirty="0" err="1"/>
              <a:t>Berat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bahan</a:t>
            </a:r>
            <a:r>
              <a:rPr lang="en-US" altLang="en-US" sz="2400" dirty="0"/>
              <a:t> (g)</a:t>
            </a:r>
          </a:p>
          <a:p>
            <a:pPr marL="0" indent="0">
              <a:buNone/>
            </a:pPr>
            <a:r>
              <a:rPr lang="en-US" altLang="en-US" sz="2400" dirty="0"/>
              <a:t>				    0,5</a:t>
            </a:r>
          </a:p>
          <a:p>
            <a:pPr marL="0" indent="0">
              <a:buNone/>
            </a:pPr>
            <a:r>
              <a:rPr lang="en-US" altLang="en-US" sz="2400" dirty="0"/>
              <a:t>			      = ------------------ x 100%</a:t>
            </a:r>
          </a:p>
          <a:p>
            <a:pPr marL="0" indent="0">
              <a:buNone/>
            </a:pPr>
            <a:r>
              <a:rPr lang="en-US" altLang="en-US" sz="2400" dirty="0"/>
              <a:t>				   10</a:t>
            </a:r>
          </a:p>
          <a:p>
            <a:pPr marL="0" indent="0">
              <a:buNone/>
            </a:pPr>
            <a:r>
              <a:rPr lang="en-US" altLang="en-US" sz="2400" dirty="0"/>
              <a:t>			      = 5%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093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A56B91-F201-4C73-ABF8-1F3445B605FC}"/>
              </a:ext>
            </a:extLst>
          </p:cNvPr>
          <p:cNvSpPr txBox="1">
            <a:spLocks noChangeArrowheads="1"/>
          </p:cNvSpPr>
          <p:nvPr/>
        </p:nvSpPr>
        <p:spPr>
          <a:xfrm>
            <a:off x="650240" y="1166018"/>
            <a:ext cx="113792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					</a:t>
            </a:r>
            <a:r>
              <a:rPr lang="en-US" altLang="en-US" sz="3200" dirty="0" err="1"/>
              <a:t>Berat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abu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terakhir</a:t>
            </a:r>
            <a:r>
              <a:rPr lang="en-US" altLang="en-US" sz="3200" dirty="0"/>
              <a:t> (g)</a:t>
            </a:r>
          </a:p>
          <a:p>
            <a:pPr marL="0" indent="0">
              <a:buNone/>
            </a:pPr>
            <a:r>
              <a:rPr lang="en-US" altLang="en-US" sz="3200" dirty="0"/>
              <a:t>	Kadar </a:t>
            </a:r>
            <a:r>
              <a:rPr lang="en-US" altLang="en-US" sz="3200" dirty="0" err="1"/>
              <a:t>abu</a:t>
            </a:r>
            <a:r>
              <a:rPr lang="id-ID" altLang="en-US" sz="3200" dirty="0"/>
              <a:t> (db)</a:t>
            </a:r>
            <a:r>
              <a:rPr lang="en-US" altLang="en-US" sz="3200" dirty="0"/>
              <a:t> (%) = ------------------------------------x 100%</a:t>
            </a:r>
          </a:p>
          <a:p>
            <a:pPr marL="0" indent="0">
              <a:buNone/>
            </a:pPr>
            <a:r>
              <a:rPr lang="en-US" altLang="en-US" sz="3200" dirty="0"/>
              <a:t>					</a:t>
            </a:r>
            <a:r>
              <a:rPr lang="en-US" altLang="en-US" sz="3200" dirty="0" err="1"/>
              <a:t>Berat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bahan</a:t>
            </a:r>
            <a:r>
              <a:rPr lang="en-US" altLang="en-US" sz="3200" dirty="0"/>
              <a:t> (g)</a:t>
            </a:r>
            <a:r>
              <a:rPr lang="id-ID" altLang="en-US" sz="3200" dirty="0"/>
              <a:t> x (1-KA(wb))</a:t>
            </a: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				    0,5</a:t>
            </a:r>
          </a:p>
          <a:p>
            <a:pPr marL="0" indent="0">
              <a:buNone/>
            </a:pPr>
            <a:r>
              <a:rPr lang="en-US" altLang="en-US" sz="3200" dirty="0"/>
              <a:t>			      = ------------------ x 100%</a:t>
            </a:r>
          </a:p>
          <a:p>
            <a:pPr marL="0" indent="0">
              <a:buNone/>
            </a:pPr>
            <a:r>
              <a:rPr lang="en-US" altLang="en-US" sz="3200" dirty="0"/>
              <a:t>			</a:t>
            </a:r>
            <a:r>
              <a:rPr lang="id-ID" altLang="en-US" sz="3200" dirty="0"/>
              <a:t>          </a:t>
            </a:r>
            <a:r>
              <a:rPr lang="en-US" altLang="en-US" sz="3200" dirty="0"/>
              <a:t>10</a:t>
            </a:r>
            <a:r>
              <a:rPr lang="id-ID" altLang="en-US" sz="3200" dirty="0"/>
              <a:t> x(1-0,55)</a:t>
            </a: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			      = </a:t>
            </a:r>
            <a:r>
              <a:rPr lang="id-ID" altLang="en-US" sz="3200" dirty="0"/>
              <a:t>11,11 </a:t>
            </a:r>
            <a:r>
              <a:rPr lang="en-US" altLang="en-US" sz="3200" dirty="0"/>
              <a:t>% </a:t>
            </a:r>
            <a:endParaRPr lang="id-ID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1843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E70F3A-0580-47FC-A15A-1C23809C631F}"/>
              </a:ext>
            </a:extLst>
          </p:cNvPr>
          <p:cNvSpPr txBox="1">
            <a:spLocks noChangeArrowheads="1"/>
          </p:cNvSpPr>
          <p:nvPr/>
        </p:nvSpPr>
        <p:spPr>
          <a:xfrm>
            <a:off x="4419600" y="152400"/>
            <a:ext cx="4648200" cy="868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Contoh soal (2)</a:t>
            </a:r>
            <a:endParaRPr lang="en-US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389521-FFEE-4389-B50B-4EE3317B1FBC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361440"/>
            <a:ext cx="8534400" cy="4906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/>
              <a:t>Pada penentuan kadar abu dari pisang ambon, yang ditentukan dengan cara tidak langsung (basah), diketahui : berat pisang ambon = 10 gram, berat abu konstan = 0,5 gram. Tentukan % abu</a:t>
            </a:r>
            <a:r>
              <a:rPr lang="id-ID" altLang="en-US" sz="2400"/>
              <a:t> (wb)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Jawab : </a:t>
            </a:r>
          </a:p>
          <a:p>
            <a:r>
              <a:rPr lang="en-US" altLang="en-US" sz="2400"/>
              <a:t>                                         Berat abu terakhir (g)</a:t>
            </a:r>
          </a:p>
          <a:p>
            <a:r>
              <a:rPr lang="en-US" altLang="en-US" sz="2400"/>
              <a:t>    Kadar abu (%) = 8/9 ------------------------------------x 100%</a:t>
            </a:r>
          </a:p>
          <a:p>
            <a:r>
              <a:rPr lang="en-US" altLang="en-US" sz="2400"/>
              <a:t>                                           Berat bahan (g)</a:t>
            </a:r>
          </a:p>
          <a:p>
            <a:r>
              <a:rPr lang="en-US" altLang="en-US"/>
              <a:t>				    </a:t>
            </a:r>
            <a:r>
              <a:rPr lang="en-US" altLang="en-US" sz="2400"/>
              <a:t>0,5</a:t>
            </a:r>
          </a:p>
          <a:p>
            <a:r>
              <a:rPr lang="en-US" altLang="en-US" sz="2400"/>
              <a:t>			 =  8/9 ------------------ x 100%</a:t>
            </a:r>
          </a:p>
          <a:p>
            <a:r>
              <a:rPr lang="en-US" altLang="en-US" sz="2400"/>
              <a:t>				      10</a:t>
            </a:r>
          </a:p>
          <a:p>
            <a:r>
              <a:rPr lang="en-US" altLang="en-US" sz="2400"/>
              <a:t>			  = 4,4%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41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4D9BE5-9C21-413A-B878-67DFD17BF02C}"/>
              </a:ext>
            </a:extLst>
          </p:cNvPr>
          <p:cNvSpPr/>
          <p:nvPr/>
        </p:nvSpPr>
        <p:spPr>
          <a:xfrm>
            <a:off x="1280197" y="1019294"/>
            <a:ext cx="9306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4000" b="1" dirty="0"/>
              <a:t>ATOMIC ABSORBTION SPECTROSCOPY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C27B96-65CD-44CE-838E-56FBD9BCB5BD}"/>
              </a:ext>
            </a:extLst>
          </p:cNvPr>
          <p:cNvSpPr/>
          <p:nvPr/>
        </p:nvSpPr>
        <p:spPr>
          <a:xfrm>
            <a:off x="883920" y="2062481"/>
            <a:ext cx="1056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rgbClr val="3E3D2D"/>
                </a:solidFill>
                <a:latin typeface="ff2"/>
              </a:rPr>
              <a:t>Atomic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Absorbtion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Spectroscopi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 (AAS):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merupakan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metode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analisis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yang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tepat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untuk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analisis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analit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terutama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logam-logam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dengan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konsentrasi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rendah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 (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Pecsok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, 1976).</a:t>
            </a:r>
            <a:endParaRPr lang="en-ID" sz="20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000" dirty="0">
                <a:solidFill>
                  <a:srgbClr val="94C600"/>
                </a:solidFill>
                <a:latin typeface="ff0"/>
              </a:rPr>
              <a:t></a:t>
            </a:r>
            <a:endParaRPr lang="en-ID" sz="20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000" dirty="0">
                <a:solidFill>
                  <a:srgbClr val="3E3D2D"/>
                </a:solidFill>
                <a:latin typeface="ff2"/>
              </a:rPr>
              <a:t>Pada AAS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terjadi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penyerapan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energi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oleha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tom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sehingga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atom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mengalami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transsisi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elektronik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dari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keadaan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dasar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 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ke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keadaan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tereksitasi</a:t>
            </a:r>
            <a:endParaRPr lang="en-ID" sz="20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C00CD-C362-4AB7-A8F7-76A15A50671E}"/>
              </a:ext>
            </a:extLst>
          </p:cNvPr>
          <p:cNvSpPr/>
          <p:nvPr/>
        </p:nvSpPr>
        <p:spPr>
          <a:xfrm>
            <a:off x="883920" y="3715048"/>
            <a:ext cx="108610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rgbClr val="3E3D2D"/>
                </a:solidFill>
                <a:latin typeface="ff2"/>
              </a:rPr>
              <a:t>Untuk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dapat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terjadinya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proses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absorpsi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atom 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diperlukan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sumber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radiasi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monochromatic dan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alat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untuk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menguapkan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sampel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sehingga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diperoleh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atom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dalam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keadaan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dasar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dari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 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unsur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 yang </a:t>
            </a:r>
            <a:r>
              <a:rPr lang="en-ID" sz="2000" dirty="0" err="1">
                <a:solidFill>
                  <a:srgbClr val="3E3D2D"/>
                </a:solidFill>
                <a:latin typeface="ff2"/>
              </a:rPr>
              <a:t>diinginkan</a:t>
            </a:r>
            <a:r>
              <a:rPr lang="en-ID" sz="2000" dirty="0">
                <a:solidFill>
                  <a:srgbClr val="3E3D2D"/>
                </a:solidFill>
                <a:latin typeface="ff2"/>
              </a:rPr>
              <a:t>.</a:t>
            </a:r>
            <a:endParaRPr lang="en-ID" sz="20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000" dirty="0">
                <a:solidFill>
                  <a:srgbClr val="94C600"/>
                </a:solidFill>
                <a:latin typeface="ff0"/>
              </a:rPr>
              <a:t></a:t>
            </a:r>
            <a:endParaRPr lang="en-ID" sz="20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dirty="0" err="1">
                <a:solidFill>
                  <a:srgbClr val="3E3D2D"/>
                </a:solidFill>
                <a:latin typeface="ff2"/>
              </a:rPr>
              <a:t>Spektrofotometer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serapan</a:t>
            </a:r>
            <a:r>
              <a:rPr lang="en-ID" dirty="0">
                <a:solidFill>
                  <a:srgbClr val="3E3D2D"/>
                </a:solidFill>
                <a:latin typeface="ff2"/>
              </a:rPr>
              <a:t> atom (AAS) 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merupakan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teknik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analisis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kuantitafif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dari</a:t>
            </a:r>
            <a:r>
              <a:rPr lang="en-ID" dirty="0">
                <a:solidFill>
                  <a:srgbClr val="3E3D2D"/>
                </a:solidFill>
                <a:latin typeface="ff2"/>
              </a:rPr>
              <a:t> 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unsur-unsur</a:t>
            </a:r>
            <a:r>
              <a:rPr lang="en-ID" dirty="0">
                <a:solidFill>
                  <a:srgbClr val="3E3D2D"/>
                </a:solidFill>
                <a:latin typeface="ff2"/>
              </a:rPr>
              <a:t> yang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pemakainnya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sangat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luas</a:t>
            </a:r>
            <a:r>
              <a:rPr lang="en-ID" dirty="0">
                <a:solidFill>
                  <a:srgbClr val="3E3D2D"/>
                </a:solidFill>
                <a:latin typeface="ff2"/>
              </a:rPr>
              <a:t> di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berbagai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bidang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karena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prosedurnya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selektif</a:t>
            </a:r>
            <a:r>
              <a:rPr lang="en-ID" dirty="0">
                <a:solidFill>
                  <a:srgbClr val="3E3D2D"/>
                </a:solidFill>
                <a:latin typeface="ff2"/>
              </a:rPr>
              <a:t>,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spesifik</a:t>
            </a:r>
            <a:r>
              <a:rPr lang="en-ID" dirty="0">
                <a:solidFill>
                  <a:srgbClr val="3E3D2D"/>
                </a:solidFill>
                <a:latin typeface="ff2"/>
              </a:rPr>
              <a:t>,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biaya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analisisnya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relatif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murah</a:t>
            </a:r>
            <a:r>
              <a:rPr lang="en-ID" dirty="0">
                <a:solidFill>
                  <a:srgbClr val="3E3D2D"/>
                </a:solidFill>
                <a:latin typeface="ff2"/>
              </a:rPr>
              <a:t>, 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sensitivitasnya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tinggi</a:t>
            </a:r>
            <a:r>
              <a:rPr lang="en-ID" dirty="0">
                <a:solidFill>
                  <a:srgbClr val="3E3D2D"/>
                </a:solidFill>
                <a:latin typeface="ff2"/>
              </a:rPr>
              <a:t> (ppm-ppb),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dapat</a:t>
            </a:r>
            <a:r>
              <a:rPr lang="en-ID" dirty="0">
                <a:solidFill>
                  <a:srgbClr val="3E3D2D"/>
                </a:solidFill>
                <a:latin typeface="ff2"/>
              </a:rPr>
              <a:t> 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dengan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mudah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membuat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matriks</a:t>
            </a:r>
            <a:r>
              <a:rPr lang="en-ID" dirty="0">
                <a:solidFill>
                  <a:srgbClr val="3E3D2D"/>
                </a:solidFill>
                <a:latin typeface="ff2"/>
              </a:rPr>
              <a:t> yang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sesuai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dengan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standar</a:t>
            </a:r>
            <a:r>
              <a:rPr lang="en-ID" dirty="0">
                <a:solidFill>
                  <a:srgbClr val="3E3D2D"/>
                </a:solidFill>
                <a:latin typeface="ff2"/>
              </a:rPr>
              <a:t>,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waktu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dirty="0" err="1">
                <a:solidFill>
                  <a:srgbClr val="3E3D2D"/>
                </a:solidFill>
                <a:latin typeface="ff2"/>
              </a:rPr>
              <a:t>analisis</a:t>
            </a:r>
            <a:r>
              <a:rPr lang="en-ID" dirty="0">
                <a:solidFill>
                  <a:srgbClr val="3E3D2D"/>
                </a:solidFill>
                <a:latin typeface="ff2"/>
              </a:rPr>
              <a:t> </a:t>
            </a:r>
            <a:endParaRPr lang="en-ID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0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5A464-94E1-48F6-92B3-F0CA63793F8C}"/>
              </a:ext>
            </a:extLst>
          </p:cNvPr>
          <p:cNvSpPr/>
          <p:nvPr/>
        </p:nvSpPr>
        <p:spPr>
          <a:xfrm>
            <a:off x="1087120" y="1124585"/>
            <a:ext cx="1026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dirty="0" err="1">
                <a:solidFill>
                  <a:srgbClr val="3E3D2D"/>
                </a:solidFill>
                <a:latin typeface="ff2"/>
              </a:rPr>
              <a:t>Untuk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menganalisis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sampel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,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sampel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tersebut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harus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diatomisasi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.</a:t>
            </a:r>
          </a:p>
          <a:p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Sampel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kemudian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harus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diterangi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oleh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cahaya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.</a:t>
            </a:r>
          </a:p>
          <a:p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Cahaya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yang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ditransmisikan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kemudian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diukur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oleh detector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tertentu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. </a:t>
            </a:r>
          </a:p>
          <a:p>
            <a:r>
              <a:rPr lang="en-ID" sz="2800" dirty="0" err="1">
                <a:solidFill>
                  <a:srgbClr val="3E3D2D"/>
                </a:solidFill>
                <a:latin typeface="ff2"/>
              </a:rPr>
              <a:t>Sebuah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sampel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cairan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biasanya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berubah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menjadi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gas atom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melalui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tiga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langkah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:</a:t>
            </a:r>
            <a:endParaRPr lang="en-ID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800" dirty="0">
                <a:solidFill>
                  <a:srgbClr val="94C600"/>
                </a:solidFill>
                <a:latin typeface="ff2"/>
              </a:rPr>
              <a:t>1.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Desolvation (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pengeringan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) </a:t>
            </a:r>
            <a:r>
              <a:rPr lang="en-ID" sz="2800" dirty="0">
                <a:solidFill>
                  <a:srgbClr val="3E3D2D"/>
                </a:solidFill>
                <a:latin typeface="ff1"/>
              </a:rPr>
              <a:t> – 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larutan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pelarutmenguap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, dan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sampel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kering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tetap</a:t>
            </a:r>
            <a:endParaRPr lang="en-ID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800" dirty="0">
                <a:solidFill>
                  <a:srgbClr val="94C600"/>
                </a:solidFill>
                <a:latin typeface="ff2"/>
              </a:rPr>
              <a:t>2.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Penguapan </a:t>
            </a:r>
            <a:r>
              <a:rPr lang="en-ID" sz="2800" dirty="0">
                <a:solidFill>
                  <a:srgbClr val="3E3D2D"/>
                </a:solidFill>
                <a:latin typeface="ff1"/>
              </a:rPr>
              <a:t> – 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sampel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padat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berubah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menjadigas</a:t>
            </a:r>
            <a:endParaRPr lang="en-ID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800" dirty="0">
                <a:solidFill>
                  <a:srgbClr val="94C600"/>
                </a:solidFill>
                <a:latin typeface="ff2"/>
              </a:rPr>
              <a:t>3.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Atomisasi </a:t>
            </a:r>
            <a:r>
              <a:rPr lang="en-ID" sz="2800" dirty="0">
                <a:solidFill>
                  <a:srgbClr val="3E3D2D"/>
                </a:solidFill>
                <a:latin typeface="ff1"/>
              </a:rPr>
              <a:t> – 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senyawa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berbentuk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gas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berubahmenjadi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atom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bebas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.</a:t>
            </a:r>
            <a:endParaRPr lang="en-ID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3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066F55-7520-4575-8D20-F38515A07827}"/>
              </a:ext>
            </a:extLst>
          </p:cNvPr>
          <p:cNvSpPr/>
          <p:nvPr/>
        </p:nvSpPr>
        <p:spPr>
          <a:xfrm>
            <a:off x="985520" y="1200556"/>
            <a:ext cx="9611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dirty="0">
                <a:solidFill>
                  <a:srgbClr val="3E3D2D"/>
                </a:solidFill>
                <a:latin typeface="ff2"/>
              </a:rPr>
              <a:t>atom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bebas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(gas) yang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terdapat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 pada atomizer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dapat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menyerap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</a:p>
          <a:p>
            <a:r>
              <a:rPr lang="en-ID" sz="2800" dirty="0">
                <a:solidFill>
                  <a:srgbClr val="3E3D2D"/>
                </a:solidFill>
                <a:latin typeface="ff2"/>
              </a:rPr>
              <a:t>1. (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absorpsi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)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radiasi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pada 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frekwensi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 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spesifik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 </a:t>
            </a:r>
            <a:endParaRPr lang="en-ID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800" dirty="0">
                <a:latin typeface="ff0"/>
              </a:rPr>
              <a:t>2</a:t>
            </a:r>
            <a:r>
              <a:rPr lang="en-ID" sz="2800" dirty="0">
                <a:solidFill>
                  <a:srgbClr val="94C600"/>
                </a:solidFill>
                <a:latin typeface="ff0"/>
              </a:rPr>
              <a:t>. 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Atom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menyerap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 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sinar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 UV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atau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 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sina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tampak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dan</a:t>
            </a:r>
          </a:p>
          <a:p>
            <a:r>
              <a:rPr lang="en-ID" sz="2800" dirty="0">
                <a:solidFill>
                  <a:srgbClr val="3E3D2D"/>
                </a:solidFill>
                <a:latin typeface="ff2"/>
              </a:rPr>
              <a:t>3.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mentransmisikan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ke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tingkat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energi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lebih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tinggi</a:t>
            </a:r>
            <a:endParaRPr lang="en-ID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2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1396C-0E1B-4E8D-A4E6-B736AED71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11220" r="6342" b="7915"/>
          <a:stretch/>
        </p:blipFill>
        <p:spPr bwMode="auto">
          <a:xfrm>
            <a:off x="1645920" y="995679"/>
            <a:ext cx="8869680" cy="52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3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8CA205-CAED-4E49-B86C-4232349DA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6411" r="5398" b="7601"/>
          <a:stretch/>
        </p:blipFill>
        <p:spPr bwMode="auto">
          <a:xfrm>
            <a:off x="1087120" y="1239520"/>
            <a:ext cx="980440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55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4ECDFF-B44A-4EAE-914E-6D57A9ABD1BA}"/>
              </a:ext>
            </a:extLst>
          </p:cNvPr>
          <p:cNvSpPr/>
          <p:nvPr/>
        </p:nvSpPr>
        <p:spPr>
          <a:xfrm>
            <a:off x="1046480" y="1117660"/>
            <a:ext cx="82905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+mj-lt"/>
              </a:rPr>
              <a:t>Bagian</a:t>
            </a:r>
            <a:r>
              <a:rPr lang="en-ID" sz="3200" b="1" dirty="0">
                <a:latin typeface="+mj-lt"/>
              </a:rPr>
              <a:t> </a:t>
            </a:r>
            <a:r>
              <a:rPr lang="en-ID" sz="3200" b="1" dirty="0" err="1">
                <a:latin typeface="+mj-lt"/>
              </a:rPr>
              <a:t>dari</a:t>
            </a:r>
            <a:r>
              <a:rPr lang="en-ID" sz="3200" b="1" dirty="0">
                <a:latin typeface="+mj-lt"/>
              </a:rPr>
              <a:t> AAS</a:t>
            </a:r>
          </a:p>
          <a:p>
            <a:r>
              <a:rPr lang="en-ID" sz="2800" dirty="0">
                <a:solidFill>
                  <a:srgbClr val="94C600"/>
                </a:solidFill>
                <a:latin typeface="ff2"/>
              </a:rPr>
              <a:t>1.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Sumber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cahaya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 (light source)</a:t>
            </a:r>
            <a:endParaRPr lang="en-ID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800" dirty="0">
                <a:solidFill>
                  <a:srgbClr val="94C600"/>
                </a:solidFill>
                <a:latin typeface="ff2"/>
              </a:rPr>
              <a:t>2. 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Nebulizer </a:t>
            </a:r>
            <a:endParaRPr lang="en-ID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800" dirty="0">
                <a:solidFill>
                  <a:srgbClr val="94C600"/>
                </a:solidFill>
                <a:latin typeface="ff2"/>
              </a:rPr>
              <a:t>3. 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Atomizer </a:t>
            </a:r>
            <a:endParaRPr lang="en-ID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800" dirty="0">
                <a:solidFill>
                  <a:srgbClr val="94C600"/>
                </a:solidFill>
                <a:latin typeface="ff2"/>
              </a:rPr>
              <a:t>4.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Monokromator</a:t>
            </a:r>
            <a:r>
              <a:rPr lang="en-ID" sz="2800" dirty="0">
                <a:solidFill>
                  <a:srgbClr val="3E3D2D"/>
                </a:solidFill>
                <a:latin typeface="ff2"/>
              </a:rPr>
              <a:t> </a:t>
            </a:r>
            <a:endParaRPr lang="en-ID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ID" sz="2800" dirty="0">
                <a:solidFill>
                  <a:srgbClr val="94C600"/>
                </a:solidFill>
                <a:latin typeface="ff2"/>
              </a:rPr>
              <a:t>5. </a:t>
            </a:r>
            <a:r>
              <a:rPr lang="en-ID" sz="2800" dirty="0" err="1">
                <a:solidFill>
                  <a:srgbClr val="3E3D2D"/>
                </a:solidFill>
                <a:latin typeface="ff2"/>
              </a:rPr>
              <a:t>Detektor</a:t>
            </a:r>
            <a:endParaRPr lang="en-ID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7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3A3A2C2-F135-48FB-8C5A-BCA88ED06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336600"/>
                </a:solidFill>
              </a:rPr>
              <a:t>ABU ATAU KADAR MINERAL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652EAE-81D3-47A9-BE08-5C57D4F46C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/>
              <a:t>Makanan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mengandung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 air dan </a:t>
            </a:r>
            <a:r>
              <a:rPr lang="en-US" altLang="en-US" sz="2400" dirty="0" err="1"/>
              <a:t>substansi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organik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sisanya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adalah</a:t>
            </a:r>
            <a:r>
              <a:rPr lang="en-US" altLang="en-US" sz="2400" dirty="0">
                <a:sym typeface="Wingdings" panose="05000000000000000000" pitchFamily="2" charset="2"/>
              </a:rPr>
              <a:t> mineral.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Mineral </a:t>
            </a:r>
            <a:r>
              <a:rPr lang="en-US" altLang="en-US" sz="2400" dirty="0" err="1">
                <a:sym typeface="Wingdings" panose="05000000000000000000" pitchFamily="2" charset="2"/>
              </a:rPr>
              <a:t>dikenal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sebagai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abu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atau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residu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materi</a:t>
            </a:r>
            <a:r>
              <a:rPr lang="en-US" altLang="en-US" sz="2400" dirty="0">
                <a:sym typeface="Wingdings" panose="05000000000000000000" pitchFamily="2" charset="2"/>
              </a:rPr>
              <a:t> an </a:t>
            </a:r>
            <a:r>
              <a:rPr lang="en-US" altLang="en-US" sz="2400" dirty="0" err="1">
                <a:sym typeface="Wingdings" panose="05000000000000000000" pitchFamily="2" charset="2"/>
              </a:rPr>
              <a:t>organik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dari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pangabuan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senyawa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organik</a:t>
            </a:r>
            <a:r>
              <a:rPr lang="en-US" altLang="en-US" sz="2400" dirty="0">
                <a:sym typeface="Wingdings" panose="05000000000000000000" pitchFamily="2" charset="2"/>
              </a:rPr>
              <a:t>.</a:t>
            </a:r>
            <a:endParaRPr lang="en-US" altLang="en-US" sz="2400" dirty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/>
              <a:t>Abu </a:t>
            </a:r>
            <a:r>
              <a:rPr lang="en-US" altLang="en-US" sz="2400" dirty="0" err="1"/>
              <a:t>mengandung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oksida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logam</a:t>
            </a:r>
            <a:endParaRPr lang="en-US" altLang="en-US" sz="2400" dirty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/>
              <a:t>Ketika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dilarutkan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air, </a:t>
            </a:r>
            <a:r>
              <a:rPr lang="en-US" altLang="en-US" sz="2400" dirty="0" err="1"/>
              <a:t>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alkalin</a:t>
            </a:r>
            <a:r>
              <a:rPr lang="en-US" altLang="en-US" sz="2400" dirty="0"/>
              <a:t>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/>
              <a:t>Keberadaan</a:t>
            </a:r>
            <a:r>
              <a:rPr lang="en-US" altLang="en-US" sz="2400" dirty="0"/>
              <a:t> mineral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tubuh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manusia</a:t>
            </a:r>
            <a:r>
              <a:rPr lang="en-US" altLang="en-US" sz="2400" dirty="0"/>
              <a:t> 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     </a:t>
            </a:r>
            <a:r>
              <a:rPr lang="en-US" altLang="en-US" sz="2400" dirty="0" err="1">
                <a:sym typeface="Wingdings" panose="05000000000000000000" pitchFamily="2" charset="2"/>
              </a:rPr>
              <a:t>berkaitan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substansi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organik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     </a:t>
            </a:r>
            <a:r>
              <a:rPr lang="en-US" altLang="en-US" sz="2400" dirty="0" err="1">
                <a:sym typeface="Wingdings" panose="05000000000000000000" pitchFamily="2" charset="2"/>
              </a:rPr>
              <a:t>dalam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pembentukan</a:t>
            </a:r>
            <a:r>
              <a:rPr lang="en-US" altLang="en-US" sz="2400" dirty="0">
                <a:sym typeface="Wingdings" panose="05000000000000000000" pitchFamily="2" charset="2"/>
              </a:rPr>
              <a:t> ion </a:t>
            </a:r>
            <a:r>
              <a:rPr lang="en-US" altLang="en-US" sz="2400" dirty="0" err="1">
                <a:sym typeface="Wingdings" panose="05000000000000000000" pitchFamily="2" charset="2"/>
              </a:rPr>
              <a:t>bebas</a:t>
            </a:r>
            <a:endParaRPr lang="en-US" altLang="en-US" sz="2400" dirty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pengembang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pengatur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364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AEC6E-0737-4F6C-B539-D1C7C21FC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1" t="33333" r="45872" b="13165"/>
          <a:stretch/>
        </p:blipFill>
        <p:spPr>
          <a:xfrm>
            <a:off x="644635" y="962805"/>
            <a:ext cx="9891286" cy="51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57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31CCCB-8EF5-4EA9-A372-5312DC2E7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0" t="40222" r="43000" b="13556"/>
          <a:stretch/>
        </p:blipFill>
        <p:spPr>
          <a:xfrm>
            <a:off x="931332" y="883920"/>
            <a:ext cx="1085426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A425E-2CC7-4010-99D8-F2DED7FBD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6" t="33704" r="44111" b="13161"/>
          <a:stretch/>
        </p:blipFill>
        <p:spPr>
          <a:xfrm>
            <a:off x="132080" y="782320"/>
            <a:ext cx="11866880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36F29-C0AF-4D2B-9415-8530F1FD7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4" t="45752" r="47889" b="21062"/>
          <a:stretch/>
        </p:blipFill>
        <p:spPr>
          <a:xfrm>
            <a:off x="447040" y="792480"/>
            <a:ext cx="997712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409FC-F131-4A5B-8C4E-DC47C77F3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8" t="38321" r="49388" b="28888"/>
          <a:stretch/>
        </p:blipFill>
        <p:spPr>
          <a:xfrm>
            <a:off x="685800" y="3667760"/>
            <a:ext cx="950468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3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D7FF6-D24F-4725-B245-2AB2777AA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1" t="32125" r="41000" b="8221"/>
          <a:stretch/>
        </p:blipFill>
        <p:spPr>
          <a:xfrm>
            <a:off x="436880" y="802640"/>
            <a:ext cx="1122680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81EF94E-F2B3-4198-A59D-B9BAE612BD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id-ID" sz="2400" dirty="0"/>
              <a:t>mengandung bahan organik dan air, bahan pangan mengandung senyawa anorganik yang disebut mineral atau abu. Beberapa mineral atau abu a.l</a:t>
            </a:r>
            <a:endParaRPr lang="id-ID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Kalsium</a:t>
            </a:r>
            <a:r>
              <a:rPr lang="en-US" sz="2400" dirty="0">
                <a:cs typeface="Times New Roman" pitchFamily="18" charset="0"/>
              </a:rPr>
              <a:t> (</a:t>
            </a:r>
            <a:r>
              <a:rPr lang="en-US" sz="2400" dirty="0" err="1">
                <a:cs typeface="Times New Roman" pitchFamily="18" charset="0"/>
              </a:rPr>
              <a:t>terdapat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pada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smua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bp</a:t>
            </a:r>
            <a:r>
              <a:rPr lang="en-US" sz="2400" dirty="0">
                <a:cs typeface="Times New Roman" pitchFamily="18" charset="0"/>
              </a:rPr>
              <a:t> , </a:t>
            </a:r>
            <a:r>
              <a:rPr lang="en-US" sz="2400" dirty="0" err="1">
                <a:cs typeface="Times New Roman" pitchFamily="18" charset="0"/>
              </a:rPr>
              <a:t>kecuali</a:t>
            </a:r>
            <a:r>
              <a:rPr lang="en-US" sz="2400" dirty="0">
                <a:cs typeface="Times New Roman" pitchFamily="18" charset="0"/>
              </a:rPr>
              <a:t> : </a:t>
            </a:r>
            <a:r>
              <a:rPr lang="en-US" sz="2400" dirty="0" err="1">
                <a:cs typeface="Times New Roman" pitchFamily="18" charset="0"/>
              </a:rPr>
              <a:t>gula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pati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minyak</a:t>
            </a:r>
            <a:r>
              <a:rPr lang="en-US" sz="2400" dirty="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Fosfor</a:t>
            </a:r>
            <a:r>
              <a:rPr lang="en-US" sz="2400" dirty="0">
                <a:cs typeface="Times New Roman" pitchFamily="18" charset="0"/>
              </a:rPr>
              <a:t> (</a:t>
            </a:r>
            <a:r>
              <a:rPr lang="en-US" sz="2400" dirty="0" err="1">
                <a:cs typeface="Times New Roman" pitchFamily="18" charset="0"/>
              </a:rPr>
              <a:t>susu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biji-bijian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>
                <a:cs typeface="Times New Roman" pitchFamily="18" charset="0"/>
              </a:rPr>
              <a:t>Kacang-kacangan</a:t>
            </a:r>
            <a:r>
              <a:rPr lang="en-US" sz="2400" dirty="0">
                <a:cs typeface="Times New Roman" pitchFamily="18" charset="0"/>
              </a:rPr>
              <a:t> ,  </a:t>
            </a:r>
            <a:r>
              <a:rPr lang="en-US" sz="2400" dirty="0" err="1">
                <a:cs typeface="Times New Roman" pitchFamily="18" charset="0"/>
              </a:rPr>
              <a:t>daging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produk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pakan</a:t>
            </a:r>
            <a:r>
              <a:rPr lang="en-US" sz="2400" dirty="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Besi</a:t>
            </a:r>
            <a:r>
              <a:rPr lang="en-US" sz="2400" dirty="0">
                <a:cs typeface="Times New Roman" pitchFamily="18" charset="0"/>
              </a:rPr>
              <a:t> (enriched foods, </a:t>
            </a:r>
            <a:r>
              <a:rPr lang="en-US" sz="2400" dirty="0" err="1">
                <a:cs typeface="Times New Roman" pitchFamily="18" charset="0"/>
              </a:rPr>
              <a:t>biji-bijian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kacang-kacangan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daging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telur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dan</a:t>
            </a:r>
            <a:r>
              <a:rPr lang="en-US" sz="2400" dirty="0">
                <a:cs typeface="Times New Roman" pitchFamily="18" charset="0"/>
              </a:rPr>
              <a:t> legume)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Sodium</a:t>
            </a:r>
            <a:r>
              <a:rPr lang="en-US" sz="2400" dirty="0">
                <a:cs typeface="Times New Roman" pitchFamily="18" charset="0"/>
              </a:rPr>
              <a:t> (</a:t>
            </a:r>
            <a:r>
              <a:rPr lang="en-US" sz="2400" dirty="0" err="1">
                <a:cs typeface="Times New Roman" pitchFamily="18" charset="0"/>
              </a:rPr>
              <a:t>pada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penambahan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garam</a:t>
            </a:r>
            <a:r>
              <a:rPr lang="en-US" sz="2400" dirty="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Kalium</a:t>
            </a:r>
            <a:r>
              <a:rPr lang="en-US" sz="2400" dirty="0">
                <a:cs typeface="Times New Roman" pitchFamily="18" charset="0"/>
              </a:rPr>
              <a:t> (</a:t>
            </a:r>
            <a:r>
              <a:rPr lang="en-US" sz="2400" dirty="0" err="1">
                <a:cs typeface="Times New Roman" pitchFamily="18" charset="0"/>
              </a:rPr>
              <a:t>produk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susu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sereal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kacang-kacangan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daging</a:t>
            </a:r>
            <a:r>
              <a:rPr lang="en-US" sz="2400" dirty="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Magnesium</a:t>
            </a:r>
            <a:r>
              <a:rPr lang="en-US" sz="2400" dirty="0">
                <a:cs typeface="Times New Roman" pitchFamily="18" charset="0"/>
              </a:rPr>
              <a:t> (</a:t>
            </a:r>
            <a:r>
              <a:rPr lang="en-US" sz="2400" dirty="0" err="1">
                <a:cs typeface="Times New Roman" pitchFamily="18" charset="0"/>
              </a:rPr>
              <a:t>kacang-kacangan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sereal</a:t>
            </a:r>
            <a:r>
              <a:rPr lang="en-US" sz="2400" dirty="0">
                <a:cs typeface="Times New Roman" pitchFamily="18" charset="0"/>
              </a:rPr>
              <a:t>, legume)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Mangan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sereal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daging</a:t>
            </a:r>
            <a:r>
              <a:rPr lang="en-US" sz="2400" dirty="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Cu</a:t>
            </a:r>
            <a:r>
              <a:rPr lang="en-US" sz="2400" dirty="0">
                <a:cs typeface="Times New Roman" pitchFamily="18" charset="0"/>
              </a:rPr>
              <a:t> (sea food, </a:t>
            </a:r>
            <a:r>
              <a:rPr lang="en-US" sz="2400" dirty="0" err="1">
                <a:cs typeface="Times New Roman" pitchFamily="18" charset="0"/>
              </a:rPr>
              <a:t>lhati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sereal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sayuran</a:t>
            </a:r>
            <a:r>
              <a:rPr lang="en-US" sz="2400" dirty="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Zink</a:t>
            </a:r>
            <a:r>
              <a:rPr lang="en-US" sz="2400" dirty="0">
                <a:cs typeface="Times New Roman" pitchFamily="18" charset="0"/>
              </a:rPr>
              <a:t> (sea food)</a:t>
            </a: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B1B555-7C81-4DAF-9280-12020CBE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898208"/>
          </a:xfrm>
        </p:spPr>
        <p:txBody>
          <a:bodyPr/>
          <a:lstStyle/>
          <a:p>
            <a:r>
              <a:rPr lang="en-US" sz="4000" b="1" dirty="0" err="1">
                <a:latin typeface="+mn-lt"/>
              </a:rPr>
              <a:t>Apa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Sebenarnya</a:t>
            </a:r>
            <a:r>
              <a:rPr lang="en-US" sz="4000" b="1" dirty="0">
                <a:latin typeface="+mn-lt"/>
              </a:rPr>
              <a:t> Abu</a:t>
            </a:r>
            <a:r>
              <a:rPr lang="en-US" dirty="0"/>
              <a:t>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692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568B45-D8D6-4247-9964-37C02F040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336600"/>
                </a:solidFill>
              </a:rPr>
              <a:t>Kadar </a:t>
            </a:r>
            <a:r>
              <a:rPr lang="en-US" altLang="en-US" sz="4000" b="1" dirty="0" err="1">
                <a:solidFill>
                  <a:srgbClr val="336600"/>
                </a:solidFill>
              </a:rPr>
              <a:t>abu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beberapa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Bahan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Pangan</a:t>
            </a:r>
            <a:endParaRPr lang="en-US" altLang="en-US" sz="4000" b="1" dirty="0">
              <a:solidFill>
                <a:srgbClr val="336600"/>
              </a:solidFill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8E6D3C3-4699-44A3-816C-3DE019B1F41B}"/>
              </a:ext>
            </a:extLst>
          </p:cNvPr>
          <p:cNvSpPr txBox="1">
            <a:spLocks noChangeArrowheads="1"/>
          </p:cNvSpPr>
          <p:nvPr/>
        </p:nvSpPr>
        <p:spPr>
          <a:xfrm>
            <a:off x="716280" y="1304608"/>
            <a:ext cx="10515600" cy="50311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cs typeface="Times New Roman" panose="02020603050405020304" pitchFamily="18" charset="0"/>
              </a:rPr>
              <a:t>Most fluid dairy products			0.5- 1.0% 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Susu </a:t>
            </a:r>
            <a:r>
              <a:rPr lang="en-US" altLang="en-US" sz="2400" dirty="0" err="1">
                <a:cs typeface="Times New Roman" panose="02020603050405020304" pitchFamily="18" charset="0"/>
              </a:rPr>
              <a:t>Evaporasi</a:t>
            </a:r>
            <a:r>
              <a:rPr lang="en-US" altLang="en-US" sz="2400" dirty="0">
                <a:cs typeface="Times New Roman" panose="02020603050405020304" pitchFamily="18" charset="0"/>
              </a:rPr>
              <a:t>				1.5%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Susu Skim					8%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Lemak </a:t>
            </a:r>
            <a:r>
              <a:rPr lang="en-US" altLang="en-US" sz="2400" dirty="0" err="1">
                <a:cs typeface="Times New Roman" panose="02020603050405020304" pitchFamily="18" charset="0"/>
              </a:rPr>
              <a:t>murni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minyak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adan</a:t>
            </a:r>
            <a:r>
              <a:rPr lang="en-US" altLang="en-US" sz="2400" dirty="0">
                <a:cs typeface="Times New Roman" panose="02020603050405020304" pitchFamily="18" charset="0"/>
              </a:rPr>
              <a:t> shortening	0%</a:t>
            </a:r>
          </a:p>
          <a:p>
            <a:r>
              <a:rPr lang="en-US" altLang="en-US" sz="2400" dirty="0" err="1">
                <a:cs typeface="Times New Roman" panose="02020603050405020304" pitchFamily="18" charset="0"/>
              </a:rPr>
              <a:t>Mentega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margarin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mayonaise</a:t>
            </a:r>
            <a:r>
              <a:rPr lang="en-US" altLang="en-US" sz="2400" dirty="0">
                <a:cs typeface="Times New Roman" panose="02020603050405020304" pitchFamily="18" charset="0"/>
              </a:rPr>
              <a:t>		NaCl added</a:t>
            </a:r>
          </a:p>
          <a:p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segar</a:t>
            </a:r>
            <a:r>
              <a:rPr lang="en-US" altLang="en-US" sz="2400" dirty="0">
                <a:cs typeface="Times New Roman" panose="02020603050405020304" pitchFamily="18" charset="0"/>
              </a:rPr>
              <a:t>					0.2 - 0.8%</a:t>
            </a:r>
          </a:p>
          <a:p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kering</a:t>
            </a:r>
            <a:r>
              <a:rPr lang="en-US" altLang="en-US" sz="2400" dirty="0">
                <a:cs typeface="Times New Roman" panose="02020603050405020304" pitchFamily="18" charset="0"/>
              </a:rPr>
              <a:t>					up to 3.5%</a:t>
            </a:r>
          </a:p>
          <a:p>
            <a:r>
              <a:rPr lang="en-US" altLang="en-US" sz="2400" dirty="0" err="1">
                <a:cs typeface="Times New Roman" panose="02020603050405020304" pitchFamily="18" charset="0"/>
              </a:rPr>
              <a:t>Sayuran</a:t>
            </a:r>
            <a:r>
              <a:rPr lang="en-US" altLang="en-US" sz="2400" dirty="0">
                <a:cs typeface="Times New Roman" panose="02020603050405020304" pitchFamily="18" charset="0"/>
              </a:rPr>
              <a:t>					1.0%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Pickle/ sauerkraut				NaCl added </a:t>
            </a:r>
          </a:p>
          <a:p>
            <a:r>
              <a:rPr lang="en-US" altLang="en-US" sz="2400" dirty="0" err="1">
                <a:cs typeface="Times New Roman" panose="02020603050405020304" pitchFamily="18" charset="0"/>
              </a:rPr>
              <a:t>Biji-bijian</a:t>
            </a:r>
            <a:r>
              <a:rPr lang="en-US" altLang="en-US" sz="2400" dirty="0">
                <a:cs typeface="Times New Roman" panose="02020603050405020304" pitchFamily="18" charset="0"/>
              </a:rPr>
              <a:t>					4% </a:t>
            </a:r>
          </a:p>
          <a:p>
            <a:r>
              <a:rPr lang="en-US" altLang="en-US" sz="2400" dirty="0" err="1">
                <a:cs typeface="Times New Roman" panose="02020603050405020304" pitchFamily="18" charset="0"/>
              </a:rPr>
              <a:t>Daging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segar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ternak</a:t>
            </a:r>
            <a:r>
              <a:rPr lang="en-US" altLang="en-US" sz="2400" dirty="0">
                <a:cs typeface="Times New Roman" panose="02020603050405020304" pitchFamily="18" charset="0"/>
              </a:rPr>
              <a:t>		1%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1340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C3CAE7-F123-4FE5-BFD7-ABE4FCAE169E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802958"/>
            <a:ext cx="8890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err="1">
                <a:solidFill>
                  <a:srgbClr val="336600"/>
                </a:solidFill>
              </a:rPr>
              <a:t>Berat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bahan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id-ID" altLang="en-US" sz="4000" b="1" dirty="0">
                <a:solidFill>
                  <a:srgbClr val="336600"/>
                </a:solidFill>
              </a:rPr>
              <a:t>(sampel) </a:t>
            </a:r>
            <a:r>
              <a:rPr lang="en-US" altLang="en-US" sz="4000" b="1" dirty="0" err="1">
                <a:solidFill>
                  <a:srgbClr val="336600"/>
                </a:solidFill>
              </a:rPr>
              <a:t>untuk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pengabuan</a:t>
            </a:r>
            <a:endParaRPr lang="en-US" altLang="en-US" sz="4000" b="1" dirty="0">
              <a:solidFill>
                <a:srgbClr val="3366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1CDEEE-FEB0-4A79-98DA-C91DDBDC9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73844"/>
              </p:ext>
            </p:extLst>
          </p:nvPr>
        </p:nvGraphicFramePr>
        <p:xfrm>
          <a:off x="1346200" y="1828800"/>
          <a:ext cx="8534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Macam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Bahan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Berat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Bahan</a:t>
                      </a:r>
                      <a:r>
                        <a:rPr lang="en-US" sz="2400" dirty="0"/>
                        <a:t> 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/>
                        <a:t>Ikan</a:t>
                      </a:r>
                      <a:r>
                        <a:rPr lang="en-US" sz="2400" dirty="0"/>
                        <a:t>,  </a:t>
                      </a:r>
                      <a:r>
                        <a:rPr lang="en-US" sz="2400" dirty="0" err="1"/>
                        <a:t>Biji</a:t>
                      </a:r>
                      <a:r>
                        <a:rPr lang="id-ID" sz="2400" dirty="0"/>
                        <a:t>-</a:t>
                      </a:r>
                      <a:r>
                        <a:rPr lang="en-US" sz="2400" dirty="0" err="1"/>
                        <a:t>bijian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Makanan</a:t>
                      </a:r>
                      <a:r>
                        <a:rPr lang="en-US" sz="2400" baseline="0" dirty="0"/>
                        <a:t>  </a:t>
                      </a:r>
                      <a:r>
                        <a:rPr lang="en-US" sz="2400" baseline="0" dirty="0" err="1"/>
                        <a:t>ternak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 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/>
                        <a:t>Padi-padian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susu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keju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      3-5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/>
                        <a:t>Gula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daging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sayuran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      5-10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/>
                        <a:t>Jeli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sirup</a:t>
                      </a:r>
                      <a:r>
                        <a:rPr lang="en-US" sz="2400" dirty="0"/>
                        <a:t>, jam, </a:t>
                      </a:r>
                      <a:r>
                        <a:rPr lang="en-US" sz="2400" dirty="0" err="1"/>
                        <a:t>buah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kering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   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Jus, </a:t>
                      </a:r>
                      <a:r>
                        <a:rPr lang="en-US" sz="2400" dirty="0" err="1"/>
                        <a:t>buah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segar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buah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kalengan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   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/>
                        <a:t>Anggur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    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81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AF55-39E8-4506-A77F-FCD714B8DAD5}"/>
              </a:ext>
            </a:extLst>
          </p:cNvPr>
          <p:cNvSpPr txBox="1">
            <a:spLocks noChangeArrowheads="1"/>
          </p:cNvSpPr>
          <p:nvPr/>
        </p:nvSpPr>
        <p:spPr>
          <a:xfrm>
            <a:off x="985520" y="873760"/>
            <a:ext cx="10566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err="1">
                <a:solidFill>
                  <a:srgbClr val="336600"/>
                </a:solidFill>
              </a:rPr>
              <a:t>Penentuan</a:t>
            </a:r>
            <a:r>
              <a:rPr lang="en-US" altLang="en-US" sz="4000" b="1" dirty="0">
                <a:solidFill>
                  <a:srgbClr val="336600"/>
                </a:solidFill>
              </a:rPr>
              <a:t> Kadar Abu/Mineral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D0B9D-104E-42A1-ABC1-5D20C15A3584}"/>
              </a:ext>
            </a:extLst>
          </p:cNvPr>
          <p:cNvSpPr txBox="1">
            <a:spLocks noChangeArrowheads="1"/>
          </p:cNvSpPr>
          <p:nvPr/>
        </p:nvSpPr>
        <p:spPr>
          <a:xfrm>
            <a:off x="985520" y="1874520"/>
            <a:ext cx="10220960" cy="4109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dirty="0"/>
              <a:t>Dari analisis abu dan mineral dapat diketahui : </a:t>
            </a:r>
          </a:p>
          <a:p>
            <a:r>
              <a:rPr lang="id-ID" altLang="en-US" dirty="0"/>
              <a:t>(1) tingkat kemurnian produk tepung atau gula,</a:t>
            </a:r>
          </a:p>
          <a:p>
            <a:r>
              <a:rPr lang="id-ID" altLang="en-US" dirty="0"/>
              <a:t>(2) adanya pemalsuan pada produk selai buah, sari buah dan cuka, </a:t>
            </a:r>
          </a:p>
          <a:p>
            <a:r>
              <a:rPr lang="id-ID" altLang="en-US" dirty="0"/>
              <a:t>(3) tingkat kebersihan pengolahan suatu bahan,</a:t>
            </a:r>
          </a:p>
          <a:p>
            <a:r>
              <a:rPr lang="id-ID" altLang="en-US" dirty="0"/>
              <a:t> (4) terjadinya kontaminasi mineral yang bersifat toksik dan</a:t>
            </a:r>
          </a:p>
          <a:p>
            <a:r>
              <a:rPr lang="id-ID" altLang="en-US" dirty="0"/>
              <a:t> (5) data dasar pengolahan yang pada beberapa bahan pangan dipengaruhi oleh keberadaan mineral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702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A142-C22B-4CA3-927B-B6DB91775CA1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1067118"/>
            <a:ext cx="10566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err="1">
                <a:solidFill>
                  <a:srgbClr val="336600"/>
                </a:solidFill>
              </a:rPr>
              <a:t>Penentuan</a:t>
            </a:r>
            <a:r>
              <a:rPr lang="en-US" altLang="en-US" sz="4000" b="1" dirty="0">
                <a:solidFill>
                  <a:srgbClr val="336600"/>
                </a:solidFill>
              </a:rPr>
              <a:t> Kadar Abu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0BD78-09FA-440C-A06E-F698352CEF04}"/>
              </a:ext>
            </a:extLst>
          </p:cNvPr>
          <p:cNvSpPr txBox="1">
            <a:spLocks/>
          </p:cNvSpPr>
          <p:nvPr/>
        </p:nvSpPr>
        <p:spPr>
          <a:xfrm>
            <a:off x="1097280" y="1976121"/>
            <a:ext cx="8382000" cy="2331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/>
              <a:t>Metode Langsung ( Cara Kering)</a:t>
            </a:r>
          </a:p>
          <a:p>
            <a:pPr marL="457200" indent="0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/>
              <a:t>Pemanasan semua materi pada suhu tinggi sekitar 500-600 </a:t>
            </a:r>
            <a:r>
              <a:rPr lang="en-US" sz="2400" baseline="30000"/>
              <a:t>o</a:t>
            </a:r>
            <a:r>
              <a:rPr lang="en-US" sz="2400"/>
              <a:t>C  kemudian timbang residu. Dapat dilakukan untuk semua sampel (Mineral tanah atau makanan)</a:t>
            </a:r>
          </a:p>
          <a:p>
            <a:pPr marL="514350" indent="-51435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sz="2400">
                <a:solidFill>
                  <a:srgbClr val="FF0000"/>
                </a:solidFill>
              </a:rPr>
              <a:t>% </a:t>
            </a:r>
            <a:r>
              <a:rPr lang="en-US" sz="2000">
                <a:solidFill>
                  <a:srgbClr val="FF0000"/>
                </a:solidFill>
              </a:rPr>
              <a:t>Abu  =  [(Berat akhir – berat krus)  / Berat sampel </a:t>
            </a:r>
            <a:r>
              <a:rPr lang="id-ID" sz="2000">
                <a:solidFill>
                  <a:srgbClr val="FF0000"/>
                </a:solidFill>
              </a:rPr>
              <a:t>x</a:t>
            </a:r>
            <a:r>
              <a:rPr lang="en-US" sz="2000">
                <a:solidFill>
                  <a:srgbClr val="FF0000"/>
                </a:solidFill>
              </a:rPr>
              <a:t>  100 </a:t>
            </a:r>
            <a:r>
              <a:rPr lang="id-ID" sz="2000">
                <a:solidFill>
                  <a:srgbClr val="FF0000"/>
                </a:solidFill>
              </a:rPr>
              <a:t>% </a:t>
            </a:r>
            <a:r>
              <a:rPr lang="en-US" sz="2000">
                <a:solidFill>
                  <a:srgbClr val="FF0000"/>
                </a:solidFill>
              </a:rPr>
              <a:t>sampel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4" name="Content Placeholder 5" descr="crucible-10ml-2.jpg">
            <a:extLst>
              <a:ext uri="{FF2B5EF4-FFF2-40B4-BE49-F238E27FC236}">
                <a16:creationId xmlns:a16="http://schemas.microsoft.com/office/drawing/2014/main" id="{DDEC566D-68BE-402F-BDF8-1C7A2DDED9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93520" y="4419600"/>
            <a:ext cx="1828800" cy="12679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0654B129-1E9C-4672-A126-CA1044566EAF}"/>
              </a:ext>
            </a:extLst>
          </p:cNvPr>
          <p:cNvSpPr/>
          <p:nvPr/>
        </p:nvSpPr>
        <p:spPr>
          <a:xfrm>
            <a:off x="3484880" y="4863084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EA12A39-4503-47D1-89AE-89D70D037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170680"/>
            <a:ext cx="1866900" cy="2381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68A1552-24FB-4609-B23F-3E6100F8A033}"/>
              </a:ext>
            </a:extLst>
          </p:cNvPr>
          <p:cNvSpPr/>
          <p:nvPr/>
        </p:nvSpPr>
        <p:spPr>
          <a:xfrm>
            <a:off x="6233160" y="4835844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7" descr="PICT8903.JPG">
            <a:extLst>
              <a:ext uri="{FF2B5EF4-FFF2-40B4-BE49-F238E27FC236}">
                <a16:creationId xmlns:a16="http://schemas.microsoft.com/office/drawing/2014/main" id="{3903B98A-A608-447B-A123-6ADC28EC05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7407" t="20000" r="11482" b="5556"/>
          <a:stretch>
            <a:fillRect/>
          </a:stretch>
        </p:blipFill>
        <p:spPr>
          <a:xfrm>
            <a:off x="7127240" y="3808984"/>
            <a:ext cx="2056263" cy="287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749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96EB-BB18-400B-9AB6-88E8D573E17C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873760"/>
            <a:ext cx="8305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err="1"/>
              <a:t>Metode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tidak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langsung</a:t>
            </a:r>
            <a:r>
              <a:rPr lang="en-US" altLang="en-US" sz="4000" b="1" dirty="0"/>
              <a:t> (Cara </a:t>
            </a:r>
            <a:r>
              <a:rPr lang="en-US" altLang="en-US" sz="4000" b="1" dirty="0" err="1"/>
              <a:t>Basah</a:t>
            </a:r>
            <a:r>
              <a:rPr lang="en-US" altLang="en-US" sz="3600" dirty="0"/>
              <a:t>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276845A-0CC6-4978-928F-7DCDBEA31E3F}"/>
              </a:ext>
            </a:extLst>
          </p:cNvPr>
          <p:cNvSpPr txBox="1">
            <a:spLocks/>
          </p:cNvSpPr>
          <p:nvPr/>
        </p:nvSpPr>
        <p:spPr>
          <a:xfrm>
            <a:off x="1181100" y="1422599"/>
            <a:ext cx="8534400" cy="2194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dirty="0"/>
              <a:t>.  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Pemijaran</a:t>
            </a:r>
            <a:endParaRPr lang="en-US" sz="2200" dirty="0"/>
          </a:p>
          <a:p>
            <a:pPr marL="630238" indent="-630238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200" dirty="0" err="1"/>
              <a:t>Penambahan</a:t>
            </a:r>
            <a:r>
              <a:rPr lang="en-US" sz="2200" dirty="0"/>
              <a:t> </a:t>
            </a:r>
            <a:r>
              <a:rPr lang="en-US" sz="2200" dirty="0" err="1"/>
              <a:t>reagen</a:t>
            </a:r>
            <a:r>
              <a:rPr lang="en-US" sz="2200" dirty="0"/>
              <a:t> </a:t>
            </a:r>
            <a:r>
              <a:rPr lang="en-US" sz="2200" dirty="0" err="1"/>
              <a:t>kimia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material  </a:t>
            </a:r>
            <a:r>
              <a:rPr lang="en-US" sz="2200" dirty="0" err="1"/>
              <a:t>sebelum</a:t>
            </a:r>
            <a:r>
              <a:rPr lang="en-US" sz="2200" dirty="0"/>
              <a:t>  proses </a:t>
            </a:r>
            <a:r>
              <a:rPr lang="en-US" sz="2200" dirty="0" err="1"/>
              <a:t>pengabuan</a:t>
            </a:r>
            <a:r>
              <a:rPr lang="en-US" sz="2200" dirty="0"/>
              <a:t>,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mempercepat</a:t>
            </a:r>
            <a:r>
              <a:rPr lang="en-US" sz="2200" dirty="0"/>
              <a:t> proses </a:t>
            </a:r>
            <a:r>
              <a:rPr lang="en-US" sz="2200" dirty="0" err="1"/>
              <a:t>pengabuan</a:t>
            </a:r>
            <a:r>
              <a:rPr lang="en-US" sz="2200" dirty="0"/>
              <a:t> dan </a:t>
            </a:r>
            <a:r>
              <a:rPr lang="en-US" sz="2200" dirty="0" err="1"/>
              <a:t>mencegah</a:t>
            </a:r>
            <a:r>
              <a:rPr lang="en-US" sz="2200" dirty="0"/>
              <a:t> </a:t>
            </a:r>
            <a:r>
              <a:rPr lang="en-US" sz="2200" dirty="0" err="1"/>
              <a:t>kehilangan</a:t>
            </a:r>
            <a:r>
              <a:rPr lang="en-US" sz="2200" dirty="0"/>
              <a:t> </a:t>
            </a:r>
            <a:r>
              <a:rPr lang="en-US" sz="2200" dirty="0" err="1"/>
              <a:t>zat-zat</a:t>
            </a:r>
            <a:r>
              <a:rPr lang="en-US" sz="2200" dirty="0"/>
              <a:t> </a:t>
            </a:r>
            <a:r>
              <a:rPr lang="en-US" sz="2200" dirty="0" err="1"/>
              <a:t>anorganik</a:t>
            </a:r>
            <a:r>
              <a:rPr lang="en-US" sz="2200" dirty="0"/>
              <a:t> </a:t>
            </a:r>
            <a:r>
              <a:rPr lang="en-US" sz="2200" dirty="0" err="1"/>
              <a:t>ttt</a:t>
            </a:r>
            <a:r>
              <a:rPr lang="en-US" sz="2200" dirty="0"/>
              <a:t> </a:t>
            </a:r>
            <a:r>
              <a:rPr lang="en-US" sz="2200" dirty="0" err="1"/>
              <a:t>selama</a:t>
            </a:r>
            <a:r>
              <a:rPr lang="en-US" sz="2200" dirty="0"/>
              <a:t> </a:t>
            </a:r>
            <a:r>
              <a:rPr lang="en-US" sz="2200" dirty="0" err="1"/>
              <a:t>pengabuan</a:t>
            </a:r>
            <a:endParaRPr lang="en-US" sz="2200" dirty="0"/>
          </a:p>
          <a:p>
            <a:pPr marL="630238" indent="-630238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sampel</a:t>
            </a:r>
            <a:r>
              <a:rPr lang="en-US" sz="2200" dirty="0"/>
              <a:t> yang </a:t>
            </a:r>
            <a:r>
              <a:rPr lang="en-US" sz="2200" dirty="0" err="1"/>
              <a:t>mempunyai</a:t>
            </a:r>
            <a:r>
              <a:rPr lang="en-US" sz="2200" dirty="0"/>
              <a:t> </a:t>
            </a:r>
            <a:r>
              <a:rPr lang="en-US" sz="2200" dirty="0" err="1"/>
              <a:t>kadar</a:t>
            </a:r>
            <a:r>
              <a:rPr lang="en-US" sz="2200" dirty="0"/>
              <a:t> NaCl </a:t>
            </a:r>
            <a:r>
              <a:rPr lang="en-US" sz="2200" dirty="0" err="1"/>
              <a:t>tinggi</a:t>
            </a:r>
            <a:endParaRPr lang="en-US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AF32A3-D034-4AD3-8F4F-D1A5976DC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810837"/>
              </p:ext>
            </p:extLst>
          </p:nvPr>
        </p:nvGraphicFramePr>
        <p:xfrm>
          <a:off x="1869440" y="3480198"/>
          <a:ext cx="8229600" cy="310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9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37">
                <a:tc>
                  <a:txBody>
                    <a:bodyPr/>
                    <a:lstStyle/>
                    <a:p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SO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:</a:t>
                      </a:r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Mempercepat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oksidasi</a:t>
                      </a:r>
                      <a:endParaRPr lang="en-US" sz="1800" dirty="0"/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9">
                <a:tc>
                  <a:txBody>
                    <a:bodyPr/>
                    <a:lstStyle/>
                    <a:p>
                      <a:r>
                        <a:rPr lang="en-US" sz="1800" dirty="0"/>
                        <a:t>Cam</a:t>
                      </a:r>
                      <a:r>
                        <a:rPr lang="id-ID" sz="1800" dirty="0"/>
                        <a:t>p</a:t>
                      </a:r>
                      <a:r>
                        <a:rPr lang="en-US" sz="1800" dirty="0" err="1"/>
                        <a:t>uran</a:t>
                      </a:r>
                      <a:r>
                        <a:rPr lang="en-US" sz="1800" dirty="0"/>
                        <a:t> 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SO</a:t>
                      </a:r>
                      <a:r>
                        <a:rPr lang="en-US" sz="1800" baseline="-25000" dirty="0"/>
                        <a:t>4 </a:t>
                      </a:r>
                    </a:p>
                    <a:p>
                      <a:r>
                        <a:rPr lang="en-US" sz="1800" dirty="0" err="1"/>
                        <a:t>dan</a:t>
                      </a:r>
                      <a:r>
                        <a:rPr lang="en-US" sz="1800" dirty="0"/>
                        <a:t> K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SO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:</a:t>
                      </a:r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Mempercepat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dekomposisi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 err="1"/>
                        <a:t>sampel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Meningkatkan</a:t>
                      </a:r>
                      <a:r>
                        <a:rPr lang="en-US" sz="1800" dirty="0"/>
                        <a:t>  td 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SO</a:t>
                      </a:r>
                      <a:r>
                        <a:rPr lang="en-US" sz="1800" baseline="-25000" dirty="0"/>
                        <a:t>4</a:t>
                      </a:r>
                      <a:r>
                        <a:rPr lang="en-US" sz="1800" baseline="0" dirty="0"/>
                        <a:t>, </a:t>
                      </a:r>
                      <a:r>
                        <a:rPr lang="en-US" sz="1800" baseline="0" dirty="0" err="1"/>
                        <a:t>suhu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pengabuan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meni</a:t>
                      </a:r>
                      <a:r>
                        <a:rPr lang="id-ID" sz="1800" baseline="0" dirty="0"/>
                        <a:t>n</a:t>
                      </a:r>
                      <a:r>
                        <a:rPr lang="en-US" sz="1800" baseline="0" dirty="0" err="1"/>
                        <a:t>gkat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pengabuan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dipercepat</a:t>
                      </a:r>
                      <a:endParaRPr lang="en-US" sz="1800" dirty="0"/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29">
                <a:tc>
                  <a:txBody>
                    <a:bodyPr/>
                    <a:lstStyle/>
                    <a:p>
                      <a:r>
                        <a:rPr lang="en-US" sz="1800" dirty="0" err="1"/>
                        <a:t>Campuran</a:t>
                      </a:r>
                      <a:r>
                        <a:rPr lang="en-US" sz="1800" dirty="0"/>
                        <a:t> 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SO</a:t>
                      </a:r>
                      <a:r>
                        <a:rPr lang="en-US" sz="1800" baseline="-25000" dirty="0"/>
                        <a:t>4  </a:t>
                      </a:r>
                    </a:p>
                    <a:p>
                      <a:r>
                        <a:rPr lang="en-US" sz="1800" baseline="0" dirty="0" err="1"/>
                        <a:t>dan</a:t>
                      </a:r>
                      <a:r>
                        <a:rPr lang="en-US" sz="1800" baseline="-25000" dirty="0"/>
                        <a:t> </a:t>
                      </a:r>
                      <a:r>
                        <a:rPr lang="en-US" sz="1800" baseline="0" dirty="0"/>
                        <a:t>HNO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:</a:t>
                      </a:r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Menurunkan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suhu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pemecahan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bahan</a:t>
                      </a:r>
                      <a:r>
                        <a:rPr lang="en-US" sz="1800" dirty="0"/>
                        <a:t> (350</a:t>
                      </a:r>
                      <a:r>
                        <a:rPr lang="en-US" sz="1800" baseline="30000" dirty="0"/>
                        <a:t>o</a:t>
                      </a:r>
                      <a:r>
                        <a:rPr lang="en-US" sz="1800" dirty="0"/>
                        <a:t>C), </a:t>
                      </a:r>
                      <a:r>
                        <a:rPr lang="en-US" sz="1800" dirty="0" err="1"/>
                        <a:t>komponen</a:t>
                      </a:r>
                      <a:r>
                        <a:rPr lang="en-US" sz="1800" baseline="0" dirty="0"/>
                        <a:t>  </a:t>
                      </a:r>
                      <a:r>
                        <a:rPr lang="en-US" sz="1800" baseline="0" dirty="0" err="1"/>
                        <a:t>tetap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dipertahankan</a:t>
                      </a:r>
                      <a:endParaRPr lang="en-US" sz="1800" baseline="0" dirty="0"/>
                    </a:p>
                    <a:p>
                      <a:endParaRPr lang="en-US" sz="1800" dirty="0"/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29">
                <a:tc>
                  <a:txBody>
                    <a:bodyPr/>
                    <a:lstStyle/>
                    <a:p>
                      <a:r>
                        <a:rPr lang="en-US" sz="1800" dirty="0" err="1"/>
                        <a:t>Campuran</a:t>
                      </a:r>
                      <a:r>
                        <a:rPr lang="en-US" sz="1800" dirty="0"/>
                        <a:t> HNO</a:t>
                      </a:r>
                      <a:r>
                        <a:rPr lang="en-US" sz="1800" baseline="-25000" dirty="0"/>
                        <a:t>3</a:t>
                      </a:r>
                    </a:p>
                    <a:p>
                      <a:r>
                        <a:rPr lang="en-US" sz="1800" baseline="0" dirty="0" err="1"/>
                        <a:t>dan</a:t>
                      </a:r>
                      <a:r>
                        <a:rPr lang="en-US" sz="1800" baseline="-25000" dirty="0"/>
                        <a:t> </a:t>
                      </a:r>
                      <a:r>
                        <a:rPr lang="en-US" sz="1800" baseline="0" dirty="0"/>
                        <a:t>HClO</a:t>
                      </a:r>
                      <a:r>
                        <a:rPr lang="en-US" sz="1800" baseline="-25000" dirty="0"/>
                        <a:t>4</a:t>
                      </a:r>
                    </a:p>
                    <a:p>
                      <a:endParaRPr lang="en-US" sz="1800" dirty="0"/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:</a:t>
                      </a:r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pengabuan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yg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sulit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mengalami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oksidasi</a:t>
                      </a:r>
                      <a:endParaRPr lang="en-US" sz="1800" dirty="0"/>
                    </a:p>
                  </a:txBody>
                  <a:tcPr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73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AF18-B020-4FEB-8A98-EC60D815F2DB}"/>
              </a:ext>
            </a:extLst>
          </p:cNvPr>
          <p:cNvSpPr txBox="1">
            <a:spLocks noChangeArrowheads="1"/>
          </p:cNvSpPr>
          <p:nvPr/>
        </p:nvSpPr>
        <p:spPr>
          <a:xfrm>
            <a:off x="1584512" y="750951"/>
            <a:ext cx="8555167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err="1"/>
              <a:t>Metode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Penentuan</a:t>
            </a:r>
            <a:r>
              <a:rPr lang="en-US" altLang="en-US" sz="4000" b="1" dirty="0"/>
              <a:t> Kadar Abu Cara </a:t>
            </a:r>
            <a:r>
              <a:rPr lang="en-US" altLang="en-US" sz="4000" b="1" dirty="0" err="1"/>
              <a:t>Basah</a:t>
            </a:r>
            <a:endParaRPr lang="en-US" altLang="en-US" sz="4000" b="1" dirty="0"/>
          </a:p>
        </p:txBody>
      </p:sp>
      <p:pic>
        <p:nvPicPr>
          <p:cNvPr id="3" name="Content Placeholder 5" descr="crucible-10ml-2.jpg">
            <a:extLst>
              <a:ext uri="{FF2B5EF4-FFF2-40B4-BE49-F238E27FC236}">
                <a16:creationId xmlns:a16="http://schemas.microsoft.com/office/drawing/2014/main" id="{D5835E77-66F4-48E7-88D0-46937CC014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090" y="1778507"/>
            <a:ext cx="1828800" cy="126796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Right Arrow 16">
            <a:extLst>
              <a:ext uri="{FF2B5EF4-FFF2-40B4-BE49-F238E27FC236}">
                <a16:creationId xmlns:a16="http://schemas.microsoft.com/office/drawing/2014/main" id="{C8EE2D42-7107-445E-9F74-B3D59902B1E8}"/>
              </a:ext>
            </a:extLst>
          </p:cNvPr>
          <p:cNvSpPr/>
          <p:nvPr/>
        </p:nvSpPr>
        <p:spPr>
          <a:xfrm>
            <a:off x="3307080" y="1957324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4" descr="PICT8904.JPG">
            <a:extLst>
              <a:ext uri="{FF2B5EF4-FFF2-40B4-BE49-F238E27FC236}">
                <a16:creationId xmlns:a16="http://schemas.microsoft.com/office/drawing/2014/main" id="{FA39DB1F-D6A0-4BDE-B8F8-D02F29A7F3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260" y="1153160"/>
            <a:ext cx="200025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Arrow 16">
            <a:extLst>
              <a:ext uri="{FF2B5EF4-FFF2-40B4-BE49-F238E27FC236}">
                <a16:creationId xmlns:a16="http://schemas.microsoft.com/office/drawing/2014/main" id="{D32C5244-14D4-4F04-95BA-2BA481AE6CFB}"/>
              </a:ext>
            </a:extLst>
          </p:cNvPr>
          <p:cNvSpPr/>
          <p:nvPr/>
        </p:nvSpPr>
        <p:spPr>
          <a:xfrm>
            <a:off x="6365240" y="2147824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0079D67-2DA4-4E0F-9742-99B629D5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79" y="1397503"/>
            <a:ext cx="1866900" cy="2381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23">
            <a:extLst>
              <a:ext uri="{FF2B5EF4-FFF2-40B4-BE49-F238E27FC236}">
                <a16:creationId xmlns:a16="http://schemas.microsoft.com/office/drawing/2014/main" id="{E3AB8024-C16B-44E8-983F-148C9F36F4A7}"/>
              </a:ext>
            </a:extLst>
          </p:cNvPr>
          <p:cNvSpPr/>
          <p:nvPr/>
        </p:nvSpPr>
        <p:spPr>
          <a:xfrm rot="5400000">
            <a:off x="7682980" y="393000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E21A93C4-2976-49F1-ABA6-892336C3128A}"/>
              </a:ext>
            </a:extLst>
          </p:cNvPr>
          <p:cNvGrpSpPr>
            <a:grpSpLocks/>
          </p:cNvGrpSpPr>
          <p:nvPr/>
        </p:nvGrpSpPr>
        <p:grpSpPr bwMode="auto">
          <a:xfrm>
            <a:off x="993963" y="4338320"/>
            <a:ext cx="2362200" cy="2209800"/>
            <a:chOff x="914400" y="1143000"/>
            <a:chExt cx="4114800" cy="3429000"/>
          </a:xfrm>
        </p:grpSpPr>
        <p:pic>
          <p:nvPicPr>
            <p:cNvPr id="10" name="Picture 9" descr="PDVD_000.BMP">
              <a:extLst>
                <a:ext uri="{FF2B5EF4-FFF2-40B4-BE49-F238E27FC236}">
                  <a16:creationId xmlns:a16="http://schemas.microsoft.com/office/drawing/2014/main" id="{3E8C6BE6-7B5A-46BE-92ED-48925BB27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41428" t="16190" r="20000" b="5238"/>
            <a:stretch>
              <a:fillRect/>
            </a:stretch>
          </p:blipFill>
          <p:spPr>
            <a:xfrm>
              <a:off x="914400" y="1143000"/>
              <a:ext cx="2057400" cy="3429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1" name="Picture 10" descr="PDVD_005.BMP">
              <a:extLst>
                <a:ext uri="{FF2B5EF4-FFF2-40B4-BE49-F238E27FC236}">
                  <a16:creationId xmlns:a16="http://schemas.microsoft.com/office/drawing/2014/main" id="{880F1CA6-FBF0-4D36-BEB4-63967AFDF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28182" t="40000" r="45454" b="10000"/>
            <a:stretch>
              <a:fillRect/>
            </a:stretch>
          </p:blipFill>
          <p:spPr>
            <a:xfrm>
              <a:off x="2819400" y="1143000"/>
              <a:ext cx="2209800" cy="3429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12" name="Right Arrow 21">
            <a:extLst>
              <a:ext uri="{FF2B5EF4-FFF2-40B4-BE49-F238E27FC236}">
                <a16:creationId xmlns:a16="http://schemas.microsoft.com/office/drawing/2014/main" id="{193083B3-1FCD-44DD-A897-A7D2E11AC9E4}"/>
              </a:ext>
            </a:extLst>
          </p:cNvPr>
          <p:cNvSpPr/>
          <p:nvPr/>
        </p:nvSpPr>
        <p:spPr>
          <a:xfrm>
            <a:off x="3596640" y="4851400"/>
            <a:ext cx="609600" cy="38100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3FCA5115-56A7-4375-B061-40395BFE9C3D}"/>
              </a:ext>
            </a:extLst>
          </p:cNvPr>
          <p:cNvGrpSpPr>
            <a:grpSpLocks/>
          </p:cNvGrpSpPr>
          <p:nvPr/>
        </p:nvGrpSpPr>
        <p:grpSpPr bwMode="auto">
          <a:xfrm>
            <a:off x="4077595" y="4338320"/>
            <a:ext cx="2362200" cy="2133600"/>
            <a:chOff x="4267200" y="2133600"/>
            <a:chExt cx="4648200" cy="3886200"/>
          </a:xfrm>
        </p:grpSpPr>
        <p:pic>
          <p:nvPicPr>
            <p:cNvPr id="14" name="Picture 13" descr="PDVD_006.BMP">
              <a:extLst>
                <a:ext uri="{FF2B5EF4-FFF2-40B4-BE49-F238E27FC236}">
                  <a16:creationId xmlns:a16="http://schemas.microsoft.com/office/drawing/2014/main" id="{D4C9A577-FCB0-4CAC-8FFC-BD3092C1B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37272" t="11111" r="30000" b="26667"/>
            <a:stretch>
              <a:fillRect/>
            </a:stretch>
          </p:blipFill>
          <p:spPr>
            <a:xfrm>
              <a:off x="4267200" y="2133600"/>
              <a:ext cx="2743200" cy="3886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5" name="Picture 14" descr="PDVD_008.BMP">
              <a:extLst>
                <a:ext uri="{FF2B5EF4-FFF2-40B4-BE49-F238E27FC236}">
                  <a16:creationId xmlns:a16="http://schemas.microsoft.com/office/drawing/2014/main" id="{B5F050E6-1FE0-4FF4-A72C-A7E38837C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 l="31818" t="24444" r="38182" b="18889"/>
            <a:stretch>
              <a:fillRect/>
            </a:stretch>
          </p:blipFill>
          <p:spPr>
            <a:xfrm>
              <a:off x="6400800" y="2133600"/>
              <a:ext cx="2514600" cy="3886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16" name="Right Arrow 22">
            <a:extLst>
              <a:ext uri="{FF2B5EF4-FFF2-40B4-BE49-F238E27FC236}">
                <a16:creationId xmlns:a16="http://schemas.microsoft.com/office/drawing/2014/main" id="{92B2C77D-A6C1-49A3-9FB3-EAE79FA3CDF4}"/>
              </a:ext>
            </a:extLst>
          </p:cNvPr>
          <p:cNvSpPr/>
          <p:nvPr/>
        </p:nvSpPr>
        <p:spPr>
          <a:xfrm rot="16200000">
            <a:off x="4985729" y="3786124"/>
            <a:ext cx="609600" cy="38100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7" name="Picture 16" descr="PICT8903.JPG">
            <a:extLst>
              <a:ext uri="{FF2B5EF4-FFF2-40B4-BE49-F238E27FC236}">
                <a16:creationId xmlns:a16="http://schemas.microsoft.com/office/drawing/2014/main" id="{D1178B4D-5480-4EBD-85EC-1AA5D5BD00D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l="17407" t="20000" r="11482" b="5556"/>
          <a:stretch>
            <a:fillRect/>
          </a:stretch>
        </p:blipFill>
        <p:spPr>
          <a:xfrm>
            <a:off x="6841865" y="4329177"/>
            <a:ext cx="2209800" cy="2456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179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1209</Words>
  <Application>Microsoft Office PowerPoint</Application>
  <PresentationFormat>Widescreen</PresentationFormat>
  <Paragraphs>170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ff0</vt:lpstr>
      <vt:lpstr>ff1</vt:lpstr>
      <vt:lpstr>ff2</vt:lpstr>
      <vt:lpstr>League Spartan</vt:lpstr>
      <vt:lpstr>Poppins Bold</vt:lpstr>
      <vt:lpstr>Source Sans Pro</vt:lpstr>
      <vt:lpstr>Wingdings</vt:lpstr>
      <vt:lpstr>Office Theme</vt:lpstr>
      <vt:lpstr>PowerPoint Presentation</vt:lpstr>
      <vt:lpstr>ABU ATAU KADAR MINERAL</vt:lpstr>
      <vt:lpstr>Apa Sebenarnya Abu?</vt:lpstr>
      <vt:lpstr>Kadar abu beberapa Bahan Pangan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agustina tari</dc:creator>
  <cp:lastModifiedBy>agustina tari</cp:lastModifiedBy>
  <cp:revision>5</cp:revision>
  <dcterms:created xsi:type="dcterms:W3CDTF">2024-09-29T07:54:29Z</dcterms:created>
  <dcterms:modified xsi:type="dcterms:W3CDTF">2024-09-29T09:03:52Z</dcterms:modified>
</cp:coreProperties>
</file>