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58" r:id="rId3"/>
    <p:sldId id="259" r:id="rId4"/>
    <p:sldId id="265" r:id="rId5"/>
    <p:sldId id="267" r:id="rId6"/>
    <p:sldId id="268" r:id="rId7"/>
    <p:sldId id="269" r:id="rId8"/>
    <p:sldId id="257" r:id="rId9"/>
    <p:sldId id="270" r:id="rId10"/>
    <p:sldId id="271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F7B94-60FE-497F-8AA3-A8880BDFDD0F}" type="datetimeFigureOut">
              <a:rPr lang="en-ID" smtClean="0"/>
              <a:t>27/10/2022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1CBD7-4C6E-4D14-82E9-5F5283B3A6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39939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2E816-2044-4B61-BA6C-0C96EE5CE7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58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5480-C610-4334-9C3C-BDF94F071E99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9D8D425-0EBA-4453-80EB-1C613DDFA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5480-C610-4334-9C3C-BDF94F071E99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D425-0EBA-4453-80EB-1C613DDFA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5480-C610-4334-9C3C-BDF94F071E99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D425-0EBA-4453-80EB-1C613DDFA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5480-C610-4334-9C3C-BDF94F071E99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D425-0EBA-4453-80EB-1C613DDFA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5480-C610-4334-9C3C-BDF94F071E99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D8D425-0EBA-4453-80EB-1C613DDFA09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5480-C610-4334-9C3C-BDF94F071E99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D425-0EBA-4453-80EB-1C613DDFA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5480-C610-4334-9C3C-BDF94F071E99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D425-0EBA-4453-80EB-1C613DDFA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5480-C610-4334-9C3C-BDF94F071E99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D425-0EBA-4453-80EB-1C613DDFA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5480-C610-4334-9C3C-BDF94F071E99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D425-0EBA-4453-80EB-1C613DDFA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5480-C610-4334-9C3C-BDF94F071E99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D425-0EBA-4453-80EB-1C613DDFA09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5480-C610-4334-9C3C-BDF94F071E99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9D8D425-0EBA-4453-80EB-1C613DDFA09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87B5480-C610-4334-9C3C-BDF94F071E99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9D8D425-0EBA-4453-80EB-1C613DDFA09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057400"/>
            <a:ext cx="7467600" cy="2209800"/>
          </a:xfrm>
        </p:spPr>
        <p:txBody>
          <a:bodyPr>
            <a:noAutofit/>
          </a:bodyPr>
          <a:lstStyle/>
          <a:p>
            <a:r>
              <a:rPr lang="en-US" sz="3600" b="1" dirty="0" err="1">
                <a:solidFill>
                  <a:srgbClr val="FF0000"/>
                </a:solidFill>
              </a:rPr>
              <a:t>Unsur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Pokok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dalam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Praktik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Pekerja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Sosial</a:t>
            </a:r>
            <a:r>
              <a:rPr lang="en-US" sz="3600" b="1" dirty="0">
                <a:solidFill>
                  <a:srgbClr val="FF0000"/>
                </a:solidFill>
              </a:rPr>
              <a:t> di </a:t>
            </a:r>
            <a:r>
              <a:rPr lang="en-US" sz="3600" b="1" dirty="0" err="1">
                <a:solidFill>
                  <a:srgbClr val="FF0000"/>
                </a:solidFill>
              </a:rPr>
              <a:t>Rumah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sakit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924800" cy="914400"/>
          </a:xfrm>
        </p:spPr>
        <p:txBody>
          <a:bodyPr>
            <a:normAutofit/>
          </a:bodyPr>
          <a:lstStyle/>
          <a:p>
            <a:r>
              <a:rPr lang="en-US" b="1" cap="none" dirty="0" err="1">
                <a:solidFill>
                  <a:schemeClr val="tx1"/>
                </a:solidFill>
              </a:rPr>
              <a:t>Puspitasari</a:t>
            </a:r>
            <a:r>
              <a:rPr lang="en-US" b="1" cap="none" dirty="0">
                <a:solidFill>
                  <a:schemeClr val="tx1"/>
                </a:solidFill>
              </a:rPr>
              <a:t> </a:t>
            </a:r>
            <a:r>
              <a:rPr lang="en-US" b="1" cap="none" dirty="0" err="1">
                <a:solidFill>
                  <a:schemeClr val="tx1"/>
                </a:solidFill>
              </a:rPr>
              <a:t>Nurul</a:t>
            </a:r>
            <a:r>
              <a:rPr lang="en-US" b="1" cap="none" dirty="0">
                <a:solidFill>
                  <a:schemeClr val="tx1"/>
                </a:solidFill>
              </a:rPr>
              <a:t> D P, </a:t>
            </a:r>
            <a:r>
              <a:rPr lang="en-US" b="1" cap="none" dirty="0" err="1">
                <a:solidFill>
                  <a:schemeClr val="tx1"/>
                </a:solidFill>
              </a:rPr>
              <a:t>S.Tr.Sos</a:t>
            </a:r>
            <a:r>
              <a:rPr lang="en-US" b="1" cap="none" dirty="0">
                <a:solidFill>
                  <a:schemeClr val="tx1"/>
                </a:solidFill>
              </a:rPr>
              <a:t>, </a:t>
            </a:r>
            <a:r>
              <a:rPr lang="en-US" b="1" cap="none" dirty="0" err="1">
                <a:solidFill>
                  <a:schemeClr val="tx1"/>
                </a:solidFill>
              </a:rPr>
              <a:t>Sp.P.S.P.D</a:t>
            </a:r>
            <a:endParaRPr lang="en-US" b="1" cap="none" dirty="0">
              <a:solidFill>
                <a:schemeClr val="tx1"/>
              </a:solidFill>
            </a:endParaRPr>
          </a:p>
          <a:p>
            <a:endParaRPr lang="en-US" b="1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501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1000" cy="137160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Jenis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Pekerja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Sosial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Medis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dipekerjakan</a:t>
            </a:r>
            <a:r>
              <a:rPr lang="en-US" dirty="0"/>
              <a:t> di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287338" indent="-287338">
              <a:buNone/>
            </a:pPr>
            <a:r>
              <a:rPr lang="en-US" dirty="0">
                <a:solidFill>
                  <a:srgbClr val="FF0000"/>
                </a:solidFill>
              </a:rPr>
              <a:t>1. </a:t>
            </a:r>
            <a:r>
              <a:rPr lang="en-US" dirty="0" err="1">
                <a:solidFill>
                  <a:srgbClr val="FF0000"/>
                </a:solidFill>
              </a:rPr>
              <a:t>Pekerja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Sosial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Medis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Rawat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Inap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i="1" dirty="0">
                <a:solidFill>
                  <a:srgbClr val="FF0000"/>
                </a:solidFill>
              </a:rPr>
              <a:t>Inpatient Medical Social Workers 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  <a:p>
            <a:pPr algn="just"/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bekerja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menderita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kronis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/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akut</a:t>
            </a:r>
            <a:r>
              <a:rPr lang="en-US" dirty="0"/>
              <a:t> yang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endParaRPr lang="en-US" dirty="0"/>
          </a:p>
          <a:p>
            <a:pPr algn="just"/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 </a:t>
            </a:r>
            <a:r>
              <a:rPr lang="en-US" dirty="0" err="1"/>
              <a:t>tinggal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unit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,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724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/>
          </a:bodyPr>
          <a:lstStyle/>
          <a:p>
            <a:pPr marL="341313" indent="-341313">
              <a:buNone/>
            </a:pPr>
            <a:r>
              <a:rPr lang="en-US" dirty="0">
                <a:solidFill>
                  <a:srgbClr val="FF0000"/>
                </a:solidFill>
              </a:rPr>
              <a:t>2. </a:t>
            </a:r>
            <a:r>
              <a:rPr lang="en-US" dirty="0" err="1">
                <a:solidFill>
                  <a:srgbClr val="FF0000"/>
                </a:solidFill>
              </a:rPr>
              <a:t>Pekerja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Sosial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Medis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Rawat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Jalan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i="1" dirty="0">
                <a:solidFill>
                  <a:srgbClr val="FF0000"/>
                </a:solidFill>
              </a:rPr>
              <a:t>Outpatient Medical Social Workers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bimbingan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transisi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</a:p>
          <a:p>
            <a:r>
              <a:rPr lang="en-US" dirty="0" err="1"/>
              <a:t>Seringkali</a:t>
            </a:r>
            <a:r>
              <a:rPr lang="en-US" dirty="0"/>
              <a:t>,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bergulat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 yang </a:t>
            </a:r>
            <a:r>
              <a:rPr lang="en-US" dirty="0" err="1"/>
              <a:t>serupa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serupa</a:t>
            </a:r>
            <a:r>
              <a:rPr lang="en-US" dirty="0"/>
              <a:t> -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panduan</a:t>
            </a:r>
            <a:r>
              <a:rPr lang="en-US" dirty="0"/>
              <a:t> </a:t>
            </a:r>
            <a:r>
              <a:rPr lang="en-US" dirty="0" err="1"/>
              <a:t>navigasi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, </a:t>
            </a:r>
            <a:r>
              <a:rPr lang="en-US" dirty="0" err="1"/>
              <a:t>konseling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.</a:t>
            </a:r>
          </a:p>
          <a:p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khusus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618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3. </a:t>
            </a:r>
            <a:r>
              <a:rPr lang="en-US" dirty="0" err="1">
                <a:solidFill>
                  <a:srgbClr val="FF0000"/>
                </a:solidFill>
              </a:rPr>
              <a:t>Pekerja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Sosial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Medis</a:t>
            </a:r>
            <a:r>
              <a:rPr lang="en-US" dirty="0">
                <a:solidFill>
                  <a:srgbClr val="FF0000"/>
                </a:solidFill>
              </a:rPr>
              <a:t> di </a:t>
            </a:r>
            <a:r>
              <a:rPr lang="en-US" dirty="0" err="1">
                <a:solidFill>
                  <a:srgbClr val="FF0000"/>
                </a:solidFill>
              </a:rPr>
              <a:t>Klinik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Khusus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i="1" dirty="0">
                <a:solidFill>
                  <a:srgbClr val="FF0000"/>
                </a:solidFill>
              </a:rPr>
              <a:t>Medical Social Workers in Specialized Clinics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di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yang </a:t>
            </a:r>
            <a:r>
              <a:rPr lang="en-US" dirty="0" err="1"/>
              <a:t>melayani</a:t>
            </a:r>
            <a:r>
              <a:rPr lang="en-US" dirty="0"/>
              <a:t> </a:t>
            </a:r>
            <a:r>
              <a:rPr lang="en-US" dirty="0" err="1"/>
              <a:t>populasi</a:t>
            </a:r>
            <a:r>
              <a:rPr lang="en-US" dirty="0"/>
              <a:t> yang </a:t>
            </a:r>
            <a:r>
              <a:rPr lang="en-US" dirty="0" err="1"/>
              <a:t>menderita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. </a:t>
            </a:r>
          </a:p>
          <a:p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melayani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523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3. </a:t>
            </a:r>
            <a:r>
              <a:rPr lang="en-US" dirty="0" err="1">
                <a:solidFill>
                  <a:srgbClr val="FF0000"/>
                </a:solidFill>
              </a:rPr>
              <a:t>Pendidik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Advokat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Kesehatan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Masyarakat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i="1" dirty="0">
                <a:solidFill>
                  <a:srgbClr val="FF0000"/>
                </a:solidFill>
              </a:rPr>
              <a:t>Public Health Educators and Advocates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program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kunjungan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,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bimbingan</a:t>
            </a:r>
            <a:r>
              <a:rPr lang="en-US" dirty="0"/>
              <a:t>, </a:t>
            </a:r>
            <a:r>
              <a:rPr lang="en-US" dirty="0" err="1"/>
              <a:t>advokasi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menderita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kronis</a:t>
            </a:r>
            <a:endParaRPr lang="en-US" dirty="0"/>
          </a:p>
          <a:p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yang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,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di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. </a:t>
            </a:r>
          </a:p>
          <a:p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,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,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terspesialiasi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35125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Challenges that Medical Social Workers 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yang </a:t>
            </a:r>
            <a:r>
              <a:rPr lang="en-US" dirty="0" err="1"/>
              <a:t>menantang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menyeimbangkan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pemangku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</a:t>
            </a:r>
          </a:p>
          <a:p>
            <a:r>
              <a:rPr lang="en-US" dirty="0" err="1"/>
              <a:t>Menyaksikan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trauma </a:t>
            </a:r>
            <a:r>
              <a:rPr lang="en-US" dirty="0" err="1"/>
              <a:t>fisik</a:t>
            </a:r>
            <a:r>
              <a:rPr lang="en-US" dirty="0"/>
              <a:t>, mental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taruhannya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,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.</a:t>
            </a:r>
          </a:p>
          <a:p>
            <a:r>
              <a:rPr lang="en-US" dirty="0" err="1"/>
              <a:t>Komunikasi</a:t>
            </a:r>
            <a:r>
              <a:rPr lang="en-US" dirty="0"/>
              <a:t>,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,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administratif</a:t>
            </a:r>
            <a:r>
              <a:rPr lang="en-US" dirty="0"/>
              <a:t>,</a:t>
            </a:r>
          </a:p>
          <a:p>
            <a:r>
              <a:rPr lang="en-US" dirty="0" err="1"/>
              <a:t>Stres</a:t>
            </a:r>
            <a:r>
              <a:rPr lang="en-US" dirty="0"/>
              <a:t> yang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memengaruhi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9036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620000" cy="4373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TERIMA KASIH </a:t>
            </a:r>
          </a:p>
          <a:p>
            <a:pPr marL="0" indent="0" algn="ctr">
              <a:buNone/>
            </a:pPr>
            <a:r>
              <a:rPr lang="en-US" sz="4000" dirty="0"/>
              <a:t>ATAS ATENSINYA!</a:t>
            </a:r>
          </a:p>
        </p:txBody>
      </p:sp>
    </p:spTree>
    <p:extLst>
      <p:ext uri="{BB962C8B-B14F-4D97-AF65-F5344CB8AC3E}">
        <p14:creationId xmlns:p14="http://schemas.microsoft.com/office/powerpoint/2010/main" val="117101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162800" cy="1371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200" dirty="0">
                <a:solidFill>
                  <a:srgbClr val="FF0000"/>
                </a:solidFill>
              </a:rPr>
              <a:t>Lima </a:t>
            </a:r>
            <a:r>
              <a:rPr lang="en-US" sz="3200" dirty="0" err="1">
                <a:solidFill>
                  <a:srgbClr val="FF0000"/>
                </a:solidFill>
              </a:rPr>
              <a:t>unsur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pokok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dalam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definisi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pekerjaan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sosial</a:t>
            </a:r>
            <a:r>
              <a:rPr lang="en-US" sz="3200" dirty="0">
                <a:solidFill>
                  <a:srgbClr val="FF0000"/>
                </a:solidFill>
              </a:rPr>
              <a:t> di </a:t>
            </a:r>
            <a:r>
              <a:rPr lang="en-US" sz="3200" dirty="0" err="1">
                <a:solidFill>
                  <a:srgbClr val="FF0000"/>
                </a:solidFill>
              </a:rPr>
              <a:t>rumah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sakit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7620000" cy="4373563"/>
          </a:xfrm>
        </p:spPr>
        <p:txBody>
          <a:bodyPr>
            <a:normAutofit/>
          </a:bodyPr>
          <a:lstStyle/>
          <a:p>
            <a:pPr marL="457200" indent="-457200" eaLnBrk="1" hangingPunct="1">
              <a:buAutoNum type="arabicPeriod"/>
            </a:pPr>
            <a:r>
              <a:rPr lang="en-US" sz="2500" dirty="0" err="1"/>
              <a:t>Pekerjaan</a:t>
            </a:r>
            <a:r>
              <a:rPr lang="en-US" sz="2500" dirty="0"/>
              <a:t> </a:t>
            </a:r>
            <a:r>
              <a:rPr lang="en-US" sz="2500" dirty="0" err="1"/>
              <a:t>sosial</a:t>
            </a:r>
            <a:r>
              <a:rPr lang="en-US" sz="2500" dirty="0"/>
              <a:t> di </a:t>
            </a:r>
            <a:r>
              <a:rPr lang="en-US" sz="2500" dirty="0" err="1"/>
              <a:t>rumah</a:t>
            </a:r>
            <a:r>
              <a:rPr lang="en-US" sz="2500" dirty="0"/>
              <a:t> </a:t>
            </a:r>
            <a:r>
              <a:rPr lang="en-US" sz="2500" dirty="0" err="1"/>
              <a:t>sakit</a:t>
            </a:r>
            <a:r>
              <a:rPr lang="en-US" sz="2500" dirty="0"/>
              <a:t> </a:t>
            </a:r>
            <a:r>
              <a:rPr lang="en-US" sz="2500" dirty="0" err="1"/>
              <a:t>merupakan</a:t>
            </a:r>
            <a:r>
              <a:rPr lang="en-US" sz="2500" dirty="0"/>
              <a:t> </a:t>
            </a:r>
            <a:r>
              <a:rPr lang="en-US" sz="2500" dirty="0" err="1"/>
              <a:t>praktik</a:t>
            </a:r>
            <a:r>
              <a:rPr lang="en-US" sz="2500" dirty="0"/>
              <a:t> </a:t>
            </a:r>
            <a:r>
              <a:rPr lang="en-US" sz="2500" dirty="0" err="1"/>
              <a:t>pekerjaan</a:t>
            </a:r>
            <a:r>
              <a:rPr lang="en-US" sz="2500" dirty="0"/>
              <a:t>  </a:t>
            </a:r>
            <a:r>
              <a:rPr lang="en-US" sz="2500" dirty="0" err="1"/>
              <a:t>sosial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intervensi</a:t>
            </a:r>
            <a:r>
              <a:rPr lang="en-US" sz="2500" dirty="0"/>
              <a:t> </a:t>
            </a:r>
            <a:r>
              <a:rPr lang="en-US" sz="2500" dirty="0" err="1"/>
              <a:t>penyembuhan</a:t>
            </a:r>
            <a:r>
              <a:rPr lang="en-US" sz="2500" dirty="0"/>
              <a:t> </a:t>
            </a:r>
            <a:r>
              <a:rPr lang="en-US" sz="2500" dirty="0" err="1"/>
              <a:t>terhadap</a:t>
            </a:r>
            <a:r>
              <a:rPr lang="en-US" sz="2500" dirty="0"/>
              <a:t> </a:t>
            </a:r>
            <a:r>
              <a:rPr lang="en-US" sz="2500" dirty="0" err="1"/>
              <a:t>penyakit</a:t>
            </a:r>
            <a:r>
              <a:rPr lang="en-US" sz="2500" dirty="0"/>
              <a:t> </a:t>
            </a:r>
            <a:r>
              <a:rPr lang="en-US" sz="2500" dirty="0" err="1"/>
              <a:t>pasien</a:t>
            </a:r>
            <a:r>
              <a:rPr lang="en-US" sz="2500" dirty="0"/>
              <a:t> </a:t>
            </a:r>
            <a:r>
              <a:rPr lang="en-US" sz="2500" dirty="0" err="1"/>
              <a:t>sesuai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002060"/>
                </a:solidFill>
              </a:rPr>
              <a:t>domain </a:t>
            </a:r>
            <a:r>
              <a:rPr lang="en-US" sz="2500" dirty="0" err="1"/>
              <a:t>pekerjaan</a:t>
            </a:r>
            <a:r>
              <a:rPr lang="en-US" sz="2500" dirty="0"/>
              <a:t> </a:t>
            </a:r>
            <a:r>
              <a:rPr lang="en-US" sz="2500" dirty="0" err="1"/>
              <a:t>sosial</a:t>
            </a:r>
            <a:r>
              <a:rPr lang="en-US" sz="2500" dirty="0"/>
              <a:t>.</a:t>
            </a:r>
          </a:p>
          <a:p>
            <a:pPr marL="457200" indent="-457200" eaLnBrk="1" hangingPunct="1">
              <a:buAutoNum type="arabicPeriod"/>
            </a:pPr>
            <a:endParaRPr lang="en-US" sz="2500" dirty="0"/>
          </a:p>
          <a:p>
            <a:pPr marL="457200" indent="-457200" eaLnBrk="1" hangingPunct="1">
              <a:buAutoNum type="arabicPeriod"/>
            </a:pPr>
            <a:r>
              <a:rPr lang="en-US" sz="2500" dirty="0"/>
              <a:t>Setting </a:t>
            </a:r>
            <a:r>
              <a:rPr lang="en-US" sz="2500" dirty="0" err="1"/>
              <a:t>pekerjaan</a:t>
            </a:r>
            <a:r>
              <a:rPr lang="en-US" sz="2500" dirty="0"/>
              <a:t> </a:t>
            </a:r>
            <a:r>
              <a:rPr lang="en-US" sz="2500" dirty="0" err="1"/>
              <a:t>sosial</a:t>
            </a:r>
            <a:r>
              <a:rPr lang="en-US" sz="2500" dirty="0"/>
              <a:t> </a:t>
            </a:r>
            <a:r>
              <a:rPr lang="en-US" sz="2500" dirty="0" err="1"/>
              <a:t>medis</a:t>
            </a:r>
            <a:r>
              <a:rPr lang="en-US" sz="2500" dirty="0"/>
              <a:t> di </a:t>
            </a:r>
            <a:r>
              <a:rPr lang="en-US" sz="2500" dirty="0" err="1">
                <a:solidFill>
                  <a:srgbClr val="002060"/>
                </a:solidFill>
              </a:rPr>
              <a:t>rumah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sakit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/>
              <a:t>maupun</a:t>
            </a:r>
            <a:r>
              <a:rPr lang="en-US" sz="2500" dirty="0"/>
              <a:t> di </a:t>
            </a:r>
            <a:r>
              <a:rPr lang="en-US" sz="2500" dirty="0" err="1">
                <a:solidFill>
                  <a:srgbClr val="002060"/>
                </a:solidFill>
              </a:rPr>
              <a:t>tempat-tempat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pelayanan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kesehatan</a:t>
            </a:r>
            <a:r>
              <a:rPr lang="en-US" sz="2500" dirty="0">
                <a:solidFill>
                  <a:srgbClr val="002060"/>
                </a:solidFill>
              </a:rPr>
              <a:t> yang lain. </a:t>
            </a:r>
          </a:p>
        </p:txBody>
      </p:sp>
    </p:spTree>
    <p:extLst>
      <p:ext uri="{BB962C8B-B14F-4D97-AF65-F5344CB8AC3E}">
        <p14:creationId xmlns:p14="http://schemas.microsoft.com/office/powerpoint/2010/main" val="92482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685800"/>
            <a:ext cx="7620000" cy="5715000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110000"/>
              </a:lnSpc>
              <a:buFont typeface="+mj-lt"/>
              <a:buAutoNum type="arabicPeriod" startAt="3"/>
            </a:pPr>
            <a:r>
              <a:rPr lang="en-US" sz="2500" dirty="0" err="1">
                <a:solidFill>
                  <a:srgbClr val="002060"/>
                </a:solidFill>
              </a:rPr>
              <a:t>Intervensinya</a:t>
            </a:r>
            <a:r>
              <a:rPr lang="en-US" sz="2500" dirty="0"/>
              <a:t> </a:t>
            </a:r>
            <a:r>
              <a:rPr lang="en-US" sz="2500" dirty="0" err="1"/>
              <a:t>diarahkan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memberikan</a:t>
            </a:r>
            <a:r>
              <a:rPr lang="en-US" sz="2500" dirty="0"/>
              <a:t>  </a:t>
            </a:r>
            <a:r>
              <a:rPr lang="en-US" sz="2500" dirty="0" err="1"/>
              <a:t>fasilitas</a:t>
            </a:r>
            <a:r>
              <a:rPr lang="en-US" sz="2500" dirty="0"/>
              <a:t> </a:t>
            </a:r>
            <a:r>
              <a:rPr lang="en-US" sz="2500" dirty="0" err="1"/>
              <a:t>pelayanan</a:t>
            </a:r>
            <a:r>
              <a:rPr lang="en-US" sz="2500" dirty="0"/>
              <a:t>, </a:t>
            </a:r>
            <a:r>
              <a:rPr lang="en-US" sz="2500" dirty="0" err="1"/>
              <a:t>mencegah</a:t>
            </a:r>
            <a:r>
              <a:rPr lang="en-US" sz="2500" dirty="0"/>
              <a:t> </a:t>
            </a:r>
            <a:r>
              <a:rPr lang="en-US" sz="2500" dirty="0" err="1"/>
              <a:t>penyakit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memberikan</a:t>
            </a:r>
            <a:r>
              <a:rPr lang="en-US" sz="2500" dirty="0"/>
              <a:t> </a:t>
            </a:r>
            <a:r>
              <a:rPr lang="en-US" sz="2500" dirty="0" err="1"/>
              <a:t>bantuan</a:t>
            </a:r>
            <a:r>
              <a:rPr lang="en-US" sz="2500" dirty="0"/>
              <a:t>. </a:t>
            </a:r>
          </a:p>
          <a:p>
            <a:pPr marL="457200" indent="-457200" eaLnBrk="1" hangingPunct="1">
              <a:lnSpc>
                <a:spcPct val="110000"/>
              </a:lnSpc>
              <a:buFont typeface="+mj-lt"/>
              <a:buAutoNum type="arabicPeriod" startAt="3"/>
            </a:pPr>
            <a:endParaRPr lang="en-US" sz="2500" dirty="0"/>
          </a:p>
          <a:p>
            <a:pPr marL="457200" indent="-457200" eaLnBrk="1" hangingPunct="1">
              <a:lnSpc>
                <a:spcPct val="110000"/>
              </a:lnSpc>
              <a:buFont typeface="+mj-lt"/>
              <a:buAutoNum type="arabicPeriod" startAt="3"/>
            </a:pPr>
            <a:r>
              <a:rPr lang="en-US" sz="2500" dirty="0" err="1"/>
              <a:t>Sasarannya</a:t>
            </a:r>
            <a:r>
              <a:rPr lang="en-US" sz="2500" dirty="0"/>
              <a:t> </a:t>
            </a:r>
            <a:r>
              <a:rPr lang="en-US" sz="2500" dirty="0" err="1"/>
              <a:t>adalah</a:t>
            </a:r>
            <a:r>
              <a:rPr lang="en-US" sz="2500" dirty="0"/>
              <a:t> </a:t>
            </a:r>
            <a:r>
              <a:rPr lang="en-US" sz="2500" dirty="0" err="1">
                <a:solidFill>
                  <a:srgbClr val="002060"/>
                </a:solidFill>
              </a:rPr>
              <a:t>pasien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>
                <a:solidFill>
                  <a:srgbClr val="002060"/>
                </a:solidFill>
              </a:rPr>
              <a:t>keluarga</a:t>
            </a:r>
            <a:r>
              <a:rPr lang="en-US" sz="2500" dirty="0">
                <a:solidFill>
                  <a:srgbClr val="002060"/>
                </a:solidFill>
              </a:rPr>
              <a:t>.</a:t>
            </a:r>
          </a:p>
          <a:p>
            <a:pPr eaLnBrk="1" hangingPunct="1">
              <a:lnSpc>
                <a:spcPct val="110000"/>
              </a:lnSpc>
            </a:pPr>
            <a:endParaRPr lang="en-US" sz="2500" dirty="0"/>
          </a:p>
          <a:p>
            <a:pPr marL="457200" indent="-457200" eaLnBrk="1" hangingPunct="1">
              <a:lnSpc>
                <a:spcPct val="110000"/>
              </a:lnSpc>
              <a:buFont typeface="+mj-lt"/>
              <a:buAutoNum type="arabicPeriod" startAt="3"/>
            </a:pPr>
            <a:r>
              <a:rPr lang="en-US" sz="2500" dirty="0" err="1"/>
              <a:t>Tujuannya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>
                <a:solidFill>
                  <a:srgbClr val="002060"/>
                </a:solidFill>
              </a:rPr>
              <a:t>memecahkan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masalah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sosial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ekonomi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/>
              <a:t>dan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psikologis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/>
              <a:t>yang </a:t>
            </a:r>
            <a:r>
              <a:rPr lang="en-US" sz="2500" dirty="0" err="1"/>
              <a:t>berkaitan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penyakit</a:t>
            </a:r>
            <a:r>
              <a:rPr lang="en-US" sz="2500" dirty="0"/>
              <a:t>.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500" dirty="0"/>
              <a:t>	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500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3410488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23415"/>
            <a:ext cx="8062912" cy="1470025"/>
          </a:xfrm>
        </p:spPr>
        <p:txBody>
          <a:bodyPr>
            <a:noAutofit/>
          </a:bodyPr>
          <a:lstStyle/>
          <a:p>
            <a:pPr lvl="0"/>
            <a:r>
              <a:rPr lang="en-US" sz="4000" dirty="0" err="1"/>
              <a:t>Cakupan</a:t>
            </a:r>
            <a:r>
              <a:rPr lang="en-US" sz="4000" dirty="0"/>
              <a:t> </a:t>
            </a:r>
            <a:r>
              <a:rPr lang="en-US" sz="4000" dirty="0" err="1"/>
              <a:t>Praktik</a:t>
            </a:r>
            <a:r>
              <a:rPr lang="en-US" sz="4000" dirty="0"/>
              <a:t> </a:t>
            </a:r>
            <a:r>
              <a:rPr lang="en-US" sz="4000" dirty="0" err="1"/>
              <a:t>Pekerjaan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di </a:t>
            </a:r>
            <a:r>
              <a:rPr lang="en-US" sz="4000" dirty="0" err="1"/>
              <a:t>Rumah</a:t>
            </a:r>
            <a:r>
              <a:rPr lang="en-US" sz="4000" dirty="0"/>
              <a:t> </a:t>
            </a:r>
            <a:r>
              <a:rPr lang="en-US" sz="4000" dirty="0" err="1"/>
              <a:t>Sakit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1219200" y="38100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“Social work is what social workers do” (Thompson, 2009, p. 14)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757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D:\social-wirker-of-3-st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044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7620000" cy="4373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/>
              <a:t>Faktor</a:t>
            </a:r>
            <a:r>
              <a:rPr lang="en-US" sz="1800" dirty="0"/>
              <a:t> yang </a:t>
            </a:r>
            <a:r>
              <a:rPr lang="en-US" sz="1800" dirty="0" err="1"/>
              <a:t>dianggap</a:t>
            </a:r>
            <a:r>
              <a:rPr lang="en-US" sz="1800" dirty="0"/>
              <a:t> para </a:t>
            </a:r>
            <a:r>
              <a:rPr lang="en-US" sz="1800" dirty="0" err="1"/>
              <a:t>pekerja</a:t>
            </a:r>
            <a:r>
              <a:rPr lang="en-US" sz="1800" dirty="0"/>
              <a:t> </a:t>
            </a:r>
            <a:r>
              <a:rPr lang="en-US" sz="1800" dirty="0" err="1"/>
              <a:t>sosial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pemisah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kesehatan</a:t>
            </a:r>
            <a:r>
              <a:rPr lang="en-US" sz="1800" dirty="0"/>
              <a:t> lain yang </a:t>
            </a:r>
            <a:r>
              <a:rPr lang="en-US" sz="1800" dirty="0" err="1"/>
              <a:t>terkait</a:t>
            </a:r>
            <a:r>
              <a:rPr lang="en-US" sz="1800" dirty="0"/>
              <a:t> professional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diringkas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berikut</a:t>
            </a:r>
            <a:r>
              <a:rPr lang="en-US" sz="1800" dirty="0"/>
              <a:t> :</a:t>
            </a:r>
          </a:p>
          <a:p>
            <a:pPr marL="0" indent="0">
              <a:buNone/>
            </a:pPr>
            <a:endParaRPr lang="en-US" sz="18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800" dirty="0" err="1"/>
              <a:t>Pekerjaan</a:t>
            </a:r>
            <a:r>
              <a:rPr lang="en-US" sz="1800" dirty="0"/>
              <a:t> </a:t>
            </a:r>
            <a:r>
              <a:rPr lang="en-US" sz="1800" dirty="0" err="1"/>
              <a:t>sosial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merawat</a:t>
            </a:r>
            <a:r>
              <a:rPr lang="en-US" sz="1800" dirty="0"/>
              <a:t> </a:t>
            </a:r>
            <a:r>
              <a:rPr lang="en-US" sz="1800" dirty="0" err="1"/>
              <a:t>daripada</a:t>
            </a:r>
            <a:r>
              <a:rPr lang="en-US" sz="1800" dirty="0"/>
              <a:t> </a:t>
            </a:r>
            <a:r>
              <a:rPr lang="en-US" sz="1800" dirty="0" err="1"/>
              <a:t>menyembuhkan</a:t>
            </a:r>
            <a:endParaRPr lang="en-US" sz="18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800" dirty="0" err="1"/>
              <a:t>Pekerjaan</a:t>
            </a:r>
            <a:r>
              <a:rPr lang="en-US" sz="1800" dirty="0"/>
              <a:t> </a:t>
            </a:r>
            <a:r>
              <a:rPr lang="en-US" sz="1800" dirty="0" err="1"/>
              <a:t>sosial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memahami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dan </a:t>
            </a:r>
            <a:r>
              <a:rPr lang="en-US" sz="1800" dirty="0" err="1"/>
              <a:t>bagaimana</a:t>
            </a:r>
            <a:r>
              <a:rPr lang="en-US" sz="1800" dirty="0"/>
              <a:t> </a:t>
            </a:r>
            <a:r>
              <a:rPr lang="en-US" sz="1800" dirty="0" err="1"/>
              <a:t>bekerja</a:t>
            </a:r>
            <a:r>
              <a:rPr lang="en-US" sz="1800" dirty="0"/>
              <a:t> di </a:t>
            </a:r>
            <a:r>
              <a:rPr lang="en-US" sz="1800" dirty="0" err="1"/>
              <a:t>dalamnya</a:t>
            </a:r>
            <a:endParaRPr lang="en-US" sz="18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sz="1800" dirty="0" err="1"/>
              <a:t>Semua</a:t>
            </a:r>
            <a:r>
              <a:rPr lang="en-US" sz="1800" dirty="0"/>
              <a:t> </a:t>
            </a:r>
            <a:r>
              <a:rPr lang="en-US" sz="1800" dirty="0" err="1"/>
              <a:t>pekerja</a:t>
            </a:r>
            <a:r>
              <a:rPr lang="en-US" sz="1800" dirty="0"/>
              <a:t> </a:t>
            </a:r>
            <a:r>
              <a:rPr lang="en-US" sz="1800" dirty="0" err="1"/>
              <a:t>sosial</a:t>
            </a:r>
            <a:r>
              <a:rPr lang="en-US" sz="1800" dirty="0"/>
              <a:t> sangat </a:t>
            </a:r>
            <a:r>
              <a:rPr lang="en-US" sz="1800" dirty="0" err="1"/>
              <a:t>fokus</a:t>
            </a:r>
            <a:r>
              <a:rPr lang="en-US" sz="1800" dirty="0"/>
              <a:t> pada </a:t>
            </a:r>
            <a:r>
              <a:rPr lang="en-US" sz="1800" dirty="0" err="1"/>
              <a:t>klien</a:t>
            </a:r>
            <a:r>
              <a:rPr lang="en-US" sz="1800" dirty="0"/>
              <a:t>; </a:t>
            </a:r>
            <a:r>
              <a:rPr lang="en-US" sz="1800" dirty="0" err="1"/>
              <a:t>fokus</a:t>
            </a:r>
            <a:r>
              <a:rPr lang="en-US" sz="1800" dirty="0"/>
              <a:t> </a:t>
            </a:r>
            <a:r>
              <a:rPr lang="en-US" sz="1800" dirty="0" err="1"/>
              <a:t>utama</a:t>
            </a:r>
            <a:r>
              <a:rPr lang="en-US" sz="1800" dirty="0"/>
              <a:t> </a:t>
            </a:r>
            <a:r>
              <a:rPr lang="en-US" sz="1800" dirty="0" err="1"/>
              <a:t>mereka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kesejahteraan</a:t>
            </a:r>
            <a:r>
              <a:rPr lang="en-US" sz="1800" dirty="0"/>
              <a:t> </a:t>
            </a:r>
            <a:r>
              <a:rPr lang="en-US" sz="1800" dirty="0" err="1"/>
              <a:t>klien</a:t>
            </a:r>
            <a:r>
              <a:rPr lang="en-US" sz="1800" dirty="0"/>
              <a:t>, </a:t>
            </a:r>
            <a:r>
              <a:rPr lang="en-US" sz="1800" dirty="0" err="1"/>
              <a:t>bukan</a:t>
            </a:r>
            <a:r>
              <a:rPr lang="en-US" sz="1800" dirty="0"/>
              <a:t> </a:t>
            </a:r>
            <a:r>
              <a:rPr lang="en-US" sz="1800" dirty="0" err="1"/>
              <a:t>kesejahteraan</a:t>
            </a:r>
            <a:r>
              <a:rPr lang="en-US" sz="1800" dirty="0"/>
              <a:t> system</a:t>
            </a:r>
          </a:p>
          <a:p>
            <a:pPr lvl="0"/>
            <a:endParaRPr lang="en-US" sz="18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800" dirty="0"/>
              <a:t>Para </a:t>
            </a:r>
            <a:r>
              <a:rPr lang="en-US" sz="1800" dirty="0" err="1"/>
              <a:t>pekerja</a:t>
            </a:r>
            <a:r>
              <a:rPr lang="en-US" sz="1800" dirty="0"/>
              <a:t> </a:t>
            </a:r>
            <a:r>
              <a:rPr lang="en-US" sz="1800" dirty="0" err="1"/>
              <a:t>sosial</a:t>
            </a:r>
            <a:r>
              <a:rPr lang="en-US" sz="1800" dirty="0"/>
              <a:t> </a:t>
            </a:r>
            <a:r>
              <a:rPr lang="en-US" sz="1800" dirty="0" err="1"/>
              <a:t>semua</a:t>
            </a:r>
            <a:r>
              <a:rPr lang="en-US" sz="1800" dirty="0"/>
              <a:t> </a:t>
            </a:r>
            <a:r>
              <a:rPr lang="en-US" sz="1800" dirty="0" err="1"/>
              <a:t>menunjukkan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kekuatan</a:t>
            </a:r>
            <a:r>
              <a:rPr lang="en-US" sz="1800" dirty="0"/>
              <a:t> </a:t>
            </a:r>
            <a:r>
              <a:rPr lang="en-US" sz="1800" dirty="0" err="1"/>
              <a:t>mereka</a:t>
            </a:r>
            <a:r>
              <a:rPr lang="en-US" sz="1800" dirty="0"/>
              <a:t> </a:t>
            </a:r>
            <a:r>
              <a:rPr lang="en-US" sz="1800" dirty="0" err="1"/>
              <a:t>terletak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pemahaman</a:t>
            </a:r>
            <a:r>
              <a:rPr lang="en-US" sz="1800" dirty="0"/>
              <a:t> </a:t>
            </a:r>
            <a:r>
              <a:rPr lang="en-US" sz="1800" dirty="0" err="1"/>
              <a:t>bagaimana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rumah</a:t>
            </a:r>
            <a:r>
              <a:rPr lang="en-US" sz="1800" dirty="0"/>
              <a:t> </a:t>
            </a:r>
            <a:r>
              <a:rPr lang="en-US" sz="1800" dirty="0" err="1"/>
              <a:t>sakit</a:t>
            </a:r>
            <a:r>
              <a:rPr lang="en-US" sz="1800" dirty="0"/>
              <a:t> </a:t>
            </a:r>
            <a:r>
              <a:rPr lang="en-US" sz="1800" dirty="0" err="1"/>
              <a:t>bekerja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terampil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mengadvokasi</a:t>
            </a:r>
            <a:r>
              <a:rPr lang="en-US" sz="1800" dirty="0"/>
              <a:t> </a:t>
            </a:r>
            <a:r>
              <a:rPr lang="en-US" sz="1800" dirty="0" err="1"/>
              <a:t>klien</a:t>
            </a:r>
            <a:r>
              <a:rPr lang="en-US" sz="1800" dirty="0"/>
              <a:t> </a:t>
            </a:r>
            <a:r>
              <a:rPr lang="en-US" sz="1800" dirty="0" err="1"/>
              <a:t>mereka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.</a:t>
            </a:r>
          </a:p>
          <a:p>
            <a:pPr lvl="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62002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7700"/>
            <a:ext cx="8229600" cy="55626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dan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garis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yang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dan </a:t>
            </a:r>
            <a:r>
              <a:rPr lang="en-US" dirty="0" err="1"/>
              <a:t>keluarganya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,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konseling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interdisipliner</a:t>
            </a:r>
            <a:r>
              <a:rPr lang="en-US" dirty="0"/>
              <a:t>.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, </a:t>
            </a:r>
            <a:r>
              <a:rPr lang="en-US" dirty="0" err="1"/>
              <a:t>perawat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terkait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</p:txBody>
      </p:sp>
      <p:pic>
        <p:nvPicPr>
          <p:cNvPr id="1026" name="Picture 2" descr="D: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181600"/>
            <a:ext cx="2149711" cy="161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78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How to Become a Medical Social Worker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620000" cy="4373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akademis</a:t>
            </a:r>
            <a:r>
              <a:rPr lang="en-US" dirty="0"/>
              <a:t> yang solid, </a:t>
            </a:r>
            <a:r>
              <a:rPr lang="en-US" dirty="0" err="1"/>
              <a:t>magang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dan </a:t>
            </a:r>
            <a:r>
              <a:rPr lang="en-US" dirty="0" err="1"/>
              <a:t>hubungan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 dan </a:t>
            </a:r>
            <a:r>
              <a:rPr lang="en-US" dirty="0" err="1"/>
              <a:t>suportif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gelar</a:t>
            </a:r>
            <a:r>
              <a:rPr lang="en-US" dirty="0"/>
              <a:t> </a:t>
            </a:r>
            <a:r>
              <a:rPr lang="en-US" dirty="0" err="1"/>
              <a:t>sarjana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(BSW)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terkait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Mengejar</a:t>
            </a:r>
            <a:r>
              <a:rPr lang="en-US" dirty="0"/>
              <a:t> </a:t>
            </a:r>
            <a:r>
              <a:rPr lang="en-US" dirty="0" err="1"/>
              <a:t>gelar</a:t>
            </a:r>
            <a:r>
              <a:rPr lang="en-US" dirty="0"/>
              <a:t> master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(MSW)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Persyaratan</a:t>
            </a:r>
            <a:r>
              <a:rPr lang="en-US" dirty="0"/>
              <a:t> jam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lapangan</a:t>
            </a:r>
            <a:r>
              <a:rPr lang="en-US" dirty="0"/>
              <a:t> </a:t>
            </a:r>
            <a:r>
              <a:rPr lang="en-US" dirty="0" err="1"/>
              <a:t>lengkap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berlisensi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Pertahankan</a:t>
            </a:r>
            <a:r>
              <a:rPr lang="en-US" dirty="0"/>
              <a:t> </a:t>
            </a:r>
            <a:r>
              <a:rPr lang="en-US" dirty="0" err="1"/>
              <a:t>lisensi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401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620000" cy="4373563"/>
          </a:xfrm>
        </p:spPr>
        <p:txBody>
          <a:bodyPr>
            <a:noAutofit/>
          </a:bodyPr>
          <a:lstStyle/>
          <a:p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bervariasi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pada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,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yang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NASW:</a:t>
            </a:r>
          </a:p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emosional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Kaji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/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keuangan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Komunikasikan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pemangku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di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konseling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psikoterapi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Hubungkan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non-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Mengkoordinasikan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pemangku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4114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95</TotalTime>
  <Words>884</Words>
  <Application>Microsoft Office PowerPoint</Application>
  <PresentationFormat>On-screen Show (4:3)</PresentationFormat>
  <Paragraphs>78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Calibri</vt:lpstr>
      <vt:lpstr>Wingdings</vt:lpstr>
      <vt:lpstr>Essential</vt:lpstr>
      <vt:lpstr>Unsur Pokok dalam Praktik Pekerja Sosial di Rumah sakit</vt:lpstr>
      <vt:lpstr>Lima unsur pokok dalam definisi pekerjaan sosial di rumah sakit</vt:lpstr>
      <vt:lpstr> </vt:lpstr>
      <vt:lpstr>Cakupan Praktik Pekerjaan Sosial di Rumah Sakit</vt:lpstr>
      <vt:lpstr>PowerPoint Presentation</vt:lpstr>
      <vt:lpstr>PowerPoint Presentation</vt:lpstr>
      <vt:lpstr>PowerPoint Presentation</vt:lpstr>
      <vt:lpstr>How to Become a Medical Social Worker </vt:lpstr>
      <vt:lpstr>PowerPoint Presentation</vt:lpstr>
      <vt:lpstr>Jenis Pekerja Sosial Medis</vt:lpstr>
      <vt:lpstr>PowerPoint Presentation</vt:lpstr>
      <vt:lpstr>PowerPoint Presentation</vt:lpstr>
      <vt:lpstr>PowerPoint Presentation</vt:lpstr>
      <vt:lpstr>Challenges that Medical Social Workers Face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Unsur Pokok dalam Praktik Pekerja Sosial di Rumah</dc:title>
  <dc:creator>samsung</dc:creator>
  <cp:lastModifiedBy>Puspitasari Nurul D P</cp:lastModifiedBy>
  <cp:revision>8</cp:revision>
  <dcterms:created xsi:type="dcterms:W3CDTF">2020-10-12T06:06:40Z</dcterms:created>
  <dcterms:modified xsi:type="dcterms:W3CDTF">2022-10-27T04:13:29Z</dcterms:modified>
</cp:coreProperties>
</file>