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DM Sans Italics" charset="1" panose="00000000000000000000"/>
      <p:regular r:id="rId20"/>
    </p:embeddedFont>
    <p:embeddedFont>
      <p:font typeface="Now Bold" charset="1" panose="00000800000000000000"/>
      <p:regular r:id="rId21"/>
    </p:embeddedFont>
    <p:embeddedFont>
      <p:font typeface="DM Sans" charset="1" panose="00000000000000000000"/>
      <p:regular r:id="rId22"/>
    </p:embeddedFont>
    <p:embeddedFont>
      <p:font typeface="DM Sans Bold"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7.png" Type="http://schemas.openxmlformats.org/officeDocument/2006/relationships/image"/><Relationship Id="rId7" Target="../media/image3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4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svg" Type="http://schemas.openxmlformats.org/officeDocument/2006/relationships/image"/><Relationship Id="rId2" Target="../media/image42.png" Type="http://schemas.openxmlformats.org/officeDocument/2006/relationships/image"/><Relationship Id="rId3" Target="../media/image43.svg" Type="http://schemas.openxmlformats.org/officeDocument/2006/relationships/image"/><Relationship Id="rId4" Target="../media/image44.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4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pn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 Id="rId8" Target="../media/image3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pn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1392544" y="4154952"/>
            <a:ext cx="11958151" cy="1929323"/>
            <a:chOff x="0" y="0"/>
            <a:chExt cx="3149472" cy="508135"/>
          </a:xfrm>
        </p:grpSpPr>
        <p:sp>
          <p:nvSpPr>
            <p:cNvPr name="Freeform 3" id="3"/>
            <p:cNvSpPr/>
            <p:nvPr/>
          </p:nvSpPr>
          <p:spPr>
            <a:xfrm flipH="false" flipV="false" rot="0">
              <a:off x="0" y="0"/>
              <a:ext cx="3149472" cy="508135"/>
            </a:xfrm>
            <a:custGeom>
              <a:avLst/>
              <a:gdLst/>
              <a:ahLst/>
              <a:cxnLst/>
              <a:rect r="r" b="b" t="t" l="l"/>
              <a:pathLst>
                <a:path h="508135" w="3149472">
                  <a:moveTo>
                    <a:pt x="0" y="0"/>
                  </a:moveTo>
                  <a:lnTo>
                    <a:pt x="3149472" y="0"/>
                  </a:lnTo>
                  <a:lnTo>
                    <a:pt x="3149472" y="508135"/>
                  </a:lnTo>
                  <a:lnTo>
                    <a:pt x="0" y="508135"/>
                  </a:lnTo>
                  <a:close/>
                </a:path>
              </a:pathLst>
            </a:custGeom>
            <a:solidFill>
              <a:srgbClr val="145DA0"/>
            </a:solidFill>
          </p:spPr>
        </p:sp>
        <p:sp>
          <p:nvSpPr>
            <p:cNvPr name="TextBox 4" id="4"/>
            <p:cNvSpPr txBox="true"/>
            <p:nvPr/>
          </p:nvSpPr>
          <p:spPr>
            <a:xfrm>
              <a:off x="0" y="-28575"/>
              <a:ext cx="3149472" cy="536710"/>
            </a:xfrm>
            <a:prstGeom prst="rect">
              <a:avLst/>
            </a:prstGeom>
          </p:spPr>
          <p:txBody>
            <a:bodyPr anchor="ctr" rtlCol="false" tIns="50800" lIns="50800" bIns="50800" rIns="50800"/>
            <a:lstStyle/>
            <a:p>
              <a:pPr algn="ctr">
                <a:lnSpc>
                  <a:spcPts val="2590"/>
                </a:lnSpc>
              </a:pPr>
            </a:p>
          </p:txBody>
        </p:sp>
      </p:grpSp>
      <p:sp>
        <p:nvSpPr>
          <p:cNvPr name="Freeform 5" id="5"/>
          <p:cNvSpPr/>
          <p:nvPr/>
        </p:nvSpPr>
        <p:spPr>
          <a:xfrm flipH="false" flipV="false" rot="0">
            <a:off x="11208957" y="-1011147"/>
            <a:ext cx="2647750" cy="2647750"/>
          </a:xfrm>
          <a:custGeom>
            <a:avLst/>
            <a:gdLst/>
            <a:ahLst/>
            <a:cxnLst/>
            <a:rect r="r" b="b" t="t" l="l"/>
            <a:pathLst>
              <a:path h="2647750" w="2647750">
                <a:moveTo>
                  <a:pt x="0" y="0"/>
                </a:moveTo>
                <a:lnTo>
                  <a:pt x="2647750" y="0"/>
                </a:lnTo>
                <a:lnTo>
                  <a:pt x="2647750" y="2647750"/>
                </a:lnTo>
                <a:lnTo>
                  <a:pt x="0" y="26477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380940" y="649592"/>
            <a:ext cx="7516996" cy="8987817"/>
            <a:chOff x="0" y="0"/>
            <a:chExt cx="8603361" cy="10286746"/>
          </a:xfrm>
        </p:grpSpPr>
        <p:sp>
          <p:nvSpPr>
            <p:cNvPr name="Freeform 7" id="7"/>
            <p:cNvSpPr/>
            <p:nvPr/>
          </p:nvSpPr>
          <p:spPr>
            <a:xfrm flipH="false" flipV="false" rot="0">
              <a:off x="-2794" y="-127"/>
              <a:ext cx="8606155" cy="10286873"/>
            </a:xfrm>
            <a:custGeom>
              <a:avLst/>
              <a:gdLst/>
              <a:ahLst/>
              <a:cxnLst/>
              <a:rect r="r" b="b" t="t" l="l"/>
              <a:pathLst>
                <a:path h="10286873" w="8606155">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stretch>
                <a:fillRect l="-112713" t="0" r="-26421" b="0"/>
              </a:stretch>
            </a:blipFill>
          </p:spPr>
        </p:sp>
      </p:grpSp>
      <p:sp>
        <p:nvSpPr>
          <p:cNvPr name="Freeform 8" id="8"/>
          <p:cNvSpPr/>
          <p:nvPr/>
        </p:nvSpPr>
        <p:spPr>
          <a:xfrm flipH="false" flipV="false" rot="0">
            <a:off x="1358105" y="4162414"/>
            <a:ext cx="846187" cy="981086"/>
          </a:xfrm>
          <a:custGeom>
            <a:avLst/>
            <a:gdLst/>
            <a:ahLst/>
            <a:cxnLst/>
            <a:rect r="r" b="b" t="t" l="l"/>
            <a:pathLst>
              <a:path h="981086" w="846187">
                <a:moveTo>
                  <a:pt x="0" y="0"/>
                </a:moveTo>
                <a:lnTo>
                  <a:pt x="846187" y="0"/>
                </a:lnTo>
                <a:lnTo>
                  <a:pt x="846187" y="981086"/>
                </a:lnTo>
                <a:lnTo>
                  <a:pt x="0" y="9810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295175" y="8630507"/>
            <a:ext cx="2647750" cy="2647750"/>
          </a:xfrm>
          <a:custGeom>
            <a:avLst/>
            <a:gdLst/>
            <a:ahLst/>
            <a:cxnLst/>
            <a:rect r="r" b="b" t="t" l="l"/>
            <a:pathLst>
              <a:path h="2647750" w="2647750">
                <a:moveTo>
                  <a:pt x="0" y="0"/>
                </a:moveTo>
                <a:lnTo>
                  <a:pt x="2647750" y="0"/>
                </a:lnTo>
                <a:lnTo>
                  <a:pt x="2647750" y="2647751"/>
                </a:lnTo>
                <a:lnTo>
                  <a:pt x="0" y="26477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8833818" y="0"/>
            <a:ext cx="2399866" cy="2200920"/>
          </a:xfrm>
          <a:custGeom>
            <a:avLst/>
            <a:gdLst/>
            <a:ahLst/>
            <a:cxnLst/>
            <a:rect r="r" b="b" t="t" l="l"/>
            <a:pathLst>
              <a:path h="2200920" w="2399866">
                <a:moveTo>
                  <a:pt x="0" y="0"/>
                </a:moveTo>
                <a:lnTo>
                  <a:pt x="2399867" y="0"/>
                </a:lnTo>
                <a:lnTo>
                  <a:pt x="2399867" y="2200920"/>
                </a:lnTo>
                <a:lnTo>
                  <a:pt x="0" y="2200920"/>
                </a:lnTo>
                <a:lnTo>
                  <a:pt x="0" y="0"/>
                </a:lnTo>
                <a:close/>
              </a:path>
            </a:pathLst>
          </a:custGeom>
          <a:blipFill>
            <a:blip r:embed="rId7"/>
            <a:stretch>
              <a:fillRect l="-33684" t="0" r="-33624" b="0"/>
            </a:stretch>
          </a:blipFill>
        </p:spPr>
      </p:sp>
      <p:sp>
        <p:nvSpPr>
          <p:cNvPr name="Freeform 11" id="11"/>
          <p:cNvSpPr/>
          <p:nvPr/>
        </p:nvSpPr>
        <p:spPr>
          <a:xfrm flipH="false" flipV="false" rot="0">
            <a:off x="3252226" y="43034"/>
            <a:ext cx="5236923" cy="2315707"/>
          </a:xfrm>
          <a:custGeom>
            <a:avLst/>
            <a:gdLst/>
            <a:ahLst/>
            <a:cxnLst/>
            <a:rect r="r" b="b" t="t" l="l"/>
            <a:pathLst>
              <a:path h="2315707" w="5236923">
                <a:moveTo>
                  <a:pt x="0" y="0"/>
                </a:moveTo>
                <a:lnTo>
                  <a:pt x="5236923" y="0"/>
                </a:lnTo>
                <a:lnTo>
                  <a:pt x="5236923" y="2315707"/>
                </a:lnTo>
                <a:lnTo>
                  <a:pt x="0" y="2315707"/>
                </a:lnTo>
                <a:lnTo>
                  <a:pt x="0" y="0"/>
                </a:lnTo>
                <a:close/>
              </a:path>
            </a:pathLst>
          </a:custGeom>
          <a:blipFill>
            <a:blip r:embed="rId8"/>
            <a:stretch>
              <a:fillRect l="0" t="-51687" r="0" b="-61157"/>
            </a:stretch>
          </a:blipFill>
        </p:spPr>
      </p:sp>
      <p:sp>
        <p:nvSpPr>
          <p:cNvPr name="Freeform 12" id="12"/>
          <p:cNvSpPr/>
          <p:nvPr/>
        </p:nvSpPr>
        <p:spPr>
          <a:xfrm flipH="false" flipV="false" rot="0">
            <a:off x="363634" y="381599"/>
            <a:ext cx="1988941" cy="1871944"/>
          </a:xfrm>
          <a:custGeom>
            <a:avLst/>
            <a:gdLst/>
            <a:ahLst/>
            <a:cxnLst/>
            <a:rect r="r" b="b" t="t" l="l"/>
            <a:pathLst>
              <a:path h="1871944" w="1988941">
                <a:moveTo>
                  <a:pt x="0" y="0"/>
                </a:moveTo>
                <a:lnTo>
                  <a:pt x="1988941" y="0"/>
                </a:lnTo>
                <a:lnTo>
                  <a:pt x="1988941" y="1871944"/>
                </a:lnTo>
                <a:lnTo>
                  <a:pt x="0" y="1871944"/>
                </a:lnTo>
                <a:lnTo>
                  <a:pt x="0" y="0"/>
                </a:lnTo>
                <a:close/>
              </a:path>
            </a:pathLst>
          </a:custGeom>
          <a:blipFill>
            <a:blip r:embed="rId9"/>
            <a:stretch>
              <a:fillRect l="0" t="0" r="0" b="0"/>
            </a:stretch>
          </a:blipFill>
        </p:spPr>
      </p:sp>
      <p:sp>
        <p:nvSpPr>
          <p:cNvPr name="TextBox 13" id="13"/>
          <p:cNvSpPr txBox="true"/>
          <p:nvPr/>
        </p:nvSpPr>
        <p:spPr>
          <a:xfrm rot="0">
            <a:off x="1573748" y="6125269"/>
            <a:ext cx="7913921" cy="462783"/>
          </a:xfrm>
          <a:prstGeom prst="rect">
            <a:avLst/>
          </a:prstGeom>
        </p:spPr>
        <p:txBody>
          <a:bodyPr anchor="t" rtlCol="false" tIns="0" lIns="0" bIns="0" rIns="0">
            <a:spAutoFit/>
          </a:bodyPr>
          <a:lstStyle/>
          <a:p>
            <a:pPr algn="l" marL="0" indent="0" lvl="0">
              <a:lnSpc>
                <a:spcPts val="3727"/>
              </a:lnSpc>
              <a:spcBef>
                <a:spcPct val="0"/>
              </a:spcBef>
            </a:pPr>
            <a:r>
              <a:rPr lang="en-US" sz="3030">
                <a:solidFill>
                  <a:srgbClr val="56AEFF"/>
                </a:solidFill>
                <a:latin typeface="DM Sans Italics"/>
                <a:ea typeface="DM Sans Italics"/>
                <a:cs typeface="DM Sans Italics"/>
                <a:sym typeface="DM Sans Italics"/>
              </a:rPr>
              <a:t>Presented by: Dr. Mutiawati, S.Pd., M.Pd</a:t>
            </a:r>
          </a:p>
        </p:txBody>
      </p:sp>
      <p:sp>
        <p:nvSpPr>
          <p:cNvPr name="TextBox 14" id="14"/>
          <p:cNvSpPr txBox="true"/>
          <p:nvPr/>
        </p:nvSpPr>
        <p:spPr>
          <a:xfrm rot="0">
            <a:off x="1573748" y="4006154"/>
            <a:ext cx="10959085" cy="1729902"/>
          </a:xfrm>
          <a:prstGeom prst="rect">
            <a:avLst/>
          </a:prstGeom>
        </p:spPr>
        <p:txBody>
          <a:bodyPr anchor="t" rtlCol="false" tIns="0" lIns="0" bIns="0" rIns="0">
            <a:spAutoFit/>
          </a:bodyPr>
          <a:lstStyle/>
          <a:p>
            <a:pPr algn="l">
              <a:lnSpc>
                <a:spcPts val="13568"/>
              </a:lnSpc>
            </a:pPr>
            <a:r>
              <a:rPr lang="en-US" sz="11306">
                <a:solidFill>
                  <a:srgbClr val="FFFBFB"/>
                </a:solidFill>
                <a:latin typeface="Now Bold"/>
                <a:ea typeface="Now Bold"/>
                <a:cs typeface="Now Bold"/>
                <a:sym typeface="Now Bold"/>
              </a:rPr>
              <a:t>PENERAPAN</a:t>
            </a:r>
          </a:p>
        </p:txBody>
      </p:sp>
      <p:sp>
        <p:nvSpPr>
          <p:cNvPr name="TextBox 15" id="15"/>
          <p:cNvSpPr txBox="true"/>
          <p:nvPr/>
        </p:nvSpPr>
        <p:spPr>
          <a:xfrm rot="0">
            <a:off x="2382980" y="4262229"/>
            <a:ext cx="5890526" cy="395526"/>
          </a:xfrm>
          <a:prstGeom prst="rect">
            <a:avLst/>
          </a:prstGeom>
        </p:spPr>
        <p:txBody>
          <a:bodyPr anchor="t" rtlCol="false" tIns="0" lIns="0" bIns="0" rIns="0">
            <a:spAutoFit/>
          </a:bodyPr>
          <a:lstStyle/>
          <a:p>
            <a:pPr algn="l">
              <a:lnSpc>
                <a:spcPts val="3131"/>
              </a:lnSpc>
            </a:pPr>
            <a:r>
              <a:rPr lang="en-US" sz="2545" spc="-50">
                <a:solidFill>
                  <a:srgbClr val="56AEFF"/>
                </a:solidFill>
                <a:latin typeface="DM Sans Italics"/>
                <a:ea typeface="DM Sans Italics"/>
                <a:cs typeface="DM Sans Italics"/>
                <a:sym typeface="DM Sans Italics"/>
              </a:rPr>
              <a:t>Pembelajaran Daring Kolaboratif</a:t>
            </a:r>
          </a:p>
        </p:txBody>
      </p:sp>
      <p:sp>
        <p:nvSpPr>
          <p:cNvPr name="TextBox 16" id="16"/>
          <p:cNvSpPr txBox="true"/>
          <p:nvPr/>
        </p:nvSpPr>
        <p:spPr>
          <a:xfrm rot="0">
            <a:off x="1573748" y="5327661"/>
            <a:ext cx="9659937" cy="807134"/>
          </a:xfrm>
          <a:prstGeom prst="rect">
            <a:avLst/>
          </a:prstGeom>
        </p:spPr>
        <p:txBody>
          <a:bodyPr anchor="t" rtlCol="false" tIns="0" lIns="0" bIns="0" rIns="0">
            <a:spAutoFit/>
          </a:bodyPr>
          <a:lstStyle/>
          <a:p>
            <a:pPr algn="l">
              <a:lnSpc>
                <a:spcPts val="6249"/>
              </a:lnSpc>
            </a:pPr>
            <a:r>
              <a:rPr lang="en-US" sz="5207">
                <a:solidFill>
                  <a:srgbClr val="56AEFF"/>
                </a:solidFill>
                <a:latin typeface="Now Bold"/>
                <a:ea typeface="Now Bold"/>
                <a:cs typeface="Now Bold"/>
                <a:sym typeface="Now Bold"/>
              </a:rPr>
              <a:t>OPERASI HITUNG PECAHAN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56300" y="1771619"/>
            <a:ext cx="14575399" cy="7486681"/>
          </a:xfrm>
          <a:custGeom>
            <a:avLst/>
            <a:gdLst/>
            <a:ahLst/>
            <a:cxnLst/>
            <a:rect r="r" b="b" t="t" l="l"/>
            <a:pathLst>
              <a:path h="7486681" w="14575399">
                <a:moveTo>
                  <a:pt x="0" y="0"/>
                </a:moveTo>
                <a:lnTo>
                  <a:pt x="14575400" y="0"/>
                </a:lnTo>
                <a:lnTo>
                  <a:pt x="14575400" y="7486681"/>
                </a:lnTo>
                <a:lnTo>
                  <a:pt x="0" y="7486681"/>
                </a:lnTo>
                <a:lnTo>
                  <a:pt x="0" y="0"/>
                </a:lnTo>
                <a:close/>
              </a:path>
            </a:pathLst>
          </a:custGeom>
          <a:blipFill>
            <a:blip r:embed="rId6"/>
            <a:stretch>
              <a:fillRect l="0" t="0" r="0" b="0"/>
            </a:stretch>
          </a:blipFill>
        </p:spPr>
      </p:sp>
      <p:sp>
        <p:nvSpPr>
          <p:cNvPr name="TextBox 5" id="5"/>
          <p:cNvSpPr txBox="true"/>
          <p:nvPr/>
        </p:nvSpPr>
        <p:spPr>
          <a:xfrm rot="0">
            <a:off x="5059582" y="288605"/>
            <a:ext cx="10314448" cy="740095"/>
          </a:xfrm>
          <a:prstGeom prst="rect">
            <a:avLst/>
          </a:prstGeom>
        </p:spPr>
        <p:txBody>
          <a:bodyPr anchor="t" rtlCol="false" tIns="0" lIns="0" bIns="0" rIns="0">
            <a:spAutoFit/>
          </a:bodyPr>
          <a:lstStyle/>
          <a:p>
            <a:pPr algn="l" marL="0" indent="0" lvl="0">
              <a:lnSpc>
                <a:spcPts val="5719"/>
              </a:lnSpc>
              <a:spcBef>
                <a:spcPct val="0"/>
              </a:spcBef>
            </a:pPr>
            <a:r>
              <a:rPr lang="en-US" sz="4766">
                <a:solidFill>
                  <a:srgbClr val="FFFFFF"/>
                </a:solidFill>
                <a:latin typeface="Now Bold"/>
                <a:ea typeface="Now Bold"/>
                <a:cs typeface="Now Bold"/>
                <a:sym typeface="Now Bold"/>
              </a:rPr>
              <a:t>PERKALIAN PECAHAN DESIMAL </a:t>
            </a:r>
          </a:p>
        </p:txBody>
      </p:sp>
      <p:sp>
        <p:nvSpPr>
          <p:cNvPr name="TextBox 6" id="6"/>
          <p:cNvSpPr txBox="true"/>
          <p:nvPr/>
        </p:nvSpPr>
        <p:spPr>
          <a:xfrm rot="0">
            <a:off x="3954254" y="971550"/>
            <a:ext cx="11188793" cy="528411"/>
          </a:xfrm>
          <a:prstGeom prst="rect">
            <a:avLst/>
          </a:prstGeom>
        </p:spPr>
        <p:txBody>
          <a:bodyPr anchor="t" rtlCol="false" tIns="0" lIns="0" bIns="0" rIns="0">
            <a:spAutoFit/>
          </a:bodyPr>
          <a:lstStyle/>
          <a:p>
            <a:pPr algn="ctr" marL="0" indent="0" lvl="0">
              <a:lnSpc>
                <a:spcPts val="4320"/>
              </a:lnSpc>
              <a:spcBef>
                <a:spcPct val="0"/>
              </a:spcBef>
            </a:pPr>
            <a:r>
              <a:rPr lang="en-US" sz="3131">
                <a:solidFill>
                  <a:srgbClr val="FFFFFF"/>
                </a:solidFill>
                <a:latin typeface="DM Sans"/>
                <a:ea typeface="DM Sans"/>
                <a:cs typeface="DM Sans"/>
                <a:sym typeface="DM Sans"/>
              </a:rPr>
              <a:t>Ada 2 cara dalam penyelesaian perkalian pecahan desimal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3743173"/>
            <a:ext cx="5011310" cy="5011310"/>
          </a:xfrm>
          <a:custGeom>
            <a:avLst/>
            <a:gdLst/>
            <a:ahLst/>
            <a:cxnLst/>
            <a:rect r="r" b="b" t="t" l="l"/>
            <a:pathLst>
              <a:path h="5011310" w="5011310">
                <a:moveTo>
                  <a:pt x="0" y="0"/>
                </a:moveTo>
                <a:lnTo>
                  <a:pt x="5011310" y="0"/>
                </a:lnTo>
                <a:lnTo>
                  <a:pt x="5011310" y="5011310"/>
                </a:lnTo>
                <a:lnTo>
                  <a:pt x="0" y="5011310"/>
                </a:lnTo>
                <a:lnTo>
                  <a:pt x="0" y="0"/>
                </a:lnTo>
                <a:close/>
              </a:path>
            </a:pathLst>
          </a:custGeom>
          <a:blipFill>
            <a:blip r:embed="rId6"/>
            <a:stretch>
              <a:fillRect l="0" t="0" r="0" b="0"/>
            </a:stretch>
          </a:blipFill>
        </p:spPr>
      </p:sp>
      <p:sp>
        <p:nvSpPr>
          <p:cNvPr name="Freeform 5" id="5"/>
          <p:cNvSpPr/>
          <p:nvPr/>
        </p:nvSpPr>
        <p:spPr>
          <a:xfrm flipH="false" flipV="false" rot="0">
            <a:off x="9382175" y="5373939"/>
            <a:ext cx="4108961" cy="2426244"/>
          </a:xfrm>
          <a:custGeom>
            <a:avLst/>
            <a:gdLst/>
            <a:ahLst/>
            <a:cxnLst/>
            <a:rect r="r" b="b" t="t" l="l"/>
            <a:pathLst>
              <a:path h="2426244" w="4108961">
                <a:moveTo>
                  <a:pt x="0" y="0"/>
                </a:moveTo>
                <a:lnTo>
                  <a:pt x="4108962" y="0"/>
                </a:lnTo>
                <a:lnTo>
                  <a:pt x="4108962" y="2426244"/>
                </a:lnTo>
                <a:lnTo>
                  <a:pt x="0" y="2426244"/>
                </a:lnTo>
                <a:lnTo>
                  <a:pt x="0" y="0"/>
                </a:lnTo>
                <a:close/>
              </a:path>
            </a:pathLst>
          </a:custGeom>
          <a:blipFill>
            <a:blip r:embed="rId7"/>
            <a:stretch>
              <a:fillRect l="0" t="0" r="0" b="0"/>
            </a:stretch>
          </a:blipFill>
        </p:spPr>
      </p:sp>
      <p:sp>
        <p:nvSpPr>
          <p:cNvPr name="TextBox 6" id="6"/>
          <p:cNvSpPr txBox="true"/>
          <p:nvPr/>
        </p:nvSpPr>
        <p:spPr>
          <a:xfrm rot="0">
            <a:off x="5059582" y="288605"/>
            <a:ext cx="10314448" cy="740095"/>
          </a:xfrm>
          <a:prstGeom prst="rect">
            <a:avLst/>
          </a:prstGeom>
        </p:spPr>
        <p:txBody>
          <a:bodyPr anchor="t" rtlCol="false" tIns="0" lIns="0" bIns="0" rIns="0">
            <a:spAutoFit/>
          </a:bodyPr>
          <a:lstStyle/>
          <a:p>
            <a:pPr algn="l" marL="0" indent="0" lvl="0">
              <a:lnSpc>
                <a:spcPts val="5719"/>
              </a:lnSpc>
              <a:spcBef>
                <a:spcPct val="0"/>
              </a:spcBef>
            </a:pPr>
            <a:r>
              <a:rPr lang="en-US" sz="4766">
                <a:solidFill>
                  <a:srgbClr val="FFFFFF"/>
                </a:solidFill>
                <a:latin typeface="Now Bold"/>
                <a:ea typeface="Now Bold"/>
                <a:cs typeface="Now Bold"/>
                <a:sym typeface="Now Bold"/>
              </a:rPr>
              <a:t>PEMBAGIAN PECAHAN </a:t>
            </a:r>
          </a:p>
        </p:txBody>
      </p:sp>
      <p:sp>
        <p:nvSpPr>
          <p:cNvPr name="TextBox 7" id="7"/>
          <p:cNvSpPr txBox="true"/>
          <p:nvPr/>
        </p:nvSpPr>
        <p:spPr>
          <a:xfrm rot="0">
            <a:off x="1028700" y="1550319"/>
            <a:ext cx="6718081" cy="1614085"/>
          </a:xfrm>
          <a:prstGeom prst="rect">
            <a:avLst/>
          </a:prstGeom>
        </p:spPr>
        <p:txBody>
          <a:bodyPr anchor="t" rtlCol="false" tIns="0" lIns="0" bIns="0" rIns="0">
            <a:spAutoFit/>
          </a:bodyPr>
          <a:lstStyle/>
          <a:p>
            <a:pPr algn="just" marL="0" indent="0" lvl="0">
              <a:lnSpc>
                <a:spcPts val="4320"/>
              </a:lnSpc>
              <a:spcBef>
                <a:spcPct val="0"/>
              </a:spcBef>
            </a:pPr>
            <a:r>
              <a:rPr lang="en-US" sz="3131">
                <a:solidFill>
                  <a:srgbClr val="FFFFFF"/>
                </a:solidFill>
                <a:latin typeface="DM Sans"/>
                <a:ea typeface="DM Sans"/>
                <a:cs typeface="DM Sans"/>
                <a:sym typeface="DM Sans"/>
              </a:rPr>
              <a:t>Pembagian Pecahan Biasa dilakukan dengan mengalikan pecahan dengan kebalikan dari pecahan pembagi.</a:t>
            </a:r>
          </a:p>
        </p:txBody>
      </p:sp>
      <p:sp>
        <p:nvSpPr>
          <p:cNvPr name="TextBox 8" id="8"/>
          <p:cNvSpPr txBox="true"/>
          <p:nvPr/>
        </p:nvSpPr>
        <p:spPr>
          <a:xfrm rot="0">
            <a:off x="9144000" y="1550319"/>
            <a:ext cx="8694273" cy="3242595"/>
          </a:xfrm>
          <a:prstGeom prst="rect">
            <a:avLst/>
          </a:prstGeom>
        </p:spPr>
        <p:txBody>
          <a:bodyPr anchor="t" rtlCol="false" tIns="0" lIns="0" bIns="0" rIns="0">
            <a:spAutoFit/>
          </a:bodyPr>
          <a:lstStyle/>
          <a:p>
            <a:pPr algn="just" marL="0" indent="0" lvl="0">
              <a:lnSpc>
                <a:spcPts val="4320"/>
              </a:lnSpc>
              <a:spcBef>
                <a:spcPct val="0"/>
              </a:spcBef>
            </a:pPr>
            <a:r>
              <a:rPr lang="en-US" sz="3131">
                <a:solidFill>
                  <a:srgbClr val="FFFFFF"/>
                </a:solidFill>
                <a:latin typeface="DM Sans"/>
                <a:ea typeface="DM Sans"/>
                <a:cs typeface="DM Sans"/>
                <a:sym typeface="DM Sans"/>
              </a:rPr>
              <a:t>Pembagian Pecahan Campuran dilakukan dengan mengubah pecahan campuran tersebut menjadi pecahan biasa terlebih dahulu, kemudian dibagi seperti pada pecahan biasa. Selanjutnya Tuliskan dalam bentuk pecahan yang paling sederhana.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5180" y="5374824"/>
            <a:ext cx="5276161" cy="3036860"/>
          </a:xfrm>
          <a:custGeom>
            <a:avLst/>
            <a:gdLst/>
            <a:ahLst/>
            <a:cxnLst/>
            <a:rect r="r" b="b" t="t" l="l"/>
            <a:pathLst>
              <a:path h="3036860" w="5276161">
                <a:moveTo>
                  <a:pt x="0" y="0"/>
                </a:moveTo>
                <a:lnTo>
                  <a:pt x="5276161" y="0"/>
                </a:lnTo>
                <a:lnTo>
                  <a:pt x="5276161" y="3036860"/>
                </a:lnTo>
                <a:lnTo>
                  <a:pt x="0" y="3036860"/>
                </a:lnTo>
                <a:lnTo>
                  <a:pt x="0" y="0"/>
                </a:lnTo>
                <a:close/>
              </a:path>
            </a:pathLst>
          </a:custGeom>
          <a:blipFill>
            <a:blip r:embed="rId6"/>
            <a:stretch>
              <a:fillRect l="0" t="0" r="0" b="0"/>
            </a:stretch>
          </a:blipFill>
        </p:spPr>
      </p:sp>
      <p:sp>
        <p:nvSpPr>
          <p:cNvPr name="Freeform 5" id="5"/>
          <p:cNvSpPr/>
          <p:nvPr/>
        </p:nvSpPr>
        <p:spPr>
          <a:xfrm flipH="false" flipV="false" rot="0">
            <a:off x="8675073" y="4832673"/>
            <a:ext cx="7813705" cy="4703395"/>
          </a:xfrm>
          <a:custGeom>
            <a:avLst/>
            <a:gdLst/>
            <a:ahLst/>
            <a:cxnLst/>
            <a:rect r="r" b="b" t="t" l="l"/>
            <a:pathLst>
              <a:path h="4703395" w="7813705">
                <a:moveTo>
                  <a:pt x="0" y="0"/>
                </a:moveTo>
                <a:lnTo>
                  <a:pt x="7813705" y="0"/>
                </a:lnTo>
                <a:lnTo>
                  <a:pt x="7813705" y="4703395"/>
                </a:lnTo>
                <a:lnTo>
                  <a:pt x="0" y="4703395"/>
                </a:lnTo>
                <a:lnTo>
                  <a:pt x="0" y="0"/>
                </a:lnTo>
                <a:close/>
              </a:path>
            </a:pathLst>
          </a:custGeom>
          <a:blipFill>
            <a:blip r:embed="rId7"/>
            <a:stretch>
              <a:fillRect l="0" t="0" r="0" b="0"/>
            </a:stretch>
          </a:blipFill>
        </p:spPr>
      </p:sp>
      <p:sp>
        <p:nvSpPr>
          <p:cNvPr name="TextBox 6" id="6"/>
          <p:cNvSpPr txBox="true"/>
          <p:nvPr/>
        </p:nvSpPr>
        <p:spPr>
          <a:xfrm rot="0">
            <a:off x="5059582" y="288605"/>
            <a:ext cx="10314448" cy="740095"/>
          </a:xfrm>
          <a:prstGeom prst="rect">
            <a:avLst/>
          </a:prstGeom>
        </p:spPr>
        <p:txBody>
          <a:bodyPr anchor="t" rtlCol="false" tIns="0" lIns="0" bIns="0" rIns="0">
            <a:spAutoFit/>
          </a:bodyPr>
          <a:lstStyle/>
          <a:p>
            <a:pPr algn="l" marL="0" indent="0" lvl="0">
              <a:lnSpc>
                <a:spcPts val="5719"/>
              </a:lnSpc>
              <a:spcBef>
                <a:spcPct val="0"/>
              </a:spcBef>
            </a:pPr>
            <a:r>
              <a:rPr lang="en-US" sz="4766">
                <a:solidFill>
                  <a:srgbClr val="FFFFFF"/>
                </a:solidFill>
                <a:latin typeface="Now Bold"/>
                <a:ea typeface="Now Bold"/>
                <a:cs typeface="Now Bold"/>
                <a:sym typeface="Now Bold"/>
              </a:rPr>
              <a:t>PEMBAGIAN PECAHAN DESIMAL </a:t>
            </a:r>
          </a:p>
        </p:txBody>
      </p:sp>
      <p:sp>
        <p:nvSpPr>
          <p:cNvPr name="TextBox 7" id="7"/>
          <p:cNvSpPr txBox="true"/>
          <p:nvPr/>
        </p:nvSpPr>
        <p:spPr>
          <a:xfrm rot="0">
            <a:off x="546737" y="1551890"/>
            <a:ext cx="6517112" cy="3242595"/>
          </a:xfrm>
          <a:prstGeom prst="rect">
            <a:avLst/>
          </a:prstGeom>
        </p:spPr>
        <p:txBody>
          <a:bodyPr anchor="t" rtlCol="false" tIns="0" lIns="0" bIns="0" rIns="0">
            <a:spAutoFit/>
          </a:bodyPr>
          <a:lstStyle/>
          <a:p>
            <a:pPr algn="ctr" marL="0" indent="0" lvl="0">
              <a:lnSpc>
                <a:spcPts val="4320"/>
              </a:lnSpc>
              <a:spcBef>
                <a:spcPct val="0"/>
              </a:spcBef>
            </a:pPr>
            <a:r>
              <a:rPr lang="en-US" sz="3131">
                <a:solidFill>
                  <a:srgbClr val="FFFFFF"/>
                </a:solidFill>
                <a:latin typeface="DM Sans"/>
                <a:ea typeface="DM Sans"/>
                <a:cs typeface="DM Sans"/>
                <a:sym typeface="DM Sans"/>
              </a:rPr>
              <a:t>Pembagian Pecahan Desimal dilakukan dengan mengubak bentuk pecahan desimal menjadi pecahan biasa terlebih dahulu, kemudian lakukan pembagian seperti pada pecahan biasa. </a:t>
            </a:r>
          </a:p>
        </p:txBody>
      </p:sp>
      <p:sp>
        <p:nvSpPr>
          <p:cNvPr name="TextBox 8" id="8"/>
          <p:cNvSpPr txBox="true"/>
          <p:nvPr/>
        </p:nvSpPr>
        <p:spPr>
          <a:xfrm rot="0">
            <a:off x="8180217" y="1551890"/>
            <a:ext cx="9397664" cy="2699758"/>
          </a:xfrm>
          <a:prstGeom prst="rect">
            <a:avLst/>
          </a:prstGeom>
        </p:spPr>
        <p:txBody>
          <a:bodyPr anchor="t" rtlCol="false" tIns="0" lIns="0" bIns="0" rIns="0">
            <a:spAutoFit/>
          </a:bodyPr>
          <a:lstStyle/>
          <a:p>
            <a:pPr algn="ctr" marL="0" indent="0" lvl="0">
              <a:lnSpc>
                <a:spcPts val="4320"/>
              </a:lnSpc>
              <a:spcBef>
                <a:spcPct val="0"/>
              </a:spcBef>
            </a:pPr>
            <a:r>
              <a:rPr lang="en-US" sz="3131">
                <a:solidFill>
                  <a:srgbClr val="FFFFFF"/>
                </a:solidFill>
                <a:latin typeface="DM Sans"/>
                <a:ea typeface="DM Sans"/>
                <a:cs typeface="DM Sans"/>
                <a:sym typeface="DM Sans"/>
              </a:rPr>
              <a:t>Pembagian berbagai bentuk pecahan dilakukan dengan mengubah bentuk pecahan terse but menjadi bentuk yang sama terlebih dahulu, lebih mudah jika diubah langsung ke bentuk pecahan biasa.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04734" y="1028700"/>
            <a:ext cx="14419619" cy="8820396"/>
          </a:xfrm>
          <a:custGeom>
            <a:avLst/>
            <a:gdLst/>
            <a:ahLst/>
            <a:cxnLst/>
            <a:rect r="r" b="b" t="t" l="l"/>
            <a:pathLst>
              <a:path h="8820396" w="14419619">
                <a:moveTo>
                  <a:pt x="0" y="0"/>
                </a:moveTo>
                <a:lnTo>
                  <a:pt x="14419618" y="0"/>
                </a:lnTo>
                <a:lnTo>
                  <a:pt x="14419618" y="8820396"/>
                </a:lnTo>
                <a:lnTo>
                  <a:pt x="0" y="8820396"/>
                </a:lnTo>
                <a:lnTo>
                  <a:pt x="0" y="0"/>
                </a:lnTo>
                <a:close/>
              </a:path>
            </a:pathLst>
          </a:custGeom>
          <a:blipFill>
            <a:blip r:embed="rId6"/>
            <a:stretch>
              <a:fillRect l="0" t="0" r="0" b="0"/>
            </a:stretch>
          </a:blipFill>
        </p:spPr>
      </p:sp>
      <p:sp>
        <p:nvSpPr>
          <p:cNvPr name="TextBox 5" id="5"/>
          <p:cNvSpPr txBox="true"/>
          <p:nvPr/>
        </p:nvSpPr>
        <p:spPr>
          <a:xfrm rot="0">
            <a:off x="7342572" y="288605"/>
            <a:ext cx="6931475" cy="740095"/>
          </a:xfrm>
          <a:prstGeom prst="rect">
            <a:avLst/>
          </a:prstGeom>
        </p:spPr>
        <p:txBody>
          <a:bodyPr anchor="t" rtlCol="false" tIns="0" lIns="0" bIns="0" rIns="0">
            <a:spAutoFit/>
          </a:bodyPr>
          <a:lstStyle/>
          <a:p>
            <a:pPr algn="l" marL="0" indent="0" lvl="0">
              <a:lnSpc>
                <a:spcPts val="5719"/>
              </a:lnSpc>
              <a:spcBef>
                <a:spcPct val="0"/>
              </a:spcBef>
            </a:pPr>
            <a:r>
              <a:rPr lang="en-US" sz="4766">
                <a:solidFill>
                  <a:srgbClr val="FFFFFF"/>
                </a:solidFill>
                <a:latin typeface="Now Bold"/>
                <a:ea typeface="Now Bold"/>
                <a:cs typeface="Now Bold"/>
                <a:sym typeface="Now Bold"/>
              </a:rPr>
              <a:t>BENTUK BAKU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Freeform 2" id="2"/>
          <p:cNvSpPr/>
          <p:nvPr/>
        </p:nvSpPr>
        <p:spPr>
          <a:xfrm flipH="false" flipV="false" rot="0">
            <a:off x="16683520" y="1590911"/>
            <a:ext cx="2651835" cy="2651835"/>
          </a:xfrm>
          <a:custGeom>
            <a:avLst/>
            <a:gdLst/>
            <a:ahLst/>
            <a:cxnLst/>
            <a:rect r="r" b="b" t="t" l="l"/>
            <a:pathLst>
              <a:path h="2651835" w="2651835">
                <a:moveTo>
                  <a:pt x="0" y="0"/>
                </a:moveTo>
                <a:lnTo>
                  <a:pt x="2651835" y="0"/>
                </a:lnTo>
                <a:lnTo>
                  <a:pt x="2651835"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637321" y="2636321"/>
            <a:ext cx="7650679" cy="7650679"/>
            <a:chOff x="0" y="0"/>
            <a:chExt cx="3331210" cy="3331210"/>
          </a:xfrm>
        </p:grpSpPr>
        <p:sp>
          <p:nvSpPr>
            <p:cNvPr name="Freeform 4" id="4"/>
            <p:cNvSpPr/>
            <p:nvPr/>
          </p:nvSpPr>
          <p:spPr>
            <a:xfrm flipH="false" flipV="false" rot="0">
              <a:off x="0" y="0"/>
              <a:ext cx="3331210" cy="3331210"/>
            </a:xfrm>
            <a:custGeom>
              <a:avLst/>
              <a:gdLst/>
              <a:ahLst/>
              <a:cxnLst/>
              <a:rect r="r" b="b" t="t" l="l"/>
              <a:pathLst>
                <a:path h="3331210" w="3331210">
                  <a:moveTo>
                    <a:pt x="3331210" y="3331210"/>
                  </a:moveTo>
                  <a:lnTo>
                    <a:pt x="0" y="3331210"/>
                  </a:lnTo>
                  <a:cubicBezTo>
                    <a:pt x="0" y="1490980"/>
                    <a:pt x="1490980" y="0"/>
                    <a:pt x="3331210" y="0"/>
                  </a:cubicBezTo>
                  <a:lnTo>
                    <a:pt x="3331210" y="3331210"/>
                  </a:lnTo>
                  <a:close/>
                </a:path>
              </a:pathLst>
            </a:custGeom>
            <a:blipFill>
              <a:blip r:embed="rId4"/>
              <a:stretch>
                <a:fillRect l="0" t="-16666" r="0" b="-16666"/>
              </a:stretch>
            </a:blipFill>
          </p:spPr>
        </p:sp>
      </p:grpSp>
      <p:sp>
        <p:nvSpPr>
          <p:cNvPr name="Freeform 5" id="5"/>
          <p:cNvSpPr/>
          <p:nvPr/>
        </p:nvSpPr>
        <p:spPr>
          <a:xfrm flipH="false" flipV="false" rot="0">
            <a:off x="2264153" y="1800947"/>
            <a:ext cx="720510" cy="835374"/>
          </a:xfrm>
          <a:custGeom>
            <a:avLst/>
            <a:gdLst/>
            <a:ahLst/>
            <a:cxnLst/>
            <a:rect r="r" b="b" t="t" l="l"/>
            <a:pathLst>
              <a:path h="835374" w="720510">
                <a:moveTo>
                  <a:pt x="0" y="0"/>
                </a:moveTo>
                <a:lnTo>
                  <a:pt x="720511" y="0"/>
                </a:lnTo>
                <a:lnTo>
                  <a:pt x="720511" y="835374"/>
                </a:lnTo>
                <a:lnTo>
                  <a:pt x="0" y="835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264153" y="6653048"/>
            <a:ext cx="673858" cy="673858"/>
          </a:xfrm>
          <a:custGeom>
            <a:avLst/>
            <a:gdLst/>
            <a:ahLst/>
            <a:cxnLst/>
            <a:rect r="r" b="b" t="t" l="l"/>
            <a:pathLst>
              <a:path h="673858" w="673858">
                <a:moveTo>
                  <a:pt x="0" y="0"/>
                </a:moveTo>
                <a:lnTo>
                  <a:pt x="673858" y="0"/>
                </a:lnTo>
                <a:lnTo>
                  <a:pt x="673858" y="673858"/>
                </a:lnTo>
                <a:lnTo>
                  <a:pt x="0" y="6738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2255514" y="7632127"/>
            <a:ext cx="682497" cy="682497"/>
          </a:xfrm>
          <a:custGeom>
            <a:avLst/>
            <a:gdLst/>
            <a:ahLst/>
            <a:cxnLst/>
            <a:rect r="r" b="b" t="t" l="l"/>
            <a:pathLst>
              <a:path h="682497" w="682497">
                <a:moveTo>
                  <a:pt x="0" y="0"/>
                </a:moveTo>
                <a:lnTo>
                  <a:pt x="682497" y="0"/>
                </a:lnTo>
                <a:lnTo>
                  <a:pt x="682497" y="682497"/>
                </a:lnTo>
                <a:lnTo>
                  <a:pt x="0" y="68249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789475" y="-570381"/>
            <a:ext cx="2651835" cy="2651835"/>
          </a:xfrm>
          <a:custGeom>
            <a:avLst/>
            <a:gdLst/>
            <a:ahLst/>
            <a:cxnLst/>
            <a:rect r="r" b="b" t="t" l="l"/>
            <a:pathLst>
              <a:path h="2651835" w="2651835">
                <a:moveTo>
                  <a:pt x="0" y="0"/>
                </a:moveTo>
                <a:lnTo>
                  <a:pt x="2651836" y="0"/>
                </a:lnTo>
                <a:lnTo>
                  <a:pt x="2651836"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255514" y="5730689"/>
            <a:ext cx="9364819" cy="617435"/>
          </a:xfrm>
          <a:prstGeom prst="rect">
            <a:avLst/>
          </a:prstGeom>
        </p:spPr>
        <p:txBody>
          <a:bodyPr anchor="t" rtlCol="false" tIns="0" lIns="0" bIns="0" rIns="0">
            <a:spAutoFit/>
          </a:bodyPr>
          <a:lstStyle/>
          <a:p>
            <a:pPr algn="l" marL="0" indent="0" lvl="0">
              <a:lnSpc>
                <a:spcPts val="5099"/>
              </a:lnSpc>
              <a:spcBef>
                <a:spcPct val="0"/>
              </a:spcBef>
            </a:pPr>
            <a:r>
              <a:rPr lang="en-US" sz="3695">
                <a:solidFill>
                  <a:srgbClr val="4BD1FB"/>
                </a:solidFill>
                <a:latin typeface="DM Sans Bold"/>
                <a:ea typeface="DM Sans Bold"/>
                <a:cs typeface="DM Sans Bold"/>
                <a:sym typeface="DM Sans Bold"/>
              </a:rPr>
              <a:t>Contact Person</a:t>
            </a:r>
          </a:p>
        </p:txBody>
      </p:sp>
      <p:sp>
        <p:nvSpPr>
          <p:cNvPr name="TextBox 10" id="10"/>
          <p:cNvSpPr txBox="true"/>
          <p:nvPr/>
        </p:nvSpPr>
        <p:spPr>
          <a:xfrm rot="0">
            <a:off x="2255514" y="2764429"/>
            <a:ext cx="10434893" cy="1306582"/>
          </a:xfrm>
          <a:prstGeom prst="rect">
            <a:avLst/>
          </a:prstGeom>
        </p:spPr>
        <p:txBody>
          <a:bodyPr anchor="t" rtlCol="false" tIns="0" lIns="0" bIns="0" rIns="0">
            <a:spAutoFit/>
          </a:bodyPr>
          <a:lstStyle/>
          <a:p>
            <a:pPr algn="l" marL="0" indent="0" lvl="0">
              <a:lnSpc>
                <a:spcPts val="10543"/>
              </a:lnSpc>
            </a:pPr>
            <a:r>
              <a:rPr lang="en-US" sz="7530" spc="459">
                <a:solidFill>
                  <a:srgbClr val="FFFFFF"/>
                </a:solidFill>
                <a:latin typeface="Now Bold"/>
                <a:ea typeface="Now Bold"/>
                <a:cs typeface="Now Bold"/>
                <a:sym typeface="Now Bold"/>
              </a:rPr>
              <a:t>Terima Kasih</a:t>
            </a:r>
          </a:p>
        </p:txBody>
      </p:sp>
      <p:sp>
        <p:nvSpPr>
          <p:cNvPr name="TextBox 11" id="11"/>
          <p:cNvSpPr txBox="true"/>
          <p:nvPr/>
        </p:nvSpPr>
        <p:spPr>
          <a:xfrm rot="0">
            <a:off x="3101701" y="7755632"/>
            <a:ext cx="5437025" cy="435399"/>
          </a:xfrm>
          <a:prstGeom prst="rect">
            <a:avLst/>
          </a:prstGeom>
        </p:spPr>
        <p:txBody>
          <a:bodyPr anchor="t" rtlCol="false" tIns="0" lIns="0" bIns="0" rIns="0">
            <a:spAutoFit/>
          </a:bodyPr>
          <a:lstStyle/>
          <a:p>
            <a:pPr algn="l" marL="0" indent="0" lvl="0">
              <a:lnSpc>
                <a:spcPts val="3449"/>
              </a:lnSpc>
              <a:spcBef>
                <a:spcPct val="0"/>
              </a:spcBef>
            </a:pPr>
            <a:r>
              <a:rPr lang="en-US" sz="2874" spc="143">
                <a:solidFill>
                  <a:srgbClr val="FFFBFB"/>
                </a:solidFill>
                <a:latin typeface="DM Sans"/>
                <a:ea typeface="DM Sans"/>
                <a:cs typeface="DM Sans"/>
                <a:sym typeface="DM Sans"/>
              </a:rPr>
              <a:t>mutia@uui.ac.id</a:t>
            </a:r>
          </a:p>
        </p:txBody>
      </p:sp>
      <p:sp>
        <p:nvSpPr>
          <p:cNvPr name="TextBox 12" id="12"/>
          <p:cNvSpPr txBox="true"/>
          <p:nvPr/>
        </p:nvSpPr>
        <p:spPr>
          <a:xfrm rot="0">
            <a:off x="3101701" y="6804122"/>
            <a:ext cx="6042299" cy="435399"/>
          </a:xfrm>
          <a:prstGeom prst="rect">
            <a:avLst/>
          </a:prstGeom>
        </p:spPr>
        <p:txBody>
          <a:bodyPr anchor="t" rtlCol="false" tIns="0" lIns="0" bIns="0" rIns="0">
            <a:spAutoFit/>
          </a:bodyPr>
          <a:lstStyle/>
          <a:p>
            <a:pPr algn="l" marL="0" indent="0" lvl="0">
              <a:lnSpc>
                <a:spcPts val="3449"/>
              </a:lnSpc>
              <a:spcBef>
                <a:spcPct val="0"/>
              </a:spcBef>
            </a:pPr>
            <a:r>
              <a:rPr lang="en-US" sz="2874" spc="143">
                <a:solidFill>
                  <a:srgbClr val="FFFBFB"/>
                </a:solidFill>
                <a:latin typeface="DM Sans"/>
                <a:ea typeface="DM Sans"/>
                <a:cs typeface="DM Sans"/>
                <a:sym typeface="DM Sans"/>
              </a:rPr>
              <a:t>0822 - 7234 - 5552</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AutoShape 2" id="2"/>
          <p:cNvSpPr/>
          <p:nvPr/>
        </p:nvSpPr>
        <p:spPr>
          <a:xfrm>
            <a:off x="7159728" y="3574441"/>
            <a:ext cx="0" cy="4676296"/>
          </a:xfrm>
          <a:prstGeom prst="line">
            <a:avLst/>
          </a:prstGeom>
          <a:ln cap="flat" w="47625">
            <a:solidFill>
              <a:srgbClr val="FFFFFF"/>
            </a:solidFill>
            <a:prstDash val="solid"/>
            <a:headEnd type="none" len="sm" w="sm"/>
            <a:tailEnd type="none" len="sm" w="sm"/>
          </a:ln>
        </p:spPr>
      </p:sp>
      <p:sp>
        <p:nvSpPr>
          <p:cNvPr name="TextBox 3" id="3"/>
          <p:cNvSpPr txBox="true"/>
          <p:nvPr/>
        </p:nvSpPr>
        <p:spPr>
          <a:xfrm rot="0">
            <a:off x="7780685" y="6316471"/>
            <a:ext cx="4026849" cy="1901422"/>
          </a:xfrm>
          <a:prstGeom prst="rect">
            <a:avLst/>
          </a:prstGeom>
        </p:spPr>
        <p:txBody>
          <a:bodyPr anchor="t" rtlCol="false" tIns="0" lIns="0" bIns="0" rIns="0">
            <a:spAutoFit/>
          </a:bodyPr>
          <a:lstStyle/>
          <a:p>
            <a:pPr algn="ctr" marL="0" indent="0" lvl="0">
              <a:lnSpc>
                <a:spcPts val="3057"/>
              </a:lnSpc>
              <a:spcBef>
                <a:spcPct val="0"/>
              </a:spcBef>
            </a:pPr>
            <a:r>
              <a:rPr lang="en-US" sz="2215">
                <a:solidFill>
                  <a:srgbClr val="FFFFFF"/>
                </a:solidFill>
                <a:latin typeface="DM Sans"/>
                <a:ea typeface="DM Sans"/>
                <a:cs typeface="DM Sans"/>
                <a:sym typeface="DM Sans"/>
              </a:rPr>
              <a:t>Mahasiswa melakukan operasi hitung pecahan dengan akurasi tinggi, baik dalam perhitungan manual maupun dengan bantuan alat peraga </a:t>
            </a:r>
          </a:p>
        </p:txBody>
      </p:sp>
      <p:grpSp>
        <p:nvGrpSpPr>
          <p:cNvPr name="Group 4" id="4"/>
          <p:cNvGrpSpPr/>
          <p:nvPr/>
        </p:nvGrpSpPr>
        <p:grpSpPr>
          <a:xfrm rot="-10800000">
            <a:off x="81160" y="9258300"/>
            <a:ext cx="13457996" cy="3264379"/>
            <a:chOff x="0" y="0"/>
            <a:chExt cx="17943995" cy="4352506"/>
          </a:xfrm>
        </p:grpSpPr>
        <p:sp>
          <p:nvSpPr>
            <p:cNvPr name="Freeform 5" id="5"/>
            <p:cNvSpPr/>
            <p:nvPr/>
          </p:nvSpPr>
          <p:spPr>
            <a:xfrm flipH="false" flipV="false" rot="0">
              <a:off x="0" y="0"/>
              <a:ext cx="4149650" cy="4149650"/>
            </a:xfrm>
            <a:custGeom>
              <a:avLst/>
              <a:gdLst/>
              <a:ahLst/>
              <a:cxnLst/>
              <a:rect r="r" b="b" t="t" l="l"/>
              <a:pathLst>
                <a:path h="4149650" w="4149650">
                  <a:moveTo>
                    <a:pt x="0" y="0"/>
                  </a:moveTo>
                  <a:lnTo>
                    <a:pt x="4149650" y="0"/>
                  </a:lnTo>
                  <a:lnTo>
                    <a:pt x="4149650" y="4149650"/>
                  </a:lnTo>
                  <a:lnTo>
                    <a:pt x="0" y="41496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600097" y="861572"/>
              <a:ext cx="4149650" cy="3288079"/>
            </a:xfrm>
            <a:custGeom>
              <a:avLst/>
              <a:gdLst/>
              <a:ahLst/>
              <a:cxnLst/>
              <a:rect r="r" b="b" t="t" l="l"/>
              <a:pathLst>
                <a:path h="3288079" w="4149650">
                  <a:moveTo>
                    <a:pt x="0" y="0"/>
                  </a:moveTo>
                  <a:lnTo>
                    <a:pt x="4149651" y="0"/>
                  </a:lnTo>
                  <a:lnTo>
                    <a:pt x="4149651" y="3288078"/>
                  </a:lnTo>
                  <a:lnTo>
                    <a:pt x="0" y="3288078"/>
                  </a:lnTo>
                  <a:lnTo>
                    <a:pt x="0" y="0"/>
                  </a:lnTo>
                  <a:close/>
                </a:path>
              </a:pathLst>
            </a:custGeom>
            <a:blipFill>
              <a:blip r:embed="rId2">
                <a:extLst>
                  <a:ext uri="{96DAC541-7B7A-43D3-8B79-37D633B846F1}">
                    <asvg:svgBlip xmlns:asvg="http://schemas.microsoft.com/office/drawing/2016/SVG/main" r:embed="rId3"/>
                  </a:ext>
                </a:extLst>
              </a:blip>
              <a:stretch>
                <a:fillRect l="0" t="0" r="0" b="-26202"/>
              </a:stretch>
            </a:blipFill>
          </p:spPr>
        </p:sp>
        <p:sp>
          <p:nvSpPr>
            <p:cNvPr name="Freeform 7" id="7"/>
            <p:cNvSpPr/>
            <p:nvPr/>
          </p:nvSpPr>
          <p:spPr>
            <a:xfrm flipH="false" flipV="false" rot="0">
              <a:off x="9194248" y="202855"/>
              <a:ext cx="4149650" cy="4149650"/>
            </a:xfrm>
            <a:custGeom>
              <a:avLst/>
              <a:gdLst/>
              <a:ahLst/>
              <a:cxnLst/>
              <a:rect r="r" b="b" t="t" l="l"/>
              <a:pathLst>
                <a:path h="4149650" w="4149650">
                  <a:moveTo>
                    <a:pt x="0" y="0"/>
                  </a:moveTo>
                  <a:lnTo>
                    <a:pt x="4149650" y="0"/>
                  </a:lnTo>
                  <a:lnTo>
                    <a:pt x="4149650" y="4149651"/>
                  </a:lnTo>
                  <a:lnTo>
                    <a:pt x="0" y="4149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794345" y="1064427"/>
              <a:ext cx="4149650" cy="3288079"/>
            </a:xfrm>
            <a:custGeom>
              <a:avLst/>
              <a:gdLst/>
              <a:ahLst/>
              <a:cxnLst/>
              <a:rect r="r" b="b" t="t" l="l"/>
              <a:pathLst>
                <a:path h="3288079" w="4149650">
                  <a:moveTo>
                    <a:pt x="0" y="0"/>
                  </a:moveTo>
                  <a:lnTo>
                    <a:pt x="4149650" y="0"/>
                  </a:lnTo>
                  <a:lnTo>
                    <a:pt x="4149650" y="3288079"/>
                  </a:lnTo>
                  <a:lnTo>
                    <a:pt x="0" y="3288079"/>
                  </a:lnTo>
                  <a:lnTo>
                    <a:pt x="0" y="0"/>
                  </a:lnTo>
                  <a:close/>
                </a:path>
              </a:pathLst>
            </a:custGeom>
            <a:blipFill>
              <a:blip r:embed="rId2">
                <a:extLst>
                  <a:ext uri="{96DAC541-7B7A-43D3-8B79-37D633B846F1}">
                    <asvg:svgBlip xmlns:asvg="http://schemas.microsoft.com/office/drawing/2016/SVG/main" r:embed="rId3"/>
                  </a:ext>
                </a:extLst>
              </a:blip>
              <a:stretch>
                <a:fillRect l="0" t="0" r="0" b="-26202"/>
              </a:stretch>
            </a:blipFill>
          </p:spPr>
        </p:sp>
      </p:grpSp>
      <p:sp>
        <p:nvSpPr>
          <p:cNvPr name="Freeform 9" id="9"/>
          <p:cNvSpPr/>
          <p:nvPr/>
        </p:nvSpPr>
        <p:spPr>
          <a:xfrm flipH="false" flipV="false" rot="6150721">
            <a:off x="6080933" y="4579544"/>
            <a:ext cx="13544802" cy="1127911"/>
          </a:xfrm>
          <a:custGeom>
            <a:avLst/>
            <a:gdLst/>
            <a:ahLst/>
            <a:cxnLst/>
            <a:rect r="r" b="b" t="t" l="l"/>
            <a:pathLst>
              <a:path h="1127911" w="13544802">
                <a:moveTo>
                  <a:pt x="0" y="0"/>
                </a:moveTo>
                <a:lnTo>
                  <a:pt x="13544801" y="0"/>
                </a:lnTo>
                <a:lnTo>
                  <a:pt x="13544801" y="1127912"/>
                </a:lnTo>
                <a:lnTo>
                  <a:pt x="0" y="1127912"/>
                </a:lnTo>
                <a:lnTo>
                  <a:pt x="0" y="0"/>
                </a:lnTo>
                <a:close/>
              </a:path>
            </a:pathLst>
          </a:custGeom>
          <a:blipFill>
            <a:blip r:embed="rId4"/>
            <a:stretch>
              <a:fillRect l="0" t="-137172" r="0" b="0"/>
            </a:stretch>
          </a:blipFill>
        </p:spPr>
      </p:sp>
      <p:grpSp>
        <p:nvGrpSpPr>
          <p:cNvPr name="Group 10" id="10"/>
          <p:cNvGrpSpPr/>
          <p:nvPr/>
        </p:nvGrpSpPr>
        <p:grpSpPr>
          <a:xfrm rot="0">
            <a:off x="11807534" y="0"/>
            <a:ext cx="6254290" cy="10287000"/>
            <a:chOff x="0" y="0"/>
            <a:chExt cx="3860673" cy="6350000"/>
          </a:xfrm>
        </p:grpSpPr>
        <p:sp>
          <p:nvSpPr>
            <p:cNvPr name="Freeform 11" id="11"/>
            <p:cNvSpPr/>
            <p:nvPr/>
          </p:nvSpPr>
          <p:spPr>
            <a:xfrm flipH="false" flipV="false" rot="0">
              <a:off x="0" y="0"/>
              <a:ext cx="3860673" cy="6350000"/>
            </a:xfrm>
            <a:custGeom>
              <a:avLst/>
              <a:gdLst/>
              <a:ahLst/>
              <a:cxnLst/>
              <a:rect r="r" b="b" t="t" l="l"/>
              <a:pathLst>
                <a:path h="6350000" w="3860673">
                  <a:moveTo>
                    <a:pt x="3860673" y="0"/>
                  </a:moveTo>
                  <a:lnTo>
                    <a:pt x="2341753" y="6350000"/>
                  </a:lnTo>
                  <a:lnTo>
                    <a:pt x="0" y="6350000"/>
                  </a:lnTo>
                  <a:lnTo>
                    <a:pt x="1518920" y="0"/>
                  </a:lnTo>
                  <a:lnTo>
                    <a:pt x="3860673" y="0"/>
                  </a:lnTo>
                  <a:close/>
                </a:path>
              </a:pathLst>
            </a:custGeom>
            <a:blipFill>
              <a:blip r:embed="rId5"/>
              <a:stretch>
                <a:fillRect l="-124068" t="0" r="-23099" b="0"/>
              </a:stretch>
            </a:blipFill>
          </p:spPr>
        </p:sp>
      </p:grpSp>
      <p:sp>
        <p:nvSpPr>
          <p:cNvPr name="Freeform 12" id="12"/>
          <p:cNvSpPr/>
          <p:nvPr/>
        </p:nvSpPr>
        <p:spPr>
          <a:xfrm flipH="false" flipV="false" rot="-4615544">
            <a:off x="10510810" y="5041623"/>
            <a:ext cx="13544802" cy="1127911"/>
          </a:xfrm>
          <a:custGeom>
            <a:avLst/>
            <a:gdLst/>
            <a:ahLst/>
            <a:cxnLst/>
            <a:rect r="r" b="b" t="t" l="l"/>
            <a:pathLst>
              <a:path h="1127911" w="13544802">
                <a:moveTo>
                  <a:pt x="0" y="0"/>
                </a:moveTo>
                <a:lnTo>
                  <a:pt x="13544801" y="0"/>
                </a:lnTo>
                <a:lnTo>
                  <a:pt x="13544801" y="1127912"/>
                </a:lnTo>
                <a:lnTo>
                  <a:pt x="0" y="1127912"/>
                </a:lnTo>
                <a:lnTo>
                  <a:pt x="0" y="0"/>
                </a:lnTo>
                <a:close/>
              </a:path>
            </a:pathLst>
          </a:custGeom>
          <a:blipFill>
            <a:blip r:embed="rId4"/>
            <a:stretch>
              <a:fillRect l="0" t="-137172" r="0" b="0"/>
            </a:stretch>
          </a:blipFill>
        </p:spPr>
      </p:sp>
      <p:grpSp>
        <p:nvGrpSpPr>
          <p:cNvPr name="Group 13" id="13"/>
          <p:cNvGrpSpPr/>
          <p:nvPr/>
        </p:nvGrpSpPr>
        <p:grpSpPr>
          <a:xfrm rot="-10800000">
            <a:off x="15966396" y="9258300"/>
            <a:ext cx="13457996" cy="3264379"/>
            <a:chOff x="0" y="0"/>
            <a:chExt cx="17943995" cy="4352506"/>
          </a:xfrm>
        </p:grpSpPr>
        <p:sp>
          <p:nvSpPr>
            <p:cNvPr name="Freeform 14" id="14"/>
            <p:cNvSpPr/>
            <p:nvPr/>
          </p:nvSpPr>
          <p:spPr>
            <a:xfrm flipH="false" flipV="false" rot="0">
              <a:off x="0" y="0"/>
              <a:ext cx="4149650" cy="4149650"/>
            </a:xfrm>
            <a:custGeom>
              <a:avLst/>
              <a:gdLst/>
              <a:ahLst/>
              <a:cxnLst/>
              <a:rect r="r" b="b" t="t" l="l"/>
              <a:pathLst>
                <a:path h="4149650" w="4149650">
                  <a:moveTo>
                    <a:pt x="0" y="0"/>
                  </a:moveTo>
                  <a:lnTo>
                    <a:pt x="4149650" y="0"/>
                  </a:lnTo>
                  <a:lnTo>
                    <a:pt x="4149650" y="4149650"/>
                  </a:lnTo>
                  <a:lnTo>
                    <a:pt x="0" y="41496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4600097" y="861572"/>
              <a:ext cx="4149650" cy="3288079"/>
            </a:xfrm>
            <a:custGeom>
              <a:avLst/>
              <a:gdLst/>
              <a:ahLst/>
              <a:cxnLst/>
              <a:rect r="r" b="b" t="t" l="l"/>
              <a:pathLst>
                <a:path h="3288079" w="4149650">
                  <a:moveTo>
                    <a:pt x="0" y="0"/>
                  </a:moveTo>
                  <a:lnTo>
                    <a:pt x="4149651" y="0"/>
                  </a:lnTo>
                  <a:lnTo>
                    <a:pt x="4149651" y="3288078"/>
                  </a:lnTo>
                  <a:lnTo>
                    <a:pt x="0" y="3288078"/>
                  </a:lnTo>
                  <a:lnTo>
                    <a:pt x="0" y="0"/>
                  </a:lnTo>
                  <a:close/>
                </a:path>
              </a:pathLst>
            </a:custGeom>
            <a:blipFill>
              <a:blip r:embed="rId2">
                <a:extLst>
                  <a:ext uri="{96DAC541-7B7A-43D3-8B79-37D633B846F1}">
                    <asvg:svgBlip xmlns:asvg="http://schemas.microsoft.com/office/drawing/2016/SVG/main" r:embed="rId3"/>
                  </a:ext>
                </a:extLst>
              </a:blip>
              <a:stretch>
                <a:fillRect l="0" t="0" r="0" b="-26202"/>
              </a:stretch>
            </a:blipFill>
          </p:spPr>
        </p:sp>
        <p:sp>
          <p:nvSpPr>
            <p:cNvPr name="Freeform 16" id="16"/>
            <p:cNvSpPr/>
            <p:nvPr/>
          </p:nvSpPr>
          <p:spPr>
            <a:xfrm flipH="false" flipV="false" rot="0">
              <a:off x="9194248" y="202855"/>
              <a:ext cx="4149650" cy="4149650"/>
            </a:xfrm>
            <a:custGeom>
              <a:avLst/>
              <a:gdLst/>
              <a:ahLst/>
              <a:cxnLst/>
              <a:rect r="r" b="b" t="t" l="l"/>
              <a:pathLst>
                <a:path h="4149650" w="4149650">
                  <a:moveTo>
                    <a:pt x="0" y="0"/>
                  </a:moveTo>
                  <a:lnTo>
                    <a:pt x="4149650" y="0"/>
                  </a:lnTo>
                  <a:lnTo>
                    <a:pt x="4149650" y="4149651"/>
                  </a:lnTo>
                  <a:lnTo>
                    <a:pt x="0" y="4149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13794345" y="1064427"/>
              <a:ext cx="4149650" cy="3288079"/>
            </a:xfrm>
            <a:custGeom>
              <a:avLst/>
              <a:gdLst/>
              <a:ahLst/>
              <a:cxnLst/>
              <a:rect r="r" b="b" t="t" l="l"/>
              <a:pathLst>
                <a:path h="3288079" w="4149650">
                  <a:moveTo>
                    <a:pt x="0" y="0"/>
                  </a:moveTo>
                  <a:lnTo>
                    <a:pt x="4149650" y="0"/>
                  </a:lnTo>
                  <a:lnTo>
                    <a:pt x="4149650" y="3288079"/>
                  </a:lnTo>
                  <a:lnTo>
                    <a:pt x="0" y="3288079"/>
                  </a:lnTo>
                  <a:lnTo>
                    <a:pt x="0" y="0"/>
                  </a:lnTo>
                  <a:close/>
                </a:path>
              </a:pathLst>
            </a:custGeom>
            <a:blipFill>
              <a:blip r:embed="rId2">
                <a:extLst>
                  <a:ext uri="{96DAC541-7B7A-43D3-8B79-37D633B846F1}">
                    <asvg:svgBlip xmlns:asvg="http://schemas.microsoft.com/office/drawing/2016/SVG/main" r:embed="rId3"/>
                  </a:ext>
                </a:extLst>
              </a:blip>
              <a:stretch>
                <a:fillRect l="0" t="0" r="0" b="-26202"/>
              </a:stretch>
            </a:blipFill>
          </p:spPr>
        </p:sp>
      </p:grpSp>
      <p:sp>
        <p:nvSpPr>
          <p:cNvPr name="TextBox 18" id="18"/>
          <p:cNvSpPr txBox="true"/>
          <p:nvPr/>
        </p:nvSpPr>
        <p:spPr>
          <a:xfrm rot="0">
            <a:off x="742131" y="2017041"/>
            <a:ext cx="12797025" cy="1220420"/>
          </a:xfrm>
          <a:prstGeom prst="rect">
            <a:avLst/>
          </a:prstGeom>
        </p:spPr>
        <p:txBody>
          <a:bodyPr anchor="t" rtlCol="false" tIns="0" lIns="0" bIns="0" rIns="0">
            <a:spAutoFit/>
          </a:bodyPr>
          <a:lstStyle/>
          <a:p>
            <a:pPr algn="ctr" marL="0" indent="0" lvl="0">
              <a:lnSpc>
                <a:spcPts val="9625"/>
              </a:lnSpc>
              <a:spcBef>
                <a:spcPct val="0"/>
              </a:spcBef>
            </a:pPr>
            <a:r>
              <a:rPr lang="en-US" sz="8020">
                <a:solidFill>
                  <a:srgbClr val="FFFFFF"/>
                </a:solidFill>
                <a:latin typeface="Now Bold"/>
                <a:ea typeface="Now Bold"/>
                <a:cs typeface="Now Bold"/>
                <a:sym typeface="Now Bold"/>
              </a:rPr>
              <a:t>INDIKATOR KINERJA </a:t>
            </a:r>
          </a:p>
        </p:txBody>
      </p:sp>
      <p:sp>
        <p:nvSpPr>
          <p:cNvPr name="TextBox 19" id="19"/>
          <p:cNvSpPr txBox="true"/>
          <p:nvPr/>
        </p:nvSpPr>
        <p:spPr>
          <a:xfrm rot="0">
            <a:off x="2701743" y="6335692"/>
            <a:ext cx="4026849" cy="2321212"/>
          </a:xfrm>
          <a:prstGeom prst="rect">
            <a:avLst/>
          </a:prstGeom>
        </p:spPr>
        <p:txBody>
          <a:bodyPr anchor="t" rtlCol="false" tIns="0" lIns="0" bIns="0" rIns="0">
            <a:spAutoFit/>
          </a:bodyPr>
          <a:lstStyle/>
          <a:p>
            <a:pPr algn="ctr" marL="0" indent="0" lvl="0">
              <a:lnSpc>
                <a:spcPts val="3057"/>
              </a:lnSpc>
              <a:spcBef>
                <a:spcPct val="0"/>
              </a:spcBef>
            </a:pPr>
            <a:r>
              <a:rPr lang="en-US" sz="2215">
                <a:solidFill>
                  <a:srgbClr val="FFFFFF"/>
                </a:solidFill>
                <a:latin typeface="DM Sans"/>
                <a:ea typeface="DM Sans"/>
                <a:cs typeface="DM Sans"/>
                <a:sym typeface="DM Sans"/>
              </a:rPr>
              <a:t>Mahasiswa dapat dengan benar mengindentifikasi operasi pecahan yang diperlukan untuk menyelesaikan masalah yang diberikan</a:t>
            </a:r>
          </a:p>
        </p:txBody>
      </p:sp>
      <p:sp>
        <p:nvSpPr>
          <p:cNvPr name="TextBox 20" id="20"/>
          <p:cNvSpPr txBox="true"/>
          <p:nvPr/>
        </p:nvSpPr>
        <p:spPr>
          <a:xfrm rot="0">
            <a:off x="2701743" y="3432284"/>
            <a:ext cx="4026849" cy="2708586"/>
          </a:xfrm>
          <a:prstGeom prst="rect">
            <a:avLst/>
          </a:prstGeom>
        </p:spPr>
        <p:txBody>
          <a:bodyPr anchor="t" rtlCol="false" tIns="0" lIns="0" bIns="0" rIns="0">
            <a:spAutoFit/>
          </a:bodyPr>
          <a:lstStyle/>
          <a:p>
            <a:pPr algn="ctr" marL="0" indent="0" lvl="0">
              <a:lnSpc>
                <a:spcPts val="3057"/>
              </a:lnSpc>
              <a:spcBef>
                <a:spcPct val="0"/>
              </a:spcBef>
            </a:pPr>
            <a:r>
              <a:rPr lang="en-US" sz="2215">
                <a:solidFill>
                  <a:srgbClr val="FFFFFF"/>
                </a:solidFill>
                <a:latin typeface="DM Sans"/>
                <a:ea typeface="DM Sans"/>
                <a:cs typeface="DM Sans"/>
                <a:sym typeface="DM Sans"/>
              </a:rPr>
              <a:t>Mahasiswa mampu memahami dan menjelaskan operasi dasar pecahan (penjumlahan, pengurangan, perkalian dan pembagian) serta penerapannya dalam kontek masalah sehari-hari</a:t>
            </a:r>
          </a:p>
        </p:txBody>
      </p:sp>
      <p:sp>
        <p:nvSpPr>
          <p:cNvPr name="TextBox 21" id="21"/>
          <p:cNvSpPr txBox="true"/>
          <p:nvPr/>
        </p:nvSpPr>
        <p:spPr>
          <a:xfrm rot="0">
            <a:off x="7780685" y="3526816"/>
            <a:ext cx="4026849" cy="1159093"/>
          </a:xfrm>
          <a:prstGeom prst="rect">
            <a:avLst/>
          </a:prstGeom>
        </p:spPr>
        <p:txBody>
          <a:bodyPr anchor="t" rtlCol="false" tIns="0" lIns="0" bIns="0" rIns="0">
            <a:spAutoFit/>
          </a:bodyPr>
          <a:lstStyle/>
          <a:p>
            <a:pPr algn="ctr" marL="0" indent="0" lvl="0">
              <a:lnSpc>
                <a:spcPts val="3057"/>
              </a:lnSpc>
              <a:spcBef>
                <a:spcPct val="0"/>
              </a:spcBef>
            </a:pPr>
            <a:r>
              <a:rPr lang="en-US" sz="2215">
                <a:solidFill>
                  <a:srgbClr val="FFFFFF"/>
                </a:solidFill>
                <a:latin typeface="DM Sans"/>
                <a:ea typeface="DM Sans"/>
                <a:cs typeface="DM Sans"/>
                <a:sym typeface="DM Sans"/>
              </a:rPr>
              <a:t>Mahasiswa mampu menerapkan operasi pecahan yang tepat dalam situasi nyata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80863" y="2520726"/>
            <a:ext cx="1142373" cy="114237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05"/>
                </a:lnSpc>
              </a:pPr>
            </a:p>
          </p:txBody>
        </p:sp>
      </p:grpSp>
      <p:sp>
        <p:nvSpPr>
          <p:cNvPr name="Freeform 7" id="7"/>
          <p:cNvSpPr/>
          <p:nvPr/>
        </p:nvSpPr>
        <p:spPr>
          <a:xfrm flipH="false" flipV="false" rot="0">
            <a:off x="785466" y="2734660"/>
            <a:ext cx="733166" cy="714504"/>
          </a:xfrm>
          <a:custGeom>
            <a:avLst/>
            <a:gdLst/>
            <a:ahLst/>
            <a:cxnLst/>
            <a:rect r="r" b="b" t="t" l="l"/>
            <a:pathLst>
              <a:path h="714504" w="733166">
                <a:moveTo>
                  <a:pt x="0" y="0"/>
                </a:moveTo>
                <a:lnTo>
                  <a:pt x="733167" y="0"/>
                </a:lnTo>
                <a:lnTo>
                  <a:pt x="733167" y="714504"/>
                </a:lnTo>
                <a:lnTo>
                  <a:pt x="0" y="7145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571187" y="5364538"/>
            <a:ext cx="1142373" cy="114237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05"/>
                </a:lnSpc>
              </a:pPr>
            </a:p>
          </p:txBody>
        </p:sp>
      </p:grpSp>
      <p:sp>
        <p:nvSpPr>
          <p:cNvPr name="Freeform 11" id="11"/>
          <p:cNvSpPr/>
          <p:nvPr/>
        </p:nvSpPr>
        <p:spPr>
          <a:xfrm flipH="false" flipV="false" rot="0">
            <a:off x="849570" y="5613501"/>
            <a:ext cx="585607" cy="669613"/>
          </a:xfrm>
          <a:custGeom>
            <a:avLst/>
            <a:gdLst/>
            <a:ahLst/>
            <a:cxnLst/>
            <a:rect r="r" b="b" t="t" l="l"/>
            <a:pathLst>
              <a:path h="669613" w="585607">
                <a:moveTo>
                  <a:pt x="0" y="0"/>
                </a:moveTo>
                <a:lnTo>
                  <a:pt x="585607" y="0"/>
                </a:lnTo>
                <a:lnTo>
                  <a:pt x="585607" y="669613"/>
                </a:lnTo>
                <a:lnTo>
                  <a:pt x="0" y="6696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2780482" y="2271763"/>
            <a:ext cx="3565103" cy="2671753"/>
          </a:xfrm>
          <a:custGeom>
            <a:avLst/>
            <a:gdLst/>
            <a:ahLst/>
            <a:cxnLst/>
            <a:rect r="r" b="b" t="t" l="l"/>
            <a:pathLst>
              <a:path h="2671753" w="3565103">
                <a:moveTo>
                  <a:pt x="0" y="0"/>
                </a:moveTo>
                <a:lnTo>
                  <a:pt x="3565104" y="0"/>
                </a:lnTo>
                <a:lnTo>
                  <a:pt x="3565104" y="2671752"/>
                </a:lnTo>
                <a:lnTo>
                  <a:pt x="0" y="2671752"/>
                </a:lnTo>
                <a:lnTo>
                  <a:pt x="0" y="0"/>
                </a:lnTo>
                <a:close/>
              </a:path>
            </a:pathLst>
          </a:custGeom>
          <a:blipFill>
            <a:blip r:embed="rId10"/>
            <a:stretch>
              <a:fillRect l="0" t="0" r="-21564" b="0"/>
            </a:stretch>
          </a:blipFill>
        </p:spPr>
      </p:sp>
      <p:sp>
        <p:nvSpPr>
          <p:cNvPr name="Freeform 13" id="13"/>
          <p:cNvSpPr/>
          <p:nvPr/>
        </p:nvSpPr>
        <p:spPr>
          <a:xfrm flipH="false" flipV="false" rot="0">
            <a:off x="12162507" y="5364509"/>
            <a:ext cx="5665265" cy="4142725"/>
          </a:xfrm>
          <a:custGeom>
            <a:avLst/>
            <a:gdLst/>
            <a:ahLst/>
            <a:cxnLst/>
            <a:rect r="r" b="b" t="t" l="l"/>
            <a:pathLst>
              <a:path h="4142725" w="5665265">
                <a:moveTo>
                  <a:pt x="0" y="0"/>
                </a:moveTo>
                <a:lnTo>
                  <a:pt x="5665264" y="0"/>
                </a:lnTo>
                <a:lnTo>
                  <a:pt x="5665264" y="4142725"/>
                </a:lnTo>
                <a:lnTo>
                  <a:pt x="0" y="4142725"/>
                </a:lnTo>
                <a:lnTo>
                  <a:pt x="0" y="0"/>
                </a:lnTo>
                <a:close/>
              </a:path>
            </a:pathLst>
          </a:custGeom>
          <a:blipFill>
            <a:blip r:embed="rId11"/>
            <a:stretch>
              <a:fillRect l="0" t="0" r="0" b="0"/>
            </a:stretch>
          </a:blipFill>
        </p:spPr>
      </p:sp>
      <p:sp>
        <p:nvSpPr>
          <p:cNvPr name="TextBox 14" id="14"/>
          <p:cNvSpPr txBox="true"/>
          <p:nvPr/>
        </p:nvSpPr>
        <p:spPr>
          <a:xfrm rot="0">
            <a:off x="7342572" y="288605"/>
            <a:ext cx="2744626" cy="740095"/>
          </a:xfrm>
          <a:prstGeom prst="rect">
            <a:avLst/>
          </a:prstGeom>
        </p:spPr>
        <p:txBody>
          <a:bodyPr anchor="t" rtlCol="false" tIns="0" lIns="0" bIns="0" rIns="0">
            <a:spAutoFit/>
          </a:bodyPr>
          <a:lstStyle/>
          <a:p>
            <a:pPr algn="l" marL="0" indent="0" lvl="0">
              <a:lnSpc>
                <a:spcPts val="5719"/>
              </a:lnSpc>
              <a:spcBef>
                <a:spcPct val="0"/>
              </a:spcBef>
            </a:pPr>
            <a:r>
              <a:rPr lang="en-US" sz="4766">
                <a:solidFill>
                  <a:srgbClr val="FFFFFF"/>
                </a:solidFill>
                <a:latin typeface="Now Bold"/>
                <a:ea typeface="Now Bold"/>
                <a:cs typeface="Now Bold"/>
                <a:sym typeface="Now Bold"/>
              </a:rPr>
              <a:t>KONSEP</a:t>
            </a:r>
          </a:p>
        </p:txBody>
      </p:sp>
      <p:sp>
        <p:nvSpPr>
          <p:cNvPr name="TextBox 15" id="15"/>
          <p:cNvSpPr txBox="true"/>
          <p:nvPr/>
        </p:nvSpPr>
        <p:spPr>
          <a:xfrm rot="0">
            <a:off x="1890253" y="2214613"/>
            <a:ext cx="7867281" cy="555018"/>
          </a:xfrm>
          <a:prstGeom prst="rect">
            <a:avLst/>
          </a:prstGeom>
        </p:spPr>
        <p:txBody>
          <a:bodyPr anchor="t" rtlCol="false" tIns="0" lIns="0" bIns="0" rIns="0">
            <a:spAutoFit/>
          </a:bodyPr>
          <a:lstStyle/>
          <a:p>
            <a:pPr algn="l" marL="0" indent="0" lvl="0">
              <a:lnSpc>
                <a:spcPts val="4519"/>
              </a:lnSpc>
              <a:spcBef>
                <a:spcPct val="0"/>
              </a:spcBef>
            </a:pPr>
            <a:r>
              <a:rPr lang="en-US" sz="3274">
                <a:solidFill>
                  <a:srgbClr val="4BD1FB"/>
                </a:solidFill>
                <a:latin typeface="DM Sans Bold"/>
                <a:ea typeface="DM Sans Bold"/>
                <a:cs typeface="DM Sans Bold"/>
                <a:sym typeface="DM Sans Bold"/>
              </a:rPr>
              <a:t>Penjumlahan dan Pengurangan  </a:t>
            </a:r>
          </a:p>
        </p:txBody>
      </p:sp>
      <p:sp>
        <p:nvSpPr>
          <p:cNvPr name="TextBox 16" id="16"/>
          <p:cNvSpPr txBox="true"/>
          <p:nvPr/>
        </p:nvSpPr>
        <p:spPr>
          <a:xfrm rot="0">
            <a:off x="1907592" y="2814859"/>
            <a:ext cx="10083465" cy="1614085"/>
          </a:xfrm>
          <a:prstGeom prst="rect">
            <a:avLst/>
          </a:prstGeom>
        </p:spPr>
        <p:txBody>
          <a:bodyPr anchor="t" rtlCol="false" tIns="0" lIns="0" bIns="0" rIns="0">
            <a:spAutoFit/>
          </a:bodyPr>
          <a:lstStyle/>
          <a:p>
            <a:pPr algn="l" marL="0" indent="0" lvl="0">
              <a:lnSpc>
                <a:spcPts val="4320"/>
              </a:lnSpc>
              <a:spcBef>
                <a:spcPct val="0"/>
              </a:spcBef>
            </a:pPr>
            <a:r>
              <a:rPr lang="en-US" sz="3131">
                <a:solidFill>
                  <a:srgbClr val="FFFFFF"/>
                </a:solidFill>
                <a:latin typeface="DM Sans"/>
                <a:ea typeface="DM Sans"/>
                <a:cs typeface="DM Sans"/>
                <a:sym typeface="DM Sans"/>
              </a:rPr>
              <a:t>Penjumlahan dan pengurangan dua pecahan atau lebih dapat dilakukan jika pecahan-pecahan itu memiliki penyebut yang sama. </a:t>
            </a:r>
          </a:p>
        </p:txBody>
      </p:sp>
      <p:sp>
        <p:nvSpPr>
          <p:cNvPr name="TextBox 17" id="17"/>
          <p:cNvSpPr txBox="true"/>
          <p:nvPr/>
        </p:nvSpPr>
        <p:spPr>
          <a:xfrm rot="0">
            <a:off x="1880577" y="5058425"/>
            <a:ext cx="8206622" cy="555018"/>
          </a:xfrm>
          <a:prstGeom prst="rect">
            <a:avLst/>
          </a:prstGeom>
        </p:spPr>
        <p:txBody>
          <a:bodyPr anchor="t" rtlCol="false" tIns="0" lIns="0" bIns="0" rIns="0">
            <a:spAutoFit/>
          </a:bodyPr>
          <a:lstStyle/>
          <a:p>
            <a:pPr algn="l" marL="0" indent="0" lvl="0">
              <a:lnSpc>
                <a:spcPts val="4519"/>
              </a:lnSpc>
              <a:spcBef>
                <a:spcPct val="0"/>
              </a:spcBef>
            </a:pPr>
            <a:r>
              <a:rPr lang="en-US" sz="3274">
                <a:solidFill>
                  <a:srgbClr val="4BD1FB"/>
                </a:solidFill>
                <a:latin typeface="DM Sans Bold"/>
                <a:ea typeface="DM Sans Bold"/>
                <a:cs typeface="DM Sans Bold"/>
                <a:sym typeface="DM Sans Bold"/>
              </a:rPr>
              <a:t>Perkalian dan Pembagian</a:t>
            </a:r>
          </a:p>
        </p:txBody>
      </p:sp>
      <p:sp>
        <p:nvSpPr>
          <p:cNvPr name="TextBox 18" id="18"/>
          <p:cNvSpPr txBox="true"/>
          <p:nvPr/>
        </p:nvSpPr>
        <p:spPr>
          <a:xfrm rot="0">
            <a:off x="1897916" y="5668196"/>
            <a:ext cx="10093141" cy="1468542"/>
          </a:xfrm>
          <a:prstGeom prst="rect">
            <a:avLst/>
          </a:prstGeom>
        </p:spPr>
        <p:txBody>
          <a:bodyPr anchor="t" rtlCol="false" tIns="0" lIns="0" bIns="0" rIns="0">
            <a:spAutoFit/>
          </a:bodyPr>
          <a:lstStyle/>
          <a:p>
            <a:pPr algn="l" marL="0" indent="0" lvl="0">
              <a:lnSpc>
                <a:spcPts val="3906"/>
              </a:lnSpc>
              <a:spcBef>
                <a:spcPct val="0"/>
              </a:spcBef>
            </a:pPr>
            <a:r>
              <a:rPr lang="en-US" sz="2831">
                <a:solidFill>
                  <a:srgbClr val="FFFFFF"/>
                </a:solidFill>
                <a:latin typeface="DM Sans"/>
                <a:ea typeface="DM Sans"/>
                <a:cs typeface="DM Sans"/>
                <a:sym typeface="DM Sans"/>
              </a:rPr>
              <a:t>Hasil Perkalian dua pecahan diperoleh dengan mengalikan </a:t>
            </a:r>
            <a:r>
              <a:rPr lang="en-US" sz="2831">
                <a:solidFill>
                  <a:srgbClr val="FFFFFF"/>
                </a:solidFill>
                <a:latin typeface="DM Sans Italics"/>
                <a:ea typeface="DM Sans Italics"/>
                <a:cs typeface="DM Sans Italics"/>
                <a:sym typeface="DM Sans Italics"/>
              </a:rPr>
              <a:t>Pembilang dengan Pembilang </a:t>
            </a:r>
            <a:r>
              <a:rPr lang="en-US" sz="2831">
                <a:solidFill>
                  <a:srgbClr val="FFFFFF"/>
                </a:solidFill>
                <a:latin typeface="DM Sans"/>
                <a:ea typeface="DM Sans"/>
                <a:cs typeface="DM Sans"/>
                <a:sym typeface="DM Sans"/>
              </a:rPr>
              <a:t>dan </a:t>
            </a:r>
            <a:r>
              <a:rPr lang="en-US" sz="2831">
                <a:solidFill>
                  <a:srgbClr val="FFFFFF"/>
                </a:solidFill>
                <a:latin typeface="DM Sans Italics"/>
                <a:ea typeface="DM Sans Italics"/>
                <a:cs typeface="DM Sans Italics"/>
                <a:sym typeface="DM Sans Italics"/>
              </a:rPr>
              <a:t>Penyebut </a:t>
            </a:r>
            <a:r>
              <a:rPr lang="en-US" sz="2831">
                <a:solidFill>
                  <a:srgbClr val="FFFFFF"/>
                </a:solidFill>
                <a:latin typeface="DM Sans"/>
                <a:ea typeface="DM Sans"/>
                <a:cs typeface="DM Sans"/>
                <a:sym typeface="DM Sans"/>
              </a:rPr>
              <a:t>dengan </a:t>
            </a:r>
            <a:r>
              <a:rPr lang="en-US" sz="2831">
                <a:solidFill>
                  <a:srgbClr val="FFFFFF"/>
                </a:solidFill>
                <a:latin typeface="DM Sans Italics"/>
                <a:ea typeface="DM Sans Italics"/>
                <a:cs typeface="DM Sans Italics"/>
                <a:sym typeface="DM Sans Italics"/>
              </a:rPr>
              <a:t>Penyebut. </a:t>
            </a:r>
          </a:p>
        </p:txBody>
      </p:sp>
      <p:sp>
        <p:nvSpPr>
          <p:cNvPr name="TextBox 19" id="19"/>
          <p:cNvSpPr txBox="true"/>
          <p:nvPr/>
        </p:nvSpPr>
        <p:spPr>
          <a:xfrm rot="0">
            <a:off x="2094856" y="7765389"/>
            <a:ext cx="4402447" cy="555018"/>
          </a:xfrm>
          <a:prstGeom prst="rect">
            <a:avLst/>
          </a:prstGeom>
        </p:spPr>
        <p:txBody>
          <a:bodyPr anchor="t" rtlCol="false" tIns="0" lIns="0" bIns="0" rIns="0">
            <a:spAutoFit/>
          </a:bodyPr>
          <a:lstStyle/>
          <a:p>
            <a:pPr algn="l" marL="0" indent="0" lvl="0">
              <a:lnSpc>
                <a:spcPts val="4519"/>
              </a:lnSpc>
              <a:spcBef>
                <a:spcPct val="0"/>
              </a:spcBef>
            </a:pPr>
            <a:r>
              <a:rPr lang="en-US" sz="3274">
                <a:solidFill>
                  <a:srgbClr val="4BD1FB"/>
                </a:solidFill>
                <a:latin typeface="DM Sans Bold"/>
                <a:ea typeface="DM Sans Bold"/>
                <a:cs typeface="DM Sans Bold"/>
                <a:sym typeface="DM Sans Bold"/>
              </a:rPr>
              <a:t>Catatan: </a:t>
            </a:r>
          </a:p>
        </p:txBody>
      </p:sp>
      <p:sp>
        <p:nvSpPr>
          <p:cNvPr name="TextBox 20" id="20"/>
          <p:cNvSpPr txBox="true"/>
          <p:nvPr/>
        </p:nvSpPr>
        <p:spPr>
          <a:xfrm rot="0">
            <a:off x="2112196" y="8384685"/>
            <a:ext cx="9331827" cy="1404087"/>
          </a:xfrm>
          <a:prstGeom prst="rect">
            <a:avLst/>
          </a:prstGeom>
        </p:spPr>
        <p:txBody>
          <a:bodyPr anchor="t" rtlCol="false" tIns="0" lIns="0" bIns="0" rIns="0">
            <a:spAutoFit/>
          </a:bodyPr>
          <a:lstStyle/>
          <a:p>
            <a:pPr algn="l" marL="0" indent="0" lvl="0">
              <a:lnSpc>
                <a:spcPts val="3768"/>
              </a:lnSpc>
              <a:spcBef>
                <a:spcPct val="0"/>
              </a:spcBef>
            </a:pPr>
            <a:r>
              <a:rPr lang="en-US" sz="2731">
                <a:solidFill>
                  <a:srgbClr val="FFFFFF"/>
                </a:solidFill>
                <a:latin typeface="DM Sans"/>
                <a:ea typeface="DM Sans"/>
                <a:cs typeface="DM Sans"/>
                <a:sym typeface="DM Sans"/>
              </a:rPr>
              <a:t>Dalam perkalian dan pembagian pecahan, bila terdapat pecahan campuran, maka pecahan campuran itu harus dinyatakan sebagai pecahan biasa. </a:t>
            </a:r>
          </a:p>
        </p:txBody>
      </p:sp>
      <p:sp>
        <p:nvSpPr>
          <p:cNvPr name="TextBox 21" id="21"/>
          <p:cNvSpPr txBox="true"/>
          <p:nvPr/>
        </p:nvSpPr>
        <p:spPr>
          <a:xfrm rot="0">
            <a:off x="293647" y="1134139"/>
            <a:ext cx="17700706" cy="866327"/>
          </a:xfrm>
          <a:prstGeom prst="rect">
            <a:avLst/>
          </a:prstGeom>
        </p:spPr>
        <p:txBody>
          <a:bodyPr anchor="t" rtlCol="false" tIns="0" lIns="0" bIns="0" rIns="0">
            <a:spAutoFit/>
          </a:bodyPr>
          <a:lstStyle/>
          <a:p>
            <a:pPr algn="ctr" marL="0" indent="0" lvl="0">
              <a:lnSpc>
                <a:spcPts val="3471"/>
              </a:lnSpc>
              <a:spcBef>
                <a:spcPct val="0"/>
              </a:spcBef>
            </a:pPr>
            <a:r>
              <a:rPr lang="en-US" sz="2515">
                <a:solidFill>
                  <a:srgbClr val="FFFFFF"/>
                </a:solidFill>
                <a:latin typeface="DM Sans"/>
                <a:ea typeface="DM Sans"/>
                <a:cs typeface="DM Sans"/>
                <a:sym typeface="DM Sans"/>
              </a:rPr>
              <a:t>Operasi dasar pecahan (penjumlahan, pengurangan, perkalian dan pembagian) serta penerapannya dalam kontek masalah sehari-hari.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99137" y="3124535"/>
            <a:ext cx="8908277" cy="6589420"/>
          </a:xfrm>
          <a:custGeom>
            <a:avLst/>
            <a:gdLst/>
            <a:ahLst/>
            <a:cxnLst/>
            <a:rect r="r" b="b" t="t" l="l"/>
            <a:pathLst>
              <a:path h="6589420" w="8908277">
                <a:moveTo>
                  <a:pt x="0" y="0"/>
                </a:moveTo>
                <a:lnTo>
                  <a:pt x="8908278" y="0"/>
                </a:lnTo>
                <a:lnTo>
                  <a:pt x="8908278" y="6589420"/>
                </a:lnTo>
                <a:lnTo>
                  <a:pt x="0" y="6589420"/>
                </a:lnTo>
                <a:lnTo>
                  <a:pt x="0" y="0"/>
                </a:lnTo>
                <a:close/>
              </a:path>
            </a:pathLst>
          </a:custGeom>
          <a:blipFill>
            <a:blip r:embed="rId6"/>
            <a:stretch>
              <a:fillRect l="0" t="0" r="0" b="0"/>
            </a:stretch>
          </a:blipFill>
        </p:spPr>
      </p:sp>
      <p:sp>
        <p:nvSpPr>
          <p:cNvPr name="TextBox 5" id="5"/>
          <p:cNvSpPr txBox="true"/>
          <p:nvPr/>
        </p:nvSpPr>
        <p:spPr>
          <a:xfrm rot="0">
            <a:off x="1028700" y="288264"/>
            <a:ext cx="16230600" cy="590506"/>
          </a:xfrm>
          <a:prstGeom prst="rect">
            <a:avLst/>
          </a:prstGeom>
        </p:spPr>
        <p:txBody>
          <a:bodyPr anchor="t" rtlCol="false" tIns="0" lIns="0" bIns="0" rIns="0">
            <a:spAutoFit/>
          </a:bodyPr>
          <a:lstStyle/>
          <a:p>
            <a:pPr algn="ctr" marL="0" indent="0" lvl="0">
              <a:lnSpc>
                <a:spcPts val="4639"/>
              </a:lnSpc>
              <a:spcBef>
                <a:spcPct val="0"/>
              </a:spcBef>
            </a:pPr>
            <a:r>
              <a:rPr lang="en-US" sz="3866">
                <a:solidFill>
                  <a:srgbClr val="FFFFFF"/>
                </a:solidFill>
                <a:latin typeface="Now Bold"/>
                <a:ea typeface="Now Bold"/>
                <a:cs typeface="Now Bold"/>
                <a:sym typeface="Now Bold"/>
              </a:rPr>
              <a:t>PENERAPAN PECAHAN DALAM SITUASI NYATA </a:t>
            </a:r>
          </a:p>
        </p:txBody>
      </p:sp>
      <p:sp>
        <p:nvSpPr>
          <p:cNvPr name="TextBox 6" id="6"/>
          <p:cNvSpPr txBox="true"/>
          <p:nvPr/>
        </p:nvSpPr>
        <p:spPr>
          <a:xfrm rot="0">
            <a:off x="271503" y="1028700"/>
            <a:ext cx="9335911" cy="340320"/>
          </a:xfrm>
          <a:prstGeom prst="rect">
            <a:avLst/>
          </a:prstGeom>
        </p:spPr>
        <p:txBody>
          <a:bodyPr anchor="t" rtlCol="false" tIns="0" lIns="0" bIns="0" rIns="0">
            <a:spAutoFit/>
          </a:bodyPr>
          <a:lstStyle/>
          <a:p>
            <a:pPr algn="l" marL="0" indent="0" lvl="0">
              <a:lnSpc>
                <a:spcPts val="2668"/>
              </a:lnSpc>
              <a:spcBef>
                <a:spcPct val="0"/>
              </a:spcBef>
            </a:pPr>
            <a:r>
              <a:rPr lang="en-US" sz="2224">
                <a:solidFill>
                  <a:srgbClr val="FFFFFF"/>
                </a:solidFill>
                <a:latin typeface="Now Bold"/>
                <a:ea typeface="Now Bold"/>
                <a:cs typeface="Now Bold"/>
                <a:sym typeface="Now Bold"/>
              </a:rPr>
              <a:t>CONTOH: </a:t>
            </a:r>
          </a:p>
        </p:txBody>
      </p:sp>
      <p:sp>
        <p:nvSpPr>
          <p:cNvPr name="TextBox 7" id="7"/>
          <p:cNvSpPr txBox="true"/>
          <p:nvPr/>
        </p:nvSpPr>
        <p:spPr>
          <a:xfrm rot="0">
            <a:off x="699137" y="1704290"/>
            <a:ext cx="17000980" cy="1071248"/>
          </a:xfrm>
          <a:prstGeom prst="rect">
            <a:avLst/>
          </a:prstGeom>
        </p:spPr>
        <p:txBody>
          <a:bodyPr anchor="t" rtlCol="false" tIns="0" lIns="0" bIns="0" rIns="0">
            <a:spAutoFit/>
          </a:bodyPr>
          <a:lstStyle/>
          <a:p>
            <a:pPr algn="ctr" marL="0" indent="0" lvl="0">
              <a:lnSpc>
                <a:spcPts val="4320"/>
              </a:lnSpc>
              <a:spcBef>
                <a:spcPct val="0"/>
              </a:spcBef>
            </a:pPr>
            <a:r>
              <a:rPr lang="en-US" sz="3131">
                <a:solidFill>
                  <a:srgbClr val="FFFFFF"/>
                </a:solidFill>
                <a:latin typeface="DM Sans"/>
                <a:ea typeface="DM Sans"/>
                <a:cs typeface="DM Sans"/>
                <a:sym typeface="DM Sans"/>
              </a:rPr>
              <a:t>Dua orang siswa, Ana dan Yuni, masing-masing membuat kopi susu dengan mencampur kopi dan susu seperti pada gambar di bawah ini. Berapa liter kopi susu yang dibuat? </a:t>
            </a:r>
          </a:p>
        </p:txBody>
      </p:sp>
      <p:sp>
        <p:nvSpPr>
          <p:cNvPr name="TextBox 8" id="8"/>
          <p:cNvSpPr txBox="true"/>
          <p:nvPr/>
        </p:nvSpPr>
        <p:spPr>
          <a:xfrm rot="0">
            <a:off x="10072292" y="3425241"/>
            <a:ext cx="6383133" cy="2017475"/>
          </a:xfrm>
          <a:prstGeom prst="rect">
            <a:avLst/>
          </a:prstGeom>
        </p:spPr>
        <p:txBody>
          <a:bodyPr anchor="t" rtlCol="false" tIns="0" lIns="0" bIns="0" rIns="0">
            <a:spAutoFit/>
          </a:bodyPr>
          <a:lstStyle/>
          <a:p>
            <a:pPr algn="l">
              <a:lnSpc>
                <a:spcPts val="4320"/>
              </a:lnSpc>
            </a:pPr>
            <a:r>
              <a:rPr lang="en-US" sz="3131">
                <a:solidFill>
                  <a:srgbClr val="FFFFFF"/>
                </a:solidFill>
                <a:latin typeface="DM Sans"/>
                <a:ea typeface="DM Sans"/>
                <a:cs typeface="DM Sans"/>
                <a:sym typeface="DM Sans"/>
              </a:rPr>
              <a:t>Catatan : </a:t>
            </a:r>
          </a:p>
          <a:p>
            <a:pPr algn="l" marL="0" indent="0" lvl="0">
              <a:lnSpc>
                <a:spcPts val="3906"/>
              </a:lnSpc>
              <a:spcBef>
                <a:spcPct val="0"/>
              </a:spcBef>
            </a:pPr>
            <a:r>
              <a:rPr lang="en-US" sz="2831">
                <a:solidFill>
                  <a:srgbClr val="FFFFFF"/>
                </a:solidFill>
                <a:latin typeface="DM Sans"/>
                <a:ea typeface="DM Sans"/>
                <a:cs typeface="DM Sans"/>
                <a:sym typeface="DM Sans"/>
              </a:rPr>
              <a:t>Penjumlahan dua pecahan dengan penyebut yang sama dapat dilakukan dengan menjumlahkan pembilangnya.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71503" y="2487643"/>
            <a:ext cx="6654554" cy="5910146"/>
          </a:xfrm>
          <a:custGeom>
            <a:avLst/>
            <a:gdLst/>
            <a:ahLst/>
            <a:cxnLst/>
            <a:rect r="r" b="b" t="t" l="l"/>
            <a:pathLst>
              <a:path h="5910146" w="6654554">
                <a:moveTo>
                  <a:pt x="0" y="0"/>
                </a:moveTo>
                <a:lnTo>
                  <a:pt x="6654554" y="0"/>
                </a:lnTo>
                <a:lnTo>
                  <a:pt x="6654554" y="5910146"/>
                </a:lnTo>
                <a:lnTo>
                  <a:pt x="0" y="5910146"/>
                </a:lnTo>
                <a:lnTo>
                  <a:pt x="0" y="0"/>
                </a:lnTo>
                <a:close/>
              </a:path>
            </a:pathLst>
          </a:custGeom>
          <a:blipFill>
            <a:blip r:embed="rId6"/>
            <a:stretch>
              <a:fillRect l="0" t="0" r="0" b="0"/>
            </a:stretch>
          </a:blipFill>
        </p:spPr>
      </p:sp>
      <p:sp>
        <p:nvSpPr>
          <p:cNvPr name="Freeform 5" id="5"/>
          <p:cNvSpPr/>
          <p:nvPr/>
        </p:nvSpPr>
        <p:spPr>
          <a:xfrm flipH="false" flipV="false" rot="0">
            <a:off x="7308181" y="2831744"/>
            <a:ext cx="3671639" cy="1906679"/>
          </a:xfrm>
          <a:custGeom>
            <a:avLst/>
            <a:gdLst/>
            <a:ahLst/>
            <a:cxnLst/>
            <a:rect r="r" b="b" t="t" l="l"/>
            <a:pathLst>
              <a:path h="1906679" w="3671639">
                <a:moveTo>
                  <a:pt x="0" y="0"/>
                </a:moveTo>
                <a:lnTo>
                  <a:pt x="3671638" y="0"/>
                </a:lnTo>
                <a:lnTo>
                  <a:pt x="3671638" y="1906679"/>
                </a:lnTo>
                <a:lnTo>
                  <a:pt x="0" y="1906679"/>
                </a:lnTo>
                <a:lnTo>
                  <a:pt x="0" y="0"/>
                </a:lnTo>
                <a:close/>
              </a:path>
            </a:pathLst>
          </a:custGeom>
          <a:blipFill>
            <a:blip r:embed="rId7"/>
            <a:stretch>
              <a:fillRect l="0" t="0" r="0" b="-21246"/>
            </a:stretch>
          </a:blipFill>
        </p:spPr>
      </p:sp>
      <p:sp>
        <p:nvSpPr>
          <p:cNvPr name="TextBox 6" id="6"/>
          <p:cNvSpPr txBox="true"/>
          <p:nvPr/>
        </p:nvSpPr>
        <p:spPr>
          <a:xfrm rot="0">
            <a:off x="1028700" y="288264"/>
            <a:ext cx="16230600" cy="590506"/>
          </a:xfrm>
          <a:prstGeom prst="rect">
            <a:avLst/>
          </a:prstGeom>
        </p:spPr>
        <p:txBody>
          <a:bodyPr anchor="t" rtlCol="false" tIns="0" lIns="0" bIns="0" rIns="0">
            <a:spAutoFit/>
          </a:bodyPr>
          <a:lstStyle/>
          <a:p>
            <a:pPr algn="ctr" marL="0" indent="0" lvl="0">
              <a:lnSpc>
                <a:spcPts val="4639"/>
              </a:lnSpc>
              <a:spcBef>
                <a:spcPct val="0"/>
              </a:spcBef>
            </a:pPr>
            <a:r>
              <a:rPr lang="en-US" sz="3866">
                <a:solidFill>
                  <a:srgbClr val="FFFFFF"/>
                </a:solidFill>
                <a:latin typeface="Now Bold"/>
                <a:ea typeface="Now Bold"/>
                <a:cs typeface="Now Bold"/>
                <a:sym typeface="Now Bold"/>
              </a:rPr>
              <a:t>PENERAPAN PECAHAN DALAM SITUASI NYATA </a:t>
            </a:r>
          </a:p>
        </p:txBody>
      </p:sp>
      <p:sp>
        <p:nvSpPr>
          <p:cNvPr name="TextBox 7" id="7"/>
          <p:cNvSpPr txBox="true"/>
          <p:nvPr/>
        </p:nvSpPr>
        <p:spPr>
          <a:xfrm rot="0">
            <a:off x="271503" y="1028700"/>
            <a:ext cx="9335911" cy="340320"/>
          </a:xfrm>
          <a:prstGeom prst="rect">
            <a:avLst/>
          </a:prstGeom>
        </p:spPr>
        <p:txBody>
          <a:bodyPr anchor="t" rtlCol="false" tIns="0" lIns="0" bIns="0" rIns="0">
            <a:spAutoFit/>
          </a:bodyPr>
          <a:lstStyle/>
          <a:p>
            <a:pPr algn="l" marL="0" indent="0" lvl="0">
              <a:lnSpc>
                <a:spcPts val="2668"/>
              </a:lnSpc>
              <a:spcBef>
                <a:spcPct val="0"/>
              </a:spcBef>
            </a:pPr>
            <a:r>
              <a:rPr lang="en-US" sz="2224">
                <a:solidFill>
                  <a:srgbClr val="FFFFFF"/>
                </a:solidFill>
                <a:latin typeface="Now Bold"/>
                <a:ea typeface="Now Bold"/>
                <a:cs typeface="Now Bold"/>
                <a:sym typeface="Now Bold"/>
              </a:rPr>
              <a:t>CONTOH: </a:t>
            </a:r>
          </a:p>
        </p:txBody>
      </p:sp>
      <p:sp>
        <p:nvSpPr>
          <p:cNvPr name="TextBox 8" id="8"/>
          <p:cNvSpPr txBox="true"/>
          <p:nvPr/>
        </p:nvSpPr>
        <p:spPr>
          <a:xfrm rot="0">
            <a:off x="699137" y="1704290"/>
            <a:ext cx="17000980" cy="528411"/>
          </a:xfrm>
          <a:prstGeom prst="rect">
            <a:avLst/>
          </a:prstGeom>
        </p:spPr>
        <p:txBody>
          <a:bodyPr anchor="t" rtlCol="false" tIns="0" lIns="0" bIns="0" rIns="0">
            <a:spAutoFit/>
          </a:bodyPr>
          <a:lstStyle/>
          <a:p>
            <a:pPr algn="ctr" marL="0" indent="0" lvl="0">
              <a:lnSpc>
                <a:spcPts val="4320"/>
              </a:lnSpc>
              <a:spcBef>
                <a:spcPct val="0"/>
              </a:spcBef>
            </a:pPr>
            <a:r>
              <a:rPr lang="en-US" sz="3131">
                <a:solidFill>
                  <a:srgbClr val="FFFFFF"/>
                </a:solidFill>
                <a:latin typeface="DM Sans"/>
                <a:ea typeface="DM Sans"/>
                <a:cs typeface="DM Sans"/>
                <a:sym typeface="DM Sans"/>
              </a:rPr>
              <a:t>Gunakanlah diagram untuk menghitung 1 3/5 + 2 4/5 !</a:t>
            </a:r>
          </a:p>
        </p:txBody>
      </p:sp>
      <p:sp>
        <p:nvSpPr>
          <p:cNvPr name="TextBox 9" id="9"/>
          <p:cNvSpPr txBox="true"/>
          <p:nvPr/>
        </p:nvSpPr>
        <p:spPr>
          <a:xfrm rot="0">
            <a:off x="7308181" y="5071798"/>
            <a:ext cx="9951119" cy="3007899"/>
          </a:xfrm>
          <a:prstGeom prst="rect">
            <a:avLst/>
          </a:prstGeom>
        </p:spPr>
        <p:txBody>
          <a:bodyPr anchor="t" rtlCol="false" tIns="0" lIns="0" bIns="0" rIns="0">
            <a:spAutoFit/>
          </a:bodyPr>
          <a:lstStyle/>
          <a:p>
            <a:pPr algn="l">
              <a:lnSpc>
                <a:spcPts val="4320"/>
              </a:lnSpc>
            </a:pPr>
            <a:r>
              <a:rPr lang="en-US" sz="3131">
                <a:solidFill>
                  <a:srgbClr val="FFFFFF"/>
                </a:solidFill>
                <a:latin typeface="DM Sans"/>
                <a:ea typeface="DM Sans"/>
                <a:cs typeface="DM Sans"/>
                <a:sym typeface="DM Sans"/>
              </a:rPr>
              <a:t>Catatan : </a:t>
            </a:r>
          </a:p>
          <a:p>
            <a:pPr algn="l" marL="0" indent="0" lvl="0">
              <a:lnSpc>
                <a:spcPts val="3906"/>
              </a:lnSpc>
              <a:spcBef>
                <a:spcPct val="0"/>
              </a:spcBef>
            </a:pPr>
            <a:r>
              <a:rPr lang="en-US" sz="2831">
                <a:solidFill>
                  <a:srgbClr val="FFFFFF"/>
                </a:solidFill>
                <a:latin typeface="DM Sans"/>
                <a:ea typeface="DM Sans"/>
                <a:cs typeface="DM Sans"/>
                <a:sym typeface="DM Sans"/>
              </a:rPr>
              <a:t>Penjumlahan pecahan campuran dapat dilakukan dengan menjumlahkan bagian bilangan asli dan menjumlahkan bagian pecahan. JIka hasil dari penjumlahan bagian pecahan adalah pecahan tidak sejati, simpan bilangan tersebut ke bagian bilangan asli.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grpSp>
        <p:nvGrpSpPr>
          <p:cNvPr name="Group 2" id="2"/>
          <p:cNvGrpSpPr/>
          <p:nvPr/>
        </p:nvGrpSpPr>
        <p:grpSpPr>
          <a:xfrm rot="0">
            <a:off x="7060209" y="2183769"/>
            <a:ext cx="4161751" cy="1184729"/>
            <a:chOff x="0" y="0"/>
            <a:chExt cx="2565722" cy="730386"/>
          </a:xfrm>
        </p:grpSpPr>
        <p:sp>
          <p:nvSpPr>
            <p:cNvPr name="Freeform 3" id="3"/>
            <p:cNvSpPr/>
            <p:nvPr/>
          </p:nvSpPr>
          <p:spPr>
            <a:xfrm flipH="false" flipV="false" rot="0">
              <a:off x="0" y="0"/>
              <a:ext cx="2565722" cy="730386"/>
            </a:xfrm>
            <a:custGeom>
              <a:avLst/>
              <a:gdLst/>
              <a:ahLst/>
              <a:cxnLst/>
              <a:rect r="r" b="b" t="t" l="l"/>
              <a:pathLst>
                <a:path h="730386" w="2565722">
                  <a:moveTo>
                    <a:pt x="0" y="0"/>
                  </a:moveTo>
                  <a:lnTo>
                    <a:pt x="2362522" y="0"/>
                  </a:lnTo>
                  <a:lnTo>
                    <a:pt x="2565722" y="365193"/>
                  </a:lnTo>
                  <a:lnTo>
                    <a:pt x="2362522" y="730386"/>
                  </a:lnTo>
                  <a:lnTo>
                    <a:pt x="0" y="730386"/>
                  </a:lnTo>
                  <a:lnTo>
                    <a:pt x="203200" y="365193"/>
                  </a:lnTo>
                  <a:lnTo>
                    <a:pt x="0" y="0"/>
                  </a:lnTo>
                  <a:close/>
                </a:path>
              </a:pathLst>
            </a:custGeom>
            <a:solidFill>
              <a:srgbClr val="145DA0"/>
            </a:solidFill>
          </p:spPr>
        </p:sp>
        <p:sp>
          <p:nvSpPr>
            <p:cNvPr name="TextBox 4" id="4"/>
            <p:cNvSpPr txBox="true"/>
            <p:nvPr/>
          </p:nvSpPr>
          <p:spPr>
            <a:xfrm>
              <a:off x="177800" y="-38100"/>
              <a:ext cx="2311722" cy="768486"/>
            </a:xfrm>
            <a:prstGeom prst="rect">
              <a:avLst/>
            </a:prstGeom>
          </p:spPr>
          <p:txBody>
            <a:bodyPr anchor="ctr" rtlCol="false" tIns="50800" lIns="50800" bIns="50800" rIns="50800"/>
            <a:lstStyle/>
            <a:p>
              <a:pPr algn="ctr">
                <a:lnSpc>
                  <a:spcPts val="2605"/>
                </a:lnSpc>
              </a:pPr>
            </a:p>
          </p:txBody>
        </p:sp>
      </p:grpSp>
      <p:grpSp>
        <p:nvGrpSpPr>
          <p:cNvPr name="Group 5" id="5"/>
          <p:cNvGrpSpPr/>
          <p:nvPr/>
        </p:nvGrpSpPr>
        <p:grpSpPr>
          <a:xfrm rot="-10800000">
            <a:off x="6093797" y="3368497"/>
            <a:ext cx="4161751" cy="1184729"/>
            <a:chOff x="0" y="0"/>
            <a:chExt cx="2565722" cy="730386"/>
          </a:xfrm>
        </p:grpSpPr>
        <p:sp>
          <p:nvSpPr>
            <p:cNvPr name="Freeform 6" id="6"/>
            <p:cNvSpPr/>
            <p:nvPr/>
          </p:nvSpPr>
          <p:spPr>
            <a:xfrm flipH="false" flipV="false" rot="0">
              <a:off x="0" y="0"/>
              <a:ext cx="2565722" cy="730386"/>
            </a:xfrm>
            <a:custGeom>
              <a:avLst/>
              <a:gdLst/>
              <a:ahLst/>
              <a:cxnLst/>
              <a:rect r="r" b="b" t="t" l="l"/>
              <a:pathLst>
                <a:path h="730386" w="2565722">
                  <a:moveTo>
                    <a:pt x="0" y="0"/>
                  </a:moveTo>
                  <a:lnTo>
                    <a:pt x="2362522" y="0"/>
                  </a:lnTo>
                  <a:lnTo>
                    <a:pt x="2565722" y="365193"/>
                  </a:lnTo>
                  <a:lnTo>
                    <a:pt x="2362522" y="730386"/>
                  </a:lnTo>
                  <a:lnTo>
                    <a:pt x="0" y="730386"/>
                  </a:lnTo>
                  <a:lnTo>
                    <a:pt x="203200" y="365193"/>
                  </a:lnTo>
                  <a:lnTo>
                    <a:pt x="0" y="0"/>
                  </a:lnTo>
                  <a:close/>
                </a:path>
              </a:pathLst>
            </a:custGeom>
            <a:solidFill>
              <a:srgbClr val="0071C9"/>
            </a:solidFill>
          </p:spPr>
        </p:sp>
        <p:sp>
          <p:nvSpPr>
            <p:cNvPr name="TextBox 7" id="7"/>
            <p:cNvSpPr txBox="true"/>
            <p:nvPr/>
          </p:nvSpPr>
          <p:spPr>
            <a:xfrm>
              <a:off x="177800" y="-38100"/>
              <a:ext cx="2311722" cy="768486"/>
            </a:xfrm>
            <a:prstGeom prst="rect">
              <a:avLst/>
            </a:prstGeom>
          </p:spPr>
          <p:txBody>
            <a:bodyPr anchor="ctr" rtlCol="false" tIns="50800" lIns="50800" bIns="50800" rIns="50800"/>
            <a:lstStyle/>
            <a:p>
              <a:pPr algn="ctr">
                <a:lnSpc>
                  <a:spcPts val="2605"/>
                </a:lnSpc>
              </a:pPr>
            </a:p>
          </p:txBody>
        </p:sp>
      </p:grpSp>
      <p:grpSp>
        <p:nvGrpSpPr>
          <p:cNvPr name="Group 8" id="8"/>
          <p:cNvGrpSpPr/>
          <p:nvPr/>
        </p:nvGrpSpPr>
        <p:grpSpPr>
          <a:xfrm rot="0">
            <a:off x="7724615" y="4553226"/>
            <a:ext cx="4161751" cy="1184729"/>
            <a:chOff x="0" y="0"/>
            <a:chExt cx="2565722" cy="730386"/>
          </a:xfrm>
        </p:grpSpPr>
        <p:sp>
          <p:nvSpPr>
            <p:cNvPr name="Freeform 9" id="9"/>
            <p:cNvSpPr/>
            <p:nvPr/>
          </p:nvSpPr>
          <p:spPr>
            <a:xfrm flipH="false" flipV="false" rot="0">
              <a:off x="0" y="0"/>
              <a:ext cx="2565722" cy="730386"/>
            </a:xfrm>
            <a:custGeom>
              <a:avLst/>
              <a:gdLst/>
              <a:ahLst/>
              <a:cxnLst/>
              <a:rect r="r" b="b" t="t" l="l"/>
              <a:pathLst>
                <a:path h="730386" w="2565722">
                  <a:moveTo>
                    <a:pt x="0" y="0"/>
                  </a:moveTo>
                  <a:lnTo>
                    <a:pt x="2362522" y="0"/>
                  </a:lnTo>
                  <a:lnTo>
                    <a:pt x="2565722" y="365193"/>
                  </a:lnTo>
                  <a:lnTo>
                    <a:pt x="2362522" y="730386"/>
                  </a:lnTo>
                  <a:lnTo>
                    <a:pt x="0" y="730386"/>
                  </a:lnTo>
                  <a:lnTo>
                    <a:pt x="203200" y="365193"/>
                  </a:lnTo>
                  <a:lnTo>
                    <a:pt x="0" y="0"/>
                  </a:lnTo>
                  <a:close/>
                </a:path>
              </a:pathLst>
            </a:custGeom>
            <a:solidFill>
              <a:srgbClr val="56AEFF"/>
            </a:solidFill>
          </p:spPr>
        </p:sp>
        <p:sp>
          <p:nvSpPr>
            <p:cNvPr name="TextBox 10" id="10"/>
            <p:cNvSpPr txBox="true"/>
            <p:nvPr/>
          </p:nvSpPr>
          <p:spPr>
            <a:xfrm>
              <a:off x="177800" y="-38100"/>
              <a:ext cx="2311722" cy="768486"/>
            </a:xfrm>
            <a:prstGeom prst="rect">
              <a:avLst/>
            </a:prstGeom>
          </p:spPr>
          <p:txBody>
            <a:bodyPr anchor="ctr" rtlCol="false" tIns="50800" lIns="50800" bIns="50800" rIns="50800"/>
            <a:lstStyle/>
            <a:p>
              <a:pPr algn="ctr">
                <a:lnSpc>
                  <a:spcPts val="2605"/>
                </a:lnSpc>
              </a:pPr>
            </a:p>
          </p:txBody>
        </p:sp>
      </p:grpSp>
      <p:grpSp>
        <p:nvGrpSpPr>
          <p:cNvPr name="Group 11" id="11"/>
          <p:cNvGrpSpPr/>
          <p:nvPr/>
        </p:nvGrpSpPr>
        <p:grpSpPr>
          <a:xfrm rot="-10800000">
            <a:off x="6758203" y="5737955"/>
            <a:ext cx="4161751" cy="1184729"/>
            <a:chOff x="0" y="0"/>
            <a:chExt cx="2565722" cy="730386"/>
          </a:xfrm>
        </p:grpSpPr>
        <p:sp>
          <p:nvSpPr>
            <p:cNvPr name="Freeform 12" id="12"/>
            <p:cNvSpPr/>
            <p:nvPr/>
          </p:nvSpPr>
          <p:spPr>
            <a:xfrm flipH="false" flipV="false" rot="0">
              <a:off x="0" y="0"/>
              <a:ext cx="2565722" cy="730386"/>
            </a:xfrm>
            <a:custGeom>
              <a:avLst/>
              <a:gdLst/>
              <a:ahLst/>
              <a:cxnLst/>
              <a:rect r="r" b="b" t="t" l="l"/>
              <a:pathLst>
                <a:path h="730386" w="2565722">
                  <a:moveTo>
                    <a:pt x="0" y="0"/>
                  </a:moveTo>
                  <a:lnTo>
                    <a:pt x="2362522" y="0"/>
                  </a:lnTo>
                  <a:lnTo>
                    <a:pt x="2565722" y="365193"/>
                  </a:lnTo>
                  <a:lnTo>
                    <a:pt x="2362522" y="730386"/>
                  </a:lnTo>
                  <a:lnTo>
                    <a:pt x="0" y="730386"/>
                  </a:lnTo>
                  <a:lnTo>
                    <a:pt x="203200" y="365193"/>
                  </a:lnTo>
                  <a:lnTo>
                    <a:pt x="0" y="0"/>
                  </a:lnTo>
                  <a:close/>
                </a:path>
              </a:pathLst>
            </a:custGeom>
            <a:solidFill>
              <a:srgbClr val="4BD1FB"/>
            </a:solidFill>
          </p:spPr>
        </p:sp>
        <p:sp>
          <p:nvSpPr>
            <p:cNvPr name="TextBox 13" id="13"/>
            <p:cNvSpPr txBox="true"/>
            <p:nvPr/>
          </p:nvSpPr>
          <p:spPr>
            <a:xfrm>
              <a:off x="177800" y="-38100"/>
              <a:ext cx="2311722" cy="768486"/>
            </a:xfrm>
            <a:prstGeom prst="rect">
              <a:avLst/>
            </a:prstGeom>
          </p:spPr>
          <p:txBody>
            <a:bodyPr anchor="ctr" rtlCol="false" tIns="50800" lIns="50800" bIns="50800" rIns="50800"/>
            <a:lstStyle/>
            <a:p>
              <a:pPr algn="ctr">
                <a:lnSpc>
                  <a:spcPts val="2605"/>
                </a:lnSpc>
              </a:pPr>
            </a:p>
          </p:txBody>
        </p:sp>
      </p:grpSp>
      <p:grpSp>
        <p:nvGrpSpPr>
          <p:cNvPr name="Group 14" id="14"/>
          <p:cNvGrpSpPr/>
          <p:nvPr/>
        </p:nvGrpSpPr>
        <p:grpSpPr>
          <a:xfrm rot="0">
            <a:off x="7724615" y="6918503"/>
            <a:ext cx="4161751" cy="1184729"/>
            <a:chOff x="0" y="0"/>
            <a:chExt cx="2565722" cy="730386"/>
          </a:xfrm>
        </p:grpSpPr>
        <p:sp>
          <p:nvSpPr>
            <p:cNvPr name="Freeform 15" id="15"/>
            <p:cNvSpPr/>
            <p:nvPr/>
          </p:nvSpPr>
          <p:spPr>
            <a:xfrm flipH="false" flipV="false" rot="0">
              <a:off x="0" y="0"/>
              <a:ext cx="2565722" cy="730386"/>
            </a:xfrm>
            <a:custGeom>
              <a:avLst/>
              <a:gdLst/>
              <a:ahLst/>
              <a:cxnLst/>
              <a:rect r="r" b="b" t="t" l="l"/>
              <a:pathLst>
                <a:path h="730386" w="2565722">
                  <a:moveTo>
                    <a:pt x="0" y="0"/>
                  </a:moveTo>
                  <a:lnTo>
                    <a:pt x="2362522" y="0"/>
                  </a:lnTo>
                  <a:lnTo>
                    <a:pt x="2565722" y="365193"/>
                  </a:lnTo>
                  <a:lnTo>
                    <a:pt x="2362522" y="730386"/>
                  </a:lnTo>
                  <a:lnTo>
                    <a:pt x="0" y="730386"/>
                  </a:lnTo>
                  <a:lnTo>
                    <a:pt x="203200" y="365193"/>
                  </a:lnTo>
                  <a:lnTo>
                    <a:pt x="0" y="0"/>
                  </a:lnTo>
                  <a:close/>
                </a:path>
              </a:pathLst>
            </a:custGeom>
            <a:solidFill>
              <a:srgbClr val="CFF4FF"/>
            </a:solidFill>
          </p:spPr>
        </p:sp>
        <p:sp>
          <p:nvSpPr>
            <p:cNvPr name="TextBox 16" id="16"/>
            <p:cNvSpPr txBox="true"/>
            <p:nvPr/>
          </p:nvSpPr>
          <p:spPr>
            <a:xfrm>
              <a:off x="177800" y="-38100"/>
              <a:ext cx="2311722" cy="768486"/>
            </a:xfrm>
            <a:prstGeom prst="rect">
              <a:avLst/>
            </a:prstGeom>
          </p:spPr>
          <p:txBody>
            <a:bodyPr anchor="ctr" rtlCol="false" tIns="50800" lIns="50800" bIns="50800" rIns="50800"/>
            <a:lstStyle/>
            <a:p>
              <a:pPr algn="ctr">
                <a:lnSpc>
                  <a:spcPts val="2605"/>
                </a:lnSpc>
              </a:pPr>
            </a:p>
          </p:txBody>
        </p:sp>
      </p:grpSp>
      <p:sp>
        <p:nvSpPr>
          <p:cNvPr name="TextBox 17" id="17"/>
          <p:cNvSpPr txBox="true"/>
          <p:nvPr/>
        </p:nvSpPr>
        <p:spPr>
          <a:xfrm rot="0">
            <a:off x="6802031" y="3618050"/>
            <a:ext cx="2745282" cy="628407"/>
          </a:xfrm>
          <a:prstGeom prst="rect">
            <a:avLst/>
          </a:prstGeom>
        </p:spPr>
        <p:txBody>
          <a:bodyPr anchor="t" rtlCol="false" tIns="0" lIns="0" bIns="0" rIns="0">
            <a:spAutoFit/>
          </a:bodyPr>
          <a:lstStyle/>
          <a:p>
            <a:pPr algn="ctr" marL="0" indent="0" lvl="0">
              <a:lnSpc>
                <a:spcPts val="5185"/>
              </a:lnSpc>
              <a:spcBef>
                <a:spcPct val="0"/>
              </a:spcBef>
            </a:pPr>
            <a:r>
              <a:rPr lang="en-US" sz="3757">
                <a:solidFill>
                  <a:srgbClr val="051D40"/>
                </a:solidFill>
                <a:latin typeface="DM Sans Bold"/>
                <a:ea typeface="DM Sans Bold"/>
                <a:cs typeface="DM Sans Bold"/>
                <a:sym typeface="DM Sans Bold"/>
              </a:rPr>
              <a:t>2</a:t>
            </a:r>
          </a:p>
        </p:txBody>
      </p:sp>
      <p:sp>
        <p:nvSpPr>
          <p:cNvPr name="TextBox 18" id="18"/>
          <p:cNvSpPr txBox="true"/>
          <p:nvPr/>
        </p:nvSpPr>
        <p:spPr>
          <a:xfrm rot="0">
            <a:off x="7768443" y="2433321"/>
            <a:ext cx="2745282" cy="628407"/>
          </a:xfrm>
          <a:prstGeom prst="rect">
            <a:avLst/>
          </a:prstGeom>
        </p:spPr>
        <p:txBody>
          <a:bodyPr anchor="t" rtlCol="false" tIns="0" lIns="0" bIns="0" rIns="0">
            <a:spAutoFit/>
          </a:bodyPr>
          <a:lstStyle/>
          <a:p>
            <a:pPr algn="ctr" marL="0" indent="0" lvl="0">
              <a:lnSpc>
                <a:spcPts val="5185"/>
              </a:lnSpc>
              <a:spcBef>
                <a:spcPct val="0"/>
              </a:spcBef>
            </a:pPr>
            <a:r>
              <a:rPr lang="en-US" sz="3757">
                <a:solidFill>
                  <a:srgbClr val="051D40"/>
                </a:solidFill>
                <a:latin typeface="DM Sans Bold"/>
                <a:ea typeface="DM Sans Bold"/>
                <a:cs typeface="DM Sans Bold"/>
                <a:sym typeface="DM Sans Bold"/>
              </a:rPr>
              <a:t>1</a:t>
            </a:r>
          </a:p>
        </p:txBody>
      </p:sp>
      <p:sp>
        <p:nvSpPr>
          <p:cNvPr name="TextBox 19" id="19"/>
          <p:cNvSpPr txBox="true"/>
          <p:nvPr/>
        </p:nvSpPr>
        <p:spPr>
          <a:xfrm rot="0">
            <a:off x="11388338" y="2246990"/>
            <a:ext cx="5870962" cy="1562157"/>
          </a:xfrm>
          <a:prstGeom prst="rect">
            <a:avLst/>
          </a:prstGeom>
        </p:spPr>
        <p:txBody>
          <a:bodyPr anchor="t" rtlCol="false" tIns="0" lIns="0" bIns="0" rIns="0">
            <a:spAutoFit/>
          </a:bodyPr>
          <a:lstStyle/>
          <a:p>
            <a:pPr algn="ctr" marL="0" indent="0" lvl="0">
              <a:lnSpc>
                <a:spcPts val="3111"/>
              </a:lnSpc>
            </a:pPr>
            <a:r>
              <a:rPr lang="en-US" sz="2469">
                <a:solidFill>
                  <a:srgbClr val="FFFFFF"/>
                </a:solidFill>
                <a:latin typeface="DM Sans"/>
                <a:ea typeface="DM Sans"/>
                <a:cs typeface="DM Sans"/>
                <a:sym typeface="DM Sans"/>
              </a:rPr>
              <a:t>Baca masalah yang diberikan dan kumpulkan informasi </a:t>
            </a:r>
            <a:r>
              <a:rPr lang="en-US" sz="2469">
                <a:solidFill>
                  <a:srgbClr val="FFFFFF"/>
                </a:solidFill>
                <a:latin typeface="DM Sans"/>
                <a:ea typeface="DM Sans"/>
                <a:cs typeface="DM Sans"/>
                <a:sym typeface="DM Sans"/>
              </a:rPr>
              <a:t>apa yang membantu dalam melakukan penjumlahan </a:t>
            </a:r>
            <a:r>
              <a:rPr lang="en-US" sz="2469">
                <a:solidFill>
                  <a:srgbClr val="FFFFFF"/>
                </a:solidFill>
                <a:latin typeface="DM Sans"/>
                <a:ea typeface="DM Sans"/>
                <a:cs typeface="DM Sans"/>
                <a:sym typeface="DM Sans"/>
              </a:rPr>
              <a:t>pecahan.</a:t>
            </a:r>
          </a:p>
        </p:txBody>
      </p:sp>
      <p:sp>
        <p:nvSpPr>
          <p:cNvPr name="TextBox 20" id="20"/>
          <p:cNvSpPr txBox="true"/>
          <p:nvPr/>
        </p:nvSpPr>
        <p:spPr>
          <a:xfrm rot="0">
            <a:off x="8347593" y="4802779"/>
            <a:ext cx="2745282" cy="628407"/>
          </a:xfrm>
          <a:prstGeom prst="rect">
            <a:avLst/>
          </a:prstGeom>
        </p:spPr>
        <p:txBody>
          <a:bodyPr anchor="t" rtlCol="false" tIns="0" lIns="0" bIns="0" rIns="0">
            <a:spAutoFit/>
          </a:bodyPr>
          <a:lstStyle/>
          <a:p>
            <a:pPr algn="ctr" marL="0" indent="0" lvl="0">
              <a:lnSpc>
                <a:spcPts val="5185"/>
              </a:lnSpc>
              <a:spcBef>
                <a:spcPct val="0"/>
              </a:spcBef>
            </a:pPr>
            <a:r>
              <a:rPr lang="en-US" sz="3757">
                <a:solidFill>
                  <a:srgbClr val="051D40"/>
                </a:solidFill>
                <a:latin typeface="DM Sans Bold"/>
                <a:ea typeface="DM Sans Bold"/>
                <a:cs typeface="DM Sans Bold"/>
                <a:sym typeface="DM Sans Bold"/>
              </a:rPr>
              <a:t>3</a:t>
            </a:r>
          </a:p>
        </p:txBody>
      </p:sp>
      <p:sp>
        <p:nvSpPr>
          <p:cNvPr name="TextBox 21" id="21"/>
          <p:cNvSpPr txBox="true"/>
          <p:nvPr/>
        </p:nvSpPr>
        <p:spPr>
          <a:xfrm rot="0">
            <a:off x="7381181" y="5987507"/>
            <a:ext cx="2745282" cy="628407"/>
          </a:xfrm>
          <a:prstGeom prst="rect">
            <a:avLst/>
          </a:prstGeom>
        </p:spPr>
        <p:txBody>
          <a:bodyPr anchor="t" rtlCol="false" tIns="0" lIns="0" bIns="0" rIns="0">
            <a:spAutoFit/>
          </a:bodyPr>
          <a:lstStyle/>
          <a:p>
            <a:pPr algn="ctr" marL="0" indent="0" lvl="0">
              <a:lnSpc>
                <a:spcPts val="5185"/>
              </a:lnSpc>
              <a:spcBef>
                <a:spcPct val="0"/>
              </a:spcBef>
            </a:pPr>
            <a:r>
              <a:rPr lang="en-US" sz="3757">
                <a:solidFill>
                  <a:srgbClr val="051D40"/>
                </a:solidFill>
                <a:latin typeface="DM Sans Bold"/>
                <a:ea typeface="DM Sans Bold"/>
                <a:cs typeface="DM Sans Bold"/>
                <a:sym typeface="DM Sans Bold"/>
              </a:rPr>
              <a:t>4</a:t>
            </a:r>
          </a:p>
        </p:txBody>
      </p:sp>
      <p:sp>
        <p:nvSpPr>
          <p:cNvPr name="TextBox 22" id="22"/>
          <p:cNvSpPr txBox="true"/>
          <p:nvPr/>
        </p:nvSpPr>
        <p:spPr>
          <a:xfrm rot="0">
            <a:off x="8432849" y="7170333"/>
            <a:ext cx="2745282" cy="628407"/>
          </a:xfrm>
          <a:prstGeom prst="rect">
            <a:avLst/>
          </a:prstGeom>
        </p:spPr>
        <p:txBody>
          <a:bodyPr anchor="t" rtlCol="false" tIns="0" lIns="0" bIns="0" rIns="0">
            <a:spAutoFit/>
          </a:bodyPr>
          <a:lstStyle/>
          <a:p>
            <a:pPr algn="ctr" marL="0" indent="0" lvl="0">
              <a:lnSpc>
                <a:spcPts val="5185"/>
              </a:lnSpc>
              <a:spcBef>
                <a:spcPct val="0"/>
              </a:spcBef>
            </a:pPr>
            <a:r>
              <a:rPr lang="en-US" sz="3757">
                <a:solidFill>
                  <a:srgbClr val="051D40"/>
                </a:solidFill>
                <a:latin typeface="DM Sans Bold"/>
                <a:ea typeface="DM Sans Bold"/>
                <a:cs typeface="DM Sans Bold"/>
                <a:sym typeface="DM Sans Bold"/>
              </a:rPr>
              <a:t>4</a:t>
            </a:r>
          </a:p>
        </p:txBody>
      </p:sp>
      <p:sp>
        <p:nvSpPr>
          <p:cNvPr name="TextBox 23" id="23"/>
          <p:cNvSpPr txBox="true"/>
          <p:nvPr/>
        </p:nvSpPr>
        <p:spPr>
          <a:xfrm rot="0">
            <a:off x="502422" y="3364096"/>
            <a:ext cx="5354103" cy="1562157"/>
          </a:xfrm>
          <a:prstGeom prst="rect">
            <a:avLst/>
          </a:prstGeom>
        </p:spPr>
        <p:txBody>
          <a:bodyPr anchor="t" rtlCol="false" tIns="0" lIns="0" bIns="0" rIns="0">
            <a:spAutoFit/>
          </a:bodyPr>
          <a:lstStyle/>
          <a:p>
            <a:pPr algn="ctr" marL="0" indent="0" lvl="0">
              <a:lnSpc>
                <a:spcPts val="3111"/>
              </a:lnSpc>
            </a:pPr>
            <a:r>
              <a:rPr lang="en-US" sz="2469">
                <a:solidFill>
                  <a:srgbClr val="FFFFFF"/>
                </a:solidFill>
                <a:latin typeface="DM Sans"/>
                <a:ea typeface="DM Sans"/>
                <a:cs typeface="DM Sans"/>
                <a:sym typeface="DM Sans"/>
              </a:rPr>
              <a:t>Buat rumus penjumlahan dan pikirkan tentang cara </a:t>
            </a:r>
            <a:r>
              <a:rPr lang="en-US" sz="2469">
                <a:solidFill>
                  <a:srgbClr val="FFFFFF"/>
                </a:solidFill>
                <a:latin typeface="DM Sans"/>
                <a:ea typeface="DM Sans"/>
                <a:cs typeface="DM Sans"/>
                <a:sym typeface="DM Sans"/>
              </a:rPr>
              <a:t>menghitungnya menggunakan diagram dan garis bilangan.</a:t>
            </a:r>
          </a:p>
        </p:txBody>
      </p:sp>
      <p:sp>
        <p:nvSpPr>
          <p:cNvPr name="TextBox 24" id="24"/>
          <p:cNvSpPr txBox="true"/>
          <p:nvPr/>
        </p:nvSpPr>
        <p:spPr>
          <a:xfrm rot="0">
            <a:off x="12037445" y="4562751"/>
            <a:ext cx="5755783" cy="1171676"/>
          </a:xfrm>
          <a:prstGeom prst="rect">
            <a:avLst/>
          </a:prstGeom>
        </p:spPr>
        <p:txBody>
          <a:bodyPr anchor="t" rtlCol="false" tIns="0" lIns="0" bIns="0" rIns="0">
            <a:spAutoFit/>
          </a:bodyPr>
          <a:lstStyle/>
          <a:p>
            <a:pPr algn="ctr" marL="0" indent="0" lvl="0">
              <a:lnSpc>
                <a:spcPts val="3111"/>
              </a:lnSpc>
            </a:pPr>
            <a:r>
              <a:rPr lang="en-US" sz="2469">
                <a:solidFill>
                  <a:srgbClr val="FFFFFF"/>
                </a:solidFill>
                <a:latin typeface="DM Sans"/>
                <a:ea typeface="DM Sans"/>
                <a:cs typeface="DM Sans"/>
                <a:sym typeface="DM Sans"/>
              </a:rPr>
              <a:t>Diskusikan apa yang harus dilakukan jika jumlahnya </a:t>
            </a:r>
            <a:r>
              <a:rPr lang="en-US" sz="2469">
                <a:solidFill>
                  <a:srgbClr val="FFFFFF"/>
                </a:solidFill>
                <a:latin typeface="DM Sans"/>
                <a:ea typeface="DM Sans"/>
                <a:cs typeface="DM Sans"/>
                <a:sym typeface="DM Sans"/>
              </a:rPr>
              <a:t>menjadi pecahan tak biasa.</a:t>
            </a:r>
          </a:p>
        </p:txBody>
      </p:sp>
      <p:sp>
        <p:nvSpPr>
          <p:cNvPr name="TextBox 25" id="25"/>
          <p:cNvSpPr txBox="true"/>
          <p:nvPr/>
        </p:nvSpPr>
        <p:spPr>
          <a:xfrm rot="0">
            <a:off x="1949758" y="5731651"/>
            <a:ext cx="4656045" cy="911542"/>
          </a:xfrm>
          <a:prstGeom prst="rect">
            <a:avLst/>
          </a:prstGeom>
        </p:spPr>
        <p:txBody>
          <a:bodyPr anchor="t" rtlCol="false" tIns="0" lIns="0" bIns="0" rIns="0">
            <a:spAutoFit/>
          </a:bodyPr>
          <a:lstStyle/>
          <a:p>
            <a:pPr algn="ctr" marL="0" indent="0" lvl="0">
              <a:lnSpc>
                <a:spcPts val="3615"/>
              </a:lnSpc>
            </a:pPr>
            <a:r>
              <a:rPr lang="en-US" sz="2869">
                <a:solidFill>
                  <a:srgbClr val="FFFFFF"/>
                </a:solidFill>
                <a:latin typeface="DM Sans"/>
                <a:ea typeface="DM Sans"/>
                <a:cs typeface="DM Sans"/>
                <a:sym typeface="DM Sans"/>
              </a:rPr>
              <a:t>Rangkum cara menjumlahkan pecahan.</a:t>
            </a:r>
          </a:p>
        </p:txBody>
      </p:sp>
      <p:sp>
        <p:nvSpPr>
          <p:cNvPr name="TextBox 26" id="26"/>
          <p:cNvSpPr txBox="true"/>
          <p:nvPr/>
        </p:nvSpPr>
        <p:spPr>
          <a:xfrm rot="0">
            <a:off x="11886366" y="6881743"/>
            <a:ext cx="4500162" cy="1004506"/>
          </a:xfrm>
          <a:prstGeom prst="rect">
            <a:avLst/>
          </a:prstGeom>
        </p:spPr>
        <p:txBody>
          <a:bodyPr anchor="t" rtlCol="false" tIns="0" lIns="0" bIns="0" rIns="0">
            <a:spAutoFit/>
          </a:bodyPr>
          <a:lstStyle/>
          <a:p>
            <a:pPr algn="ctr" marL="0" indent="0" lvl="0">
              <a:lnSpc>
                <a:spcPts val="3993"/>
              </a:lnSpc>
            </a:pPr>
            <a:r>
              <a:rPr lang="en-US" sz="3169">
                <a:solidFill>
                  <a:srgbClr val="FFFFFF"/>
                </a:solidFill>
                <a:latin typeface="DM Sans"/>
                <a:ea typeface="DM Sans"/>
                <a:cs typeface="DM Sans"/>
                <a:sym typeface="DM Sans"/>
              </a:rPr>
              <a:t>Mengerjakan soal latihan.</a:t>
            </a:r>
          </a:p>
        </p:txBody>
      </p:sp>
      <p:sp>
        <p:nvSpPr>
          <p:cNvPr name="Freeform 27" id="27"/>
          <p:cNvSpPr/>
          <p:nvPr/>
        </p:nvSpPr>
        <p:spPr>
          <a:xfrm flipH="false" flipV="false" rot="0">
            <a:off x="-2519628" y="7227483"/>
            <a:ext cx="7086596" cy="7086596"/>
          </a:xfrm>
          <a:custGeom>
            <a:avLst/>
            <a:gdLst/>
            <a:ahLst/>
            <a:cxnLst/>
            <a:rect r="r" b="b" t="t" l="l"/>
            <a:pathLst>
              <a:path h="7086596" w="7086596">
                <a:moveTo>
                  <a:pt x="0" y="0"/>
                </a:moveTo>
                <a:lnTo>
                  <a:pt x="7086596" y="0"/>
                </a:lnTo>
                <a:lnTo>
                  <a:pt x="7086596" y="7086596"/>
                </a:lnTo>
                <a:lnTo>
                  <a:pt x="0" y="70865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10436461">
            <a:off x="14152110" y="-4118246"/>
            <a:ext cx="6566182" cy="6566182"/>
          </a:xfrm>
          <a:custGeom>
            <a:avLst/>
            <a:gdLst/>
            <a:ahLst/>
            <a:cxnLst/>
            <a:rect r="r" b="b" t="t" l="l"/>
            <a:pathLst>
              <a:path h="6566182" w="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9" id="29"/>
          <p:cNvSpPr/>
          <p:nvPr/>
        </p:nvSpPr>
        <p:spPr>
          <a:xfrm flipH="false" flipV="false" rot="0">
            <a:off x="3044940" y="708150"/>
            <a:ext cx="1720845" cy="641099"/>
          </a:xfrm>
          <a:custGeom>
            <a:avLst/>
            <a:gdLst/>
            <a:ahLst/>
            <a:cxnLst/>
            <a:rect r="r" b="b" t="t" l="l"/>
            <a:pathLst>
              <a:path h="641099" w="1720845">
                <a:moveTo>
                  <a:pt x="0" y="0"/>
                </a:moveTo>
                <a:lnTo>
                  <a:pt x="1720845" y="0"/>
                </a:lnTo>
                <a:lnTo>
                  <a:pt x="1720845" y="641100"/>
                </a:lnTo>
                <a:lnTo>
                  <a:pt x="0" y="641100"/>
                </a:lnTo>
                <a:lnTo>
                  <a:pt x="0" y="0"/>
                </a:lnTo>
                <a:close/>
              </a:path>
            </a:pathLst>
          </a:custGeom>
          <a:blipFill>
            <a:blip r:embed="rId4"/>
            <a:stretch>
              <a:fillRect l="0" t="0" r="0" b="0"/>
            </a:stretch>
          </a:blipFill>
        </p:spPr>
      </p:sp>
      <p:sp>
        <p:nvSpPr>
          <p:cNvPr name="TextBox 30" id="30"/>
          <p:cNvSpPr txBox="true"/>
          <p:nvPr/>
        </p:nvSpPr>
        <p:spPr>
          <a:xfrm rot="0">
            <a:off x="5937360" y="590594"/>
            <a:ext cx="6718081" cy="1171487"/>
          </a:xfrm>
          <a:prstGeom prst="rect">
            <a:avLst/>
          </a:prstGeom>
        </p:spPr>
        <p:txBody>
          <a:bodyPr anchor="t" rtlCol="false" tIns="0" lIns="0" bIns="0" rIns="0">
            <a:spAutoFit/>
          </a:bodyPr>
          <a:lstStyle/>
          <a:p>
            <a:pPr algn="ctr" marL="0" indent="0" lvl="0">
              <a:lnSpc>
                <a:spcPts val="4639"/>
              </a:lnSpc>
              <a:spcBef>
                <a:spcPct val="0"/>
              </a:spcBef>
            </a:pPr>
            <a:r>
              <a:rPr lang="en-US" sz="3866">
                <a:solidFill>
                  <a:srgbClr val="FFFFFF"/>
                </a:solidFill>
                <a:latin typeface="Now Bold"/>
                <a:ea typeface="Now Bold"/>
                <a:cs typeface="Now Bold"/>
                <a:sym typeface="Now Bold"/>
              </a:rPr>
              <a:t>ALUR PEMBELAJARAN PENJUMLAHAN PECAHAN </a:t>
            </a:r>
          </a:p>
        </p:txBody>
      </p:sp>
      <p:sp>
        <p:nvSpPr>
          <p:cNvPr name="Freeform 31" id="31"/>
          <p:cNvSpPr/>
          <p:nvPr/>
        </p:nvSpPr>
        <p:spPr>
          <a:xfrm flipH="false" flipV="false" rot="0">
            <a:off x="13194492" y="860550"/>
            <a:ext cx="1720845" cy="641099"/>
          </a:xfrm>
          <a:custGeom>
            <a:avLst/>
            <a:gdLst/>
            <a:ahLst/>
            <a:cxnLst/>
            <a:rect r="r" b="b" t="t" l="l"/>
            <a:pathLst>
              <a:path h="641099" w="1720845">
                <a:moveTo>
                  <a:pt x="0" y="0"/>
                </a:moveTo>
                <a:lnTo>
                  <a:pt x="1720845" y="0"/>
                </a:lnTo>
                <a:lnTo>
                  <a:pt x="1720845" y="641100"/>
                </a:lnTo>
                <a:lnTo>
                  <a:pt x="0" y="641100"/>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90630" y="2927937"/>
            <a:ext cx="8039169" cy="3284208"/>
          </a:xfrm>
          <a:custGeom>
            <a:avLst/>
            <a:gdLst/>
            <a:ahLst/>
            <a:cxnLst/>
            <a:rect r="r" b="b" t="t" l="l"/>
            <a:pathLst>
              <a:path h="3284208" w="8039169">
                <a:moveTo>
                  <a:pt x="0" y="0"/>
                </a:moveTo>
                <a:lnTo>
                  <a:pt x="8039170" y="0"/>
                </a:lnTo>
                <a:lnTo>
                  <a:pt x="8039170" y="3284208"/>
                </a:lnTo>
                <a:lnTo>
                  <a:pt x="0" y="3284208"/>
                </a:lnTo>
                <a:lnTo>
                  <a:pt x="0" y="0"/>
                </a:lnTo>
                <a:close/>
              </a:path>
            </a:pathLst>
          </a:custGeom>
          <a:blipFill>
            <a:blip r:embed="rId6"/>
            <a:stretch>
              <a:fillRect l="0" t="0" r="0" b="0"/>
            </a:stretch>
          </a:blipFill>
        </p:spPr>
      </p:sp>
      <p:sp>
        <p:nvSpPr>
          <p:cNvPr name="Freeform 5" id="5"/>
          <p:cNvSpPr/>
          <p:nvPr/>
        </p:nvSpPr>
        <p:spPr>
          <a:xfrm flipH="false" flipV="false" rot="0">
            <a:off x="8823999" y="2927937"/>
            <a:ext cx="8876118" cy="3241449"/>
          </a:xfrm>
          <a:custGeom>
            <a:avLst/>
            <a:gdLst/>
            <a:ahLst/>
            <a:cxnLst/>
            <a:rect r="r" b="b" t="t" l="l"/>
            <a:pathLst>
              <a:path h="3241449" w="8876118">
                <a:moveTo>
                  <a:pt x="0" y="0"/>
                </a:moveTo>
                <a:lnTo>
                  <a:pt x="8876118" y="0"/>
                </a:lnTo>
                <a:lnTo>
                  <a:pt x="8876118" y="3241450"/>
                </a:lnTo>
                <a:lnTo>
                  <a:pt x="0" y="3241450"/>
                </a:lnTo>
                <a:lnTo>
                  <a:pt x="0" y="0"/>
                </a:lnTo>
                <a:close/>
              </a:path>
            </a:pathLst>
          </a:custGeom>
          <a:blipFill>
            <a:blip r:embed="rId7"/>
            <a:stretch>
              <a:fillRect l="0" t="0" r="0" b="0"/>
            </a:stretch>
          </a:blipFill>
        </p:spPr>
      </p:sp>
      <p:sp>
        <p:nvSpPr>
          <p:cNvPr name="Freeform 6" id="6"/>
          <p:cNvSpPr/>
          <p:nvPr/>
        </p:nvSpPr>
        <p:spPr>
          <a:xfrm flipH="false" flipV="false" rot="0">
            <a:off x="490630" y="6364545"/>
            <a:ext cx="5527328" cy="3641416"/>
          </a:xfrm>
          <a:custGeom>
            <a:avLst/>
            <a:gdLst/>
            <a:ahLst/>
            <a:cxnLst/>
            <a:rect r="r" b="b" t="t" l="l"/>
            <a:pathLst>
              <a:path h="3641416" w="5527328">
                <a:moveTo>
                  <a:pt x="0" y="0"/>
                </a:moveTo>
                <a:lnTo>
                  <a:pt x="5527328" y="0"/>
                </a:lnTo>
                <a:lnTo>
                  <a:pt x="5527328" y="3641416"/>
                </a:lnTo>
                <a:lnTo>
                  <a:pt x="0" y="3641416"/>
                </a:lnTo>
                <a:lnTo>
                  <a:pt x="0" y="0"/>
                </a:lnTo>
                <a:close/>
              </a:path>
            </a:pathLst>
          </a:custGeom>
          <a:blipFill>
            <a:blip r:embed="rId8"/>
            <a:stretch>
              <a:fillRect l="0" t="0" r="0" b="0"/>
            </a:stretch>
          </a:blipFill>
        </p:spPr>
      </p:sp>
      <p:sp>
        <p:nvSpPr>
          <p:cNvPr name="TextBox 7" id="7"/>
          <p:cNvSpPr txBox="true"/>
          <p:nvPr/>
        </p:nvSpPr>
        <p:spPr>
          <a:xfrm rot="0">
            <a:off x="1028700" y="288264"/>
            <a:ext cx="16230600" cy="590506"/>
          </a:xfrm>
          <a:prstGeom prst="rect">
            <a:avLst/>
          </a:prstGeom>
        </p:spPr>
        <p:txBody>
          <a:bodyPr anchor="t" rtlCol="false" tIns="0" lIns="0" bIns="0" rIns="0">
            <a:spAutoFit/>
          </a:bodyPr>
          <a:lstStyle/>
          <a:p>
            <a:pPr algn="ctr" marL="0" indent="0" lvl="0">
              <a:lnSpc>
                <a:spcPts val="4639"/>
              </a:lnSpc>
              <a:spcBef>
                <a:spcPct val="0"/>
              </a:spcBef>
            </a:pPr>
            <a:r>
              <a:rPr lang="en-US" sz="3866">
                <a:solidFill>
                  <a:srgbClr val="FFFFFF"/>
                </a:solidFill>
                <a:latin typeface="Now Bold"/>
                <a:ea typeface="Now Bold"/>
                <a:cs typeface="Now Bold"/>
                <a:sym typeface="Now Bold"/>
              </a:rPr>
              <a:t>PENERAPAN PECAHAN DALAM SITUASI NYATA </a:t>
            </a:r>
          </a:p>
        </p:txBody>
      </p:sp>
      <p:sp>
        <p:nvSpPr>
          <p:cNvPr name="TextBox 8" id="8"/>
          <p:cNvSpPr txBox="true"/>
          <p:nvPr/>
        </p:nvSpPr>
        <p:spPr>
          <a:xfrm rot="0">
            <a:off x="271503" y="1028700"/>
            <a:ext cx="9335911" cy="340320"/>
          </a:xfrm>
          <a:prstGeom prst="rect">
            <a:avLst/>
          </a:prstGeom>
        </p:spPr>
        <p:txBody>
          <a:bodyPr anchor="t" rtlCol="false" tIns="0" lIns="0" bIns="0" rIns="0">
            <a:spAutoFit/>
          </a:bodyPr>
          <a:lstStyle/>
          <a:p>
            <a:pPr algn="l" marL="0" indent="0" lvl="0">
              <a:lnSpc>
                <a:spcPts val="2668"/>
              </a:lnSpc>
              <a:spcBef>
                <a:spcPct val="0"/>
              </a:spcBef>
            </a:pPr>
            <a:r>
              <a:rPr lang="en-US" sz="2224">
                <a:solidFill>
                  <a:srgbClr val="FFFFFF"/>
                </a:solidFill>
                <a:latin typeface="Now Bold"/>
                <a:ea typeface="Now Bold"/>
                <a:cs typeface="Now Bold"/>
                <a:sym typeface="Now Bold"/>
              </a:rPr>
              <a:t>CONTOH: </a:t>
            </a:r>
          </a:p>
        </p:txBody>
      </p:sp>
      <p:sp>
        <p:nvSpPr>
          <p:cNvPr name="TextBox 9" id="9"/>
          <p:cNvSpPr txBox="true"/>
          <p:nvPr/>
        </p:nvSpPr>
        <p:spPr>
          <a:xfrm rot="0">
            <a:off x="699137" y="1704290"/>
            <a:ext cx="17000980" cy="1071248"/>
          </a:xfrm>
          <a:prstGeom prst="rect">
            <a:avLst/>
          </a:prstGeom>
        </p:spPr>
        <p:txBody>
          <a:bodyPr anchor="t" rtlCol="false" tIns="0" lIns="0" bIns="0" rIns="0">
            <a:spAutoFit/>
          </a:bodyPr>
          <a:lstStyle/>
          <a:p>
            <a:pPr algn="ctr" marL="0" indent="0" lvl="0">
              <a:lnSpc>
                <a:spcPts val="4320"/>
              </a:lnSpc>
              <a:spcBef>
                <a:spcPct val="0"/>
              </a:spcBef>
            </a:pPr>
            <a:r>
              <a:rPr lang="en-US" sz="3131">
                <a:solidFill>
                  <a:srgbClr val="FFFFFF"/>
                </a:solidFill>
                <a:latin typeface="DM Sans"/>
                <a:ea typeface="DM Sans"/>
                <a:cs typeface="DM Sans"/>
                <a:sym typeface="DM Sans"/>
              </a:rPr>
              <a:t>Pengurangan dua pecahan dengan penyebut yang sama dapat dilakukan dengan menjumlahkan pembilangnya. </a:t>
            </a:r>
          </a:p>
        </p:txBody>
      </p:sp>
      <p:sp>
        <p:nvSpPr>
          <p:cNvPr name="TextBox 10" id="10"/>
          <p:cNvSpPr txBox="true"/>
          <p:nvPr/>
        </p:nvSpPr>
        <p:spPr>
          <a:xfrm rot="0">
            <a:off x="6529487" y="6545520"/>
            <a:ext cx="5351980" cy="3503111"/>
          </a:xfrm>
          <a:prstGeom prst="rect">
            <a:avLst/>
          </a:prstGeom>
        </p:spPr>
        <p:txBody>
          <a:bodyPr anchor="t" rtlCol="false" tIns="0" lIns="0" bIns="0" rIns="0">
            <a:spAutoFit/>
          </a:bodyPr>
          <a:lstStyle/>
          <a:p>
            <a:pPr algn="l">
              <a:lnSpc>
                <a:spcPts val="4320"/>
              </a:lnSpc>
            </a:pPr>
            <a:r>
              <a:rPr lang="en-US" sz="3131">
                <a:solidFill>
                  <a:srgbClr val="FFFFFF"/>
                </a:solidFill>
                <a:latin typeface="DM Sans"/>
                <a:ea typeface="DM Sans"/>
                <a:cs typeface="DM Sans"/>
                <a:sym typeface="DM Sans"/>
              </a:rPr>
              <a:t>Catatan : </a:t>
            </a:r>
          </a:p>
          <a:p>
            <a:pPr algn="l" marL="0" indent="0" lvl="0">
              <a:lnSpc>
                <a:spcPts val="3906"/>
              </a:lnSpc>
              <a:spcBef>
                <a:spcPct val="0"/>
              </a:spcBef>
            </a:pPr>
            <a:r>
              <a:rPr lang="en-US" sz="2831">
                <a:solidFill>
                  <a:srgbClr val="FFFFFF"/>
                </a:solidFill>
                <a:latin typeface="DM Sans"/>
                <a:ea typeface="DM Sans"/>
                <a:cs typeface="DM Sans"/>
                <a:sym typeface="DM Sans"/>
              </a:rPr>
              <a:t>Pengurangan Pecahan Campuran dapat dilakukan dengan menjumlahkan hasil pengurangan bagian bilangan asli dan hasil pengurangan bagian pecahan. </a:t>
            </a:r>
          </a:p>
        </p:txBody>
      </p:sp>
      <p:sp>
        <p:nvSpPr>
          <p:cNvPr name="TextBox 11" id="11"/>
          <p:cNvSpPr txBox="true"/>
          <p:nvPr/>
        </p:nvSpPr>
        <p:spPr>
          <a:xfrm rot="0">
            <a:off x="11881467" y="6414647"/>
            <a:ext cx="6080977" cy="2954178"/>
          </a:xfrm>
          <a:prstGeom prst="rect">
            <a:avLst/>
          </a:prstGeom>
        </p:spPr>
        <p:txBody>
          <a:bodyPr anchor="t" rtlCol="false" tIns="0" lIns="0" bIns="0" rIns="0">
            <a:spAutoFit/>
          </a:bodyPr>
          <a:lstStyle/>
          <a:p>
            <a:pPr algn="l">
              <a:lnSpc>
                <a:spcPts val="3906"/>
              </a:lnSpc>
            </a:pPr>
            <a:r>
              <a:rPr lang="en-US" sz="2831">
                <a:solidFill>
                  <a:srgbClr val="FFFFFF"/>
                </a:solidFill>
                <a:latin typeface="DM Sans"/>
                <a:ea typeface="DM Sans"/>
                <a:cs typeface="DM Sans"/>
                <a:sym typeface="DM Sans"/>
              </a:rPr>
              <a:t>Catatan: </a:t>
            </a:r>
          </a:p>
          <a:p>
            <a:pPr algn="l" marL="0" indent="0" lvl="0">
              <a:lnSpc>
                <a:spcPts val="3906"/>
              </a:lnSpc>
              <a:spcBef>
                <a:spcPct val="0"/>
              </a:spcBef>
            </a:pPr>
            <a:r>
              <a:rPr lang="en-US" sz="2831">
                <a:solidFill>
                  <a:srgbClr val="FFFFFF"/>
                </a:solidFill>
                <a:latin typeface="DM Sans"/>
                <a:ea typeface="DM Sans"/>
                <a:cs typeface="DM Sans"/>
                <a:sym typeface="DM Sans"/>
              </a:rPr>
              <a:t>Pada pengurangan pecahan campuran dengan penyebut yang sama, </a:t>
            </a:r>
            <a:r>
              <a:rPr lang="en-US" sz="2831">
                <a:solidFill>
                  <a:srgbClr val="FFFFFF"/>
                </a:solidFill>
                <a:latin typeface="DM Sans"/>
                <a:ea typeface="DM Sans"/>
                <a:cs typeface="DM Sans"/>
                <a:sym typeface="DM Sans"/>
              </a:rPr>
              <a:t>apabila pengurangan dari pembilang bagian pecahan tidak dapat dilakukan, kita dapat meminjam bagian dari bilangan asli.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80863" y="2520726"/>
            <a:ext cx="1142373" cy="114237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05"/>
                </a:lnSpc>
              </a:pPr>
            </a:p>
          </p:txBody>
        </p:sp>
      </p:grpSp>
      <p:sp>
        <p:nvSpPr>
          <p:cNvPr name="Freeform 7" id="7"/>
          <p:cNvSpPr/>
          <p:nvPr/>
        </p:nvSpPr>
        <p:spPr>
          <a:xfrm flipH="false" flipV="false" rot="0">
            <a:off x="785466" y="2734660"/>
            <a:ext cx="733166" cy="714504"/>
          </a:xfrm>
          <a:custGeom>
            <a:avLst/>
            <a:gdLst/>
            <a:ahLst/>
            <a:cxnLst/>
            <a:rect r="r" b="b" t="t" l="l"/>
            <a:pathLst>
              <a:path h="714504" w="733166">
                <a:moveTo>
                  <a:pt x="0" y="0"/>
                </a:moveTo>
                <a:lnTo>
                  <a:pt x="733167" y="0"/>
                </a:lnTo>
                <a:lnTo>
                  <a:pt x="733167" y="714504"/>
                </a:lnTo>
                <a:lnTo>
                  <a:pt x="0" y="7145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571187" y="5364538"/>
            <a:ext cx="1142373" cy="114237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05"/>
                </a:lnSpc>
              </a:pPr>
            </a:p>
          </p:txBody>
        </p:sp>
      </p:grpSp>
      <p:sp>
        <p:nvSpPr>
          <p:cNvPr name="Freeform 11" id="11"/>
          <p:cNvSpPr/>
          <p:nvPr/>
        </p:nvSpPr>
        <p:spPr>
          <a:xfrm flipH="false" flipV="false" rot="0">
            <a:off x="849570" y="5613501"/>
            <a:ext cx="585607" cy="669613"/>
          </a:xfrm>
          <a:custGeom>
            <a:avLst/>
            <a:gdLst/>
            <a:ahLst/>
            <a:cxnLst/>
            <a:rect r="r" b="b" t="t" l="l"/>
            <a:pathLst>
              <a:path h="669613" w="585607">
                <a:moveTo>
                  <a:pt x="0" y="0"/>
                </a:moveTo>
                <a:lnTo>
                  <a:pt x="585607" y="0"/>
                </a:lnTo>
                <a:lnTo>
                  <a:pt x="585607" y="669613"/>
                </a:lnTo>
                <a:lnTo>
                  <a:pt x="0" y="6696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2322647" y="2520726"/>
            <a:ext cx="5730154" cy="2128697"/>
          </a:xfrm>
          <a:custGeom>
            <a:avLst/>
            <a:gdLst/>
            <a:ahLst/>
            <a:cxnLst/>
            <a:rect r="r" b="b" t="t" l="l"/>
            <a:pathLst>
              <a:path h="2128697" w="5730154">
                <a:moveTo>
                  <a:pt x="0" y="0"/>
                </a:moveTo>
                <a:lnTo>
                  <a:pt x="5730154" y="0"/>
                </a:lnTo>
                <a:lnTo>
                  <a:pt x="5730154" y="2128696"/>
                </a:lnTo>
                <a:lnTo>
                  <a:pt x="0" y="2128696"/>
                </a:lnTo>
                <a:lnTo>
                  <a:pt x="0" y="0"/>
                </a:lnTo>
                <a:close/>
              </a:path>
            </a:pathLst>
          </a:custGeom>
          <a:blipFill>
            <a:blip r:embed="rId10"/>
            <a:stretch>
              <a:fillRect l="0" t="0" r="0" b="0"/>
            </a:stretch>
          </a:blipFill>
        </p:spPr>
      </p:sp>
      <p:sp>
        <p:nvSpPr>
          <p:cNvPr name="Freeform 13" id="13"/>
          <p:cNvSpPr/>
          <p:nvPr/>
        </p:nvSpPr>
        <p:spPr>
          <a:xfrm flipH="false" flipV="false" rot="0">
            <a:off x="5823894" y="6416168"/>
            <a:ext cx="5662400" cy="3870832"/>
          </a:xfrm>
          <a:custGeom>
            <a:avLst/>
            <a:gdLst/>
            <a:ahLst/>
            <a:cxnLst/>
            <a:rect r="r" b="b" t="t" l="l"/>
            <a:pathLst>
              <a:path h="3870832" w="5662400">
                <a:moveTo>
                  <a:pt x="0" y="0"/>
                </a:moveTo>
                <a:lnTo>
                  <a:pt x="5662399" y="0"/>
                </a:lnTo>
                <a:lnTo>
                  <a:pt x="5662399" y="3870832"/>
                </a:lnTo>
                <a:lnTo>
                  <a:pt x="0" y="3870832"/>
                </a:lnTo>
                <a:lnTo>
                  <a:pt x="0" y="0"/>
                </a:lnTo>
                <a:close/>
              </a:path>
            </a:pathLst>
          </a:custGeom>
          <a:blipFill>
            <a:blip r:embed="rId11"/>
            <a:stretch>
              <a:fillRect l="0" t="0" r="0" b="0"/>
            </a:stretch>
          </a:blipFill>
        </p:spPr>
      </p:sp>
      <p:sp>
        <p:nvSpPr>
          <p:cNvPr name="TextBox 14" id="14"/>
          <p:cNvSpPr txBox="true"/>
          <p:nvPr/>
        </p:nvSpPr>
        <p:spPr>
          <a:xfrm rot="0">
            <a:off x="7342572" y="288605"/>
            <a:ext cx="6931475" cy="740095"/>
          </a:xfrm>
          <a:prstGeom prst="rect">
            <a:avLst/>
          </a:prstGeom>
        </p:spPr>
        <p:txBody>
          <a:bodyPr anchor="t" rtlCol="false" tIns="0" lIns="0" bIns="0" rIns="0">
            <a:spAutoFit/>
          </a:bodyPr>
          <a:lstStyle/>
          <a:p>
            <a:pPr algn="l" marL="0" indent="0" lvl="0">
              <a:lnSpc>
                <a:spcPts val="5719"/>
              </a:lnSpc>
              <a:spcBef>
                <a:spcPct val="0"/>
              </a:spcBef>
            </a:pPr>
            <a:r>
              <a:rPr lang="en-US" sz="4766">
                <a:solidFill>
                  <a:srgbClr val="FFFFFF"/>
                </a:solidFill>
                <a:latin typeface="Now Bold"/>
                <a:ea typeface="Now Bold"/>
                <a:cs typeface="Now Bold"/>
                <a:sym typeface="Now Bold"/>
              </a:rPr>
              <a:t>KONSEP PECAHAN </a:t>
            </a:r>
          </a:p>
        </p:txBody>
      </p:sp>
      <p:sp>
        <p:nvSpPr>
          <p:cNvPr name="TextBox 15" id="15"/>
          <p:cNvSpPr txBox="true"/>
          <p:nvPr/>
        </p:nvSpPr>
        <p:spPr>
          <a:xfrm rot="0">
            <a:off x="1890253" y="2214613"/>
            <a:ext cx="7867281" cy="555018"/>
          </a:xfrm>
          <a:prstGeom prst="rect">
            <a:avLst/>
          </a:prstGeom>
        </p:spPr>
        <p:txBody>
          <a:bodyPr anchor="t" rtlCol="false" tIns="0" lIns="0" bIns="0" rIns="0">
            <a:spAutoFit/>
          </a:bodyPr>
          <a:lstStyle/>
          <a:p>
            <a:pPr algn="l" marL="0" indent="0" lvl="0">
              <a:lnSpc>
                <a:spcPts val="4519"/>
              </a:lnSpc>
              <a:spcBef>
                <a:spcPct val="0"/>
              </a:spcBef>
            </a:pPr>
            <a:r>
              <a:rPr lang="en-US" sz="3274">
                <a:solidFill>
                  <a:srgbClr val="4BD1FB"/>
                </a:solidFill>
                <a:latin typeface="DM Sans Bold"/>
                <a:ea typeface="DM Sans Bold"/>
                <a:cs typeface="DM Sans Bold"/>
                <a:sym typeface="DM Sans Bold"/>
              </a:rPr>
              <a:t>Pemangkatan Pecahan </a:t>
            </a:r>
          </a:p>
        </p:txBody>
      </p:sp>
      <p:sp>
        <p:nvSpPr>
          <p:cNvPr name="TextBox 16" id="16"/>
          <p:cNvSpPr txBox="true"/>
          <p:nvPr/>
        </p:nvSpPr>
        <p:spPr>
          <a:xfrm rot="0">
            <a:off x="1907592" y="2814859"/>
            <a:ext cx="10083465" cy="1614085"/>
          </a:xfrm>
          <a:prstGeom prst="rect">
            <a:avLst/>
          </a:prstGeom>
        </p:spPr>
        <p:txBody>
          <a:bodyPr anchor="t" rtlCol="false" tIns="0" lIns="0" bIns="0" rIns="0">
            <a:spAutoFit/>
          </a:bodyPr>
          <a:lstStyle/>
          <a:p>
            <a:pPr algn="l" marL="0" indent="0" lvl="0">
              <a:lnSpc>
                <a:spcPts val="4320"/>
              </a:lnSpc>
              <a:spcBef>
                <a:spcPct val="0"/>
              </a:spcBef>
            </a:pPr>
            <a:r>
              <a:rPr lang="en-US" sz="3131">
                <a:solidFill>
                  <a:srgbClr val="FFFFFF"/>
                </a:solidFill>
                <a:latin typeface="DM Sans"/>
                <a:ea typeface="DM Sans"/>
                <a:cs typeface="DM Sans"/>
                <a:sym typeface="DM Sans"/>
              </a:rPr>
              <a:t>Dalam pemangkatan pecahan, bila terdapat pecahan campuran, maka pecahan campuran itu harus dinyatakan sebagai pecahan biasa. </a:t>
            </a:r>
          </a:p>
        </p:txBody>
      </p:sp>
      <p:sp>
        <p:nvSpPr>
          <p:cNvPr name="TextBox 17" id="17"/>
          <p:cNvSpPr txBox="true"/>
          <p:nvPr/>
        </p:nvSpPr>
        <p:spPr>
          <a:xfrm rot="0">
            <a:off x="1880577" y="5058425"/>
            <a:ext cx="10442071" cy="555018"/>
          </a:xfrm>
          <a:prstGeom prst="rect">
            <a:avLst/>
          </a:prstGeom>
        </p:spPr>
        <p:txBody>
          <a:bodyPr anchor="t" rtlCol="false" tIns="0" lIns="0" bIns="0" rIns="0">
            <a:spAutoFit/>
          </a:bodyPr>
          <a:lstStyle/>
          <a:p>
            <a:pPr algn="l" marL="0" indent="0" lvl="0">
              <a:lnSpc>
                <a:spcPts val="4519"/>
              </a:lnSpc>
              <a:spcBef>
                <a:spcPct val="0"/>
              </a:spcBef>
            </a:pPr>
            <a:r>
              <a:rPr lang="en-US" sz="3274">
                <a:solidFill>
                  <a:srgbClr val="4BD1FB"/>
                </a:solidFill>
                <a:latin typeface="DM Sans Bold"/>
                <a:ea typeface="DM Sans Bold"/>
                <a:cs typeface="DM Sans Bold"/>
                <a:sym typeface="DM Sans Bold"/>
              </a:rPr>
              <a:t>Perkalian dan Pembagian Pecahan Berpangkat </a:t>
            </a:r>
          </a:p>
        </p:txBody>
      </p:sp>
      <p:sp>
        <p:nvSpPr>
          <p:cNvPr name="TextBox 18" id="18"/>
          <p:cNvSpPr txBox="true"/>
          <p:nvPr/>
        </p:nvSpPr>
        <p:spPr>
          <a:xfrm rot="0">
            <a:off x="1897916" y="5668196"/>
            <a:ext cx="16154885" cy="973331"/>
          </a:xfrm>
          <a:prstGeom prst="rect">
            <a:avLst/>
          </a:prstGeom>
        </p:spPr>
        <p:txBody>
          <a:bodyPr anchor="t" rtlCol="false" tIns="0" lIns="0" bIns="0" rIns="0">
            <a:spAutoFit/>
          </a:bodyPr>
          <a:lstStyle/>
          <a:p>
            <a:pPr algn="l" marL="0" indent="0" lvl="0">
              <a:lnSpc>
                <a:spcPts val="3906"/>
              </a:lnSpc>
              <a:spcBef>
                <a:spcPct val="0"/>
              </a:spcBef>
            </a:pPr>
            <a:r>
              <a:rPr lang="en-US" sz="2831">
                <a:solidFill>
                  <a:srgbClr val="FFFFFF"/>
                </a:solidFill>
                <a:latin typeface="DM Sans"/>
                <a:ea typeface="DM Sans"/>
                <a:cs typeface="DM Sans"/>
                <a:sym typeface="DM Sans"/>
              </a:rPr>
              <a:t>Untuk sembarang bilangan pecahan q/n engan b tidak sama dengan 0 serta m dan n bilangan bulat positif, maka: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45DA0"/>
        </a:solidFill>
      </p:bgPr>
    </p:bg>
    <p:spTree>
      <p:nvGrpSpPr>
        <p:cNvPr id="1" name=""/>
        <p:cNvGrpSpPr/>
        <p:nvPr/>
      </p:nvGrpSpPr>
      <p:grpSpPr>
        <a:xfrm>
          <a:off x="0" y="0"/>
          <a:ext cx="0" cy="0"/>
          <a:chOff x="0" y="0"/>
          <a:chExt cx="0" cy="0"/>
        </a:xfrm>
      </p:grpSpPr>
      <p:sp>
        <p:nvSpPr>
          <p:cNvPr name="Freeform 2" id="2"/>
          <p:cNvSpPr/>
          <p:nvPr/>
        </p:nvSpPr>
        <p:spPr>
          <a:xfrm flipH="false" flipV="false" rot="0">
            <a:off x="-5993373" y="-5458262"/>
            <a:ext cx="10196686" cy="10196686"/>
          </a:xfrm>
          <a:custGeom>
            <a:avLst/>
            <a:gdLst/>
            <a:ahLst/>
            <a:cxnLst/>
            <a:rect r="r" b="b" t="t" l="l"/>
            <a:pathLst>
              <a:path h="10196686" w="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7329" y="6667836"/>
            <a:ext cx="8414387" cy="8414387"/>
          </a:xfrm>
          <a:custGeom>
            <a:avLst/>
            <a:gdLst/>
            <a:ahLst/>
            <a:cxnLst/>
            <a:rect r="r" b="b" t="t" l="l"/>
            <a:pathLst>
              <a:path h="8414387" w="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80863" y="2520726"/>
            <a:ext cx="1142373" cy="114237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05"/>
                </a:lnSpc>
              </a:pPr>
            </a:p>
          </p:txBody>
        </p:sp>
      </p:grpSp>
      <p:sp>
        <p:nvSpPr>
          <p:cNvPr name="Freeform 7" id="7"/>
          <p:cNvSpPr/>
          <p:nvPr/>
        </p:nvSpPr>
        <p:spPr>
          <a:xfrm flipH="false" flipV="false" rot="0">
            <a:off x="785466" y="2734660"/>
            <a:ext cx="733166" cy="714504"/>
          </a:xfrm>
          <a:custGeom>
            <a:avLst/>
            <a:gdLst/>
            <a:ahLst/>
            <a:cxnLst/>
            <a:rect r="r" b="b" t="t" l="l"/>
            <a:pathLst>
              <a:path h="714504" w="733166">
                <a:moveTo>
                  <a:pt x="0" y="0"/>
                </a:moveTo>
                <a:lnTo>
                  <a:pt x="733167" y="0"/>
                </a:lnTo>
                <a:lnTo>
                  <a:pt x="733167" y="714504"/>
                </a:lnTo>
                <a:lnTo>
                  <a:pt x="0" y="7145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616067" y="6153823"/>
            <a:ext cx="1142373" cy="114237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05"/>
                </a:lnSpc>
              </a:pPr>
            </a:p>
          </p:txBody>
        </p:sp>
      </p:grpSp>
      <p:sp>
        <p:nvSpPr>
          <p:cNvPr name="Freeform 11" id="11"/>
          <p:cNvSpPr/>
          <p:nvPr/>
        </p:nvSpPr>
        <p:spPr>
          <a:xfrm flipH="false" flipV="false" rot="0">
            <a:off x="894450" y="6402786"/>
            <a:ext cx="585607" cy="669613"/>
          </a:xfrm>
          <a:custGeom>
            <a:avLst/>
            <a:gdLst/>
            <a:ahLst/>
            <a:cxnLst/>
            <a:rect r="r" b="b" t="t" l="l"/>
            <a:pathLst>
              <a:path h="669613" w="585607">
                <a:moveTo>
                  <a:pt x="0" y="0"/>
                </a:moveTo>
                <a:lnTo>
                  <a:pt x="585607" y="0"/>
                </a:lnTo>
                <a:lnTo>
                  <a:pt x="585607" y="669613"/>
                </a:lnTo>
                <a:lnTo>
                  <a:pt x="0" y="6696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1037280" y="1752620"/>
            <a:ext cx="7060402" cy="3860824"/>
          </a:xfrm>
          <a:custGeom>
            <a:avLst/>
            <a:gdLst/>
            <a:ahLst/>
            <a:cxnLst/>
            <a:rect r="r" b="b" t="t" l="l"/>
            <a:pathLst>
              <a:path h="3860824" w="7060402">
                <a:moveTo>
                  <a:pt x="0" y="0"/>
                </a:moveTo>
                <a:lnTo>
                  <a:pt x="7060402" y="0"/>
                </a:lnTo>
                <a:lnTo>
                  <a:pt x="7060402" y="3860823"/>
                </a:lnTo>
                <a:lnTo>
                  <a:pt x="0" y="3860823"/>
                </a:lnTo>
                <a:lnTo>
                  <a:pt x="0" y="0"/>
                </a:lnTo>
                <a:close/>
              </a:path>
            </a:pathLst>
          </a:custGeom>
          <a:blipFill>
            <a:blip r:embed="rId10"/>
            <a:stretch>
              <a:fillRect l="0" t="0" r="0" b="0"/>
            </a:stretch>
          </a:blipFill>
        </p:spPr>
      </p:sp>
      <p:sp>
        <p:nvSpPr>
          <p:cNvPr name="Freeform 13" id="13"/>
          <p:cNvSpPr/>
          <p:nvPr/>
        </p:nvSpPr>
        <p:spPr>
          <a:xfrm flipH="false" flipV="false" rot="0">
            <a:off x="11037280" y="6337343"/>
            <a:ext cx="4966576" cy="2267441"/>
          </a:xfrm>
          <a:custGeom>
            <a:avLst/>
            <a:gdLst/>
            <a:ahLst/>
            <a:cxnLst/>
            <a:rect r="r" b="b" t="t" l="l"/>
            <a:pathLst>
              <a:path h="2267441" w="4966576">
                <a:moveTo>
                  <a:pt x="0" y="0"/>
                </a:moveTo>
                <a:lnTo>
                  <a:pt x="4966576" y="0"/>
                </a:lnTo>
                <a:lnTo>
                  <a:pt x="4966576" y="2267442"/>
                </a:lnTo>
                <a:lnTo>
                  <a:pt x="0" y="2267442"/>
                </a:lnTo>
                <a:lnTo>
                  <a:pt x="0" y="0"/>
                </a:lnTo>
                <a:close/>
              </a:path>
            </a:pathLst>
          </a:custGeom>
          <a:blipFill>
            <a:blip r:embed="rId11"/>
            <a:stretch>
              <a:fillRect l="0" t="-33577" r="0" b="-80337"/>
            </a:stretch>
          </a:blipFill>
        </p:spPr>
      </p:sp>
      <p:sp>
        <p:nvSpPr>
          <p:cNvPr name="TextBox 14" id="14"/>
          <p:cNvSpPr txBox="true"/>
          <p:nvPr/>
        </p:nvSpPr>
        <p:spPr>
          <a:xfrm rot="0">
            <a:off x="7342572" y="288605"/>
            <a:ext cx="6931475" cy="740095"/>
          </a:xfrm>
          <a:prstGeom prst="rect">
            <a:avLst/>
          </a:prstGeom>
        </p:spPr>
        <p:txBody>
          <a:bodyPr anchor="t" rtlCol="false" tIns="0" lIns="0" bIns="0" rIns="0">
            <a:spAutoFit/>
          </a:bodyPr>
          <a:lstStyle/>
          <a:p>
            <a:pPr algn="l" marL="0" indent="0" lvl="0">
              <a:lnSpc>
                <a:spcPts val="5719"/>
              </a:lnSpc>
              <a:spcBef>
                <a:spcPct val="0"/>
              </a:spcBef>
            </a:pPr>
            <a:r>
              <a:rPr lang="en-US" sz="4766">
                <a:solidFill>
                  <a:srgbClr val="FFFFFF"/>
                </a:solidFill>
                <a:latin typeface="Now Bold"/>
                <a:ea typeface="Now Bold"/>
                <a:cs typeface="Now Bold"/>
                <a:sym typeface="Now Bold"/>
              </a:rPr>
              <a:t>PERKALIAN PECAHAN </a:t>
            </a:r>
          </a:p>
        </p:txBody>
      </p:sp>
      <p:sp>
        <p:nvSpPr>
          <p:cNvPr name="TextBox 15" id="15"/>
          <p:cNvSpPr txBox="true"/>
          <p:nvPr/>
        </p:nvSpPr>
        <p:spPr>
          <a:xfrm rot="0">
            <a:off x="1890253" y="2214613"/>
            <a:ext cx="10100804" cy="555018"/>
          </a:xfrm>
          <a:prstGeom prst="rect">
            <a:avLst/>
          </a:prstGeom>
        </p:spPr>
        <p:txBody>
          <a:bodyPr anchor="t" rtlCol="false" tIns="0" lIns="0" bIns="0" rIns="0">
            <a:spAutoFit/>
          </a:bodyPr>
          <a:lstStyle/>
          <a:p>
            <a:pPr algn="l" marL="0" indent="0" lvl="0">
              <a:lnSpc>
                <a:spcPts val="4519"/>
              </a:lnSpc>
              <a:spcBef>
                <a:spcPct val="0"/>
              </a:spcBef>
            </a:pPr>
            <a:r>
              <a:rPr lang="en-US" sz="3274">
                <a:solidFill>
                  <a:srgbClr val="4BD1FB"/>
                </a:solidFill>
                <a:latin typeface="DM Sans Bold"/>
                <a:ea typeface="DM Sans Bold"/>
                <a:cs typeface="DM Sans Bold"/>
                <a:sym typeface="DM Sans Bold"/>
              </a:rPr>
              <a:t>Perkalian Pecahan Biasa </a:t>
            </a:r>
          </a:p>
        </p:txBody>
      </p:sp>
      <p:sp>
        <p:nvSpPr>
          <p:cNvPr name="TextBox 16" id="16"/>
          <p:cNvSpPr txBox="true"/>
          <p:nvPr/>
        </p:nvSpPr>
        <p:spPr>
          <a:xfrm rot="0">
            <a:off x="1907592" y="2814859"/>
            <a:ext cx="10083465" cy="1071248"/>
          </a:xfrm>
          <a:prstGeom prst="rect">
            <a:avLst/>
          </a:prstGeom>
        </p:spPr>
        <p:txBody>
          <a:bodyPr anchor="t" rtlCol="false" tIns="0" lIns="0" bIns="0" rIns="0">
            <a:spAutoFit/>
          </a:bodyPr>
          <a:lstStyle/>
          <a:p>
            <a:pPr algn="l" marL="0" indent="0" lvl="0">
              <a:lnSpc>
                <a:spcPts val="4320"/>
              </a:lnSpc>
              <a:spcBef>
                <a:spcPct val="0"/>
              </a:spcBef>
            </a:pPr>
            <a:r>
              <a:rPr lang="en-US" sz="3131">
                <a:solidFill>
                  <a:srgbClr val="FFFFFF"/>
                </a:solidFill>
                <a:latin typeface="DM Sans"/>
                <a:ea typeface="DM Sans"/>
                <a:cs typeface="DM Sans"/>
                <a:sym typeface="DM Sans"/>
              </a:rPr>
              <a:t>Mengalikan Pembilang dengan Pembilang dan Penyebut dengan Penyebut </a:t>
            </a:r>
          </a:p>
        </p:txBody>
      </p:sp>
      <p:sp>
        <p:nvSpPr>
          <p:cNvPr name="TextBox 17" id="17"/>
          <p:cNvSpPr txBox="true"/>
          <p:nvPr/>
        </p:nvSpPr>
        <p:spPr>
          <a:xfrm rot="0">
            <a:off x="1925457" y="5847710"/>
            <a:ext cx="10442071" cy="555018"/>
          </a:xfrm>
          <a:prstGeom prst="rect">
            <a:avLst/>
          </a:prstGeom>
        </p:spPr>
        <p:txBody>
          <a:bodyPr anchor="t" rtlCol="false" tIns="0" lIns="0" bIns="0" rIns="0">
            <a:spAutoFit/>
          </a:bodyPr>
          <a:lstStyle/>
          <a:p>
            <a:pPr algn="l" marL="0" indent="0" lvl="0">
              <a:lnSpc>
                <a:spcPts val="4519"/>
              </a:lnSpc>
              <a:spcBef>
                <a:spcPct val="0"/>
              </a:spcBef>
            </a:pPr>
            <a:r>
              <a:rPr lang="en-US" sz="3274">
                <a:solidFill>
                  <a:srgbClr val="4BD1FB"/>
                </a:solidFill>
                <a:latin typeface="DM Sans Bold"/>
                <a:ea typeface="DM Sans Bold"/>
                <a:cs typeface="DM Sans Bold"/>
                <a:sym typeface="DM Sans Bold"/>
              </a:rPr>
              <a:t>Perkalian Pecahan Campuran </a:t>
            </a:r>
          </a:p>
        </p:txBody>
      </p:sp>
      <p:sp>
        <p:nvSpPr>
          <p:cNvPr name="TextBox 18" id="18"/>
          <p:cNvSpPr txBox="true"/>
          <p:nvPr/>
        </p:nvSpPr>
        <p:spPr>
          <a:xfrm rot="0">
            <a:off x="1942796" y="6457481"/>
            <a:ext cx="8216621" cy="1963754"/>
          </a:xfrm>
          <a:prstGeom prst="rect">
            <a:avLst/>
          </a:prstGeom>
        </p:spPr>
        <p:txBody>
          <a:bodyPr anchor="t" rtlCol="false" tIns="0" lIns="0" bIns="0" rIns="0">
            <a:spAutoFit/>
          </a:bodyPr>
          <a:lstStyle/>
          <a:p>
            <a:pPr algn="l" marL="0" indent="0" lvl="0">
              <a:lnSpc>
                <a:spcPts val="3906"/>
              </a:lnSpc>
              <a:spcBef>
                <a:spcPct val="0"/>
              </a:spcBef>
            </a:pPr>
            <a:r>
              <a:rPr lang="en-US" sz="2831">
                <a:solidFill>
                  <a:srgbClr val="FFFFFF"/>
                </a:solidFill>
                <a:latin typeface="DM Sans"/>
                <a:ea typeface="DM Sans"/>
                <a:cs typeface="DM Sans"/>
                <a:sym typeface="DM Sans"/>
              </a:rPr>
              <a:t>Ubahlah pecahan campuran tersebut menjadi pecahan biasa terlebih dahulu, kemudian kalikan seperti pada pecahan biasa. Tuliskan dalam bentuk pecahan yang paling sederhana.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DAGO7wx9Z_g</dc:identifier>
  <dcterms:modified xsi:type="dcterms:W3CDTF">2011-08-01T06:04:30Z</dcterms:modified>
  <cp:revision>1</cp:revision>
  <dc:title>Studio Shodwe</dc:title>
</cp:coreProperties>
</file>