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72" r:id="rId7"/>
    <p:sldId id="273" r:id="rId8"/>
    <p:sldId id="274" r:id="rId9"/>
    <p:sldId id="271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MiCP7F4xJtay05Wv//QyZg" hashData="gLLMrkpeRqtD3C7bDzjwPnljbiI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816" autoAdjust="0"/>
    <p:restoredTop sz="94660"/>
  </p:normalViewPr>
  <p:slideViewPr>
    <p:cSldViewPr>
      <p:cViewPr>
        <p:scale>
          <a:sx n="50" d="100"/>
          <a:sy n="50" d="100"/>
        </p:scale>
        <p:origin x="-60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5E82F5-FA16-4213-8F52-C736F1DA7F80}" type="datetimeFigureOut">
              <a:rPr lang="en-US" smtClean="0"/>
              <a:pPr/>
              <a:t>2/19/2012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06FC2-F13E-4043-925C-1E03972D8C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6DA412-45C4-437C-A2B8-00DEF9A7BF4A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FF66E9-40B8-414C-9EDA-2C89253FFB0B}" type="slidenum">
              <a:rPr lang="en-US"/>
              <a:pPr/>
              <a:t>10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CAL: …………………………….?????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22C3EF-1965-4558-86CA-E81C57AB26FF}" type="slidenum">
              <a:rPr lang="en-US"/>
              <a:pPr/>
              <a:t>11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43C201-3C77-40D1-8ECA-DAFFCF0C7ADF}" type="slidenum">
              <a:rPr lang="en-US"/>
              <a:pPr/>
              <a:t>12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ECFC80-F660-4410-A489-C81552E8734B}" type="slidenum">
              <a:rPr lang="en-US"/>
              <a:pPr/>
              <a:t>2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4D39DF-5BC4-468E-850E-DA51D27E87E5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D26C18-D654-4C9B-9F8C-57B4F03CF568}" type="slidenum">
              <a:rPr lang="en-US"/>
              <a:pPr/>
              <a:t>4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BA07C6-EFD9-4CB5-AFEA-5C3A6A72E252}" type="slidenum">
              <a:rPr lang="en-US"/>
              <a:pPr/>
              <a:t>5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4D39DF-5BC4-468E-850E-DA51D27E87E5}" type="slidenum">
              <a:rPr lang="en-US"/>
              <a:pPr/>
              <a:t>6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D26C18-D654-4C9B-9F8C-57B4F03CF568}" type="slidenum">
              <a:rPr lang="en-US"/>
              <a:pPr/>
              <a:t>7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BA07C6-EFD9-4CB5-AFEA-5C3A6A72E252}" type="slidenum">
              <a:rPr lang="en-US"/>
              <a:pPr/>
              <a:t>8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4F56E4-353C-4DB0-810F-BB633D5939C7}" type="slidenum">
              <a:rPr lang="en-US"/>
              <a:pPr/>
              <a:t>9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>
            <a:off x="0" y="3352800"/>
            <a:ext cx="9144000" cy="1588"/>
          </a:xfrm>
          <a:prstGeom prst="line">
            <a:avLst/>
          </a:prstGeom>
          <a:ln w="76200" cmpd="thinThick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1" name="Text Box 9"/>
          <p:cNvSpPr txBox="1">
            <a:spLocks noChangeArrowheads="1"/>
          </p:cNvSpPr>
          <p:nvPr/>
        </p:nvSpPr>
        <p:spPr bwMode="auto">
          <a:xfrm>
            <a:off x="6019800" y="43434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b="1" dirty="0" err="1" smtClean="0">
                <a:latin typeface="Comic Sans MS" pitchFamily="66" charset="0"/>
              </a:rPr>
              <a:t>Modul</a:t>
            </a:r>
            <a:r>
              <a:rPr lang="en-US" sz="2000" b="1" dirty="0" smtClean="0">
                <a:latin typeface="Comic Sans MS" pitchFamily="66" charset="0"/>
              </a:rPr>
              <a:t> 6</a:t>
            </a:r>
            <a:endParaRPr lang="en-US" sz="2000" b="1" dirty="0">
              <a:latin typeface="Comic Sans MS" pitchFamily="66" charset="0"/>
            </a:endParaRPr>
          </a:p>
        </p:txBody>
      </p:sp>
      <p:sp>
        <p:nvSpPr>
          <p:cNvPr id="2052" name="WordArt 12"/>
          <p:cNvSpPr>
            <a:spLocks noChangeArrowheads="1" noChangeShapeType="1" noTextEdit="1"/>
          </p:cNvSpPr>
          <p:nvPr/>
        </p:nvSpPr>
        <p:spPr bwMode="auto">
          <a:xfrm>
            <a:off x="3581400" y="4953000"/>
            <a:ext cx="4248150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r"/>
            <a:r>
              <a:rPr lang="en-US" sz="3600" b="1" kern="10">
                <a:ln w="11430"/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MODEL - MODEL</a:t>
            </a:r>
          </a:p>
          <a:p>
            <a:pPr algn="r"/>
            <a:r>
              <a:rPr lang="en-US" sz="3600" b="1" kern="10">
                <a:ln w="11430"/>
                <a:solidFill>
                  <a:schemeClr val="bg2">
                    <a:lumMod val="5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PEMBELAJARAN SCL</a:t>
            </a:r>
          </a:p>
        </p:txBody>
      </p:sp>
      <p:sp>
        <p:nvSpPr>
          <p:cNvPr id="2053" name="Rectangle 15"/>
          <p:cNvSpPr>
            <a:spLocks noChangeArrowheads="1"/>
          </p:cNvSpPr>
          <p:nvPr/>
        </p:nvSpPr>
        <p:spPr bwMode="auto">
          <a:xfrm>
            <a:off x="4572000" y="2162175"/>
            <a:ext cx="3048000" cy="2133600"/>
          </a:xfrm>
          <a:prstGeom prst="rect">
            <a:avLst/>
          </a:prstGeom>
          <a:solidFill>
            <a:schemeClr val="bg2">
              <a:lumMod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14"/>
          <p:cNvSpPr>
            <a:spLocks noChangeArrowheads="1"/>
          </p:cNvSpPr>
          <p:nvPr/>
        </p:nvSpPr>
        <p:spPr bwMode="auto">
          <a:xfrm rot="-398828">
            <a:off x="4915701" y="1536429"/>
            <a:ext cx="2971800" cy="21336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55" name="Picture 11" descr="TEACH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1524000"/>
            <a:ext cx="2514600" cy="1908175"/>
          </a:xfrm>
          <a:prstGeom prst="rect">
            <a:avLst/>
          </a:prstGeom>
          <a:noFill/>
          <a:ln w="38100" cmpd="dbl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06" name="Group 2"/>
          <p:cNvGraphicFramePr>
            <a:graphicFrameLocks noGrp="1"/>
          </p:cNvGraphicFramePr>
          <p:nvPr/>
        </p:nvGraphicFramePr>
        <p:xfrm>
          <a:off x="157163" y="957263"/>
          <a:ext cx="8831262" cy="3201353"/>
        </p:xfrm>
        <a:graphic>
          <a:graphicData uri="http://schemas.openxmlformats.org/drawingml/2006/table">
            <a:tbl>
              <a:tblPr/>
              <a:tblGrid>
                <a:gridCol w="1401762"/>
                <a:gridCol w="955675"/>
                <a:gridCol w="990600"/>
                <a:gridCol w="1066800"/>
                <a:gridCol w="838200"/>
                <a:gridCol w="919163"/>
                <a:gridCol w="1295400"/>
                <a:gridCol w="838200"/>
                <a:gridCol w="525462"/>
              </a:tblGrid>
              <a:tr h="5334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</a:rPr>
                        <a:t>RUMUSAN KOMPETENSI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 Narrow" pitchFamily="34" charset="0"/>
                        </a:rPr>
                        <a:t>(contoh)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METODE/ MODEL PEMBELAJARAN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43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CERAMAH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SEMINAR / DISKUSI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PRAKTIKUM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PROBLEM BASE LEARNING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PROJECT BASE LEARNING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COLLABORATIVE LEARNING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SIMULASI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….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117475" marR="0" lvl="0" indent="-31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Arial Narrow" pitchFamily="34" charset="0"/>
                        </a:rPr>
                        <a:t>Kemampuan komunikasi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117475" marR="0" lvl="0" indent="-31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Arial Narrow" pitchFamily="34" charset="0"/>
                        </a:rPr>
                        <a:t>Penguasaan  rumus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106363" marR="0" lvl="0" indent="79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Arial Narrow" pitchFamily="34" charset="0"/>
                        </a:rPr>
                        <a:t>Mampu Berenang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AD"/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33"/>
                    </a:solidFill>
                  </a:tcPr>
                </a:tc>
              </a:tr>
            </a:tbl>
          </a:graphicData>
        </a:graphic>
      </p:graphicFrame>
      <p:sp>
        <p:nvSpPr>
          <p:cNvPr id="149570" name="AutoShape 66"/>
          <p:cNvSpPr>
            <a:spLocks noChangeArrowheads="1"/>
          </p:cNvSpPr>
          <p:nvPr/>
        </p:nvSpPr>
        <p:spPr bwMode="auto">
          <a:xfrm>
            <a:off x="2838450" y="2243138"/>
            <a:ext cx="304800" cy="301625"/>
          </a:xfrm>
          <a:prstGeom prst="star5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>
              <a:latin typeface="Arial" pitchFamily="34" charset="0"/>
            </a:endParaRPr>
          </a:p>
        </p:txBody>
      </p:sp>
      <p:sp>
        <p:nvSpPr>
          <p:cNvPr id="149571" name="AutoShape 67"/>
          <p:cNvSpPr>
            <a:spLocks noChangeArrowheads="1"/>
          </p:cNvSpPr>
          <p:nvPr/>
        </p:nvSpPr>
        <p:spPr bwMode="auto">
          <a:xfrm>
            <a:off x="7848600" y="2224088"/>
            <a:ext cx="304800" cy="301625"/>
          </a:xfrm>
          <a:prstGeom prst="star5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>
              <a:latin typeface="Arial" pitchFamily="34" charset="0"/>
            </a:endParaRPr>
          </a:p>
        </p:txBody>
      </p:sp>
      <p:sp>
        <p:nvSpPr>
          <p:cNvPr id="149572" name="AutoShape 68"/>
          <p:cNvSpPr>
            <a:spLocks noChangeArrowheads="1"/>
          </p:cNvSpPr>
          <p:nvPr/>
        </p:nvSpPr>
        <p:spPr bwMode="auto">
          <a:xfrm>
            <a:off x="5638800" y="2803525"/>
            <a:ext cx="304800" cy="301625"/>
          </a:xfrm>
          <a:prstGeom prst="star5">
            <a:avLst/>
          </a:prstGeom>
          <a:solidFill>
            <a:srgbClr val="8A8844"/>
          </a:solidFill>
          <a:ln w="9525">
            <a:solidFill>
              <a:srgbClr val="6666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>
              <a:latin typeface="Arial" pitchFamily="34" charset="0"/>
            </a:endParaRPr>
          </a:p>
        </p:txBody>
      </p:sp>
      <p:sp>
        <p:nvSpPr>
          <p:cNvPr id="149573" name="AutoShape 69"/>
          <p:cNvSpPr>
            <a:spLocks noChangeArrowheads="1"/>
          </p:cNvSpPr>
          <p:nvPr/>
        </p:nvSpPr>
        <p:spPr bwMode="auto">
          <a:xfrm>
            <a:off x="3838575" y="2784475"/>
            <a:ext cx="304800" cy="301625"/>
          </a:xfrm>
          <a:prstGeom prst="star5">
            <a:avLst/>
          </a:prstGeom>
          <a:solidFill>
            <a:srgbClr val="8A8844"/>
          </a:solidFill>
          <a:ln w="9525">
            <a:solidFill>
              <a:srgbClr val="6666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>
              <a:latin typeface="Arial" pitchFamily="34" charset="0"/>
            </a:endParaRPr>
          </a:p>
        </p:txBody>
      </p:sp>
      <p:sp>
        <p:nvSpPr>
          <p:cNvPr id="149574" name="AutoShape 70"/>
          <p:cNvSpPr>
            <a:spLocks noChangeArrowheads="1"/>
          </p:cNvSpPr>
          <p:nvPr/>
        </p:nvSpPr>
        <p:spPr bwMode="auto">
          <a:xfrm>
            <a:off x="1828800" y="3394075"/>
            <a:ext cx="304800" cy="301625"/>
          </a:xfrm>
          <a:prstGeom prst="star5">
            <a:avLst/>
          </a:prstGeom>
          <a:solidFill>
            <a:srgbClr val="CCCC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>
              <a:latin typeface="Arial" pitchFamily="34" charset="0"/>
            </a:endParaRP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157163" y="4319588"/>
            <a:ext cx="8839200" cy="2286000"/>
            <a:chOff x="99" y="2721"/>
            <a:chExt cx="5568" cy="1440"/>
          </a:xfrm>
        </p:grpSpPr>
        <p:sp>
          <p:nvSpPr>
            <p:cNvPr id="14414" name="Rectangle 72"/>
            <p:cNvSpPr>
              <a:spLocks noChangeArrowheads="1"/>
            </p:cNvSpPr>
            <p:nvPr/>
          </p:nvSpPr>
          <p:spPr bwMode="auto">
            <a:xfrm>
              <a:off x="99" y="2721"/>
              <a:ext cx="5568" cy="1440"/>
            </a:xfrm>
            <a:prstGeom prst="rect">
              <a:avLst/>
            </a:prstGeom>
            <a:solidFill>
              <a:srgbClr val="F1F7CD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15" name="Rectangle 73"/>
            <p:cNvSpPr>
              <a:spLocks noChangeArrowheads="1"/>
            </p:cNvSpPr>
            <p:nvPr/>
          </p:nvSpPr>
          <p:spPr bwMode="auto">
            <a:xfrm>
              <a:off x="2964" y="2781"/>
              <a:ext cx="2352" cy="1344"/>
            </a:xfrm>
            <a:prstGeom prst="rect">
              <a:avLst/>
            </a:prstGeom>
            <a:solidFill>
              <a:srgbClr val="F1F7C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87338" indent="-287338">
                <a:lnSpc>
                  <a:spcPct val="90000"/>
                </a:lnSpc>
                <a:spcBef>
                  <a:spcPct val="20000"/>
                </a:spcBef>
                <a:buFontTx/>
                <a:buAutoNum type="arabicPeriod"/>
              </a:pPr>
              <a:r>
                <a:rPr lang="id-ID" altLang="zh-CN" sz="1200" b="1"/>
                <a:t>Small Group Discussion</a:t>
              </a:r>
            </a:p>
            <a:p>
              <a:pPr marL="287338" indent="-287338">
                <a:lnSpc>
                  <a:spcPct val="90000"/>
                </a:lnSpc>
                <a:spcBef>
                  <a:spcPct val="20000"/>
                </a:spcBef>
                <a:buFontTx/>
                <a:buAutoNum type="arabicPeriod"/>
              </a:pPr>
              <a:r>
                <a:rPr lang="id-ID" altLang="zh-CN" sz="1200" b="1"/>
                <a:t>Role-Play &amp; Simulation </a:t>
              </a:r>
            </a:p>
            <a:p>
              <a:pPr marL="287338" indent="-287338">
                <a:lnSpc>
                  <a:spcPct val="90000"/>
                </a:lnSpc>
                <a:spcBef>
                  <a:spcPct val="20000"/>
                </a:spcBef>
                <a:buFontTx/>
                <a:buAutoNum type="arabicPeriod"/>
              </a:pPr>
              <a:r>
                <a:rPr lang="id-ID" altLang="zh-CN" sz="1200" b="1"/>
                <a:t>Case Study </a:t>
              </a:r>
            </a:p>
            <a:p>
              <a:pPr marL="287338" indent="-287338">
                <a:lnSpc>
                  <a:spcPct val="90000"/>
                </a:lnSpc>
                <a:spcBef>
                  <a:spcPct val="20000"/>
                </a:spcBef>
                <a:buFontTx/>
                <a:buAutoNum type="arabicPeriod"/>
              </a:pPr>
              <a:r>
                <a:rPr lang="id-ID" altLang="zh-CN" sz="1200" b="1"/>
                <a:t>Discovery Learning (DL)</a:t>
              </a:r>
            </a:p>
            <a:p>
              <a:pPr marL="287338" indent="-287338">
                <a:lnSpc>
                  <a:spcPct val="90000"/>
                </a:lnSpc>
                <a:spcBef>
                  <a:spcPct val="20000"/>
                </a:spcBef>
                <a:buFontTx/>
                <a:buAutoNum type="arabicPeriod"/>
              </a:pPr>
              <a:r>
                <a:rPr lang="id-ID" altLang="zh-CN" sz="1200" b="1"/>
                <a:t>Self-Directed Learning (SDL)</a:t>
              </a:r>
            </a:p>
            <a:p>
              <a:pPr marL="287338" indent="-287338">
                <a:lnSpc>
                  <a:spcPct val="90000"/>
                </a:lnSpc>
                <a:spcBef>
                  <a:spcPct val="20000"/>
                </a:spcBef>
                <a:buFontTx/>
                <a:buAutoNum type="arabicPeriod"/>
              </a:pPr>
              <a:r>
                <a:rPr lang="id-ID" altLang="zh-CN" sz="1200" b="1"/>
                <a:t>Cooperative Learning (CL)</a:t>
              </a:r>
            </a:p>
            <a:p>
              <a:pPr marL="287338" indent="-287338">
                <a:lnSpc>
                  <a:spcPct val="90000"/>
                </a:lnSpc>
                <a:spcBef>
                  <a:spcPct val="20000"/>
                </a:spcBef>
                <a:buFontTx/>
                <a:buAutoNum type="arabicPeriod"/>
              </a:pPr>
              <a:r>
                <a:rPr lang="id-ID" altLang="zh-CN" sz="1200" b="1"/>
                <a:t>Collaborative Learning (CbL)</a:t>
              </a:r>
            </a:p>
            <a:p>
              <a:pPr marL="287338" indent="-287338">
                <a:lnSpc>
                  <a:spcPct val="90000"/>
                </a:lnSpc>
                <a:spcBef>
                  <a:spcPct val="20000"/>
                </a:spcBef>
                <a:buFontTx/>
                <a:buAutoNum type="arabicPeriod"/>
              </a:pPr>
              <a:r>
                <a:rPr lang="id-ID" altLang="zh-CN" sz="1200" b="1"/>
                <a:t>Contextual Instruction (CI)</a:t>
              </a:r>
            </a:p>
            <a:p>
              <a:pPr marL="287338" indent="-287338">
                <a:lnSpc>
                  <a:spcPct val="90000"/>
                </a:lnSpc>
                <a:spcBef>
                  <a:spcPct val="20000"/>
                </a:spcBef>
                <a:buFontTx/>
                <a:buAutoNum type="arabicPeriod"/>
              </a:pPr>
              <a:r>
                <a:rPr lang="id-ID" altLang="zh-CN" sz="1200" b="1"/>
                <a:t>Project Based Learning (PjBL)</a:t>
              </a:r>
            </a:p>
            <a:p>
              <a:pPr marL="287338" indent="-287338">
                <a:lnSpc>
                  <a:spcPct val="90000"/>
                </a:lnSpc>
                <a:spcBef>
                  <a:spcPct val="20000"/>
                </a:spcBef>
                <a:buFontTx/>
                <a:buAutoNum type="arabicPeriod"/>
              </a:pPr>
              <a:r>
                <a:rPr lang="id-ID" altLang="zh-CN" sz="1200" b="1"/>
                <a:t>Problem Based Learning and Inquiry (PBL)</a:t>
              </a:r>
              <a:r>
                <a:rPr lang="en-US" altLang="zh-CN" sz="1200" b="1">
                  <a:ea typeface="SimSun" pitchFamily="2" charset="-122"/>
                </a:rPr>
                <a:t> </a:t>
              </a:r>
              <a:endParaRPr lang="en-US" sz="1200" b="1"/>
            </a:p>
          </p:txBody>
        </p:sp>
        <p:sp>
          <p:nvSpPr>
            <p:cNvPr id="14416" name="Rectangle 74"/>
            <p:cNvSpPr>
              <a:spLocks noChangeArrowheads="1"/>
            </p:cNvSpPr>
            <p:nvPr/>
          </p:nvSpPr>
          <p:spPr bwMode="auto">
            <a:xfrm>
              <a:off x="210" y="3225"/>
              <a:ext cx="2496" cy="384"/>
            </a:xfrm>
            <a:prstGeom prst="rect">
              <a:avLst/>
            </a:prstGeom>
            <a:solidFill>
              <a:srgbClr val="F1F7CD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r"/>
              <a:r>
                <a:rPr lang="sv-SE" sz="2000" b="1">
                  <a:solidFill>
                    <a:srgbClr val="333300"/>
                  </a:solidFill>
                </a:rPr>
                <a:t>Model- model pembelajaran dengan pendekatan SCL</a:t>
              </a:r>
              <a:r>
                <a:rPr lang="sv-SE" sz="2000" b="1">
                  <a:solidFill>
                    <a:srgbClr val="CC3300"/>
                  </a:solidFill>
                </a:rPr>
                <a:t> </a:t>
              </a:r>
              <a:endParaRPr lang="en-US" sz="2000" b="1" i="1">
                <a:solidFill>
                  <a:srgbClr val="CC3300"/>
                </a:solidFill>
              </a:endParaRPr>
            </a:p>
          </p:txBody>
        </p:sp>
      </p:grpSp>
      <p:sp>
        <p:nvSpPr>
          <p:cNvPr id="149579" name="AutoShape 75"/>
          <p:cNvSpPr>
            <a:spLocks noChangeArrowheads="1"/>
          </p:cNvSpPr>
          <p:nvPr/>
        </p:nvSpPr>
        <p:spPr bwMode="auto">
          <a:xfrm>
            <a:off x="2743200" y="3394075"/>
            <a:ext cx="304800" cy="301625"/>
          </a:xfrm>
          <a:prstGeom prst="star5">
            <a:avLst/>
          </a:prstGeom>
          <a:solidFill>
            <a:srgbClr val="CCCC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>
              <a:latin typeface="Arial" pitchFamily="34" charset="0"/>
            </a:endParaRPr>
          </a:p>
        </p:txBody>
      </p:sp>
      <p:sp>
        <p:nvSpPr>
          <p:cNvPr id="149580" name="AutoShape 76"/>
          <p:cNvSpPr>
            <a:spLocks noChangeArrowheads="1"/>
          </p:cNvSpPr>
          <p:nvPr/>
        </p:nvSpPr>
        <p:spPr bwMode="auto">
          <a:xfrm>
            <a:off x="6786563" y="3409950"/>
            <a:ext cx="304800" cy="301625"/>
          </a:xfrm>
          <a:prstGeom prst="star5">
            <a:avLst/>
          </a:prstGeom>
          <a:solidFill>
            <a:srgbClr val="CCCC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>
              <a:latin typeface="Arial" pitchFamily="34" charset="0"/>
            </a:endParaRPr>
          </a:p>
        </p:txBody>
      </p:sp>
      <p:sp>
        <p:nvSpPr>
          <p:cNvPr id="149581" name="WordArt 77"/>
          <p:cNvSpPr>
            <a:spLocks noChangeArrowheads="1" noChangeShapeType="1" noTextEdit="1"/>
          </p:cNvSpPr>
          <p:nvPr/>
        </p:nvSpPr>
        <p:spPr bwMode="auto">
          <a:xfrm>
            <a:off x="7162800" y="3328988"/>
            <a:ext cx="304800" cy="395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noFill/>
                  <a:round/>
                  <a:headEnd/>
                  <a:tailEnd/>
                </a:ln>
                <a:solidFill>
                  <a:srgbClr val="CC6600"/>
                </a:solidFill>
                <a:latin typeface="Arial Black"/>
              </a:rPr>
              <a:t>?</a:t>
            </a:r>
          </a:p>
        </p:txBody>
      </p:sp>
      <p:sp>
        <p:nvSpPr>
          <p:cNvPr id="149582" name="Rectangle 78"/>
          <p:cNvSpPr>
            <a:spLocks noGrp="1" noChangeArrowheads="1"/>
          </p:cNvSpPr>
          <p:nvPr>
            <p:ph type="title"/>
          </p:nvPr>
        </p:nvSpPr>
        <p:spPr>
          <a:xfrm>
            <a:off x="166688" y="152400"/>
            <a:ext cx="8824912" cy="685800"/>
          </a:xfrm>
          <a:solidFill>
            <a:srgbClr val="4E4C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2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MEMILIH METODE/ BENTUK/ MODEL PEMBELAJARAN</a:t>
            </a:r>
          </a:p>
        </p:txBody>
      </p:sp>
      <p:sp>
        <p:nvSpPr>
          <p:cNvPr id="149583" name="WordArt 79"/>
          <p:cNvSpPr>
            <a:spLocks noChangeArrowheads="1" noChangeShapeType="1" noTextEdit="1"/>
          </p:cNvSpPr>
          <p:nvPr/>
        </p:nvSpPr>
        <p:spPr bwMode="auto">
          <a:xfrm>
            <a:off x="3109913" y="3338513"/>
            <a:ext cx="304800" cy="395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noFill/>
                  <a:round/>
                  <a:headEnd/>
                  <a:tailEnd/>
                </a:ln>
                <a:solidFill>
                  <a:srgbClr val="CC6600"/>
                </a:solidFill>
                <a:latin typeface="Arial Black"/>
              </a:rPr>
              <a:t>?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5943600" y="6507163"/>
            <a:ext cx="3124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dirty="0" err="1" smtClean="0"/>
              <a:t>endrotomoits</a:t>
            </a:r>
            <a:r>
              <a:rPr lang="en-US" sz="1200" dirty="0" smtClean="0"/>
              <a:t>@ yahoo.com</a:t>
            </a:r>
            <a:endParaRPr 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4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4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49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4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4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4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49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49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9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9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70" grpId="0" animBg="1" autoUpdateAnimBg="0"/>
      <p:bldP spid="149571" grpId="0" animBg="1" autoUpdateAnimBg="0"/>
      <p:bldP spid="149572" grpId="0" animBg="1" autoUpdateAnimBg="0"/>
      <p:bldP spid="149573" grpId="0" animBg="1" autoUpdateAnimBg="0"/>
      <p:bldP spid="149574" grpId="0" animBg="1" autoUpdateAnimBg="0"/>
      <p:bldP spid="149579" grpId="0" animBg="1" autoUpdateAnimBg="0"/>
      <p:bldP spid="149580" grpId="0" animBg="1" autoUpdateAnimBg="0"/>
      <p:bldP spid="149581" grpId="0" animBg="1"/>
      <p:bldP spid="14958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1000" y="1066800"/>
            <a:ext cx="8382000" cy="5486400"/>
          </a:xfrm>
          <a:prstGeom prst="rect">
            <a:avLst/>
          </a:prstGeom>
          <a:solidFill>
            <a:srgbClr val="D6E4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819400" y="1847850"/>
            <a:ext cx="3581400" cy="2876550"/>
            <a:chOff x="1776" y="1164"/>
            <a:chExt cx="2256" cy="181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824" y="1188"/>
              <a:ext cx="2160" cy="1728"/>
              <a:chOff x="1728" y="1632"/>
              <a:chExt cx="2160" cy="1728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728" y="1632"/>
                <a:ext cx="2160" cy="1728"/>
                <a:chOff x="1728" y="1632"/>
                <a:chExt cx="2160" cy="1728"/>
              </a:xfrm>
            </p:grpSpPr>
            <p:sp>
              <p:nvSpPr>
                <p:cNvPr id="15382" name="AutoShape 6"/>
                <p:cNvSpPr>
                  <a:spLocks noChangeArrowheads="1"/>
                </p:cNvSpPr>
                <p:nvPr/>
              </p:nvSpPr>
              <p:spPr bwMode="auto">
                <a:xfrm>
                  <a:off x="1728" y="1632"/>
                  <a:ext cx="2160" cy="1728"/>
                </a:xfrm>
                <a:prstGeom prst="triangle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764700"/>
                    </a:gs>
                    <a:gs pos="100000">
                      <a:srgbClr val="FF9900"/>
                    </a:gs>
                  </a:gsLst>
                  <a:path path="shape">
                    <a:fillToRect l="50000" t="50000" r="50000" b="50000"/>
                  </a:path>
                </a:gradFill>
                <a:ln w="2857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5" name="Group 7"/>
                <p:cNvGrpSpPr>
                  <a:grpSpLocks/>
                </p:cNvGrpSpPr>
                <p:nvPr/>
              </p:nvGrpSpPr>
              <p:grpSpPr bwMode="auto">
                <a:xfrm>
                  <a:off x="1728" y="1644"/>
                  <a:ext cx="2160" cy="1716"/>
                  <a:chOff x="1728" y="1644"/>
                  <a:chExt cx="2160" cy="1716"/>
                </a:xfrm>
              </p:grpSpPr>
              <p:sp>
                <p:nvSpPr>
                  <p:cNvPr id="15384" name="Line 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728" y="2736"/>
                    <a:ext cx="1104" cy="62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85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2808" y="1644"/>
                    <a:ext cx="0" cy="110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86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2736"/>
                    <a:ext cx="1104" cy="62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381" name="Oval 11"/>
              <p:cNvSpPr>
                <a:spLocks noChangeArrowheads="1"/>
              </p:cNvSpPr>
              <p:nvPr/>
            </p:nvSpPr>
            <p:spPr bwMode="auto">
              <a:xfrm>
                <a:off x="2736" y="2688"/>
                <a:ext cx="144" cy="144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800" b="1">
                  <a:solidFill>
                    <a:schemeClr val="bg1"/>
                  </a:solidFill>
                  <a:latin typeface="Arial" charset="0"/>
                </a:endParaRPr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1776" y="1164"/>
              <a:ext cx="2256" cy="1812"/>
              <a:chOff x="1776" y="1164"/>
              <a:chExt cx="2256" cy="1812"/>
            </a:xfrm>
          </p:grpSpPr>
          <p:sp>
            <p:nvSpPr>
              <p:cNvPr id="15377" name="Oval 13"/>
              <p:cNvSpPr>
                <a:spLocks noChangeArrowheads="1"/>
              </p:cNvSpPr>
              <p:nvPr/>
            </p:nvSpPr>
            <p:spPr bwMode="auto">
              <a:xfrm>
                <a:off x="1776" y="2832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8" name="Oval 14"/>
              <p:cNvSpPr>
                <a:spLocks noChangeArrowheads="1"/>
              </p:cNvSpPr>
              <p:nvPr/>
            </p:nvSpPr>
            <p:spPr bwMode="auto">
              <a:xfrm>
                <a:off x="3888" y="2820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9" name="Oval 15"/>
              <p:cNvSpPr>
                <a:spLocks noChangeArrowheads="1"/>
              </p:cNvSpPr>
              <p:nvPr/>
            </p:nvSpPr>
            <p:spPr bwMode="auto">
              <a:xfrm>
                <a:off x="2832" y="1164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364" name="WordArt 16"/>
          <p:cNvSpPr>
            <a:spLocks noChangeArrowheads="1" noChangeShapeType="1" noTextEdit="1"/>
          </p:cNvSpPr>
          <p:nvPr/>
        </p:nvSpPr>
        <p:spPr bwMode="auto">
          <a:xfrm>
            <a:off x="1519238" y="228600"/>
            <a:ext cx="6176962" cy="642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en-US" sz="3600" b="1" kern="10" normalizeH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/>
              </a:rPr>
              <a:t>UNSUR YANG PERLU DIPERHATIKAN</a:t>
            </a:r>
          </a:p>
          <a:p>
            <a:pPr algn="ctr">
              <a:lnSpc>
                <a:spcPct val="150000"/>
              </a:lnSpc>
            </a:pPr>
            <a:r>
              <a:rPr lang="en-US" sz="3600" b="1" kern="10" normalizeH="1" dirty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/>
              </a:rPr>
              <a:t>DALAM MEMILIH METODE PEMBELAJARAN</a:t>
            </a:r>
          </a:p>
        </p:txBody>
      </p:sp>
      <p:sp>
        <p:nvSpPr>
          <p:cNvPr id="151569" name="Text Box 17"/>
          <p:cNvSpPr txBox="1">
            <a:spLocks noChangeArrowheads="1"/>
          </p:cNvSpPr>
          <p:nvPr/>
        </p:nvSpPr>
        <p:spPr bwMode="auto">
          <a:xfrm>
            <a:off x="6496050" y="4403725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FF00"/>
                </a:solidFill>
                <a:latin typeface="Arial Black" pitchFamily="34" charset="0"/>
              </a:rPr>
              <a:t>MAHASISWA</a:t>
            </a:r>
          </a:p>
        </p:txBody>
      </p:sp>
      <p:sp>
        <p:nvSpPr>
          <p:cNvPr id="151570" name="Text Box 18"/>
          <p:cNvSpPr txBox="1">
            <a:spLocks noChangeArrowheads="1"/>
          </p:cNvSpPr>
          <p:nvPr/>
        </p:nvSpPr>
        <p:spPr bwMode="auto">
          <a:xfrm>
            <a:off x="1066800" y="4305300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2000" b="1">
                <a:solidFill>
                  <a:srgbClr val="FFFF00"/>
                </a:solidFill>
                <a:latin typeface="Arial Black" pitchFamily="34" charset="0"/>
              </a:rPr>
              <a:t>BAHAN KAJIAN</a:t>
            </a:r>
          </a:p>
        </p:txBody>
      </p:sp>
      <p:sp>
        <p:nvSpPr>
          <p:cNvPr id="151571" name="Text Box 19"/>
          <p:cNvSpPr txBox="1">
            <a:spLocks noChangeArrowheads="1"/>
          </p:cNvSpPr>
          <p:nvPr/>
        </p:nvSpPr>
        <p:spPr bwMode="auto">
          <a:xfrm>
            <a:off x="3371850" y="1371600"/>
            <a:ext cx="2457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>
                <a:solidFill>
                  <a:srgbClr val="FFFF00"/>
                </a:solidFill>
                <a:latin typeface="Arial Black" pitchFamily="34" charset="0"/>
              </a:rPr>
              <a:t>SARANA/ ALAT</a:t>
            </a:r>
          </a:p>
        </p:txBody>
      </p:sp>
      <p:sp>
        <p:nvSpPr>
          <p:cNvPr id="151572" name="Arc 20"/>
          <p:cNvSpPr>
            <a:spLocks/>
          </p:cNvSpPr>
          <p:nvPr/>
        </p:nvSpPr>
        <p:spPr bwMode="auto">
          <a:xfrm rot="3757646">
            <a:off x="3943351" y="2293937"/>
            <a:ext cx="2735262" cy="2011363"/>
          </a:xfrm>
          <a:custGeom>
            <a:avLst/>
            <a:gdLst>
              <a:gd name="T0" fmla="*/ 0 w 30243"/>
              <a:gd name="T1" fmla="*/ 696714 h 21600"/>
              <a:gd name="T2" fmla="*/ 2735262 w 30243"/>
              <a:gd name="T3" fmla="*/ 471553 h 21600"/>
              <a:gd name="T4" fmla="*/ 1478469 w 30243"/>
              <a:gd name="T5" fmla="*/ 2011363 h 21600"/>
              <a:gd name="T6" fmla="*/ 0 60000 65536"/>
              <a:gd name="T7" fmla="*/ 0 60000 65536"/>
              <a:gd name="T8" fmla="*/ 0 60000 65536"/>
              <a:gd name="T9" fmla="*/ 0 w 30243"/>
              <a:gd name="T10" fmla="*/ 0 h 21600"/>
              <a:gd name="T11" fmla="*/ 30243 w 3024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243" h="21600" fill="none" extrusionOk="0">
                <a:moveTo>
                  <a:pt x="-1" y="7481"/>
                </a:moveTo>
                <a:cubicBezTo>
                  <a:pt x="4102" y="2730"/>
                  <a:pt x="10069" y="-1"/>
                  <a:pt x="16347" y="0"/>
                </a:cubicBezTo>
                <a:cubicBezTo>
                  <a:pt x="21430" y="0"/>
                  <a:pt x="26351" y="1793"/>
                  <a:pt x="30243" y="5063"/>
                </a:cubicBezTo>
              </a:path>
              <a:path w="30243" h="21600" stroke="0" extrusionOk="0">
                <a:moveTo>
                  <a:pt x="-1" y="7481"/>
                </a:moveTo>
                <a:cubicBezTo>
                  <a:pt x="4102" y="2730"/>
                  <a:pt x="10069" y="-1"/>
                  <a:pt x="16347" y="0"/>
                </a:cubicBezTo>
                <a:cubicBezTo>
                  <a:pt x="21430" y="0"/>
                  <a:pt x="26351" y="1793"/>
                  <a:pt x="30243" y="5063"/>
                </a:cubicBezTo>
                <a:lnTo>
                  <a:pt x="16347" y="21600"/>
                </a:lnTo>
                <a:close/>
              </a:path>
            </a:pathLst>
          </a:custGeom>
          <a:noFill/>
          <a:ln w="38100">
            <a:solidFill>
              <a:srgbClr val="666633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1573" name="Arc 21"/>
          <p:cNvSpPr>
            <a:spLocks/>
          </p:cNvSpPr>
          <p:nvPr/>
        </p:nvSpPr>
        <p:spPr bwMode="auto">
          <a:xfrm rot="-3175269">
            <a:off x="2503488" y="2351088"/>
            <a:ext cx="2735262" cy="2011362"/>
          </a:xfrm>
          <a:custGeom>
            <a:avLst/>
            <a:gdLst>
              <a:gd name="T0" fmla="*/ 0 w 30243"/>
              <a:gd name="T1" fmla="*/ 696713 h 21600"/>
              <a:gd name="T2" fmla="*/ 2735262 w 30243"/>
              <a:gd name="T3" fmla="*/ 471553 h 21600"/>
              <a:gd name="T4" fmla="*/ 1478469 w 30243"/>
              <a:gd name="T5" fmla="*/ 2011362 h 21600"/>
              <a:gd name="T6" fmla="*/ 0 60000 65536"/>
              <a:gd name="T7" fmla="*/ 0 60000 65536"/>
              <a:gd name="T8" fmla="*/ 0 60000 65536"/>
              <a:gd name="T9" fmla="*/ 0 w 30243"/>
              <a:gd name="T10" fmla="*/ 0 h 21600"/>
              <a:gd name="T11" fmla="*/ 30243 w 3024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243" h="21600" fill="none" extrusionOk="0">
                <a:moveTo>
                  <a:pt x="-1" y="7481"/>
                </a:moveTo>
                <a:cubicBezTo>
                  <a:pt x="4102" y="2730"/>
                  <a:pt x="10069" y="-1"/>
                  <a:pt x="16347" y="0"/>
                </a:cubicBezTo>
                <a:cubicBezTo>
                  <a:pt x="21430" y="0"/>
                  <a:pt x="26351" y="1793"/>
                  <a:pt x="30243" y="5063"/>
                </a:cubicBezTo>
              </a:path>
              <a:path w="30243" h="21600" stroke="0" extrusionOk="0">
                <a:moveTo>
                  <a:pt x="-1" y="7481"/>
                </a:moveTo>
                <a:cubicBezTo>
                  <a:pt x="4102" y="2730"/>
                  <a:pt x="10069" y="-1"/>
                  <a:pt x="16347" y="0"/>
                </a:cubicBezTo>
                <a:cubicBezTo>
                  <a:pt x="21430" y="0"/>
                  <a:pt x="26351" y="1793"/>
                  <a:pt x="30243" y="5063"/>
                </a:cubicBezTo>
                <a:lnTo>
                  <a:pt x="16347" y="21600"/>
                </a:lnTo>
                <a:close/>
              </a:path>
            </a:pathLst>
          </a:custGeom>
          <a:noFill/>
          <a:ln w="38100">
            <a:solidFill>
              <a:srgbClr val="666633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1574" name="Arc 22"/>
          <p:cNvSpPr>
            <a:spLocks/>
          </p:cNvSpPr>
          <p:nvPr/>
        </p:nvSpPr>
        <p:spPr bwMode="auto">
          <a:xfrm rot="-10457457">
            <a:off x="3124200" y="3589338"/>
            <a:ext cx="2970213" cy="1935162"/>
          </a:xfrm>
          <a:custGeom>
            <a:avLst/>
            <a:gdLst>
              <a:gd name="T0" fmla="*/ 0 w 32837"/>
              <a:gd name="T1" fmla="*/ 796731 h 21600"/>
              <a:gd name="T2" fmla="*/ 2970213 w 32837"/>
              <a:gd name="T3" fmla="*/ 575442 h 21600"/>
              <a:gd name="T4" fmla="*/ 1579947 w 32837"/>
              <a:gd name="T5" fmla="*/ 1935162 h 21600"/>
              <a:gd name="T6" fmla="*/ 0 60000 65536"/>
              <a:gd name="T7" fmla="*/ 0 60000 65536"/>
              <a:gd name="T8" fmla="*/ 0 60000 65536"/>
              <a:gd name="T9" fmla="*/ 0 w 32837"/>
              <a:gd name="T10" fmla="*/ 0 h 21600"/>
              <a:gd name="T11" fmla="*/ 32837 w 3283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837" h="21600" fill="none" extrusionOk="0">
                <a:moveTo>
                  <a:pt x="0" y="8893"/>
                </a:moveTo>
                <a:cubicBezTo>
                  <a:pt x="4064" y="3305"/>
                  <a:pt x="10557" y="-1"/>
                  <a:pt x="17467" y="0"/>
                </a:cubicBezTo>
                <a:cubicBezTo>
                  <a:pt x="23242" y="0"/>
                  <a:pt x="28778" y="2313"/>
                  <a:pt x="32836" y="6423"/>
                </a:cubicBezTo>
              </a:path>
              <a:path w="32837" h="21600" stroke="0" extrusionOk="0">
                <a:moveTo>
                  <a:pt x="0" y="8893"/>
                </a:moveTo>
                <a:cubicBezTo>
                  <a:pt x="4064" y="3305"/>
                  <a:pt x="10557" y="-1"/>
                  <a:pt x="17467" y="0"/>
                </a:cubicBezTo>
                <a:cubicBezTo>
                  <a:pt x="23242" y="0"/>
                  <a:pt x="28778" y="2313"/>
                  <a:pt x="32836" y="6423"/>
                </a:cubicBezTo>
                <a:lnTo>
                  <a:pt x="17467" y="21600"/>
                </a:lnTo>
                <a:close/>
              </a:path>
            </a:pathLst>
          </a:custGeom>
          <a:noFill/>
          <a:ln w="38100">
            <a:solidFill>
              <a:srgbClr val="666633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1575" name="Text Box 23"/>
          <p:cNvSpPr txBox="1">
            <a:spLocks noChangeArrowheads="1"/>
          </p:cNvSpPr>
          <p:nvPr/>
        </p:nvSpPr>
        <p:spPr bwMode="auto">
          <a:xfrm>
            <a:off x="6400800" y="2590800"/>
            <a:ext cx="1981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514B25"/>
                </a:solidFill>
                <a:latin typeface="Comic Sans MS" pitchFamily="66" charset="0"/>
              </a:rPr>
              <a:t>Efisiensi </a:t>
            </a:r>
          </a:p>
        </p:txBody>
      </p:sp>
      <p:sp>
        <p:nvSpPr>
          <p:cNvPr id="151576" name="Text Box 24"/>
          <p:cNvSpPr txBox="1">
            <a:spLocks noChangeArrowheads="1"/>
          </p:cNvSpPr>
          <p:nvPr/>
        </p:nvSpPr>
        <p:spPr bwMode="auto">
          <a:xfrm>
            <a:off x="762000" y="2590800"/>
            <a:ext cx="2133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>
                <a:solidFill>
                  <a:srgbClr val="514B25"/>
                </a:solidFill>
                <a:latin typeface="Comic Sans MS" pitchFamily="66" charset="0"/>
              </a:rPr>
              <a:t>Efektivitas</a:t>
            </a:r>
          </a:p>
        </p:txBody>
      </p:sp>
      <p:sp>
        <p:nvSpPr>
          <p:cNvPr id="151577" name="Text Box 25"/>
          <p:cNvSpPr txBox="1">
            <a:spLocks noChangeArrowheads="1"/>
          </p:cNvSpPr>
          <p:nvPr/>
        </p:nvSpPr>
        <p:spPr bwMode="auto">
          <a:xfrm>
            <a:off x="2667000" y="5572125"/>
            <a:ext cx="388620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>
                <a:solidFill>
                  <a:srgbClr val="514B25"/>
                </a:solidFill>
                <a:latin typeface="Comic Sans MS" pitchFamily="66" charset="0"/>
              </a:rPr>
              <a:t>Tingkat kesukaran &amp; Tingkat kemampuan</a:t>
            </a:r>
          </a:p>
        </p:txBody>
      </p:sp>
      <p:sp>
        <p:nvSpPr>
          <p:cNvPr id="151578" name="Text Box 26"/>
          <p:cNvSpPr txBox="1">
            <a:spLocks noChangeArrowheads="1"/>
          </p:cNvSpPr>
          <p:nvPr/>
        </p:nvSpPr>
        <p:spPr bwMode="auto">
          <a:xfrm>
            <a:off x="3657600" y="3717925"/>
            <a:ext cx="1885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CC3300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smtClean="0">
                <a:solidFill>
                  <a:schemeClr val="bg1"/>
                </a:solidFill>
                <a:latin typeface="Arial" pitchFamily="34" charset="0"/>
              </a:rPr>
              <a:t>KEMAMPUAN</a:t>
            </a:r>
            <a:endParaRPr lang="en-US" sz="2000" b="1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5943600" y="6507163"/>
            <a:ext cx="3124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dirty="0" err="1" smtClean="0"/>
              <a:t>endrotomoits</a:t>
            </a:r>
            <a:r>
              <a:rPr lang="en-US" sz="1200" dirty="0" smtClean="0"/>
              <a:t>@ yahoo.com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1000"/>
                                        <p:tgtEl>
                                          <p:spTgt spid="151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51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1000"/>
                                        <p:tgtEl>
                                          <p:spTgt spid="151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151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151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151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72" grpId="0" animBg="1"/>
      <p:bldP spid="151573" grpId="0" animBg="1"/>
      <p:bldP spid="151574" grpId="0" animBg="1"/>
      <p:bldP spid="151575" grpId="0"/>
      <p:bldP spid="151576" grpId="0"/>
      <p:bldP spid="15157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WordArt 2"/>
          <p:cNvSpPr>
            <a:spLocks noChangeArrowheads="1" noChangeShapeType="1" noTextEdit="1"/>
          </p:cNvSpPr>
          <p:nvPr/>
        </p:nvSpPr>
        <p:spPr bwMode="auto">
          <a:xfrm rot="419592">
            <a:off x="1219200" y="2743200"/>
            <a:ext cx="6248400" cy="21304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5006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980000" scaled="1"/>
                </a:gradFill>
                <a:latin typeface="Impact"/>
              </a:rPr>
              <a:t>TERIMA KASIH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58200" cy="990600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v-SE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Model pembelajaran dengan </a:t>
            </a:r>
            <a:r>
              <a:rPr lang="sv-SE" sz="24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pendekatan </a:t>
            </a:r>
            <a:r>
              <a:rPr lang="sv-SE" sz="24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SCL</a:t>
            </a:r>
            <a:endParaRPr lang="en-US" sz="2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4800600"/>
          </a:xfrm>
          <a:solidFill>
            <a:schemeClr val="bg2"/>
          </a:solidFill>
          <a:ln>
            <a:noFill/>
          </a:ln>
        </p:spPr>
        <p:txBody>
          <a:bodyPr/>
          <a:lstStyle/>
          <a:p>
            <a:pPr marL="1093787" indent="-514350" eaLnBrk="1" hangingPunct="1">
              <a:lnSpc>
                <a:spcPct val="90000"/>
              </a:lnSpc>
              <a:buFont typeface="+mj-lt"/>
              <a:buAutoNum type="arabicPeriod"/>
            </a:pPr>
            <a:endParaRPr lang="en-US" altLang="zh-CN" sz="2800" b="1" i="1" smtClean="0">
              <a:ea typeface="SimSun" pitchFamily="2" charset="-122"/>
            </a:endParaRPr>
          </a:p>
          <a:p>
            <a:pPr marL="1082675" indent="-503238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id-ID" altLang="zh-CN" sz="2400" b="1" i="1" smtClean="0"/>
              <a:t>Small Group Discussion</a:t>
            </a:r>
          </a:p>
          <a:p>
            <a:pPr marL="1082675" indent="-503238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id-ID" altLang="zh-CN" sz="2400" b="1" i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Role-Play &amp; Simulation </a:t>
            </a:r>
          </a:p>
          <a:p>
            <a:pPr marL="1082675" indent="-503238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id-ID" altLang="zh-CN" sz="2400" b="1" i="1" smtClean="0"/>
              <a:t>Case Study</a:t>
            </a:r>
            <a:r>
              <a:rPr lang="id-ID" altLang="zh-CN" sz="2400" b="1" smtClean="0"/>
              <a:t> </a:t>
            </a:r>
            <a:endParaRPr lang="id-ID" altLang="zh-CN" sz="2400" b="1" i="1" smtClean="0"/>
          </a:p>
          <a:p>
            <a:pPr marL="1082675" indent="-503238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id-ID" altLang="zh-CN" sz="2400" b="1" i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Discovery Learning (DL)</a:t>
            </a:r>
          </a:p>
          <a:p>
            <a:pPr marL="1082675" indent="-503238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id-ID" altLang="zh-CN" sz="2400" b="1" i="1" smtClean="0"/>
              <a:t>Self-Directed Learning (SDL)</a:t>
            </a:r>
          </a:p>
          <a:p>
            <a:pPr marL="1082675" indent="-503238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id-ID" altLang="zh-CN" sz="2400" b="1" i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Cooperative Learning (CL)</a:t>
            </a:r>
          </a:p>
          <a:p>
            <a:pPr marL="1082675" indent="-503238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id-ID" altLang="zh-CN" sz="2400" b="1" i="1" smtClean="0"/>
              <a:t>Collaborative Learning (CbL)</a:t>
            </a:r>
          </a:p>
          <a:p>
            <a:pPr marL="1082675" indent="-503238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id-ID" altLang="zh-CN" sz="2400" b="1" i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Contextual Instruction (CI)</a:t>
            </a:r>
          </a:p>
          <a:p>
            <a:pPr marL="1082675" indent="-503238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id-ID" altLang="zh-CN" sz="2400" b="1" i="1" smtClean="0"/>
              <a:t>Project Based Learning (PjBL)</a:t>
            </a:r>
          </a:p>
          <a:p>
            <a:pPr marL="1082675" indent="-503238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id-ID" altLang="zh-CN" sz="2400" b="1" i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Based Learning and Inquiry (PBL)</a:t>
            </a:r>
            <a:endParaRPr lang="en-US" altLang="zh-CN" sz="2400" b="1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SimSun" pitchFamily="2" charset="-122"/>
            </a:endParaRPr>
          </a:p>
          <a:p>
            <a:pPr marL="1082675" indent="-503238" eaLnBrk="1" hangingPunct="1">
              <a:lnSpc>
                <a:spcPct val="90000"/>
              </a:lnSpc>
              <a:buFont typeface="+mj-lt"/>
              <a:buAutoNum type="arabicPeriod"/>
            </a:pPr>
            <a:endParaRPr lang="en-US" sz="2400" b="1" smtClean="0">
              <a:solidFill>
                <a:schemeClr val="accent2"/>
              </a:solidFill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943600" y="6507163"/>
            <a:ext cx="3124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dirty="0" err="1" smtClean="0"/>
              <a:t>endrotomoits</a:t>
            </a:r>
            <a:r>
              <a:rPr lang="en-US" sz="1200" dirty="0" smtClean="0"/>
              <a:t>@ yahoo.com</a:t>
            </a:r>
            <a:endParaRPr 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1405" name="Group 93"/>
          <p:cNvGraphicFramePr>
            <a:graphicFrameLocks noGrp="1"/>
          </p:cNvGraphicFramePr>
          <p:nvPr/>
        </p:nvGraphicFramePr>
        <p:xfrm>
          <a:off x="381000" y="762000"/>
          <a:ext cx="8382000" cy="5867401"/>
        </p:xfrm>
        <a:graphic>
          <a:graphicData uri="http://schemas.openxmlformats.org/drawingml/2006/table">
            <a:tbl>
              <a:tblPr/>
              <a:tblGrid>
                <a:gridCol w="585788"/>
                <a:gridCol w="1395412"/>
                <a:gridCol w="3048000"/>
                <a:gridCol w="3352800"/>
              </a:tblGrid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No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MODEL BELAJAR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YANG DILAKUKAN MAHASISWA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YANG DILAKUKAN DOSEN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</a:tr>
              <a:tr h="1417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Small Group Discussion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membentuk kelompok (5-10)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memilih bahan diskusi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mepresentasikan paper dan mendiskusikan di kelas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Membuat rancangan bahan dikusi dan aturan diskusi.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Menjadi moderator dan sekaligus mengulas pada setiap akhir sesion diskusi mahasiswa.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Simulasi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mempelajari dan menjalankan suatu peran yang ditugaskan kepadanya.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atau mempraktekan/mencoba berbagai model (komputer) yang telah disiapkan.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Merancang situasi/ kegiatan yang mirip dengan yang sesungguhnya, bisa berupa bermain peran, model komputer, atau berbagai latihan simulasi.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Membahas kinerja mahasiswa.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</a:tr>
              <a:tr h="1905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Discovery Learning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mencari, mengumpulkan, dan menyusun informasi yang ada untuk mendeskripsikan suatu pengetahuan.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Menyediakan data, atau petunjuk (metode) untuk menelusuri suatu pengetahuan yang harus dipelajari oleh mahasiswa.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Memeriksa dan memberi ulasan terhadap hasil belajar mandiri mahasiswa.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</a:tr>
            </a:tbl>
          </a:graphicData>
        </a:graphic>
      </p:graphicFrame>
      <p:sp>
        <p:nvSpPr>
          <p:cNvPr id="4125" name="Text Box 37"/>
          <p:cNvSpPr txBox="1">
            <a:spLocks noChangeArrowheads="1"/>
          </p:cNvSpPr>
          <p:nvPr/>
        </p:nvSpPr>
        <p:spPr bwMode="auto">
          <a:xfrm>
            <a:off x="504825" y="214313"/>
            <a:ext cx="815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URAIAN RINGKAS CIRI BEBERAPA MODEL BELAJAR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440" name="Group 80"/>
          <p:cNvGraphicFramePr>
            <a:graphicFrameLocks noGrp="1"/>
          </p:cNvGraphicFramePr>
          <p:nvPr/>
        </p:nvGraphicFramePr>
        <p:xfrm>
          <a:off x="381000" y="457200"/>
          <a:ext cx="8382000" cy="6124576"/>
        </p:xfrm>
        <a:graphic>
          <a:graphicData uri="http://schemas.openxmlformats.org/drawingml/2006/table">
            <a:tbl>
              <a:tblPr/>
              <a:tblGrid>
                <a:gridCol w="585788"/>
                <a:gridCol w="1547812"/>
                <a:gridCol w="2971800"/>
                <a:gridCol w="3276600"/>
              </a:tblGrid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No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MODEL BELAJAR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YANG DILAKUKAN MAHASISWA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YANG DILAKUKAN DOSEN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</a:tr>
              <a:tr h="1417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Self-Directed Learning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merencanakan kegiatan belajar, melaksanakan, dan menilai pengalaman belajarnya sendiri.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sebagai fasilitator. memberi arahan, bimbingan, dan konfirmasi terhadap kemajuan belajar yang telah dilakukan individu mahasiswa .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</a:tr>
              <a:tr h="1933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Cooperative Learning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Membahas dan menyimpulkan masalah/ tugas yang diberikan dosen secara berkelompok.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merancang dan dimonitor proses belajar dan hasil belajar kelompok mahasiswa.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Menyiapkan suatu masalah/ kasus atau bentuk tugas untuk diselesaikan oleh mahasiswa secara berkelompok.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</a:tr>
              <a:tr h="198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Collaborative Learning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Bekerja sama dengan anggota kelompoknya dalam mengerjakan tugas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Membuat rancangan proses dan bentuk penilaian berdasarkan konsensus kelompoknya sendiri.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Merancang  tugas yang bersifat open ended.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Sebagai fasilitator dan motivator.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5491" name="Group 83"/>
          <p:cNvGraphicFramePr>
            <a:graphicFrameLocks noGrp="1"/>
          </p:cNvGraphicFramePr>
          <p:nvPr/>
        </p:nvGraphicFramePr>
        <p:xfrm>
          <a:off x="285750" y="381000"/>
          <a:ext cx="8553450" cy="6232716"/>
        </p:xfrm>
        <a:graphic>
          <a:graphicData uri="http://schemas.openxmlformats.org/drawingml/2006/table">
            <a:tbl>
              <a:tblPr/>
              <a:tblGrid>
                <a:gridCol w="552450"/>
                <a:gridCol w="1524000"/>
                <a:gridCol w="2819400"/>
                <a:gridCol w="3657600"/>
              </a:tblGrid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No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MODEL BELAJAR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YANG DILAKUKAN MAHASISWA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BENTUK KEGIATAN BELAJAR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</a:tr>
              <a:tr h="1327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Contextual Instruction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Membahas konsep (teori) kaitannya dengan situasi nyata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Melakukan studi lapang/ terjun di dunia nyata untuk mempelajari kesesuaian teori.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Menjelaskan  bahan kajian yang bersifat teori dan mengkaitkannya dengan  situasi nyata dalam kehidupan sehari-hari, atau kerja profesional, atau manajerial, atau entrepreneurial. 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Menyusun tugas untuk studi mahasiswa terjun ke lapangan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Project Based Learning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Mengerjakan tugas (berupa proyek) yang telah dirancang secara sistematis.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Menunjukan kinerja dan mempertanggung jawabkan hasil kerjanya di forum.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Merancang suatu tugas (proyek) yang sistematik agar mahasiswa belajar pengetahuan dan ketrampilan melalui proses pencarian/ penggalian (inquiry), yang terstruktur  dan kompleks.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Merumuskan dan melakukan proses pembimbingan dan asesmen.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</a:tr>
              <a:tr h="177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Problem Based Learning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Belajar dengan menggali/ mencari informasi (inquiry) serta memanfaatkan informasi tersebut untuk memecahkan masalah faktual/ yang dirancang oleh dosen 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Merancang tugas untuk mencapai kompetensi tertentu 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Membuat petunjuk(metode) untuk mahasiswa dalam mencari pemecahan masalah yang dipilih oleh mahasiswa sendiri atau yang ditetapkan.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1405" name="Group 93"/>
          <p:cNvGraphicFramePr>
            <a:graphicFrameLocks noGrp="1"/>
          </p:cNvGraphicFramePr>
          <p:nvPr/>
        </p:nvGraphicFramePr>
        <p:xfrm>
          <a:off x="381000" y="762000"/>
          <a:ext cx="8382000" cy="5867401"/>
        </p:xfrm>
        <a:graphic>
          <a:graphicData uri="http://schemas.openxmlformats.org/drawingml/2006/table">
            <a:tbl>
              <a:tblPr/>
              <a:tblGrid>
                <a:gridCol w="585788"/>
                <a:gridCol w="1395412"/>
                <a:gridCol w="3048000"/>
                <a:gridCol w="3352800"/>
              </a:tblGrid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MODEL BELAJAR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YANG DILAKUKAN MAHASISWA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KEMAMPUAN YANG DIDAPAT MAHASISWA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</a:tr>
              <a:tr h="1417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Small Group Discussion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membentuk kelompok (5-10)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memilih bahan diskusi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mepresentasikan paper dan mendiskusikan di kelas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Simulasi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mempelajari dan menjalankan suatu peran yang ditugaskan kepadanya.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atau mempraktekan/mencoba berbagai model (komputer) yang telah disiapkan.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</a:tr>
              <a:tr h="1905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Discovery Learning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mencari, mengumpulkan, dan menyusun informasi yang ada untuk mendeskripsikan suatu pengetahuan.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</a:tr>
            </a:tbl>
          </a:graphicData>
        </a:graphic>
      </p:graphicFrame>
      <p:sp>
        <p:nvSpPr>
          <p:cNvPr id="4125" name="Text Box 37"/>
          <p:cNvSpPr txBox="1">
            <a:spLocks noChangeArrowheads="1"/>
          </p:cNvSpPr>
          <p:nvPr/>
        </p:nvSpPr>
        <p:spPr bwMode="auto">
          <a:xfrm>
            <a:off x="504825" y="214313"/>
            <a:ext cx="815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en-US" sz="2000" b="1" smtClean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MODEL BELAJAR MENUMBUHKAN KEMAMPUAN MAHASISWA</a:t>
            </a:r>
            <a:endParaRPr lang="en-US" sz="2000" b="1">
              <a:ln w="11430"/>
              <a:solidFill>
                <a:schemeClr val="bg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440" name="Group 80"/>
          <p:cNvGraphicFramePr>
            <a:graphicFrameLocks noGrp="1"/>
          </p:cNvGraphicFramePr>
          <p:nvPr/>
        </p:nvGraphicFramePr>
        <p:xfrm>
          <a:off x="381000" y="457200"/>
          <a:ext cx="8382000" cy="6124576"/>
        </p:xfrm>
        <a:graphic>
          <a:graphicData uri="http://schemas.openxmlformats.org/drawingml/2006/table">
            <a:tbl>
              <a:tblPr/>
              <a:tblGrid>
                <a:gridCol w="585788"/>
                <a:gridCol w="1547812"/>
                <a:gridCol w="2971800"/>
                <a:gridCol w="3276600"/>
              </a:tblGrid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MODEL BELAJAR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YANG DILAKUKAN MAHASISWA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KEMAMPUAN YANG DIDAPAT MAHASISWA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</a:tr>
              <a:tr h="1417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Self-Directed Learning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merencanakan kegiatan belajar, melaksanakan, dan menilai pengalaman belajarnya sendiri.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</a:tr>
              <a:tr h="1933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Cooperative Learning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Membahas dan menyimpulkan masalah/ tugas yang diberikan dosen secara berkelompok.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</a:tr>
              <a:tr h="198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Collaborative Learning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Bekerja sama dengan anggota kelompoknya dalam mengerjakan tugas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Membuat rancangan proses dan bentuk penilaian berdasarkan konsensus kelompoknya sendiri.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5491" name="Group 83"/>
          <p:cNvGraphicFramePr>
            <a:graphicFrameLocks noGrp="1"/>
          </p:cNvGraphicFramePr>
          <p:nvPr/>
        </p:nvGraphicFramePr>
        <p:xfrm>
          <a:off x="285750" y="381000"/>
          <a:ext cx="8553450" cy="6013260"/>
        </p:xfrm>
        <a:graphic>
          <a:graphicData uri="http://schemas.openxmlformats.org/drawingml/2006/table">
            <a:tbl>
              <a:tblPr/>
              <a:tblGrid>
                <a:gridCol w="552450"/>
                <a:gridCol w="1524000"/>
                <a:gridCol w="2819400"/>
                <a:gridCol w="3657600"/>
              </a:tblGrid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MODEL BELAJAR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YANG DILAKUKAN MAHASISWA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KEMAMPUAN YANG DIDAPAT MAHASISWA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65400"/>
                    </a:solidFill>
                  </a:tcPr>
                </a:tc>
              </a:tr>
              <a:tr h="1327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Contextual Instruction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Membahas konsep (teori) kaitannya dengan situasi nyata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Melakukan studi lapang/ terjun di dunia nyata untuk mempelajari kesesuaian teori.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Project Based Learning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Mengerjakan tugas (berupa proyek) yang telah dirancang secara sistematis.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Menunjukan kinerja dan mempertanggung jawabkan hasil kerjanya di forum.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3D7"/>
                    </a:solidFill>
                  </a:tcPr>
                </a:tc>
              </a:tr>
              <a:tr h="177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Problem Based Learning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Belajar dengan menggali/ mencari informasi (inquiry) serta memanfaatkan informasi tersebut untuk memecahkan masalah faktual/ yang dirancang oleh dosen 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1C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76" name="Group 52"/>
          <p:cNvGraphicFramePr>
            <a:graphicFrameLocks noGrp="1"/>
          </p:cNvGraphicFramePr>
          <p:nvPr/>
        </p:nvGraphicFramePr>
        <p:xfrm>
          <a:off x="304800" y="685800"/>
          <a:ext cx="8534400" cy="5992051"/>
        </p:xfrm>
        <a:graphic>
          <a:graphicData uri="http://schemas.openxmlformats.org/drawingml/2006/table">
            <a:tbl>
              <a:tblPr/>
              <a:tblGrid>
                <a:gridCol w="609600"/>
                <a:gridCol w="1447800"/>
                <a:gridCol w="3200400"/>
                <a:gridCol w="3276600"/>
              </a:tblGrid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No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MODEL BELAJAR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YANG DILAKUKAN MAHASISWA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KEMAMPUAN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YANG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BISA DIPEROLEH MAHASISWA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Small Group Discussion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49D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membentuk kelompok (5-10)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memilih bahan diskusi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mepresentasikan paper dan mendiskusikan di kelas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FDA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</a:rPr>
                        <a:t>Komunikasi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</a:rPr>
                        <a:t>Bekerjasama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</a:rPr>
                        <a:t>Menyampaikan dan meneria pendapat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</a:rPr>
                        <a:t>Percaya diri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</a:rPr>
                        <a:t>Menghargai perbedaan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</a:rPr>
                        <a:t>Pengkayaan materi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CD6"/>
                    </a:solidFill>
                  </a:tcPr>
                </a:tc>
              </a:tr>
              <a:tr h="858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Simulasi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49D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mempelajari dan menjalankan suatu peran yang ditugaskan kepadanya.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atau mempraktekan/mencoba berbagai model (komputer) yang telah disiapkan.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FDA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</a:rPr>
                        <a:t>Mengkreasi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</a:rPr>
                        <a:t>Menghargai peran orang lain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</a:rPr>
                        <a:t>Mengapresiasi perintah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</a:rPr>
                        <a:t>Mengevaluasi diri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</a:rPr>
                        <a:t>refleksi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CD6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Discovery Learning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49D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mencari, mengumpulkan, dan menyusun informasi yang ada untuk mendeskripsikan suatu pengetahuan.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FDA"/>
                    </a:solidFill>
                  </a:tcPr>
                </a:tc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</a:rPr>
                        <a:t>Kreativitas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</a:rPr>
                        <a:t>Menggabungkan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</a:rPr>
                        <a:t>Komunikasi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</a:rPr>
                        <a:t>Disiplin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</a:rPr>
                        <a:t>Semangat belajar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</a:rPr>
                        <a:t>kemandirian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CD6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593686" y="147935"/>
            <a:ext cx="130266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CONTOH</a:t>
            </a:r>
            <a:endParaRPr lang="en-US" sz="2400" b="1" cap="none" spc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969</Words>
  <Application>Microsoft Office PowerPoint</Application>
  <PresentationFormat>On-screen Show (4:3)</PresentationFormat>
  <Paragraphs>217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Model pembelajaran dengan pendekatan SCL</vt:lpstr>
      <vt:lpstr>Slide 3</vt:lpstr>
      <vt:lpstr>Slide 4</vt:lpstr>
      <vt:lpstr>Slide 5</vt:lpstr>
      <vt:lpstr>Slide 6</vt:lpstr>
      <vt:lpstr>Slide 7</vt:lpstr>
      <vt:lpstr>Slide 8</vt:lpstr>
      <vt:lpstr>Slide 9</vt:lpstr>
      <vt:lpstr>MEMILIH METODE/ BENTUK/ MODEL PEMBELAJARAN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Lenovo User</cp:lastModifiedBy>
  <cp:revision>9</cp:revision>
  <dcterms:created xsi:type="dcterms:W3CDTF">2006-08-16T00:00:00Z</dcterms:created>
  <dcterms:modified xsi:type="dcterms:W3CDTF">2012-02-19T13:06:19Z</dcterms:modified>
</cp:coreProperties>
</file>