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10/2/2023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82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5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13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357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88368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073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407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327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828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659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6094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13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77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66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85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93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969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823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10/2/2023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627213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A07E-CD6C-4854-93C1-9F29DB98B785}"/>
              </a:ext>
            </a:extLst>
          </p:cNvPr>
          <p:cNvSpPr>
            <a:spLocks noGrp="1"/>
          </p:cNvSpPr>
          <p:nvPr>
            <p:ph type="ctrTitle"/>
          </p:nvPr>
        </p:nvSpPr>
        <p:spPr>
          <a:xfrm>
            <a:off x="917294" y="2079865"/>
            <a:ext cx="8689976" cy="2509213"/>
          </a:xfrm>
        </p:spPr>
        <p:txBody>
          <a:bodyPr>
            <a:normAutofit fontScale="90000"/>
          </a:bodyPr>
          <a:lstStyle/>
          <a:p>
            <a:r>
              <a:rPr lang="en-US"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MATA KULIAH</a:t>
            </a:r>
            <a:br>
              <a:rPr lang="en-US" sz="6000" dirty="0"/>
            </a:br>
            <a:r>
              <a:rPr lang="en-US" sz="6000"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BIOMEKANIKA OLAHRAGA</a:t>
            </a:r>
            <a:endParaRPr lang="en-ID" sz="6000" dirty="0"/>
          </a:p>
        </p:txBody>
      </p:sp>
      <p:pic>
        <p:nvPicPr>
          <p:cNvPr id="5" name="Picture 4">
            <a:extLst>
              <a:ext uri="{FF2B5EF4-FFF2-40B4-BE49-F238E27FC236}">
                <a16:creationId xmlns:a16="http://schemas.microsoft.com/office/drawing/2014/main" id="{6603B8A3-269B-46B3-AD30-9732662B9A4C}"/>
              </a:ext>
            </a:extLst>
          </p:cNvPr>
          <p:cNvPicPr>
            <a:picLocks noChangeAspect="1"/>
          </p:cNvPicPr>
          <p:nvPr/>
        </p:nvPicPr>
        <p:blipFill>
          <a:blip r:embed="rId2"/>
          <a:stretch>
            <a:fillRect/>
          </a:stretch>
        </p:blipFill>
        <p:spPr>
          <a:xfrm>
            <a:off x="7140388" y="0"/>
            <a:ext cx="1621492" cy="1394067"/>
          </a:xfrm>
          <a:prstGeom prst="rect">
            <a:avLst/>
          </a:prstGeom>
        </p:spPr>
      </p:pic>
      <p:pic>
        <p:nvPicPr>
          <p:cNvPr id="6" name="Picture 5">
            <a:extLst>
              <a:ext uri="{FF2B5EF4-FFF2-40B4-BE49-F238E27FC236}">
                <a16:creationId xmlns:a16="http://schemas.microsoft.com/office/drawing/2014/main" id="{961AB74D-C85D-47AE-B447-D15279FC0CC1}"/>
              </a:ext>
            </a:extLst>
          </p:cNvPr>
          <p:cNvPicPr>
            <a:picLocks noChangeAspect="1"/>
          </p:cNvPicPr>
          <p:nvPr/>
        </p:nvPicPr>
        <p:blipFill>
          <a:blip r:embed="rId3"/>
          <a:stretch>
            <a:fillRect/>
          </a:stretch>
        </p:blipFill>
        <p:spPr>
          <a:xfrm>
            <a:off x="8761880" y="-58215"/>
            <a:ext cx="3421634" cy="1443262"/>
          </a:xfrm>
          <a:prstGeom prst="rect">
            <a:avLst/>
          </a:prstGeom>
        </p:spPr>
      </p:pic>
      <p:sp>
        <p:nvSpPr>
          <p:cNvPr id="8" name="TextBox 7">
            <a:extLst>
              <a:ext uri="{FF2B5EF4-FFF2-40B4-BE49-F238E27FC236}">
                <a16:creationId xmlns:a16="http://schemas.microsoft.com/office/drawing/2014/main" id="{30C33D27-41FE-4522-8C87-86BD9B54F21B}"/>
              </a:ext>
            </a:extLst>
          </p:cNvPr>
          <p:cNvSpPr txBox="1"/>
          <p:nvPr/>
        </p:nvSpPr>
        <p:spPr>
          <a:xfrm>
            <a:off x="8761880" y="5999131"/>
            <a:ext cx="6098240" cy="460895"/>
          </a:xfrm>
          <a:prstGeom prst="rect">
            <a:avLst/>
          </a:prstGeom>
          <a:noFill/>
        </p:spPr>
        <p:txBody>
          <a:bodyPr wrap="square">
            <a:spAutoFit/>
          </a:bodyPr>
          <a:lstStyle/>
          <a:p>
            <a:pPr>
              <a:lnSpc>
                <a:spcPct val="107000"/>
              </a:lnSpc>
              <a:spcAft>
                <a:spcPts val="800"/>
              </a:spcAft>
            </a:pPr>
            <a:r>
              <a:rPr lang="en-ID"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Dedi Saputra, </a:t>
            </a:r>
            <a:r>
              <a:rPr lang="en-ID"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S.Pd</a:t>
            </a:r>
            <a:r>
              <a:rPr lang="en-ID"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D" sz="24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M.Pd</a:t>
            </a:r>
            <a:endParaRPr lang="en-ID"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0564331-F495-4A93-B9BE-500351A31B40}"/>
              </a:ext>
            </a:extLst>
          </p:cNvPr>
          <p:cNvPicPr>
            <a:picLocks noChangeAspect="1"/>
          </p:cNvPicPr>
          <p:nvPr/>
        </p:nvPicPr>
        <p:blipFill>
          <a:blip r:embed="rId4"/>
          <a:stretch>
            <a:fillRect/>
          </a:stretch>
        </p:blipFill>
        <p:spPr>
          <a:xfrm>
            <a:off x="1826101" y="0"/>
            <a:ext cx="2143125" cy="1385047"/>
          </a:xfrm>
          <a:prstGeom prst="rect">
            <a:avLst/>
          </a:prstGeom>
        </p:spPr>
      </p:pic>
      <p:pic>
        <p:nvPicPr>
          <p:cNvPr id="4" name="Picture 3">
            <a:extLst>
              <a:ext uri="{FF2B5EF4-FFF2-40B4-BE49-F238E27FC236}">
                <a16:creationId xmlns:a16="http://schemas.microsoft.com/office/drawing/2014/main" id="{1D346E55-1AB0-4F6F-9405-CD59832FA761}"/>
              </a:ext>
            </a:extLst>
          </p:cNvPr>
          <p:cNvPicPr>
            <a:picLocks noChangeAspect="1"/>
          </p:cNvPicPr>
          <p:nvPr/>
        </p:nvPicPr>
        <p:blipFill>
          <a:blip r:embed="rId5"/>
          <a:stretch>
            <a:fillRect/>
          </a:stretch>
        </p:blipFill>
        <p:spPr>
          <a:xfrm>
            <a:off x="8486" y="9019"/>
            <a:ext cx="1817615" cy="1385048"/>
          </a:xfrm>
          <a:prstGeom prst="rect">
            <a:avLst/>
          </a:prstGeom>
        </p:spPr>
      </p:pic>
    </p:spTree>
    <p:extLst>
      <p:ext uri="{BB962C8B-B14F-4D97-AF65-F5344CB8AC3E}">
        <p14:creationId xmlns:p14="http://schemas.microsoft.com/office/powerpoint/2010/main" val="391969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4A04-FFCF-4922-A122-BE9628304B26}"/>
              </a:ext>
            </a:extLst>
          </p:cNvPr>
          <p:cNvSpPr>
            <a:spLocks noGrp="1"/>
          </p:cNvSpPr>
          <p:nvPr>
            <p:ph type="title"/>
          </p:nvPr>
        </p:nvSpPr>
        <p:spPr/>
        <p:txBody>
          <a:bodyPr>
            <a:normAutofit fontScale="90000"/>
          </a:bodyPr>
          <a:lstStyle/>
          <a:p>
            <a:r>
              <a:rPr lang="en-US" dirty="0">
                <a:solidFill>
                  <a:srgbClr val="00B0F0"/>
                </a:solidFill>
              </a:rPr>
              <a:t>PERTEMUAN I</a:t>
            </a:r>
            <a:br>
              <a:rPr lang="en-US" dirty="0">
                <a:solidFill>
                  <a:srgbClr val="00B0F0"/>
                </a:solidFill>
              </a:rPr>
            </a:br>
            <a:r>
              <a:rPr lang="en-US" dirty="0">
                <a:solidFill>
                  <a:srgbClr val="00B0F0"/>
                </a:solidFill>
              </a:rPr>
              <a:t>BIOMEKANIKA OLAHRAGA</a:t>
            </a:r>
            <a:endParaRPr lang="en-ID" dirty="0">
              <a:solidFill>
                <a:srgbClr val="00B0F0"/>
              </a:solidFill>
            </a:endParaRPr>
          </a:p>
        </p:txBody>
      </p:sp>
      <p:pic>
        <p:nvPicPr>
          <p:cNvPr id="4" name="Content Placeholder 3">
            <a:extLst>
              <a:ext uri="{FF2B5EF4-FFF2-40B4-BE49-F238E27FC236}">
                <a16:creationId xmlns:a16="http://schemas.microsoft.com/office/drawing/2014/main" id="{38BBAC17-17B2-46A4-BEE9-37AD62E1D17D}"/>
              </a:ext>
            </a:extLst>
          </p:cNvPr>
          <p:cNvPicPr>
            <a:picLocks noGrp="1" noChangeAspect="1"/>
          </p:cNvPicPr>
          <p:nvPr>
            <p:ph idx="1"/>
          </p:nvPr>
        </p:nvPicPr>
        <p:blipFill>
          <a:blip r:embed="rId2"/>
          <a:stretch>
            <a:fillRect/>
          </a:stretch>
        </p:blipFill>
        <p:spPr>
          <a:xfrm>
            <a:off x="1295402" y="2557993"/>
            <a:ext cx="9601195" cy="3317875"/>
          </a:xfrm>
          <a:prstGeom prst="rect">
            <a:avLst/>
          </a:prstGeom>
        </p:spPr>
      </p:pic>
    </p:spTree>
    <p:extLst>
      <p:ext uri="{BB962C8B-B14F-4D97-AF65-F5344CB8AC3E}">
        <p14:creationId xmlns:p14="http://schemas.microsoft.com/office/powerpoint/2010/main" val="136455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A81B4-E52E-473F-B50E-7917029CF4D9}"/>
              </a:ext>
            </a:extLst>
          </p:cNvPr>
          <p:cNvSpPr>
            <a:spLocks noGrp="1"/>
          </p:cNvSpPr>
          <p:nvPr>
            <p:ph type="title"/>
          </p:nvPr>
        </p:nvSpPr>
        <p:spPr/>
        <p:txBody>
          <a:bodyPr>
            <a:normAutofit fontScale="90000"/>
          </a:bodyPr>
          <a:lstStyle/>
          <a:p>
            <a:pPr marL="700405" marR="0" lvl="0" indent="-345440" defTabSz="914400" rtl="0" eaLnBrk="1" fontAlgn="auto" latinLnBrk="0" hangingPunct="1">
              <a:lnSpc>
                <a:spcPct val="150000"/>
              </a:lnSpc>
              <a:spcBef>
                <a:spcPts val="460"/>
              </a:spcBef>
              <a:spcAft>
                <a:spcPts val="0"/>
              </a:spcAft>
              <a:tabLst/>
              <a:defRPr/>
            </a:pPr>
            <a:r>
              <a:rPr kumimoji="0" lang="id-ID" sz="2000" b="1" i="0" u="none" strike="noStrike" kern="0" cap="all" spc="5" normalizeH="0" baseline="0" noProof="0" dirty="0">
                <a:ln>
                  <a:noFill/>
                </a:ln>
                <a:solidFill>
                  <a:prstClr val="black"/>
                </a:solidFill>
                <a:effectLst/>
                <a:uLnTx/>
                <a:uFillTx/>
                <a:latin typeface="Arial Narrow" panose="020B0606020202030204" pitchFamily="34" charset="0"/>
                <a:ea typeface="Arial" panose="020B0604020202020204" pitchFamily="34" charset="0"/>
                <a:cs typeface="Arial" panose="020B0604020202020204" pitchFamily="34" charset="0"/>
              </a:rPr>
              <a:t>PEMAHAMAN MEKANIKA DASAR</a:t>
            </a:r>
            <a:br>
              <a:rPr kumimoji="0" lang="en-ID" sz="2000" b="1" i="0" u="none" strike="noStrike" kern="0" cap="all"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br>
            <a:endParaRPr lang="en-ID" dirty="0"/>
          </a:p>
        </p:txBody>
      </p:sp>
      <p:sp>
        <p:nvSpPr>
          <p:cNvPr id="3" name="Content Placeholder 2">
            <a:extLst>
              <a:ext uri="{FF2B5EF4-FFF2-40B4-BE49-F238E27FC236}">
                <a16:creationId xmlns:a16="http://schemas.microsoft.com/office/drawing/2014/main" id="{A78A15E3-998E-4967-AC13-81E480F364F0}"/>
              </a:ext>
            </a:extLst>
          </p:cNvPr>
          <p:cNvSpPr>
            <a:spLocks noGrp="1"/>
          </p:cNvSpPr>
          <p:nvPr>
            <p:ph sz="quarter" idx="13"/>
          </p:nvPr>
        </p:nvSpPr>
        <p:spPr/>
        <p:txBody>
          <a:bodyPr/>
          <a:lstStyle/>
          <a:p>
            <a:pPr marL="342900" lvl="0" indent="-342900">
              <a:spcBef>
                <a:spcPts val="460"/>
              </a:spcBef>
              <a:spcAft>
                <a:spcPts val="0"/>
              </a:spcAft>
              <a:buFont typeface="+mj-lt"/>
              <a:buAutoNum type="alphaUcPeriod"/>
              <a:tabLst>
                <a:tab pos="584835" algn="l"/>
              </a:tabLst>
            </a:pPr>
            <a:r>
              <a:rPr lang="id-ID" sz="2000" b="1" spc="-30" dirty="0">
                <a:effectLst/>
                <a:latin typeface="Arial Narrow" panose="020B0606020202030204" pitchFamily="34" charset="0"/>
                <a:ea typeface="Arial MT"/>
                <a:cs typeface="Arial" panose="020B0604020202020204" pitchFamily="34" charset="0"/>
              </a:rPr>
              <a:t>Dasar-Dasar Mekanika Olahraga</a:t>
            </a:r>
            <a:endParaRPr lang="en-ID" sz="1800" spc="-30" dirty="0">
              <a:effectLst/>
              <a:latin typeface="Arial MT"/>
              <a:ea typeface="Arial MT"/>
              <a:cs typeface="Arial MT"/>
            </a:endParaRPr>
          </a:p>
          <a:p>
            <a:pPr algn="just"/>
            <a:r>
              <a:rPr lang="id-ID" sz="2000" dirty="0">
                <a:effectLst/>
                <a:latin typeface="Times New Roman" panose="02020603050405020304" pitchFamily="18" charset="0"/>
                <a:ea typeface="Arial MT"/>
                <a:cs typeface="Times New Roman" panose="02020603050405020304" pitchFamily="18" charset="0"/>
              </a:rPr>
              <a:t>Ilmu keolahragaan bekerja dalam ruang lingkup biomekanika, yaitu suatu disiplin ilmu yang mempelajari pengaruh gaya (forces) terhadap manusia dan sebaliknya, dan pengaruh gaya yang bekerja pada manusia. Secara sederhana dapat dikatakan sebagai suatu disiplin ilmu yang mempelajari sebab-akibat (kinetik – kinematik) manusia bergerak.</a:t>
            </a:r>
            <a:endParaRPr lang="en-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47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F219-9F7C-4B15-81E9-FA0EA98DAF9D}"/>
              </a:ext>
            </a:extLst>
          </p:cNvPr>
          <p:cNvSpPr>
            <a:spLocks noGrp="1"/>
          </p:cNvSpPr>
          <p:nvPr>
            <p:ph type="title"/>
          </p:nvPr>
        </p:nvSpPr>
        <p:spPr>
          <a:xfrm>
            <a:off x="913775" y="618518"/>
            <a:ext cx="10364451" cy="739636"/>
          </a:xfrm>
        </p:spPr>
        <p:txBody>
          <a:bodyPr/>
          <a:lstStyle/>
          <a:p>
            <a:r>
              <a:rPr lang="id-ID" sz="3600" b="1" dirty="0">
                <a:effectLst/>
                <a:latin typeface="Arial Narrow" panose="020B0606020202030204" pitchFamily="34" charset="0"/>
                <a:ea typeface="Arial MT"/>
                <a:cs typeface="Arial" panose="020B0604020202020204" pitchFamily="34" charset="0"/>
              </a:rPr>
              <a:t>Dasar-Dasar Mekanika Olahraga</a:t>
            </a:r>
            <a:endParaRPr lang="en-ID" dirty="0"/>
          </a:p>
        </p:txBody>
      </p:sp>
      <p:sp>
        <p:nvSpPr>
          <p:cNvPr id="3" name="Content Placeholder 2">
            <a:extLst>
              <a:ext uri="{FF2B5EF4-FFF2-40B4-BE49-F238E27FC236}">
                <a16:creationId xmlns:a16="http://schemas.microsoft.com/office/drawing/2014/main" id="{DB4F167F-CD59-4345-993A-B94BD9AEFFA9}"/>
              </a:ext>
            </a:extLst>
          </p:cNvPr>
          <p:cNvSpPr>
            <a:spLocks noGrp="1"/>
          </p:cNvSpPr>
          <p:nvPr>
            <p:ph sz="quarter" idx="13"/>
          </p:nvPr>
        </p:nvSpPr>
        <p:spPr>
          <a:xfrm>
            <a:off x="926595" y="1950233"/>
            <a:ext cx="10363826" cy="3424107"/>
          </a:xfrm>
        </p:spPr>
        <p:txBody>
          <a:bodyPr/>
          <a:lstStyle/>
          <a:p>
            <a:pPr algn="just"/>
            <a:r>
              <a:rPr lang="id-ID" sz="2000" dirty="0">
                <a:effectLst/>
                <a:latin typeface="Arial Narrow" panose="020B0606020202030204" pitchFamily="34" charset="0"/>
                <a:ea typeface="Arial MT"/>
                <a:cs typeface="Arial" panose="020B0604020202020204" pitchFamily="34" charset="0"/>
              </a:rPr>
              <a:t>Hal ini jelas bahwa gravitasi dan hambatan udara, ataupun gaya yang terjadi selama gesekan tidak berbeda antara aktivitas non-olahraga atau olahraga. Seorang </a:t>
            </a:r>
            <a:r>
              <a:rPr lang="id-ID" sz="2000" dirty="0">
                <a:effectLst/>
                <a:latin typeface="Times New Roman" panose="02020603050405020304" pitchFamily="18" charset="0"/>
                <a:ea typeface="Arial MT"/>
                <a:cs typeface="Times New Roman" panose="02020603050405020304" pitchFamily="18" charset="0"/>
              </a:rPr>
              <a:t>pelompat</a:t>
            </a:r>
            <a:r>
              <a:rPr lang="id-ID" sz="2000" dirty="0">
                <a:effectLst/>
                <a:latin typeface="Arial Narrow" panose="020B0606020202030204" pitchFamily="34" charset="0"/>
                <a:ea typeface="Arial MT"/>
                <a:cs typeface="Arial" panose="020B0604020202020204" pitchFamily="34" charset="0"/>
              </a:rPr>
              <a:t> tinggi melawan gravitasi seperti seorang pemanjat tebing atau seperti pesawat yang sedang lepas landas. Demikian pula, hambatan udara yang menghambat sebuah mobil dan pesepeda sprint olimpik.</a:t>
            </a:r>
            <a:endParaRPr lang="en-ID" dirty="0"/>
          </a:p>
        </p:txBody>
      </p:sp>
    </p:spTree>
    <p:extLst>
      <p:ext uri="{BB962C8B-B14F-4D97-AF65-F5344CB8AC3E}">
        <p14:creationId xmlns:p14="http://schemas.microsoft.com/office/powerpoint/2010/main" val="20557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94F2-A51F-45A7-92F5-A574827F8F4F}"/>
              </a:ext>
            </a:extLst>
          </p:cNvPr>
          <p:cNvSpPr>
            <a:spLocks noGrp="1"/>
          </p:cNvSpPr>
          <p:nvPr>
            <p:ph type="title"/>
          </p:nvPr>
        </p:nvSpPr>
        <p:spPr/>
        <p:txBody>
          <a:bodyPr/>
          <a:lstStyle/>
          <a:p>
            <a:pPr marL="914400" marR="0" lvl="1" indent="-457200" algn="ctr" defTabSz="914400" rtl="0" eaLnBrk="1" fontAlgn="auto" latinLnBrk="0" hangingPunct="1">
              <a:lnSpc>
                <a:spcPct val="150000"/>
              </a:lnSpc>
              <a:spcBef>
                <a:spcPts val="460"/>
              </a:spcBef>
              <a:spcAft>
                <a:spcPts val="0"/>
              </a:spcAft>
              <a:tabLst>
                <a:tab pos="584835" algn="l"/>
              </a:tabLst>
              <a:defRPr/>
            </a:pPr>
            <a:r>
              <a:rPr kumimoji="0" lang="id-ID" sz="1900" b="1" i="0" u="none" strike="noStrike" kern="1200" cap="all" spc="-1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Prinsip Mekanis </a:t>
            </a:r>
            <a:r>
              <a:rPr kumimoji="0" lang="id-ID" sz="1900" b="1" i="1" u="none" strike="noStrike" kern="1200" cap="all" spc="-1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(Mechanical Principles)</a:t>
            </a:r>
            <a:r>
              <a:rPr kumimoji="0" lang="id-ID" sz="1900" b="0" i="0" u="none" strike="noStrike" kern="1200" cap="all" spc="-1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 </a:t>
            </a:r>
            <a:br>
              <a:rPr kumimoji="0" lang="en-US" sz="1900" b="0" i="0" u="none" strike="noStrike" kern="1200" cap="all" spc="-1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endParaRPr lang="en-ID" dirty="0"/>
          </a:p>
        </p:txBody>
      </p:sp>
      <p:sp>
        <p:nvSpPr>
          <p:cNvPr id="3" name="Content Placeholder 2">
            <a:extLst>
              <a:ext uri="{FF2B5EF4-FFF2-40B4-BE49-F238E27FC236}">
                <a16:creationId xmlns:a16="http://schemas.microsoft.com/office/drawing/2014/main" id="{D1A056DB-E317-4982-8C8C-F2D704055694}"/>
              </a:ext>
            </a:extLst>
          </p:cNvPr>
          <p:cNvSpPr>
            <a:spLocks noGrp="1"/>
          </p:cNvSpPr>
          <p:nvPr>
            <p:ph sz="quarter" idx="13"/>
          </p:nvPr>
        </p:nvSpPr>
        <p:spPr/>
        <p:txBody>
          <a:bodyPr>
            <a:normAutofit/>
          </a:bodyPr>
          <a:lstStyle/>
          <a:p>
            <a:pPr marL="457200" lvl="1" indent="0" algn="just">
              <a:lnSpc>
                <a:spcPct val="150000"/>
              </a:lnSpc>
              <a:spcBef>
                <a:spcPts val="460"/>
              </a:spcBef>
              <a:spcAft>
                <a:spcPts val="0"/>
              </a:spcAft>
              <a:buSzPts val="1200"/>
              <a:buNone/>
              <a:tabLst>
                <a:tab pos="584835" algn="l"/>
              </a:tabLst>
            </a:pPr>
            <a:r>
              <a:rPr lang="id-ID" sz="1800" dirty="0">
                <a:effectLst/>
                <a:latin typeface="Arial Narrow" panose="020B0606020202030204" pitchFamily="34" charset="0"/>
                <a:ea typeface="Arial MT"/>
                <a:cs typeface="Arial" panose="020B0604020202020204" pitchFamily="34" charset="0"/>
              </a:rPr>
              <a:t>Dalam olahraga, prinsip mekanis tidak lebih dari aturan dasar mekanis dan fisika yang menentukan suatu gerakan atlet. Sebagai contoh, jika pelatih dan atlet faham tentang karakteristik gaya gravitasi bumi, mereka pasti tahu apa yang harus dilakukan untuk melawan pengaruh dari gaya gravitasi ini, dan sebaliknya, aksi apa yang harus dilakukan untuk menggukan gaya tersebut. Seorang pengemudi papan loncat yang faham tentang gravitasi bekerja </a:t>
            </a:r>
            <a:r>
              <a:rPr lang="id-ID" sz="1800" dirty="0">
                <a:effectLst/>
                <a:latin typeface="Times New Roman" panose="02020603050405020304" pitchFamily="18" charset="0"/>
                <a:ea typeface="Arial MT"/>
                <a:cs typeface="Times New Roman" panose="02020603050405020304" pitchFamily="18" charset="0"/>
              </a:rPr>
              <a:t>tegak</a:t>
            </a:r>
            <a:r>
              <a:rPr lang="id-ID" sz="1800" dirty="0">
                <a:effectLst/>
                <a:latin typeface="Arial Narrow" panose="020B0606020202030204" pitchFamily="34" charset="0"/>
                <a:ea typeface="Arial MT"/>
                <a:cs typeface="Arial" panose="020B0604020202020204" pitchFamily="34" charset="0"/>
              </a:rPr>
              <a:t> lurus terhadap permukaan bumi, akan memiliki pemahaman lebih baik mengenai trajectori apa yang dapat digunakan untuk memberikan jalur terbang yang optimal</a:t>
            </a:r>
            <a:endParaRPr lang="en-ID" dirty="0"/>
          </a:p>
        </p:txBody>
      </p:sp>
    </p:spTree>
    <p:extLst>
      <p:ext uri="{BB962C8B-B14F-4D97-AF65-F5344CB8AC3E}">
        <p14:creationId xmlns:p14="http://schemas.microsoft.com/office/powerpoint/2010/main" val="212863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1BD6-2487-4675-9AE0-B97C393BC0E2}"/>
              </a:ext>
            </a:extLst>
          </p:cNvPr>
          <p:cNvSpPr>
            <a:spLocks noGrp="1"/>
          </p:cNvSpPr>
          <p:nvPr>
            <p:ph type="title"/>
          </p:nvPr>
        </p:nvSpPr>
        <p:spPr/>
        <p:txBody>
          <a:bodyPr/>
          <a:lstStyle/>
          <a:p>
            <a:pPr marL="742950" lvl="1" indent="-285750">
              <a:lnSpc>
                <a:spcPct val="150000"/>
              </a:lnSpc>
              <a:spcBef>
                <a:spcPts val="460"/>
              </a:spcBef>
              <a:spcAft>
                <a:spcPts val="0"/>
              </a:spcAft>
              <a:tabLst>
                <a:tab pos="584835" algn="l"/>
              </a:tabLst>
            </a:pPr>
            <a:r>
              <a:rPr lang="id-ID" sz="3600" b="1" spc="-10" dirty="0">
                <a:effectLst/>
                <a:latin typeface="Arial Narrow" panose="020B0606020202030204" pitchFamily="34" charset="0"/>
                <a:ea typeface="Calibri" panose="020F0502020204030204" pitchFamily="34" charset="0"/>
                <a:cs typeface="Arial" panose="020B0604020202020204" pitchFamily="34" charset="0"/>
              </a:rPr>
              <a:t>T</a:t>
            </a:r>
            <a:r>
              <a:rPr lang="en-US" sz="3600" b="1" spc="-10" dirty="0">
                <a:effectLst/>
                <a:latin typeface="Arial Narrow" panose="020B0606020202030204" pitchFamily="34" charset="0"/>
                <a:ea typeface="Calibri" panose="020F0502020204030204" pitchFamily="34" charset="0"/>
                <a:cs typeface="Arial" panose="020B0604020202020204" pitchFamily="34" charset="0"/>
              </a:rPr>
              <a:t>EKNIK DALAM BOIMEKANIKI OLAHARAGA</a:t>
            </a:r>
            <a:r>
              <a:rPr lang="id-ID" sz="3600" b="1" spc="-10" dirty="0">
                <a:effectLst/>
                <a:latin typeface="Arial Narrow" panose="020B0606020202030204" pitchFamily="34" charset="0"/>
                <a:ea typeface="Calibri" panose="020F0502020204030204" pitchFamily="34" charset="0"/>
                <a:cs typeface="Arial" panose="020B0604020202020204" pitchFamily="34" charset="0"/>
              </a:rPr>
              <a:t> </a:t>
            </a:r>
            <a:br>
              <a:rPr lang="en-ID" sz="3200" spc="-10" dirty="0">
                <a:effectLst/>
                <a:latin typeface="Arial MT"/>
                <a:ea typeface="Calibri" panose="020F0502020204030204" pitchFamily="34" charset="0"/>
                <a:cs typeface="Arial MT"/>
              </a:rPr>
            </a:br>
            <a:endParaRPr lang="en-ID" dirty="0"/>
          </a:p>
        </p:txBody>
      </p:sp>
      <p:sp>
        <p:nvSpPr>
          <p:cNvPr id="3" name="Content Placeholder 2">
            <a:extLst>
              <a:ext uri="{FF2B5EF4-FFF2-40B4-BE49-F238E27FC236}">
                <a16:creationId xmlns:a16="http://schemas.microsoft.com/office/drawing/2014/main" id="{1C5DFE7A-9792-485D-A53E-B97382C7862A}"/>
              </a:ext>
            </a:extLst>
          </p:cNvPr>
          <p:cNvSpPr>
            <a:spLocks noGrp="1"/>
          </p:cNvSpPr>
          <p:nvPr>
            <p:ph sz="quarter" idx="13"/>
          </p:nvPr>
        </p:nvSpPr>
        <p:spPr/>
        <p:txBody>
          <a:bodyPr>
            <a:normAutofit/>
          </a:bodyPr>
          <a:lstStyle/>
          <a:p>
            <a:pPr algn="just"/>
            <a:r>
              <a:rPr lang="id-ID" sz="2000" dirty="0">
                <a:effectLst/>
                <a:latin typeface="Times New Roman" panose="02020603050405020304" pitchFamily="18" charset="0"/>
                <a:ea typeface="Arial MT"/>
                <a:cs typeface="Times New Roman" panose="02020603050405020304" pitchFamily="18" charset="0"/>
              </a:rPr>
              <a:t>Ketika kita membandingkan performa dari dua atlet, kita sering mengatakan bahwa satu dari dua atlet memiliki bentuk yang lebih baik, atau lebih tepatnya bahwa satu atlet memiliki teknik lebih baik dibandingkan yang lainnya. Melalui teknik, kita mengartikan pola dan rangkaian gerak yang digunakan atlet untuk melakukan suatu keterampilan olahraga, seperti gerakan pasing atas dalam permainan bola volley, hip throw dalam judo, atau jungkir-balik penyelam dari tower. Elit atlet menciptkan gambaransepanjang waktu di dunia untuk menyelesaikan tugas yang kompleks, dan dalam istilah biomekanika mereka secara efektif telah menyempurnakan mata rantai kinetik mereka (yaitu, waktu pergerakan antara tungkai berurutan, seperti paha, betis, dan kaki ketika menendang).</a:t>
            </a:r>
            <a:endParaRPr lang="en-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6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45FB-0CBD-47B8-8675-6972808460F1}"/>
              </a:ext>
            </a:extLst>
          </p:cNvPr>
          <p:cNvSpPr>
            <a:spLocks noGrp="1"/>
          </p:cNvSpPr>
          <p:nvPr>
            <p:ph type="title"/>
          </p:nvPr>
        </p:nvSpPr>
        <p:spPr/>
        <p:txBody>
          <a:bodyPr/>
          <a:lstStyle/>
          <a:p>
            <a:r>
              <a:rPr lang="en-US" dirty="0"/>
              <a:t>CABANG OLAHRAGA</a:t>
            </a:r>
            <a:endParaRPr lang="en-ID" dirty="0"/>
          </a:p>
        </p:txBody>
      </p:sp>
      <p:sp>
        <p:nvSpPr>
          <p:cNvPr id="3" name="Content Placeholder 2">
            <a:extLst>
              <a:ext uri="{FF2B5EF4-FFF2-40B4-BE49-F238E27FC236}">
                <a16:creationId xmlns:a16="http://schemas.microsoft.com/office/drawing/2014/main" id="{FBFF6CAA-B624-49F4-9B53-846C5641A11A}"/>
              </a:ext>
            </a:extLst>
          </p:cNvPr>
          <p:cNvSpPr>
            <a:spLocks noGrp="1"/>
          </p:cNvSpPr>
          <p:nvPr>
            <p:ph sz="quarter" idx="13"/>
          </p:nvPr>
        </p:nvSpPr>
        <p:spPr/>
        <p:txBody>
          <a:bodyPr/>
          <a:lstStyle/>
          <a:p>
            <a:pPr algn="just"/>
            <a:r>
              <a:rPr lang="id-ID" sz="2000" dirty="0">
                <a:effectLst/>
                <a:latin typeface="Arial Narrow" panose="020B0606020202030204" pitchFamily="34" charset="0"/>
                <a:ea typeface="Arial MT"/>
                <a:cs typeface="Arial" panose="020B0604020202020204" pitchFamily="34" charset="0"/>
              </a:rPr>
              <a:t>Keterampilan olahraga bervariasi pada setiap nomor dan jenis dari satu olahraga dengan olahraga lainnya. Pada beberapa olahraga, hanya ada satu keterampilah untuk ditampilkan (seperti lempar cakram dan lembing). Aktivitas ini dijelaskan sebagai suatu keterampilan tertutup (closed skills), yaitu keterampilan yang ditutup untuk pelempar karena pelempar merupakan orang yang menentukan kapan untuk memulai memutarkan dan kapan untuk melepaskan cakram. Tetapi dalam tennis, pemain melakukan forehand, backhand, volley, dan serves; dan semua aksi ini tergantung pada apa yang telah dilakukan lawan dan didefinisikan sebagai keterampilan terbuka (open skills). </a:t>
            </a:r>
            <a:endParaRPr lang="en-ID" dirty="0"/>
          </a:p>
        </p:txBody>
      </p:sp>
    </p:spTree>
    <p:extLst>
      <p:ext uri="{BB962C8B-B14F-4D97-AF65-F5344CB8AC3E}">
        <p14:creationId xmlns:p14="http://schemas.microsoft.com/office/powerpoint/2010/main" val="1665230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7DC74-6B50-4A45-8078-AC65E48FD4AF}"/>
              </a:ext>
            </a:extLst>
          </p:cNvPr>
          <p:cNvSpPr>
            <a:spLocks noGrp="1"/>
          </p:cNvSpPr>
          <p:nvPr>
            <p:ph sz="quarter" idx="13"/>
          </p:nvPr>
        </p:nvSpPr>
        <p:spPr/>
        <p:txBody>
          <a:bodyPr/>
          <a:lstStyle/>
          <a:p>
            <a:r>
              <a:rPr lang="id-ID" sz="2000" dirty="0">
                <a:effectLst/>
                <a:latin typeface="Arial Narrow" panose="020B0606020202030204" pitchFamily="34" charset="0"/>
                <a:ea typeface="Arial MT"/>
                <a:cs typeface="Arial" panose="020B0604020202020204" pitchFamily="34" charset="0"/>
              </a:rPr>
              <a:t>Teknik yang Baik Seorang atlet dapat menampilkan keterampilan teknik yang baik atau buruk. Teknik yang buruk merupakan ke-tidak-efektif-an dan kegagalan untuk menghasilkan hasil yang baik. Dalam skenario kasus terburuk, teknik yang buruk dapat juga menyebabkan cedera pada atlet. Pada olahraga golf, hook dan slice membaur dengan ayunan liar yang tidak mengenai sasaran secara sempurna. Meskipun jika anda tahu sedikit tentang golf, anda akan kagum oleh variasi yang anda lihat dari satu pukulan golf</a:t>
            </a:r>
            <a:endParaRPr lang="en-ID" dirty="0"/>
          </a:p>
        </p:txBody>
      </p:sp>
      <p:pic>
        <p:nvPicPr>
          <p:cNvPr id="4" name="Picture 3">
            <a:extLst>
              <a:ext uri="{FF2B5EF4-FFF2-40B4-BE49-F238E27FC236}">
                <a16:creationId xmlns:a16="http://schemas.microsoft.com/office/drawing/2014/main" id="{ED662DD3-BA4C-4C15-B4BB-707829D1861B}"/>
              </a:ext>
            </a:extLst>
          </p:cNvPr>
          <p:cNvPicPr>
            <a:picLocks noChangeAspect="1"/>
          </p:cNvPicPr>
          <p:nvPr/>
        </p:nvPicPr>
        <p:blipFill>
          <a:blip r:embed="rId2"/>
          <a:stretch>
            <a:fillRect/>
          </a:stretch>
        </p:blipFill>
        <p:spPr>
          <a:xfrm>
            <a:off x="1171013" y="766892"/>
            <a:ext cx="6009716" cy="1600200"/>
          </a:xfrm>
          <a:prstGeom prst="rect">
            <a:avLst/>
          </a:prstGeom>
        </p:spPr>
      </p:pic>
    </p:spTree>
    <p:extLst>
      <p:ext uri="{BB962C8B-B14F-4D97-AF65-F5344CB8AC3E}">
        <p14:creationId xmlns:p14="http://schemas.microsoft.com/office/powerpoint/2010/main" val="19396686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151</TotalTime>
  <Words>542</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MT</vt:lpstr>
      <vt:lpstr>Arial Narrow</vt:lpstr>
      <vt:lpstr>Garamond</vt:lpstr>
      <vt:lpstr>Times New Roman</vt:lpstr>
      <vt:lpstr>Organic</vt:lpstr>
      <vt:lpstr>MATA KULIAH BIOMEKANIKA OLAHRAGA</vt:lpstr>
      <vt:lpstr>PERTEMUAN I BIOMEKANIKA OLAHRAGA</vt:lpstr>
      <vt:lpstr>PEMAHAMAN MEKANIKA DASAR </vt:lpstr>
      <vt:lpstr>Dasar-Dasar Mekanika Olahraga</vt:lpstr>
      <vt:lpstr>Prinsip Mekanis (Mechanical Principles)  </vt:lpstr>
      <vt:lpstr>TEKNIK DALAM BOIMEKANIKI OLAHARAGA  </vt:lpstr>
      <vt:lpstr>CABANG OLAHRAGA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MATA KULIAH BIOMEKANIKA OLAHRGA</dc:title>
  <dc:creator>Dedi Saputra</dc:creator>
  <cp:lastModifiedBy>Dedi Saputra</cp:lastModifiedBy>
  <cp:revision>16</cp:revision>
  <dcterms:created xsi:type="dcterms:W3CDTF">2023-08-22T17:06:05Z</dcterms:created>
  <dcterms:modified xsi:type="dcterms:W3CDTF">2023-10-02T15:31:15Z</dcterms:modified>
</cp:coreProperties>
</file>