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8.jpg" ContentType="image/jpg"/>
  <Override PartName="/ppt/media/image29.jpg" ContentType="image/jpg"/>
  <Override PartName="/ppt/media/image31.jpg" ContentType="image/jpg"/>
  <Override PartName="/ppt/media/image33.jpg" ContentType="image/jp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8" r:id="rId5"/>
    <p:sldId id="268" r:id="rId6"/>
    <p:sldId id="269" r:id="rId7"/>
    <p:sldId id="270" r:id="rId8"/>
    <p:sldId id="261" r:id="rId9"/>
    <p:sldId id="279" r:id="rId10"/>
    <p:sldId id="278" r:id="rId11"/>
    <p:sldId id="259" r:id="rId12"/>
    <p:sldId id="262" r:id="rId13"/>
    <p:sldId id="263" r:id="rId14"/>
    <p:sldId id="26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51"/>
    <a:srgbClr val="2C567A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949" autoAdjust="0"/>
  </p:normalViewPr>
  <p:slideViewPr>
    <p:cSldViewPr snapToGrid="0" showGuides="1">
      <p:cViewPr varScale="1">
        <p:scale>
          <a:sx n="69" d="100"/>
          <a:sy n="69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10/18/2022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390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10/18/2022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2189163"/>
            <a:ext cx="5143500" cy="2090808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STRUKTUR</a:t>
            </a:r>
            <a:r>
              <a:rPr lang="en-US" sz="40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 </a:t>
            </a:r>
            <a:br>
              <a:rPr lang="en-US" sz="40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</a:br>
            <a:r>
              <a:rPr lang="en-US" sz="4000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PASAR INDUSTRI </a:t>
            </a:r>
            <a:r>
              <a:rPr lang="en-US" sz="4000" spc="-1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pariwisata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 m.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salugu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s.e.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6F24439-2337-7C6E-7245-57BAAD41EC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284" r="21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5363" y="1650492"/>
              <a:ext cx="2883408" cy="28834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272" y="1731264"/>
              <a:ext cx="2781300" cy="2781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2132" y="4632147"/>
            <a:ext cx="2406015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Arial"/>
                <a:cs typeface="Arial"/>
              </a:rPr>
              <a:t>Banyak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warga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India</a:t>
            </a:r>
            <a:r>
              <a:rPr sz="1050" spc="-6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yang</a:t>
            </a:r>
            <a:r>
              <a:rPr sz="1050" spc="-6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"balas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dendam"  </a:t>
            </a:r>
            <a:r>
              <a:rPr sz="1050" spc="-30" dirty="0">
                <a:latin typeface="Arial"/>
                <a:cs typeface="Arial"/>
              </a:rPr>
              <a:t>berbondong-bondong </a:t>
            </a:r>
            <a:r>
              <a:rPr sz="1050" dirty="0">
                <a:latin typeface="Arial"/>
                <a:cs typeface="Arial"/>
              </a:rPr>
              <a:t>melakukan </a:t>
            </a:r>
            <a:r>
              <a:rPr sz="1050" spc="-5" dirty="0">
                <a:latin typeface="Arial"/>
                <a:cs typeface="Arial"/>
              </a:rPr>
              <a:t>liburan  </a:t>
            </a:r>
            <a:r>
              <a:rPr sz="1050" spc="-15" dirty="0">
                <a:latin typeface="Arial"/>
                <a:cs typeface="Arial"/>
              </a:rPr>
              <a:t>seperti </a:t>
            </a:r>
            <a:r>
              <a:rPr sz="1050" spc="-30" dirty="0">
                <a:latin typeface="Arial"/>
                <a:cs typeface="Arial"/>
              </a:rPr>
              <a:t>yang </a:t>
            </a:r>
            <a:r>
              <a:rPr sz="1050" dirty="0">
                <a:latin typeface="Arial"/>
                <a:cs typeface="Arial"/>
              </a:rPr>
              <a:t>terjadi </a:t>
            </a:r>
            <a:r>
              <a:rPr sz="1050" dirty="0">
                <a:solidFill>
                  <a:srgbClr val="FD856C"/>
                </a:solidFill>
                <a:latin typeface="Arial"/>
                <a:cs typeface="Arial"/>
              </a:rPr>
              <a:t>di </a:t>
            </a:r>
            <a:r>
              <a:rPr sz="1050" spc="-10" dirty="0">
                <a:solidFill>
                  <a:srgbClr val="FD856C"/>
                </a:solidFill>
                <a:latin typeface="Arial"/>
                <a:cs typeface="Arial"/>
              </a:rPr>
              <a:t>Himachal</a:t>
            </a:r>
            <a:r>
              <a:rPr sz="1050" spc="-190" dirty="0">
                <a:solidFill>
                  <a:srgbClr val="FD856C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D856C"/>
                </a:solidFill>
                <a:latin typeface="Arial"/>
                <a:cs typeface="Arial"/>
              </a:rPr>
              <a:t>Predesh,  </a:t>
            </a:r>
            <a:r>
              <a:rPr sz="1050" dirty="0">
                <a:latin typeface="Arial"/>
                <a:cs typeface="Arial"/>
              </a:rPr>
              <a:t>dimana </a:t>
            </a:r>
            <a:r>
              <a:rPr sz="1050" spc="-15" dirty="0">
                <a:latin typeface="Arial"/>
                <a:cs typeface="Arial"/>
              </a:rPr>
              <a:t>kawasan </a:t>
            </a:r>
            <a:r>
              <a:rPr sz="1050" spc="-10" dirty="0">
                <a:latin typeface="Arial"/>
                <a:cs typeface="Arial"/>
              </a:rPr>
              <a:t>wisata </a:t>
            </a:r>
            <a:r>
              <a:rPr sz="1050" spc="-25" dirty="0">
                <a:latin typeface="Arial"/>
                <a:cs typeface="Arial"/>
              </a:rPr>
              <a:t>penuh </a:t>
            </a:r>
            <a:r>
              <a:rPr sz="1050" dirty="0">
                <a:latin typeface="Arial"/>
                <a:cs typeface="Arial"/>
              </a:rPr>
              <a:t>dibanjiri  </a:t>
            </a:r>
            <a:r>
              <a:rPr sz="1050" spc="-15" dirty="0">
                <a:latin typeface="Arial"/>
                <a:cs typeface="Arial"/>
              </a:rPr>
              <a:t>masyarakat.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29940" y="1656588"/>
            <a:ext cx="2882265" cy="2882265"/>
            <a:chOff x="3329940" y="1656588"/>
            <a:chExt cx="2882265" cy="2882265"/>
          </a:xfrm>
        </p:grpSpPr>
        <p:sp>
          <p:nvSpPr>
            <p:cNvPr id="8" name="object 8"/>
            <p:cNvSpPr/>
            <p:nvPr/>
          </p:nvSpPr>
          <p:spPr>
            <a:xfrm>
              <a:off x="3329940" y="1656588"/>
              <a:ext cx="2881884" cy="2881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45180" y="1709928"/>
              <a:ext cx="2779776" cy="27797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113788" y="665987"/>
            <a:ext cx="7966075" cy="0"/>
          </a:xfrm>
          <a:custGeom>
            <a:avLst/>
            <a:gdLst/>
            <a:ahLst/>
            <a:cxnLst/>
            <a:rect l="l" t="t" r="r" b="b"/>
            <a:pathLst>
              <a:path w="7966075">
                <a:moveTo>
                  <a:pt x="0" y="0"/>
                </a:moveTo>
                <a:lnTo>
                  <a:pt x="7965821" y="0"/>
                </a:lnTo>
              </a:path>
            </a:pathLst>
          </a:custGeom>
          <a:ln w="12700">
            <a:solidFill>
              <a:srgbClr val="1B556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59176" y="692657"/>
            <a:ext cx="7056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70" dirty="0">
                <a:latin typeface="Arial"/>
                <a:cs typeface="Arial"/>
              </a:rPr>
              <a:t>Fenomena </a:t>
            </a:r>
            <a:r>
              <a:rPr sz="1400" b="1" spc="-35" dirty="0">
                <a:latin typeface="Arial"/>
                <a:cs typeface="Arial"/>
              </a:rPr>
              <a:t>saat </a:t>
            </a:r>
            <a:r>
              <a:rPr sz="1400" b="1" spc="-55" dirty="0">
                <a:latin typeface="Arial"/>
                <a:cs typeface="Arial"/>
              </a:rPr>
              <a:t>masyarakat </a:t>
            </a:r>
            <a:r>
              <a:rPr sz="1400" b="1" spc="-60" dirty="0">
                <a:latin typeface="Arial"/>
                <a:cs typeface="Arial"/>
              </a:rPr>
              <a:t>ingin </a:t>
            </a:r>
            <a:r>
              <a:rPr sz="1400" b="1" spc="-70" dirty="0">
                <a:latin typeface="Arial"/>
                <a:cs typeface="Arial"/>
              </a:rPr>
              <a:t>"balas </a:t>
            </a:r>
            <a:r>
              <a:rPr sz="1400" b="1" spc="-85" dirty="0">
                <a:latin typeface="Arial"/>
                <a:cs typeface="Arial"/>
              </a:rPr>
              <a:t>dendam" </a:t>
            </a:r>
            <a:r>
              <a:rPr sz="1400" b="1" spc="-60" dirty="0">
                <a:latin typeface="Arial"/>
                <a:cs typeface="Arial"/>
              </a:rPr>
              <a:t>berliburan </a:t>
            </a:r>
            <a:r>
              <a:rPr sz="1400" b="1" spc="-40" dirty="0">
                <a:latin typeface="Arial"/>
                <a:cs typeface="Arial"/>
              </a:rPr>
              <a:t>karena </a:t>
            </a:r>
            <a:r>
              <a:rPr sz="1400" b="1" spc="-90" dirty="0">
                <a:latin typeface="Arial"/>
                <a:cs typeface="Arial"/>
              </a:rPr>
              <a:t>sudah </a:t>
            </a:r>
            <a:r>
              <a:rPr sz="1400" b="1" spc="-65" dirty="0">
                <a:latin typeface="Arial"/>
                <a:cs typeface="Arial"/>
              </a:rPr>
              <a:t>jenuh </a:t>
            </a:r>
            <a:r>
              <a:rPr sz="1400" b="1" spc="-60" dirty="0">
                <a:latin typeface="Arial"/>
                <a:cs typeface="Arial"/>
              </a:rPr>
              <a:t>di</a:t>
            </a:r>
            <a:r>
              <a:rPr sz="1400" b="1" spc="25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rumah</a:t>
            </a:r>
            <a:endParaRPr sz="1400">
              <a:latin typeface="Arial"/>
              <a:cs typeface="Arial"/>
            </a:endParaRPr>
          </a:p>
          <a:p>
            <a:pPr marR="8255" algn="ctr">
              <a:lnSpc>
                <a:spcPct val="100000"/>
              </a:lnSpc>
            </a:pPr>
            <a:r>
              <a:rPr sz="1400" b="1" spc="-25" dirty="0">
                <a:latin typeface="Arial"/>
                <a:cs typeface="Arial"/>
              </a:rPr>
              <a:t>akibat </a:t>
            </a:r>
            <a:r>
              <a:rPr sz="1400" b="1" spc="-75" dirty="0">
                <a:latin typeface="Arial"/>
                <a:cs typeface="Arial"/>
              </a:rPr>
              <a:t>adanya </a:t>
            </a:r>
            <a:r>
              <a:rPr sz="1400" b="1" spc="-65" dirty="0">
                <a:latin typeface="Arial"/>
                <a:cs typeface="Arial"/>
              </a:rPr>
              <a:t>PPKM </a:t>
            </a:r>
            <a:r>
              <a:rPr sz="1400" b="1" spc="-30" dirty="0">
                <a:latin typeface="Arial"/>
                <a:cs typeface="Arial"/>
              </a:rPr>
              <a:t>atau </a:t>
            </a:r>
            <a:r>
              <a:rPr sz="1400" b="1" spc="-75" dirty="0">
                <a:latin typeface="Arial"/>
                <a:cs typeface="Arial"/>
              </a:rPr>
              <a:t>lockdown </a:t>
            </a:r>
            <a:r>
              <a:rPr sz="1400" b="1" spc="-45" dirty="0">
                <a:latin typeface="Arial"/>
                <a:cs typeface="Arial"/>
              </a:rPr>
              <a:t>sejak awal </a:t>
            </a:r>
            <a:r>
              <a:rPr sz="1400" b="1" spc="-110" dirty="0">
                <a:latin typeface="Arial"/>
                <a:cs typeface="Arial"/>
              </a:rPr>
              <a:t>Tahun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2020.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0664" y="4603750"/>
            <a:ext cx="290004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Arial"/>
                <a:cs typeface="Arial"/>
              </a:rPr>
              <a:t>Konsumen Indonesia sudah </a:t>
            </a:r>
            <a:r>
              <a:rPr sz="1050" dirty="0">
                <a:solidFill>
                  <a:srgbClr val="E47A31"/>
                </a:solidFill>
                <a:latin typeface="Arial"/>
                <a:cs typeface="Arial"/>
              </a:rPr>
              <a:t>konfiden</a:t>
            </a:r>
            <a:r>
              <a:rPr sz="1050" spc="-220" dirty="0">
                <a:solidFill>
                  <a:srgbClr val="E47A3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E47A31"/>
                </a:solidFill>
                <a:latin typeface="Arial"/>
                <a:cs typeface="Arial"/>
              </a:rPr>
              <a:t>untuk </a:t>
            </a:r>
            <a:r>
              <a:rPr sz="1050" spc="-5" dirty="0">
                <a:solidFill>
                  <a:srgbClr val="E47A31"/>
                </a:solidFill>
                <a:latin typeface="Arial"/>
                <a:cs typeface="Arial"/>
              </a:rPr>
              <a:t>keluar  rumah </a:t>
            </a:r>
            <a:r>
              <a:rPr sz="1050" spc="-5" dirty="0">
                <a:latin typeface="Arial"/>
                <a:cs typeface="Arial"/>
              </a:rPr>
              <a:t>(sekitar </a:t>
            </a:r>
            <a:r>
              <a:rPr sz="1050" spc="-20" dirty="0">
                <a:latin typeface="Arial"/>
                <a:cs typeface="Arial"/>
              </a:rPr>
              <a:t>50% </a:t>
            </a:r>
            <a:r>
              <a:rPr sz="1050" spc="-25" dirty="0">
                <a:latin typeface="Arial"/>
                <a:cs typeface="Arial"/>
              </a:rPr>
              <a:t>responden </a:t>
            </a:r>
            <a:r>
              <a:rPr sz="1050" spc="-15" dirty="0">
                <a:latin typeface="Arial"/>
                <a:cs typeface="Arial"/>
              </a:rPr>
              <a:t>yakin). </a:t>
            </a:r>
            <a:r>
              <a:rPr sz="1050" spc="-30" dirty="0">
                <a:latin typeface="Arial"/>
                <a:cs typeface="Arial"/>
              </a:rPr>
              <a:t>Sehingga  </a:t>
            </a:r>
            <a:r>
              <a:rPr sz="1050" spc="-5" dirty="0">
                <a:latin typeface="Arial"/>
                <a:cs typeface="Arial"/>
              </a:rPr>
              <a:t>mereka akan </a:t>
            </a:r>
            <a:r>
              <a:rPr sz="1050" spc="-30" dirty="0">
                <a:latin typeface="Arial"/>
                <a:cs typeface="Arial"/>
              </a:rPr>
              <a:t>segera </a:t>
            </a:r>
            <a:r>
              <a:rPr sz="1050" dirty="0">
                <a:latin typeface="Arial"/>
                <a:cs typeface="Arial"/>
              </a:rPr>
              <a:t>melakukan </a:t>
            </a:r>
            <a:r>
              <a:rPr sz="1050" spc="-5" dirty="0">
                <a:latin typeface="Arial"/>
                <a:cs typeface="Arial"/>
              </a:rPr>
              <a:t>liburan </a:t>
            </a:r>
            <a:r>
              <a:rPr sz="1050" spc="15" dirty="0">
                <a:latin typeface="Arial"/>
                <a:cs typeface="Arial"/>
              </a:rPr>
              <a:t>jika  </a:t>
            </a:r>
            <a:r>
              <a:rPr sz="1050" spc="-5" dirty="0">
                <a:latin typeface="Arial"/>
                <a:cs typeface="Arial"/>
              </a:rPr>
              <a:t>kondisi </a:t>
            </a:r>
            <a:r>
              <a:rPr sz="1050" dirty="0">
                <a:latin typeface="Arial"/>
                <a:cs typeface="Arial"/>
              </a:rPr>
              <a:t>memungkinkan </a:t>
            </a:r>
            <a:r>
              <a:rPr sz="1050" spc="-20" dirty="0">
                <a:latin typeface="Arial"/>
                <a:cs typeface="Arial"/>
              </a:rPr>
              <a:t>dan </a:t>
            </a:r>
            <a:r>
              <a:rPr sz="1050" spc="-5" dirty="0">
                <a:latin typeface="Arial"/>
                <a:cs typeface="Arial"/>
              </a:rPr>
              <a:t>pemerintah </a:t>
            </a:r>
            <a:r>
              <a:rPr sz="1050" spc="10" dirty="0">
                <a:latin typeface="Arial"/>
                <a:cs typeface="Arial"/>
              </a:rPr>
              <a:t>tidak  </a:t>
            </a:r>
            <a:r>
              <a:rPr sz="1050" spc="-10" dirty="0">
                <a:latin typeface="Arial"/>
                <a:cs typeface="Arial"/>
              </a:rPr>
              <a:t>memperpanjang</a:t>
            </a:r>
            <a:r>
              <a:rPr sz="1050" spc="-65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PPKM.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214" y="5716625"/>
            <a:ext cx="12192000" cy="1151890"/>
            <a:chOff x="0" y="5706236"/>
            <a:chExt cx="12192000" cy="1151890"/>
          </a:xfrm>
        </p:grpSpPr>
        <p:sp>
          <p:nvSpPr>
            <p:cNvPr id="15" name="object 15"/>
            <p:cNvSpPr/>
            <p:nvPr/>
          </p:nvSpPr>
          <p:spPr>
            <a:xfrm>
              <a:off x="0" y="6531863"/>
              <a:ext cx="12192000" cy="326390"/>
            </a:xfrm>
            <a:custGeom>
              <a:avLst/>
              <a:gdLst/>
              <a:ahLst/>
              <a:cxnLst/>
              <a:rect l="l" t="t" r="r" b="b"/>
              <a:pathLst>
                <a:path w="12192000" h="326390">
                  <a:moveTo>
                    <a:pt x="12192000" y="0"/>
                  </a:moveTo>
                  <a:lnTo>
                    <a:pt x="0" y="0"/>
                  </a:lnTo>
                  <a:lnTo>
                    <a:pt x="0" y="326134"/>
                  </a:lnTo>
                  <a:lnTo>
                    <a:pt x="12192000" y="32613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D6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633" y="5715761"/>
              <a:ext cx="4387850" cy="466725"/>
            </a:xfrm>
            <a:custGeom>
              <a:avLst/>
              <a:gdLst/>
              <a:ahLst/>
              <a:cxnLst/>
              <a:rect l="l" t="t" r="r" b="b"/>
              <a:pathLst>
                <a:path w="4387850" h="466725">
                  <a:moveTo>
                    <a:pt x="0" y="77724"/>
                  </a:moveTo>
                  <a:lnTo>
                    <a:pt x="6107" y="47470"/>
                  </a:lnTo>
                  <a:lnTo>
                    <a:pt x="22764" y="22764"/>
                  </a:lnTo>
                  <a:lnTo>
                    <a:pt x="47470" y="6107"/>
                  </a:lnTo>
                  <a:lnTo>
                    <a:pt x="77724" y="0"/>
                  </a:lnTo>
                  <a:lnTo>
                    <a:pt x="4309871" y="0"/>
                  </a:lnTo>
                  <a:lnTo>
                    <a:pt x="4340125" y="6107"/>
                  </a:lnTo>
                  <a:lnTo>
                    <a:pt x="4364831" y="22764"/>
                  </a:lnTo>
                  <a:lnTo>
                    <a:pt x="4381488" y="47470"/>
                  </a:lnTo>
                  <a:lnTo>
                    <a:pt x="4387595" y="77724"/>
                  </a:lnTo>
                  <a:lnTo>
                    <a:pt x="4387595" y="388619"/>
                  </a:lnTo>
                  <a:lnTo>
                    <a:pt x="4381488" y="418873"/>
                  </a:lnTo>
                  <a:lnTo>
                    <a:pt x="4364831" y="443579"/>
                  </a:lnTo>
                  <a:lnTo>
                    <a:pt x="4340125" y="460236"/>
                  </a:lnTo>
                  <a:lnTo>
                    <a:pt x="4309871" y="466344"/>
                  </a:lnTo>
                  <a:lnTo>
                    <a:pt x="77724" y="466344"/>
                  </a:lnTo>
                  <a:lnTo>
                    <a:pt x="47470" y="460236"/>
                  </a:lnTo>
                  <a:lnTo>
                    <a:pt x="22764" y="443579"/>
                  </a:lnTo>
                  <a:lnTo>
                    <a:pt x="6107" y="418873"/>
                  </a:lnTo>
                  <a:lnTo>
                    <a:pt x="0" y="388619"/>
                  </a:lnTo>
                  <a:lnTo>
                    <a:pt x="0" y="77724"/>
                  </a:lnTo>
                  <a:close/>
                </a:path>
              </a:pathLst>
            </a:custGeom>
            <a:ln w="19050">
              <a:solidFill>
                <a:srgbClr val="3D695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55954" y="5716625"/>
            <a:ext cx="4149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8080" marR="5080" indent="-1136015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3D6957"/>
                </a:solidFill>
                <a:latin typeface="Arial"/>
                <a:cs typeface="Arial"/>
              </a:rPr>
              <a:t>Dengan </a:t>
            </a:r>
            <a:r>
              <a:rPr sz="1200" dirty="0">
                <a:solidFill>
                  <a:srgbClr val="3D6957"/>
                </a:solidFill>
                <a:latin typeface="Arial"/>
                <a:cs typeface="Arial"/>
              </a:rPr>
              <a:t>tren </a:t>
            </a:r>
            <a:r>
              <a:rPr sz="1200" spc="-135" dirty="0">
                <a:solidFill>
                  <a:srgbClr val="3D6957"/>
                </a:solidFill>
                <a:latin typeface="Arial"/>
                <a:cs typeface="Arial"/>
              </a:rPr>
              <a:t>REVENGE </a:t>
            </a:r>
            <a:r>
              <a:rPr sz="1200" spc="-120" dirty="0">
                <a:solidFill>
                  <a:srgbClr val="3D6957"/>
                </a:solidFill>
                <a:latin typeface="Arial"/>
                <a:cs typeface="Arial"/>
              </a:rPr>
              <a:t>TRAVEL </a:t>
            </a:r>
            <a:r>
              <a:rPr sz="1200" dirty="0">
                <a:solidFill>
                  <a:srgbClr val="3D6957"/>
                </a:solidFill>
                <a:latin typeface="Arial"/>
                <a:cs typeface="Arial"/>
              </a:rPr>
              <a:t>ini, </a:t>
            </a:r>
            <a:r>
              <a:rPr sz="1200" spc="25" dirty="0">
                <a:solidFill>
                  <a:srgbClr val="3D6957"/>
                </a:solidFill>
                <a:latin typeface="Arial"/>
                <a:cs typeface="Arial"/>
              </a:rPr>
              <a:t>kini </a:t>
            </a:r>
            <a:r>
              <a:rPr sz="1200" spc="-5" dirty="0">
                <a:solidFill>
                  <a:srgbClr val="3D6957"/>
                </a:solidFill>
                <a:latin typeface="Arial"/>
                <a:cs typeface="Arial"/>
              </a:rPr>
              <a:t>India </a:t>
            </a:r>
            <a:r>
              <a:rPr sz="1200" spc="5" dirty="0">
                <a:solidFill>
                  <a:srgbClr val="3D6957"/>
                </a:solidFill>
                <a:latin typeface="Arial"/>
                <a:cs typeface="Arial"/>
              </a:rPr>
              <a:t>dihantui</a:t>
            </a:r>
            <a:r>
              <a:rPr sz="1200" spc="-190" dirty="0">
                <a:solidFill>
                  <a:srgbClr val="3D695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D6957"/>
                </a:solidFill>
                <a:latin typeface="Arial"/>
                <a:cs typeface="Arial"/>
              </a:rPr>
              <a:t>ancaman  </a:t>
            </a:r>
            <a:r>
              <a:rPr sz="1200" spc="-80" dirty="0">
                <a:solidFill>
                  <a:srgbClr val="3D6957"/>
                </a:solidFill>
                <a:latin typeface="Arial"/>
                <a:cs typeface="Arial"/>
              </a:rPr>
              <a:t>COVID-19 </a:t>
            </a:r>
            <a:r>
              <a:rPr sz="1200" spc="-15" dirty="0">
                <a:solidFill>
                  <a:srgbClr val="3D6957"/>
                </a:solidFill>
                <a:latin typeface="Arial"/>
                <a:cs typeface="Arial"/>
              </a:rPr>
              <a:t>gelombang</a:t>
            </a:r>
            <a:r>
              <a:rPr sz="1200" spc="-65" dirty="0">
                <a:solidFill>
                  <a:srgbClr val="3D695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D6957"/>
                </a:solidFill>
                <a:latin typeface="Arial"/>
                <a:cs typeface="Arial"/>
              </a:rPr>
              <a:t>ketiga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277165" y="1498091"/>
            <a:ext cx="5807075" cy="4004945"/>
            <a:chOff x="6277165" y="1498091"/>
            <a:chExt cx="5807075" cy="4004945"/>
          </a:xfrm>
        </p:grpSpPr>
        <p:sp>
          <p:nvSpPr>
            <p:cNvPr id="19" name="object 19"/>
            <p:cNvSpPr/>
            <p:nvPr/>
          </p:nvSpPr>
          <p:spPr>
            <a:xfrm>
              <a:off x="6416040" y="1642871"/>
              <a:ext cx="2761488" cy="29184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31280" y="1696211"/>
              <a:ext cx="2659379" cy="28163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29344" y="1673351"/>
              <a:ext cx="2854452" cy="28605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55252" y="1699259"/>
              <a:ext cx="2752344" cy="27584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81928" y="1498091"/>
              <a:ext cx="0" cy="4004945"/>
            </a:xfrm>
            <a:custGeom>
              <a:avLst/>
              <a:gdLst/>
              <a:ahLst/>
              <a:cxnLst/>
              <a:rect l="l" t="t" r="r" b="b"/>
              <a:pathLst>
                <a:path h="4004945">
                  <a:moveTo>
                    <a:pt x="0" y="0"/>
                  </a:moveTo>
                  <a:lnTo>
                    <a:pt x="0" y="4004437"/>
                  </a:lnTo>
                </a:path>
              </a:pathLst>
            </a:custGeom>
            <a:ln w="9525">
              <a:solidFill>
                <a:srgbClr val="3D695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70014" y="4821174"/>
              <a:ext cx="4387850" cy="466725"/>
            </a:xfrm>
            <a:custGeom>
              <a:avLst/>
              <a:gdLst/>
              <a:ahLst/>
              <a:cxnLst/>
              <a:rect l="l" t="t" r="r" b="b"/>
              <a:pathLst>
                <a:path w="4387850" h="466725">
                  <a:moveTo>
                    <a:pt x="0" y="77724"/>
                  </a:moveTo>
                  <a:lnTo>
                    <a:pt x="6107" y="47470"/>
                  </a:lnTo>
                  <a:lnTo>
                    <a:pt x="22764" y="22764"/>
                  </a:lnTo>
                  <a:lnTo>
                    <a:pt x="47470" y="6107"/>
                  </a:lnTo>
                  <a:lnTo>
                    <a:pt x="77724" y="0"/>
                  </a:lnTo>
                  <a:lnTo>
                    <a:pt x="4309871" y="0"/>
                  </a:lnTo>
                  <a:lnTo>
                    <a:pt x="4340125" y="6107"/>
                  </a:lnTo>
                  <a:lnTo>
                    <a:pt x="4364831" y="22764"/>
                  </a:lnTo>
                  <a:lnTo>
                    <a:pt x="4381488" y="47470"/>
                  </a:lnTo>
                  <a:lnTo>
                    <a:pt x="4387595" y="77724"/>
                  </a:lnTo>
                  <a:lnTo>
                    <a:pt x="4387595" y="388619"/>
                  </a:lnTo>
                  <a:lnTo>
                    <a:pt x="4381488" y="418873"/>
                  </a:lnTo>
                  <a:lnTo>
                    <a:pt x="4364831" y="443579"/>
                  </a:lnTo>
                  <a:lnTo>
                    <a:pt x="4340125" y="460236"/>
                  </a:lnTo>
                  <a:lnTo>
                    <a:pt x="4309871" y="466344"/>
                  </a:lnTo>
                  <a:lnTo>
                    <a:pt x="77724" y="466344"/>
                  </a:lnTo>
                  <a:lnTo>
                    <a:pt x="47470" y="460236"/>
                  </a:lnTo>
                  <a:lnTo>
                    <a:pt x="22764" y="443579"/>
                  </a:lnTo>
                  <a:lnTo>
                    <a:pt x="6107" y="418873"/>
                  </a:lnTo>
                  <a:lnTo>
                    <a:pt x="0" y="388619"/>
                  </a:lnTo>
                  <a:lnTo>
                    <a:pt x="0" y="77724"/>
                  </a:lnTo>
                  <a:close/>
                </a:path>
              </a:pathLst>
            </a:custGeom>
            <a:ln w="19050">
              <a:solidFill>
                <a:srgbClr val="3D695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52893" y="4821682"/>
            <a:ext cx="3925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3D6957"/>
                </a:solidFill>
                <a:latin typeface="Arial"/>
                <a:cs typeface="Arial"/>
              </a:rPr>
              <a:t>Peningkatan volume </a:t>
            </a:r>
            <a:r>
              <a:rPr sz="1200" spc="-10" dirty="0">
                <a:solidFill>
                  <a:srgbClr val="3D6957"/>
                </a:solidFill>
                <a:latin typeface="Arial"/>
                <a:cs typeface="Arial"/>
              </a:rPr>
              <a:t>wisatawan </a:t>
            </a:r>
            <a:r>
              <a:rPr sz="1200" dirty="0">
                <a:solidFill>
                  <a:srgbClr val="3D6957"/>
                </a:solidFill>
                <a:latin typeface="Arial"/>
                <a:cs typeface="Arial"/>
              </a:rPr>
              <a:t>mengakibatkan</a:t>
            </a:r>
            <a:r>
              <a:rPr sz="1200" spc="-229" dirty="0">
                <a:solidFill>
                  <a:srgbClr val="3D695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D6957"/>
                </a:solidFill>
                <a:latin typeface="Arial"/>
                <a:cs typeface="Arial"/>
              </a:rPr>
              <a:t>kepadatan  </a:t>
            </a:r>
            <a:r>
              <a:rPr sz="1200" spc="-20" dirty="0">
                <a:solidFill>
                  <a:srgbClr val="3D6957"/>
                </a:solidFill>
                <a:latin typeface="Arial"/>
                <a:cs typeface="Arial"/>
              </a:rPr>
              <a:t>pengunjung </a:t>
            </a:r>
            <a:r>
              <a:rPr sz="1200" spc="-5" dirty="0">
                <a:solidFill>
                  <a:srgbClr val="3D6957"/>
                </a:solidFill>
                <a:latin typeface="Arial"/>
                <a:cs typeface="Arial"/>
              </a:rPr>
              <a:t>serta </a:t>
            </a:r>
            <a:r>
              <a:rPr sz="1200" spc="-10" dirty="0">
                <a:solidFill>
                  <a:srgbClr val="3D6957"/>
                </a:solidFill>
                <a:latin typeface="Arial"/>
                <a:cs typeface="Arial"/>
              </a:rPr>
              <a:t>kemacetan </a:t>
            </a:r>
            <a:r>
              <a:rPr sz="1200" spc="5" dirty="0">
                <a:solidFill>
                  <a:srgbClr val="3D6957"/>
                </a:solidFill>
                <a:latin typeface="Arial"/>
                <a:cs typeface="Arial"/>
              </a:rPr>
              <a:t>lalu lintas di </a:t>
            </a:r>
            <a:r>
              <a:rPr sz="1200" spc="-20" dirty="0">
                <a:solidFill>
                  <a:srgbClr val="3D6957"/>
                </a:solidFill>
                <a:latin typeface="Arial"/>
                <a:cs typeface="Arial"/>
              </a:rPr>
              <a:t>beberapa</a:t>
            </a:r>
            <a:r>
              <a:rPr sz="1200" spc="-85" dirty="0">
                <a:solidFill>
                  <a:srgbClr val="3D6957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3D6957"/>
                </a:solidFill>
                <a:latin typeface="Arial"/>
                <a:cs typeface="Arial"/>
              </a:rPr>
              <a:t>titik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xfrm>
            <a:off x="11907011" y="6593230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Carlito"/>
                <a:ea typeface="+mn-ea"/>
                <a:cs typeface="Carlit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10</a:t>
            </a:fld>
            <a:endParaRPr dirty="0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6D202C66-5C4E-E144-3860-7FA84C60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502959"/>
          </a:xfrm>
        </p:spPr>
        <p:txBody>
          <a:bodyPr anchor="t"/>
          <a:lstStyle/>
          <a:p>
            <a:pPr algn="ctr"/>
            <a:r>
              <a:rPr lang="en-US" dirty="0"/>
              <a:t>TREND REVENGE TRAVEL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156704" y="281940"/>
            <a:ext cx="4917948" cy="6057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2611" y="307847"/>
            <a:ext cx="4815840" cy="5956300"/>
          </a:xfrm>
          <a:custGeom>
            <a:avLst/>
            <a:gdLst/>
            <a:ahLst/>
            <a:cxnLst/>
            <a:rect l="l" t="t" r="r" b="b"/>
            <a:pathLst>
              <a:path w="4815840" h="5956300">
                <a:moveTo>
                  <a:pt x="4690745" y="0"/>
                </a:moveTo>
                <a:lnTo>
                  <a:pt x="125095" y="0"/>
                </a:lnTo>
                <a:lnTo>
                  <a:pt x="76402" y="9830"/>
                </a:lnTo>
                <a:lnTo>
                  <a:pt x="36639" y="36639"/>
                </a:lnTo>
                <a:lnTo>
                  <a:pt x="9830" y="76402"/>
                </a:lnTo>
                <a:lnTo>
                  <a:pt x="0" y="125094"/>
                </a:lnTo>
                <a:lnTo>
                  <a:pt x="0" y="5830722"/>
                </a:lnTo>
                <a:lnTo>
                  <a:pt x="9830" y="5879405"/>
                </a:lnTo>
                <a:lnTo>
                  <a:pt x="36639" y="5919160"/>
                </a:lnTo>
                <a:lnTo>
                  <a:pt x="76402" y="5945963"/>
                </a:lnTo>
                <a:lnTo>
                  <a:pt x="125095" y="5955792"/>
                </a:lnTo>
                <a:lnTo>
                  <a:pt x="4690745" y="5955792"/>
                </a:lnTo>
                <a:lnTo>
                  <a:pt x="4739437" y="5945963"/>
                </a:lnTo>
                <a:lnTo>
                  <a:pt x="4779200" y="5919160"/>
                </a:lnTo>
                <a:lnTo>
                  <a:pt x="4806009" y="5879405"/>
                </a:lnTo>
                <a:lnTo>
                  <a:pt x="4815840" y="5830722"/>
                </a:lnTo>
                <a:lnTo>
                  <a:pt x="4815840" y="125094"/>
                </a:lnTo>
                <a:lnTo>
                  <a:pt x="4806009" y="76402"/>
                </a:lnTo>
                <a:lnTo>
                  <a:pt x="4779200" y="36639"/>
                </a:lnTo>
                <a:lnTo>
                  <a:pt x="4739437" y="9830"/>
                </a:lnTo>
                <a:lnTo>
                  <a:pt x="4690745" y="0"/>
                </a:lnTo>
                <a:close/>
              </a:path>
            </a:pathLst>
          </a:custGeom>
          <a:solidFill>
            <a:srgbClr val="3D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9207" y="594359"/>
            <a:ext cx="4421124" cy="397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29473" y="4664709"/>
            <a:ext cx="382968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100"/>
              </a:spcBef>
            </a:pPr>
            <a:r>
              <a:rPr sz="1700" spc="-135" dirty="0">
                <a:solidFill>
                  <a:srgbClr val="FFFFFF"/>
                </a:solidFill>
                <a:latin typeface="Arial"/>
                <a:cs typeface="Arial"/>
              </a:rPr>
              <a:t>Hasil 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riset </a:t>
            </a:r>
            <a:r>
              <a:rPr sz="1700" spc="-130" dirty="0">
                <a:solidFill>
                  <a:srgbClr val="FFFFFF"/>
                </a:solidFill>
                <a:latin typeface="Arial"/>
                <a:cs typeface="Arial"/>
              </a:rPr>
              <a:t>bulan </a:t>
            </a:r>
            <a:r>
              <a:rPr sz="1700" spc="-165" dirty="0">
                <a:solidFill>
                  <a:srgbClr val="FFFFFF"/>
                </a:solidFill>
                <a:latin typeface="Arial"/>
                <a:cs typeface="Arial"/>
              </a:rPr>
              <a:t>Juni 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2021 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lalu, 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ketika </a:t>
            </a:r>
            <a:r>
              <a:rPr sz="1700" spc="-130" dirty="0">
                <a:solidFill>
                  <a:srgbClr val="FFFFFF"/>
                </a:solidFill>
                <a:latin typeface="Arial"/>
                <a:cs typeface="Arial"/>
              </a:rPr>
              <a:t>ditanya 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:  </a:t>
            </a:r>
            <a:r>
              <a:rPr sz="1700" spc="-140" dirty="0">
                <a:solidFill>
                  <a:srgbClr val="FFFFFF"/>
                </a:solidFill>
                <a:latin typeface="Arial"/>
                <a:cs typeface="Arial"/>
              </a:rPr>
              <a:t>Setelah </a:t>
            </a:r>
            <a:r>
              <a:rPr sz="1700" spc="-130" dirty="0">
                <a:solidFill>
                  <a:srgbClr val="FFFFFF"/>
                </a:solidFill>
                <a:latin typeface="Arial"/>
                <a:cs typeface="Arial"/>
              </a:rPr>
              <a:t>divaksin </a:t>
            </a:r>
            <a:r>
              <a:rPr sz="1700" spc="-155" dirty="0">
                <a:solidFill>
                  <a:srgbClr val="FFFFFF"/>
                </a:solidFill>
                <a:latin typeface="Arial"/>
                <a:cs typeface="Arial"/>
              </a:rPr>
              <a:t>apakah akan </a:t>
            </a:r>
            <a:r>
              <a:rPr sz="1700" spc="-125" dirty="0">
                <a:solidFill>
                  <a:srgbClr val="FFFFFF"/>
                </a:solidFill>
                <a:latin typeface="Arial"/>
                <a:cs typeface="Arial"/>
              </a:rPr>
              <a:t>berwisata 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7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70" dirty="0">
                <a:solidFill>
                  <a:srgbClr val="FFFFFF"/>
                </a:solidFill>
                <a:latin typeface="Arial"/>
                <a:cs typeface="Arial"/>
              </a:rPr>
              <a:t>desa  </a:t>
            </a:r>
            <a:r>
              <a:rPr sz="1700" spc="-125" dirty="0">
                <a:solidFill>
                  <a:srgbClr val="FFFFFF"/>
                </a:solidFill>
                <a:latin typeface="Arial"/>
                <a:cs typeface="Arial"/>
              </a:rPr>
              <a:t>wisata </a:t>
            </a:r>
            <a:r>
              <a:rPr sz="1700" spc="-150" dirty="0">
                <a:solidFill>
                  <a:srgbClr val="FFFFFF"/>
                </a:solidFill>
                <a:latin typeface="Arial"/>
                <a:cs typeface="Arial"/>
              </a:rPr>
              <a:t>karena 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lebih </a:t>
            </a:r>
            <a:r>
              <a:rPr sz="1700" spc="-180" dirty="0">
                <a:solidFill>
                  <a:srgbClr val="FFFFFF"/>
                </a:solidFill>
                <a:latin typeface="Arial"/>
                <a:cs typeface="Arial"/>
              </a:rPr>
              <a:t>aman 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dari</a:t>
            </a:r>
            <a:r>
              <a:rPr sz="17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95" dirty="0">
                <a:solidFill>
                  <a:srgbClr val="FFFFFF"/>
                </a:solidFill>
                <a:latin typeface="Arial"/>
                <a:cs typeface="Arial"/>
              </a:rPr>
              <a:t>COVID-19?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5122" y="1652777"/>
            <a:ext cx="6213475" cy="0"/>
          </a:xfrm>
          <a:custGeom>
            <a:avLst/>
            <a:gdLst/>
            <a:ahLst/>
            <a:cxnLst/>
            <a:rect l="l" t="t" r="r" b="b"/>
            <a:pathLst>
              <a:path w="6213475">
                <a:moveTo>
                  <a:pt x="0" y="0"/>
                </a:moveTo>
                <a:lnTo>
                  <a:pt x="6213475" y="0"/>
                </a:lnTo>
              </a:path>
            </a:pathLst>
          </a:custGeom>
          <a:ln w="19050">
            <a:solidFill>
              <a:srgbClr val="40404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62621" y="5699861"/>
            <a:ext cx="39490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6769">
              <a:lnSpc>
                <a:spcPct val="100000"/>
              </a:lnSpc>
              <a:spcBef>
                <a:spcPts val="100"/>
              </a:spcBef>
            </a:pPr>
            <a:r>
              <a:rPr sz="1700" spc="-200" dirty="0">
                <a:solidFill>
                  <a:srgbClr val="FFFFFF"/>
                </a:solidFill>
                <a:latin typeface="Arial"/>
                <a:cs typeface="Arial"/>
              </a:rPr>
              <a:t>Jawabannya 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400" spc="-110" dirty="0">
                <a:solidFill>
                  <a:srgbClr val="FFC073"/>
                </a:solidFill>
                <a:latin typeface="Arial"/>
                <a:cs typeface="Arial"/>
              </a:rPr>
              <a:t>83 </a:t>
            </a:r>
            <a:r>
              <a:rPr sz="2400" spc="-500" dirty="0">
                <a:solidFill>
                  <a:srgbClr val="FFC073"/>
                </a:solidFill>
                <a:latin typeface="Arial"/>
                <a:cs typeface="Arial"/>
              </a:rPr>
              <a:t>% </a:t>
            </a:r>
            <a:r>
              <a:rPr sz="1700" spc="-165" dirty="0">
                <a:solidFill>
                  <a:srgbClr val="FFFFFF"/>
                </a:solidFill>
                <a:latin typeface="Arial"/>
                <a:cs typeface="Arial"/>
              </a:rPr>
              <a:t>responden</a:t>
            </a:r>
            <a:r>
              <a:rPr sz="17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30" dirty="0">
                <a:solidFill>
                  <a:srgbClr val="FFFFFF"/>
                </a:solidFill>
                <a:latin typeface="Arial"/>
                <a:cs typeface="Arial"/>
              </a:rPr>
              <a:t>Setuju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900" i="1" spc="-5" dirty="0">
                <a:solidFill>
                  <a:srgbClr val="404040"/>
                </a:solidFill>
                <a:latin typeface="Arial"/>
                <a:cs typeface="Arial"/>
              </a:rPr>
              <a:t>Sumber </a:t>
            </a:r>
            <a:r>
              <a:rPr sz="900" i="1" dirty="0">
                <a:solidFill>
                  <a:srgbClr val="404040"/>
                </a:solidFill>
                <a:latin typeface="Arial"/>
                <a:cs typeface="Arial"/>
              </a:rPr>
              <a:t>: Yuswohady,</a:t>
            </a:r>
            <a:r>
              <a:rPr sz="9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404040"/>
                </a:solidFill>
                <a:latin typeface="Arial"/>
                <a:cs typeface="Arial"/>
              </a:rPr>
              <a:t>2021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11907011" y="6593230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Carlito"/>
                <a:ea typeface="+mn-ea"/>
                <a:cs typeface="Carlit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11</a:t>
            </a:fld>
            <a:endParaRPr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A3BB2F6-F1CA-CF3C-2A00-93FDC318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34372"/>
            <a:ext cx="6497637" cy="920336"/>
          </a:xfrm>
        </p:spPr>
        <p:txBody>
          <a:bodyPr/>
          <a:lstStyle/>
          <a:p>
            <a:pPr algn="ctr"/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wisata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menggeliat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pendemi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6A4126-A416-406F-AEFC-4EE302F4C468}"/>
              </a:ext>
            </a:extLst>
          </p:cNvPr>
          <p:cNvSpPr txBox="1"/>
          <p:nvPr/>
        </p:nvSpPr>
        <p:spPr>
          <a:xfrm>
            <a:off x="124670" y="1670723"/>
            <a:ext cx="692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 LEAP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dilakukan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oleh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Marketers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96F680-7300-0B75-B087-198594FFE4DE}"/>
              </a:ext>
            </a:extLst>
          </p:cNvPr>
          <p:cNvSpPr txBox="1"/>
          <p:nvPr/>
        </p:nvSpPr>
        <p:spPr>
          <a:xfrm>
            <a:off x="1714487" y="2314572"/>
            <a:ext cx="529833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Target Market, </a:t>
            </a:r>
            <a:r>
              <a:rPr lang="en-US" sz="1600" dirty="0" err="1">
                <a:solidFill>
                  <a:srgbClr val="FF0000"/>
                </a:solidFill>
              </a:rPr>
              <a:t>merumuskan</a:t>
            </a:r>
            <a:r>
              <a:rPr lang="en-US" sz="1600" dirty="0">
                <a:solidFill>
                  <a:srgbClr val="FF0000"/>
                </a:solidFill>
              </a:rPr>
              <a:t> Value Proposition,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Positioning dan Marcomm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9FE5DC-0DC7-40C1-B383-D462C45B29A8}"/>
              </a:ext>
            </a:extLst>
          </p:cNvPr>
          <p:cNvSpPr txBox="1"/>
          <p:nvPr/>
        </p:nvSpPr>
        <p:spPr>
          <a:xfrm>
            <a:off x="1714488" y="3075400"/>
            <a:ext cx="530124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Desa</a:t>
            </a:r>
            <a:r>
              <a:rPr lang="en-US" sz="1600" dirty="0"/>
              <a:t> </a:t>
            </a:r>
            <a:r>
              <a:rPr lang="en-US" sz="1600" dirty="0" err="1"/>
              <a:t>Wisata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menyesuaikan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OFFERING-</a:t>
            </a:r>
            <a:r>
              <a:rPr lang="en-US" sz="1600" dirty="0" err="1">
                <a:solidFill>
                  <a:srgbClr val="FF0000"/>
                </a:solidFill>
              </a:rPr>
              <a:t>nya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kondisi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pasca</a:t>
            </a:r>
            <a:r>
              <a:rPr lang="en-US" sz="1600" dirty="0"/>
              <a:t> pandemic. </a:t>
            </a:r>
            <a:r>
              <a:rPr lang="en-US" sz="1600" dirty="0" err="1"/>
              <a:t>Atraksi</a:t>
            </a:r>
            <a:r>
              <a:rPr lang="en-US" sz="1600" dirty="0"/>
              <a:t> yang </a:t>
            </a:r>
            <a:r>
              <a:rPr lang="en-US" sz="1600" dirty="0" err="1"/>
              <a:t>ditawarkan</a:t>
            </a:r>
            <a:r>
              <a:rPr lang="en-US" sz="1600" dirty="0"/>
              <a:t> </a:t>
            </a:r>
            <a:r>
              <a:rPr lang="en-US" sz="1600" dirty="0" err="1"/>
              <a:t>disesuaikan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</a:p>
          <a:p>
            <a:r>
              <a:rPr lang="en-US" sz="1600" dirty="0"/>
              <a:t>NEWA yang </a:t>
            </a:r>
            <a:r>
              <a:rPr lang="en-US" sz="1600" dirty="0" err="1"/>
              <a:t>kini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prioritas</a:t>
            </a:r>
            <a:r>
              <a:rPr lang="en-US" sz="1600" dirty="0"/>
              <a:t> dan </a:t>
            </a:r>
            <a:r>
              <a:rPr lang="en-US" sz="1600" dirty="0" err="1"/>
              <a:t>referensi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travellers</a:t>
            </a:r>
            <a:r>
              <a:rPr lang="en-US" sz="1600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4A7145-BAA5-F4F1-1234-6A084299C95C}"/>
              </a:ext>
            </a:extLst>
          </p:cNvPr>
          <p:cNvSpPr txBox="1"/>
          <p:nvPr/>
        </p:nvSpPr>
        <p:spPr>
          <a:xfrm>
            <a:off x="1714488" y="4084101"/>
            <a:ext cx="529833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Memasarkan</a:t>
            </a:r>
            <a:r>
              <a:rPr lang="en-US" sz="1600" dirty="0"/>
              <a:t> </a:t>
            </a:r>
            <a:r>
              <a:rPr lang="en-US" sz="1600" dirty="0" err="1"/>
              <a:t>desa</a:t>
            </a:r>
            <a:r>
              <a:rPr lang="en-US" sz="1600" dirty="0"/>
              <a:t> </a:t>
            </a:r>
            <a:r>
              <a:rPr lang="en-US" sz="1600" dirty="0" err="1"/>
              <a:t>wisata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DIGITAL CHANNELS </a:t>
            </a:r>
            <a:r>
              <a:rPr lang="en-US" sz="1600" dirty="0"/>
              <a:t>dan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DIGITAL ASSET </a:t>
            </a:r>
            <a:r>
              <a:rPr lang="en-US" sz="1600" dirty="0" err="1"/>
              <a:t>seperti</a:t>
            </a:r>
            <a:r>
              <a:rPr lang="en-US" sz="1600" dirty="0"/>
              <a:t> website, apps, </a:t>
            </a:r>
          </a:p>
          <a:p>
            <a:r>
              <a:rPr lang="en-US" sz="1600" dirty="0"/>
              <a:t>digital payment, </a:t>
            </a:r>
            <a:r>
              <a:rPr lang="en-US" sz="1600" dirty="0" err="1"/>
              <a:t>sosmed</a:t>
            </a:r>
            <a:r>
              <a:rPr lang="en-US" sz="1600" dirty="0"/>
              <a:t> </a:t>
            </a:r>
            <a:r>
              <a:rPr lang="en-US" sz="1600" dirty="0" err="1"/>
              <a:t>etc</a:t>
            </a:r>
            <a:endParaRPr 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F3E427-91CD-7FE4-DBAF-8B9036299885}"/>
              </a:ext>
            </a:extLst>
          </p:cNvPr>
          <p:cNvSpPr txBox="1"/>
          <p:nvPr/>
        </p:nvSpPr>
        <p:spPr>
          <a:xfrm>
            <a:off x="536960" y="2422293"/>
            <a:ext cx="12426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C31677-FA3A-804C-573D-524F41B87602}"/>
              </a:ext>
            </a:extLst>
          </p:cNvPr>
          <p:cNvSpPr txBox="1"/>
          <p:nvPr/>
        </p:nvSpPr>
        <p:spPr>
          <a:xfrm>
            <a:off x="350049" y="3306232"/>
            <a:ext cx="142955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52EADB-AE1C-8EA9-4EA9-DD2947082628}"/>
              </a:ext>
            </a:extLst>
          </p:cNvPr>
          <p:cNvSpPr txBox="1"/>
          <p:nvPr/>
        </p:nvSpPr>
        <p:spPr>
          <a:xfrm>
            <a:off x="72987" y="4314933"/>
            <a:ext cx="170662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DIGITALIZATION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8DE40D-CC3C-43F6-7CF0-2180A09D12A8}"/>
              </a:ext>
            </a:extLst>
          </p:cNvPr>
          <p:cNvSpPr txBox="1"/>
          <p:nvPr/>
        </p:nvSpPr>
        <p:spPr>
          <a:xfrm>
            <a:off x="411171" y="5291476"/>
            <a:ext cx="63062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Era </a:t>
            </a:r>
            <a:r>
              <a:rPr lang="en-US" dirty="0" err="1"/>
              <a:t>Kejayaan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. </a:t>
            </a:r>
          </a:p>
          <a:p>
            <a:pPr algn="ctr"/>
            <a:r>
              <a:rPr lang="en-US" dirty="0" err="1"/>
              <a:t>Preferensi</a:t>
            </a:r>
            <a:r>
              <a:rPr lang="en-US" dirty="0"/>
              <a:t> </a:t>
            </a:r>
            <a:r>
              <a:rPr lang="en-US" dirty="0" err="1"/>
              <a:t>travellers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i="1" dirty="0" err="1"/>
              <a:t>Megashifts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b="1" dirty="0"/>
              <a:t>NEWA</a:t>
            </a:r>
            <a:r>
              <a:rPr lang="en-US" dirty="0"/>
              <a:t> : </a:t>
            </a:r>
            <a:r>
              <a:rPr lang="en-US" i="1" dirty="0"/>
              <a:t>Nature, </a:t>
            </a:r>
            <a:r>
              <a:rPr lang="en-US" i="1" dirty="0" err="1"/>
              <a:t>Ecoturism</a:t>
            </a:r>
            <a:r>
              <a:rPr lang="en-US" i="1" dirty="0"/>
              <a:t>, Wellness, Adventure.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231" y="4447114"/>
            <a:ext cx="5722223" cy="921807"/>
          </a:xfrm>
          <a:solidFill>
            <a:srgbClr val="0D1D51"/>
          </a:solidFill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E4EF2F7-4979-0C29-DF83-EAFC50D096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3625" r="23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PENDAHULUAN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latin typeface="Century Schoolbook"/>
                <a:cs typeface="Century Schoolbook"/>
              </a:rPr>
              <a:t>Analisis</a:t>
            </a:r>
            <a:r>
              <a:rPr lang="en-US" sz="1800" spc="-65" dirty="0">
                <a:latin typeface="Century Schoolbook"/>
                <a:cs typeface="Century Schoolbook"/>
              </a:rPr>
              <a:t> </a:t>
            </a:r>
            <a:r>
              <a:rPr lang="en-US" sz="1800" dirty="0" err="1">
                <a:latin typeface="Century Schoolbook"/>
                <a:cs typeface="Century Schoolbook"/>
              </a:rPr>
              <a:t>struktur</a:t>
            </a:r>
            <a:r>
              <a:rPr lang="en-US" sz="1800" spc="-45" dirty="0">
                <a:latin typeface="Century Schoolbook"/>
                <a:cs typeface="Century Schoolbook"/>
              </a:rPr>
              <a:t> </a:t>
            </a:r>
            <a:r>
              <a:rPr lang="en-US" sz="1800" dirty="0">
                <a:latin typeface="Century Schoolbook"/>
                <a:cs typeface="Century Schoolbook"/>
              </a:rPr>
              <a:t>pasar</a:t>
            </a:r>
            <a:r>
              <a:rPr lang="en-US" sz="1800" spc="-35" dirty="0">
                <a:latin typeface="Century Schoolbook"/>
                <a:cs typeface="Century Schoolbook"/>
              </a:rPr>
              <a:t> </a:t>
            </a:r>
            <a:r>
              <a:rPr lang="en-US" sz="1800" dirty="0" err="1">
                <a:latin typeface="Century Schoolbook"/>
                <a:cs typeface="Century Schoolbook"/>
              </a:rPr>
              <a:t>diperlukan</a:t>
            </a:r>
            <a:r>
              <a:rPr lang="en-US" sz="1800" spc="-50" dirty="0">
                <a:latin typeface="Century Schoolbook"/>
                <a:cs typeface="Century Schoolbook"/>
              </a:rPr>
              <a:t> </a:t>
            </a:r>
            <a:r>
              <a:rPr lang="en-US" sz="1800" dirty="0" err="1">
                <a:latin typeface="Century Schoolbook"/>
                <a:cs typeface="Century Schoolbook"/>
              </a:rPr>
              <a:t>untuk</a:t>
            </a:r>
            <a:r>
              <a:rPr lang="en-US" sz="1800" spc="-25" dirty="0">
                <a:latin typeface="Century Schoolbook"/>
                <a:cs typeface="Century Schoolbook"/>
              </a:rPr>
              <a:t> </a:t>
            </a:r>
            <a:r>
              <a:rPr lang="en-US" sz="1800" dirty="0" err="1">
                <a:latin typeface="Century Schoolbook"/>
                <a:cs typeface="Century Schoolbook"/>
              </a:rPr>
              <a:t>dapat</a:t>
            </a:r>
            <a:r>
              <a:rPr lang="en-US" sz="1800" spc="-45" dirty="0">
                <a:latin typeface="Century Schoolbook"/>
                <a:cs typeface="Century Schoolbook"/>
              </a:rPr>
              <a:t> </a:t>
            </a:r>
            <a:r>
              <a:rPr lang="en-US" sz="1800" spc="-10" dirty="0" err="1">
                <a:latin typeface="Century Schoolbook"/>
                <a:cs typeface="Century Schoolbook"/>
              </a:rPr>
              <a:t>mengidentifikasi</a:t>
            </a:r>
            <a:r>
              <a:rPr lang="en-US" sz="1800" spc="-10" dirty="0">
                <a:latin typeface="Century Schoolbook"/>
                <a:cs typeface="Century Schoolbook"/>
              </a:rPr>
              <a:t> </a:t>
            </a:r>
            <a:r>
              <a:rPr lang="en-US" sz="1800" dirty="0" err="1">
                <a:latin typeface="Century Schoolbook"/>
                <a:cs typeface="Century Schoolbook"/>
              </a:rPr>
              <a:t>intensitas</a:t>
            </a:r>
            <a:r>
              <a:rPr lang="en-US" sz="1800" spc="-70" dirty="0">
                <a:latin typeface="Century Schoolbook"/>
                <a:cs typeface="Century Schoolbook"/>
              </a:rPr>
              <a:t> </a:t>
            </a:r>
            <a:r>
              <a:rPr lang="en-US" sz="1800" dirty="0" err="1">
                <a:latin typeface="Century Schoolbook"/>
                <a:cs typeface="Century Schoolbook"/>
              </a:rPr>
              <a:t>persaingan</a:t>
            </a:r>
            <a:r>
              <a:rPr lang="en-US" sz="1800" spc="-55" dirty="0">
                <a:latin typeface="Century Schoolbook"/>
                <a:cs typeface="Century Schoolbook"/>
              </a:rPr>
              <a:t> </a:t>
            </a:r>
            <a:r>
              <a:rPr lang="en-US" sz="1800" dirty="0" err="1">
                <a:latin typeface="Century Schoolbook"/>
                <a:cs typeface="Century Schoolbook"/>
              </a:rPr>
              <a:t>serta</a:t>
            </a:r>
            <a:r>
              <a:rPr lang="en-US" sz="1800" spc="-50" dirty="0">
                <a:latin typeface="Century Schoolbook"/>
                <a:cs typeface="Century Schoolbook"/>
              </a:rPr>
              <a:t> </a:t>
            </a:r>
            <a:r>
              <a:rPr lang="en-US" sz="1800" dirty="0" err="1">
                <a:latin typeface="Century Schoolbook"/>
                <a:cs typeface="Century Schoolbook"/>
              </a:rPr>
              <a:t>mengetahui</a:t>
            </a:r>
            <a:r>
              <a:rPr lang="en-US" sz="1800" spc="-50" dirty="0">
                <a:latin typeface="Century Schoolbook"/>
                <a:cs typeface="Century Schoolbook"/>
              </a:rPr>
              <a:t> </a:t>
            </a:r>
            <a:r>
              <a:rPr lang="en-US" sz="1800" dirty="0" err="1">
                <a:latin typeface="Century Schoolbook"/>
                <a:cs typeface="Century Schoolbook"/>
              </a:rPr>
              <a:t>ukuran</a:t>
            </a:r>
            <a:r>
              <a:rPr lang="en-US" sz="1800" spc="-25" dirty="0">
                <a:latin typeface="Century Schoolbook"/>
                <a:cs typeface="Century Schoolbook"/>
              </a:rPr>
              <a:t> </a:t>
            </a:r>
            <a:r>
              <a:rPr lang="en-US" sz="1800" dirty="0" err="1">
                <a:latin typeface="Century Schoolbook"/>
                <a:cs typeface="Century Schoolbook"/>
              </a:rPr>
              <a:t>relatif</a:t>
            </a:r>
            <a:r>
              <a:rPr lang="en-US" sz="1800" spc="-65" dirty="0">
                <a:latin typeface="Century Schoolbook"/>
                <a:cs typeface="Century Schoolbook"/>
              </a:rPr>
              <a:t> </a:t>
            </a:r>
            <a:r>
              <a:rPr lang="en-US" sz="1800" spc="-20" dirty="0" err="1">
                <a:latin typeface="Century Schoolbook"/>
                <a:cs typeface="Century Schoolbook"/>
              </a:rPr>
              <a:t>dari</a:t>
            </a:r>
            <a:r>
              <a:rPr lang="en-US" sz="1800" spc="-20" dirty="0">
                <a:latin typeface="Century Schoolbook"/>
                <a:cs typeface="Century Schoolbook"/>
              </a:rPr>
              <a:t> </a:t>
            </a:r>
            <a:r>
              <a:rPr lang="en-US" sz="1800" spc="-10" dirty="0" err="1">
                <a:latin typeface="Century Schoolbook"/>
                <a:cs typeface="Century Schoolbook"/>
              </a:rPr>
              <a:t>perusahaan-</a:t>
            </a:r>
            <a:r>
              <a:rPr lang="en-US" sz="1800" dirty="0" err="1">
                <a:latin typeface="Century Schoolbook"/>
                <a:cs typeface="Century Schoolbook"/>
              </a:rPr>
              <a:t>perusahaan</a:t>
            </a:r>
            <a:r>
              <a:rPr lang="en-US" sz="1800" spc="-40" dirty="0">
                <a:latin typeface="Century Schoolbook"/>
                <a:cs typeface="Century Schoolbook"/>
              </a:rPr>
              <a:t> </a:t>
            </a:r>
            <a:r>
              <a:rPr lang="en-US" sz="1800" dirty="0">
                <a:latin typeface="Century Schoolbook"/>
                <a:cs typeface="Century Schoolbook"/>
              </a:rPr>
              <a:t>yang</a:t>
            </a:r>
            <a:r>
              <a:rPr lang="en-US" sz="1800" spc="-10" dirty="0">
                <a:latin typeface="Century Schoolbook"/>
                <a:cs typeface="Century Schoolbook"/>
              </a:rPr>
              <a:t> </a:t>
            </a:r>
            <a:r>
              <a:rPr lang="en-US" sz="1800" dirty="0" err="1">
                <a:latin typeface="Century Schoolbook"/>
                <a:cs typeface="Century Schoolbook"/>
              </a:rPr>
              <a:t>ada</a:t>
            </a:r>
            <a:r>
              <a:rPr lang="en-US" sz="1800" spc="-15" dirty="0">
                <a:latin typeface="Century Schoolbook"/>
                <a:cs typeface="Century Schoolbook"/>
              </a:rPr>
              <a:t> </a:t>
            </a:r>
            <a:r>
              <a:rPr lang="en-US" sz="1800" dirty="0">
                <a:latin typeface="Century Schoolbook"/>
                <a:cs typeface="Century Schoolbook"/>
              </a:rPr>
              <a:t>pada</a:t>
            </a:r>
            <a:r>
              <a:rPr lang="en-US" sz="1800" spc="-10" dirty="0">
                <a:latin typeface="Century Schoolbook"/>
                <a:cs typeface="Century Schoolbook"/>
              </a:rPr>
              <a:t> pasar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EAA8A81-D823-03CD-E7ED-732C47F168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984" r="4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01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427018"/>
            <a:ext cx="5368710" cy="4749945"/>
          </a:xfrm>
        </p:spPr>
        <p:txBody>
          <a:bodyPr/>
          <a:lstStyle/>
          <a:p>
            <a:pPr marL="286385" marR="231140" indent="-274320">
              <a:lnSpc>
                <a:spcPts val="1920"/>
              </a:lnSpc>
              <a:spcBef>
                <a:spcPts val="580"/>
              </a:spcBef>
              <a:buClr>
                <a:srgbClr val="FD8536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lang="id-ID" sz="1600" dirty="0">
                <a:latin typeface="Century Schoolbook"/>
                <a:cs typeface="Century Schoolbook"/>
              </a:rPr>
              <a:t>Indiastuti</a:t>
            </a:r>
            <a:r>
              <a:rPr lang="id-ID" sz="1600" spc="-6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(2011)</a:t>
            </a:r>
            <a:r>
              <a:rPr lang="en-US" sz="160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:</a:t>
            </a:r>
            <a:r>
              <a:rPr lang="id-ID" sz="1600" spc="-6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Struktur</a:t>
            </a:r>
            <a:r>
              <a:rPr lang="id-ID" sz="1600" spc="-4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pasar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mencakup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jumlah</a:t>
            </a:r>
            <a:r>
              <a:rPr lang="id-ID" sz="1600" spc="-4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dan</a:t>
            </a:r>
            <a:r>
              <a:rPr lang="id-ID" sz="1600" spc="-30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ukuran </a:t>
            </a:r>
            <a:r>
              <a:rPr lang="id-ID" sz="1600" dirty="0">
                <a:latin typeface="Century Schoolbook"/>
                <a:cs typeface="Century Schoolbook"/>
              </a:rPr>
              <a:t>perusahaan</a:t>
            </a:r>
            <a:r>
              <a:rPr lang="id-ID" sz="1600" spc="-4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yang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terdapat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pada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suatu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industri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dalam </a:t>
            </a:r>
            <a:r>
              <a:rPr lang="id-ID" sz="1600" dirty="0">
                <a:latin typeface="Century Schoolbook"/>
                <a:cs typeface="Century Schoolbook"/>
              </a:rPr>
              <a:t>menyediakan</a:t>
            </a:r>
            <a:r>
              <a:rPr lang="id-ID" sz="1600" spc="-7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dan</a:t>
            </a:r>
            <a:r>
              <a:rPr lang="id-ID" sz="1600" spc="-2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menjual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suatu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produk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(barang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atau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jasa) </a:t>
            </a:r>
            <a:r>
              <a:rPr lang="id-ID" sz="1600" dirty="0">
                <a:latin typeface="Century Schoolbook"/>
                <a:cs typeface="Century Schoolbook"/>
              </a:rPr>
              <a:t>kepada</a:t>
            </a:r>
            <a:r>
              <a:rPr lang="id-ID" sz="1600" spc="-5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pasar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atau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sekumpulan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pembeli.</a:t>
            </a:r>
            <a:endParaRPr lang="id-ID" sz="1600" dirty="0">
              <a:latin typeface="Century Schoolbook"/>
              <a:cs typeface="Century Schoolbook"/>
            </a:endParaRPr>
          </a:p>
          <a:p>
            <a:pPr marL="286385" marR="240665" indent="-274320">
              <a:lnSpc>
                <a:spcPct val="80000"/>
              </a:lnSpc>
              <a:spcBef>
                <a:spcPts val="615"/>
              </a:spcBef>
              <a:buClr>
                <a:srgbClr val="FD8536"/>
              </a:buClr>
              <a:buSzPct val="70000"/>
              <a:buFont typeface="Wingdings"/>
              <a:buChar char=""/>
              <a:tabLst>
                <a:tab pos="287020" algn="l"/>
                <a:tab pos="2228215" algn="l"/>
              </a:tabLst>
            </a:pPr>
            <a:r>
              <a:rPr lang="id-ID" sz="1600" dirty="0">
                <a:latin typeface="Century Schoolbook"/>
                <a:cs typeface="Century Schoolbook"/>
              </a:rPr>
              <a:t>UU</a:t>
            </a:r>
            <a:r>
              <a:rPr lang="id-ID" sz="1600" spc="-3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No.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5/1999 : </a:t>
            </a:r>
            <a:r>
              <a:rPr lang="id-ID" sz="1600" dirty="0">
                <a:latin typeface="Century Schoolbook"/>
                <a:cs typeface="Century Schoolbook"/>
              </a:rPr>
              <a:t>Struktur</a:t>
            </a:r>
            <a:r>
              <a:rPr lang="id-ID" sz="1600" spc="-5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pasar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sebagai</a:t>
            </a:r>
            <a:r>
              <a:rPr lang="id-ID" sz="1600" spc="-5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suatu</a:t>
            </a:r>
            <a:r>
              <a:rPr lang="id-ID" sz="1600" spc="-2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keadaan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pasar </a:t>
            </a:r>
            <a:r>
              <a:rPr lang="id-ID" sz="1600" dirty="0">
                <a:latin typeface="Century Schoolbook"/>
                <a:cs typeface="Century Schoolbook"/>
              </a:rPr>
              <a:t>yang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memberikan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petunjuk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tentang</a:t>
            </a:r>
            <a:r>
              <a:rPr lang="id-ID" sz="1600" spc="-30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aspek-</a:t>
            </a:r>
            <a:r>
              <a:rPr lang="id-ID" sz="1600" dirty="0">
                <a:latin typeface="Century Schoolbook"/>
                <a:cs typeface="Century Schoolbook"/>
              </a:rPr>
              <a:t>aspek</a:t>
            </a:r>
            <a:r>
              <a:rPr lang="id-ID" sz="1600" spc="-4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yang</a:t>
            </a:r>
            <a:r>
              <a:rPr lang="id-ID" sz="1600" spc="-20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memiliki </a:t>
            </a:r>
            <a:r>
              <a:rPr lang="id-ID" sz="1600" dirty="0">
                <a:latin typeface="Century Schoolbook"/>
                <a:cs typeface="Century Schoolbook"/>
              </a:rPr>
              <a:t>pengaruh</a:t>
            </a:r>
            <a:r>
              <a:rPr lang="id-ID" sz="1600" spc="-5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penting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terhadap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perilaku</a:t>
            </a:r>
            <a:r>
              <a:rPr lang="id-ID" sz="1600" spc="-4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pelaku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usaha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dan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kinerja pasar.</a:t>
            </a:r>
            <a:endParaRPr lang="id-ID" sz="1600" dirty="0">
              <a:latin typeface="Century Schoolbook"/>
              <a:cs typeface="Century Schoolbook"/>
            </a:endParaRPr>
          </a:p>
          <a:p>
            <a:pPr marL="286385" marR="331470" indent="-274320">
              <a:lnSpc>
                <a:spcPct val="80000"/>
              </a:lnSpc>
              <a:spcBef>
                <a:spcPts val="605"/>
              </a:spcBef>
              <a:buClr>
                <a:srgbClr val="FD8536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lang="id-ID" sz="1600" spc="-10" dirty="0">
                <a:latin typeface="Century Schoolbook"/>
                <a:cs typeface="Century Schoolbook"/>
              </a:rPr>
              <a:t>Aspek-</a:t>
            </a:r>
            <a:r>
              <a:rPr lang="id-ID" sz="1600" dirty="0">
                <a:latin typeface="Century Schoolbook"/>
                <a:cs typeface="Century Schoolbook"/>
              </a:rPr>
              <a:t>aspek</a:t>
            </a:r>
            <a:r>
              <a:rPr lang="id-ID" sz="1600" spc="-5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tersebut</a:t>
            </a:r>
            <a:r>
              <a:rPr lang="en-US" sz="160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antara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lain</a:t>
            </a:r>
            <a:r>
              <a:rPr lang="en-US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jumlah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penjual</a:t>
            </a:r>
            <a:r>
              <a:rPr lang="id-ID" sz="1600" spc="-2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dan</a:t>
            </a:r>
            <a:r>
              <a:rPr lang="id-ID" sz="1600" spc="-15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pembeli, </a:t>
            </a:r>
            <a:r>
              <a:rPr lang="id-ID" sz="1600" dirty="0">
                <a:latin typeface="Century Schoolbook"/>
                <a:cs typeface="Century Schoolbook"/>
              </a:rPr>
              <a:t>hambatan</a:t>
            </a:r>
            <a:r>
              <a:rPr lang="id-ID" sz="1600" spc="-5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masuk</a:t>
            </a:r>
            <a:r>
              <a:rPr lang="id-ID" sz="1600" spc="-2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dan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keluar</a:t>
            </a:r>
            <a:r>
              <a:rPr lang="id-ID" sz="1600" spc="-4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pasar,</a:t>
            </a:r>
            <a:r>
              <a:rPr lang="id-ID" sz="1600" spc="-4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keragaman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produk,</a:t>
            </a:r>
            <a:r>
              <a:rPr lang="id-ID" sz="1600" spc="-45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sistem </a:t>
            </a:r>
            <a:r>
              <a:rPr lang="id-ID" sz="1600" dirty="0">
                <a:latin typeface="Century Schoolbook"/>
                <a:cs typeface="Century Schoolbook"/>
              </a:rPr>
              <a:t>distribusi,</a:t>
            </a:r>
            <a:r>
              <a:rPr lang="id-ID" sz="1600" spc="-8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dan</a:t>
            </a:r>
            <a:r>
              <a:rPr lang="id-ID" sz="1600" spc="-3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penguasaan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pangsa</a:t>
            </a:r>
            <a:r>
              <a:rPr lang="id-ID" sz="1600" spc="-30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pasar.</a:t>
            </a:r>
            <a:endParaRPr lang="id-ID" sz="1600" dirty="0">
              <a:latin typeface="Century Schoolbook"/>
              <a:cs typeface="Century Schoolbook"/>
            </a:endParaRPr>
          </a:p>
          <a:p>
            <a:pPr marL="286385" marR="5080" indent="-274320">
              <a:lnSpc>
                <a:spcPts val="1920"/>
              </a:lnSpc>
              <a:spcBef>
                <a:spcPts val="580"/>
              </a:spcBef>
              <a:buClr>
                <a:srgbClr val="FD8536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lang="id-ID" sz="1600" dirty="0">
                <a:latin typeface="Century Schoolbook"/>
                <a:cs typeface="Century Schoolbook"/>
              </a:rPr>
              <a:t>Observasi</a:t>
            </a:r>
            <a:r>
              <a:rPr lang="id-ID" sz="1600" spc="-5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terhadap</a:t>
            </a:r>
            <a:r>
              <a:rPr lang="id-ID" sz="1600" spc="-5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struktur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pasar</a:t>
            </a:r>
            <a:r>
              <a:rPr lang="id-ID" sz="1600" spc="-4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bermaksud</a:t>
            </a:r>
            <a:r>
              <a:rPr lang="id-ID" sz="1600" spc="-4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untuk</a:t>
            </a:r>
            <a:r>
              <a:rPr lang="id-ID" sz="1600" spc="-30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mengetahui </a:t>
            </a:r>
            <a:r>
              <a:rPr lang="id-ID" sz="1600" dirty="0">
                <a:latin typeface="Century Schoolbook"/>
                <a:cs typeface="Century Schoolbook"/>
              </a:rPr>
              <a:t>karakteristik</a:t>
            </a:r>
            <a:r>
              <a:rPr lang="id-ID" sz="1600" spc="-6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pasar</a:t>
            </a:r>
            <a:r>
              <a:rPr lang="id-ID" sz="1600" spc="-5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terutama</a:t>
            </a:r>
            <a:r>
              <a:rPr lang="id-ID" sz="1600" spc="-5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tentang</a:t>
            </a:r>
            <a:r>
              <a:rPr lang="id-ID" sz="1600" spc="-5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perilaku</a:t>
            </a:r>
            <a:r>
              <a:rPr lang="id-ID" sz="1600" spc="-6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produsen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spc="-25" dirty="0">
                <a:latin typeface="Century Schoolbook"/>
                <a:cs typeface="Century Schoolbook"/>
              </a:rPr>
              <a:t>dan </a:t>
            </a:r>
            <a:r>
              <a:rPr lang="id-ID" sz="1600" dirty="0">
                <a:latin typeface="Century Schoolbook"/>
                <a:cs typeface="Century Schoolbook"/>
              </a:rPr>
              <a:t>konsumen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ketika</a:t>
            </a:r>
            <a:r>
              <a:rPr lang="id-ID" sz="1600" spc="-6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melakukan</a:t>
            </a:r>
            <a:r>
              <a:rPr lang="id-ID" sz="1600" spc="-5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transaksi</a:t>
            </a:r>
            <a:r>
              <a:rPr lang="id-ID" sz="1600" spc="-50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pasar.</a:t>
            </a:r>
            <a:endParaRPr lang="id-ID" sz="1600" dirty="0">
              <a:latin typeface="Century Schoolbook"/>
              <a:cs typeface="Century Schoolbook"/>
            </a:endParaRPr>
          </a:p>
          <a:p>
            <a:pPr marL="286385" marR="455930" indent="-274320">
              <a:lnSpc>
                <a:spcPts val="1920"/>
              </a:lnSpc>
              <a:spcBef>
                <a:spcPts val="600"/>
              </a:spcBef>
              <a:buClr>
                <a:srgbClr val="FD8536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lang="id-ID" sz="1600" dirty="0">
                <a:latin typeface="Century Schoolbook"/>
                <a:cs typeface="Century Schoolbook"/>
              </a:rPr>
              <a:t>Perilaku</a:t>
            </a:r>
            <a:r>
              <a:rPr lang="id-ID" sz="1600" spc="-6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produsen</a:t>
            </a:r>
            <a:r>
              <a:rPr lang="id-ID" sz="1600" spc="-35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berhubungan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dengan</a:t>
            </a:r>
            <a:r>
              <a:rPr lang="id-ID" sz="1600" spc="-3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penetapan</a:t>
            </a:r>
            <a:r>
              <a:rPr lang="id-ID" sz="1600" spc="-50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target </a:t>
            </a:r>
            <a:r>
              <a:rPr lang="id-ID" sz="1600" dirty="0">
                <a:latin typeface="Century Schoolbook"/>
                <a:cs typeface="Century Schoolbook"/>
              </a:rPr>
              <a:t>penjualan,</a:t>
            </a:r>
            <a:r>
              <a:rPr lang="id-ID" sz="1600" spc="-6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aset,</a:t>
            </a:r>
            <a:r>
              <a:rPr lang="id-ID" sz="1600" spc="-5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dan</a:t>
            </a:r>
            <a:r>
              <a:rPr lang="id-ID" sz="1600" spc="-3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laba,</a:t>
            </a:r>
            <a:r>
              <a:rPr lang="id-ID" sz="1600" spc="-5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serta</a:t>
            </a:r>
            <a:r>
              <a:rPr lang="id-ID" sz="1600" spc="-3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penetapan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dirty="0">
                <a:latin typeface="Century Schoolbook"/>
                <a:cs typeface="Century Schoolbook"/>
              </a:rPr>
              <a:t>metode</a:t>
            </a:r>
            <a:r>
              <a:rPr lang="id-ID" sz="1600" spc="-40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persaingan </a:t>
            </a:r>
            <a:r>
              <a:rPr lang="id-ID" sz="1600" dirty="0">
                <a:latin typeface="Century Schoolbook"/>
                <a:cs typeface="Century Schoolbook"/>
              </a:rPr>
              <a:t>yang</a:t>
            </a:r>
            <a:r>
              <a:rPr lang="id-ID" sz="1600" spc="-20" dirty="0">
                <a:latin typeface="Century Schoolbook"/>
                <a:cs typeface="Century Schoolbook"/>
              </a:rPr>
              <a:t> </a:t>
            </a:r>
            <a:r>
              <a:rPr lang="id-ID" sz="1600" spc="-10" dirty="0">
                <a:latin typeface="Century Schoolbook"/>
                <a:cs typeface="Century Schoolbook"/>
              </a:rPr>
              <a:t>digunakan.</a:t>
            </a:r>
            <a:endParaRPr lang="id-ID" sz="1600" dirty="0">
              <a:latin typeface="Century Schoolbook"/>
              <a:cs typeface="Century Schoolbook"/>
            </a:endParaRPr>
          </a:p>
          <a:p>
            <a:pPr marL="0" indent="0">
              <a:buNone/>
            </a:pPr>
            <a:endParaRPr lang="id-ID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5184CDF-3355-FE40-84E9-7484F3CEC6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693" r="136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02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75" y="1524000"/>
            <a:ext cx="4473761" cy="4652963"/>
          </a:xfrm>
        </p:spPr>
        <p:txBody>
          <a:bodyPr/>
          <a:lstStyle/>
          <a:p>
            <a:pPr marL="286385" marR="60325" indent="-274320">
              <a:lnSpc>
                <a:spcPts val="2380"/>
              </a:lnSpc>
              <a:spcBef>
                <a:spcPts val="390"/>
              </a:spcBef>
              <a:buClr>
                <a:srgbClr val="FD8536"/>
              </a:buClr>
              <a:buSzPct val="68181"/>
              <a:buFont typeface="Wingdings"/>
              <a:buChar char=""/>
              <a:tabLst>
                <a:tab pos="287020" algn="l"/>
                <a:tab pos="1821180" algn="l"/>
              </a:tabLst>
            </a:pPr>
            <a:r>
              <a:rPr lang="id-ID" sz="1600">
                <a:latin typeface="Century Schoolbook"/>
                <a:cs typeface="Century Schoolbook"/>
              </a:rPr>
              <a:t>Salah</a:t>
            </a:r>
            <a:r>
              <a:rPr lang="id-ID" sz="1600" spc="-4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satu</a:t>
            </a:r>
            <a:r>
              <a:rPr lang="id-ID" sz="1600" spc="-6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usaha</a:t>
            </a:r>
            <a:r>
              <a:rPr lang="id-ID" sz="1600" spc="-4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yang</a:t>
            </a:r>
            <a:r>
              <a:rPr lang="id-ID" sz="1600" spc="-3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berkembang</a:t>
            </a:r>
            <a:r>
              <a:rPr lang="id-ID" sz="1600" spc="-4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pesat</a:t>
            </a:r>
            <a:r>
              <a:rPr lang="id-ID" sz="1600" spc="-7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saat</a:t>
            </a:r>
            <a:r>
              <a:rPr lang="id-ID" sz="1600" spc="-7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ini</a:t>
            </a:r>
            <a:r>
              <a:rPr lang="id-ID" sz="1600" spc="-55">
                <a:latin typeface="Century Schoolbook"/>
                <a:cs typeface="Century Schoolbook"/>
              </a:rPr>
              <a:t> </a:t>
            </a:r>
            <a:r>
              <a:rPr lang="id-ID" sz="1600" spc="-10">
                <a:latin typeface="Century Schoolbook"/>
                <a:cs typeface="Century Schoolbook"/>
              </a:rPr>
              <a:t>adalah </a:t>
            </a:r>
            <a:r>
              <a:rPr lang="id-ID" sz="1600">
                <a:latin typeface="Century Schoolbook"/>
                <a:cs typeface="Century Schoolbook"/>
              </a:rPr>
              <a:t>industri</a:t>
            </a:r>
            <a:r>
              <a:rPr lang="id-ID" sz="1600" spc="-11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akomodasi</a:t>
            </a:r>
            <a:r>
              <a:rPr lang="id-ID" sz="1600" spc="-10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seperti</a:t>
            </a:r>
            <a:r>
              <a:rPr lang="id-ID" sz="1600" spc="-12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perhotelan.</a:t>
            </a:r>
            <a:r>
              <a:rPr lang="id-ID" sz="1600" spc="-105">
                <a:latin typeface="Century Schoolbook"/>
                <a:cs typeface="Century Schoolbook"/>
              </a:rPr>
              <a:t> </a:t>
            </a:r>
            <a:r>
              <a:rPr lang="id-ID" sz="1600" spc="-10">
                <a:latin typeface="Century Schoolbook"/>
                <a:cs typeface="Century Schoolbook"/>
              </a:rPr>
              <a:t>Kegiatan kepariwisataan</a:t>
            </a:r>
            <a:r>
              <a:rPr lang="id-ID" sz="1600" spc="-7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sangat</a:t>
            </a:r>
            <a:r>
              <a:rPr lang="id-ID" sz="1600" spc="-7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membutuhkan</a:t>
            </a:r>
            <a:r>
              <a:rPr lang="id-ID" sz="1600" spc="-6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sarana</a:t>
            </a:r>
            <a:r>
              <a:rPr lang="id-ID" sz="1600" spc="-80">
                <a:latin typeface="Century Schoolbook"/>
                <a:cs typeface="Century Schoolbook"/>
              </a:rPr>
              <a:t> </a:t>
            </a:r>
            <a:r>
              <a:rPr lang="id-ID" sz="1600" spc="-10">
                <a:latin typeface="Century Schoolbook"/>
                <a:cs typeface="Century Schoolbook"/>
              </a:rPr>
              <a:t>penunjang </a:t>
            </a:r>
            <a:r>
              <a:rPr lang="id-ID" sz="1600">
                <a:latin typeface="Century Schoolbook"/>
                <a:cs typeface="Century Schoolbook"/>
              </a:rPr>
              <a:t>akomodasi.</a:t>
            </a:r>
            <a:r>
              <a:rPr lang="id-ID" sz="1600" spc="-10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Salah</a:t>
            </a:r>
            <a:r>
              <a:rPr lang="id-ID" sz="1600" spc="-5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satu</a:t>
            </a:r>
            <a:r>
              <a:rPr lang="id-ID" sz="1600" spc="-7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sarana</a:t>
            </a:r>
            <a:r>
              <a:rPr lang="id-ID" sz="1600" spc="-6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penting</a:t>
            </a:r>
            <a:r>
              <a:rPr lang="id-ID" sz="1600" spc="-6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dalam</a:t>
            </a:r>
            <a:r>
              <a:rPr lang="id-ID" sz="1600" spc="-80">
                <a:latin typeface="Century Schoolbook"/>
                <a:cs typeface="Century Schoolbook"/>
              </a:rPr>
              <a:t> </a:t>
            </a:r>
            <a:r>
              <a:rPr lang="id-ID" sz="1600" spc="-10">
                <a:latin typeface="Century Schoolbook"/>
                <a:cs typeface="Century Schoolbook"/>
              </a:rPr>
              <a:t>industri pariwisata</a:t>
            </a:r>
            <a:r>
              <a:rPr lang="id-ID" sz="1600">
                <a:latin typeface="Century Schoolbook"/>
                <a:cs typeface="Century Schoolbook"/>
              </a:rPr>
              <a:t>	khususnya</a:t>
            </a:r>
            <a:r>
              <a:rPr lang="id-ID" sz="1600" spc="-7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untuk</a:t>
            </a:r>
            <a:r>
              <a:rPr lang="id-ID" sz="1600" spc="-8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memenuhi</a:t>
            </a:r>
            <a:r>
              <a:rPr lang="id-ID" sz="1600" spc="-9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kebutuhan</a:t>
            </a:r>
            <a:r>
              <a:rPr lang="id-ID" sz="1600" spc="-75">
                <a:latin typeface="Century Schoolbook"/>
                <a:cs typeface="Century Schoolbook"/>
              </a:rPr>
              <a:t> </a:t>
            </a:r>
            <a:r>
              <a:rPr lang="id-ID" sz="1600" spc="-10">
                <a:latin typeface="Century Schoolbook"/>
                <a:cs typeface="Century Schoolbook"/>
              </a:rPr>
              <a:t>orang </a:t>
            </a:r>
            <a:r>
              <a:rPr lang="id-ID" sz="1600">
                <a:latin typeface="Century Schoolbook"/>
                <a:cs typeface="Century Schoolbook"/>
              </a:rPr>
              <a:t>yang</a:t>
            </a:r>
            <a:r>
              <a:rPr lang="id-ID" sz="1600" spc="-4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bepergian</a:t>
            </a:r>
            <a:r>
              <a:rPr lang="id-ID" sz="1600" spc="-6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lebih</a:t>
            </a:r>
            <a:r>
              <a:rPr lang="id-ID" sz="1600" spc="-6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dari</a:t>
            </a:r>
            <a:r>
              <a:rPr lang="id-ID" sz="1600" spc="-6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sehari</a:t>
            </a:r>
            <a:r>
              <a:rPr lang="id-ID" sz="1600" spc="-7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adalah</a:t>
            </a:r>
            <a:r>
              <a:rPr lang="id-ID" sz="1600" spc="-50">
                <a:latin typeface="Century Schoolbook"/>
                <a:cs typeface="Century Schoolbook"/>
              </a:rPr>
              <a:t> </a:t>
            </a:r>
            <a:r>
              <a:rPr lang="id-ID" sz="1600" spc="-10">
                <a:latin typeface="Century Schoolbook"/>
                <a:cs typeface="Century Schoolbook"/>
              </a:rPr>
              <a:t>hotel.</a:t>
            </a:r>
            <a:endParaRPr lang="id-ID" sz="1600">
              <a:latin typeface="Century Schoolbook"/>
              <a:cs typeface="Century Schoolbook"/>
            </a:endParaRPr>
          </a:p>
          <a:p>
            <a:pPr marL="286385" marR="73660" indent="-274320">
              <a:lnSpc>
                <a:spcPts val="2380"/>
              </a:lnSpc>
              <a:spcBef>
                <a:spcPts val="575"/>
              </a:spcBef>
              <a:buClr>
                <a:srgbClr val="FD8536"/>
              </a:buClr>
              <a:buSzPct val="68181"/>
              <a:buFont typeface="Wingdings"/>
              <a:buChar char=""/>
              <a:tabLst>
                <a:tab pos="287020" algn="l"/>
                <a:tab pos="2569845" algn="l"/>
              </a:tabLst>
            </a:pPr>
            <a:r>
              <a:rPr lang="id-ID" sz="1600">
                <a:latin typeface="Century Schoolbook"/>
                <a:cs typeface="Century Schoolbook"/>
              </a:rPr>
              <a:t>Hubungan</a:t>
            </a:r>
            <a:r>
              <a:rPr lang="id-ID" sz="1600" spc="-6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industri</a:t>
            </a:r>
            <a:r>
              <a:rPr lang="id-ID" sz="1600" spc="-9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perhotelan</a:t>
            </a:r>
            <a:r>
              <a:rPr lang="id-ID" sz="1600" spc="-10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dengan</a:t>
            </a:r>
            <a:r>
              <a:rPr lang="id-ID" sz="1600" spc="-8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pariwisata</a:t>
            </a:r>
            <a:r>
              <a:rPr lang="id-ID" sz="1600" spc="-95">
                <a:latin typeface="Century Schoolbook"/>
                <a:cs typeface="Century Schoolbook"/>
              </a:rPr>
              <a:t> </a:t>
            </a:r>
            <a:r>
              <a:rPr lang="id-ID" sz="1600" spc="-10">
                <a:latin typeface="Century Schoolbook"/>
                <a:cs typeface="Century Schoolbook"/>
              </a:rPr>
              <a:t>adalah </a:t>
            </a:r>
            <a:r>
              <a:rPr lang="id-ID" sz="1600">
                <a:latin typeface="Century Schoolbook"/>
                <a:cs typeface="Century Schoolbook"/>
              </a:rPr>
              <a:t>semakin</a:t>
            </a:r>
            <a:r>
              <a:rPr lang="id-ID" sz="1600" spc="-9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tinggi</a:t>
            </a:r>
            <a:r>
              <a:rPr lang="id-ID" sz="1600" spc="-7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jumlah</a:t>
            </a:r>
            <a:r>
              <a:rPr lang="id-ID" sz="1600" spc="-8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wisatawan</a:t>
            </a:r>
            <a:r>
              <a:rPr lang="id-ID" sz="1600" spc="-8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yang</a:t>
            </a:r>
            <a:r>
              <a:rPr lang="id-ID" sz="1600" spc="-6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berkunjung</a:t>
            </a:r>
            <a:r>
              <a:rPr lang="id-ID" sz="1600" spc="-45">
                <a:latin typeface="Century Schoolbook"/>
                <a:cs typeface="Century Schoolbook"/>
              </a:rPr>
              <a:t> </a:t>
            </a:r>
            <a:r>
              <a:rPr lang="id-ID" sz="1600" spc="-20">
                <a:latin typeface="Century Schoolbook"/>
                <a:cs typeface="Century Schoolbook"/>
              </a:rPr>
              <a:t>maka </a:t>
            </a:r>
            <a:r>
              <a:rPr lang="id-ID" sz="1600">
                <a:latin typeface="Century Schoolbook"/>
                <a:cs typeface="Century Schoolbook"/>
              </a:rPr>
              <a:t>semakin</a:t>
            </a:r>
            <a:r>
              <a:rPr lang="id-ID" sz="1600" spc="-100">
                <a:latin typeface="Century Schoolbook"/>
                <a:cs typeface="Century Schoolbook"/>
              </a:rPr>
              <a:t> </a:t>
            </a:r>
            <a:r>
              <a:rPr lang="id-ID" sz="1600" spc="-10">
                <a:latin typeface="Century Schoolbook"/>
                <a:cs typeface="Century Schoolbook"/>
              </a:rPr>
              <a:t>banyak </a:t>
            </a:r>
            <a:r>
              <a:rPr lang="id-ID" sz="1600">
                <a:latin typeface="Century Schoolbook"/>
                <a:cs typeface="Century Schoolbook"/>
              </a:rPr>
              <a:t>wisatawan</a:t>
            </a:r>
            <a:r>
              <a:rPr lang="id-ID" sz="1600" spc="-7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yang</a:t>
            </a:r>
            <a:r>
              <a:rPr lang="id-ID" sz="1600" spc="-7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menginap,</a:t>
            </a:r>
            <a:r>
              <a:rPr lang="id-ID" sz="1600" spc="-85">
                <a:latin typeface="Century Schoolbook"/>
                <a:cs typeface="Century Schoolbook"/>
              </a:rPr>
              <a:t> </a:t>
            </a:r>
            <a:r>
              <a:rPr lang="id-ID" sz="1600" spc="-10">
                <a:latin typeface="Century Schoolbook"/>
                <a:cs typeface="Century Schoolbook"/>
              </a:rPr>
              <a:t>berbelanja, </a:t>
            </a:r>
            <a:r>
              <a:rPr lang="id-ID" sz="1600">
                <a:latin typeface="Century Schoolbook"/>
                <a:cs typeface="Century Schoolbook"/>
              </a:rPr>
              <a:t>mengunjungi</a:t>
            </a:r>
            <a:r>
              <a:rPr lang="id-ID" sz="1600" spc="-5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kuliner,</a:t>
            </a:r>
            <a:r>
              <a:rPr lang="id-ID" sz="1600" spc="-90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menggunakan</a:t>
            </a:r>
            <a:r>
              <a:rPr lang="id-ID" sz="1600" spc="-40">
                <a:latin typeface="Century Schoolbook"/>
                <a:cs typeface="Century Schoolbook"/>
              </a:rPr>
              <a:t> </a:t>
            </a:r>
            <a:r>
              <a:rPr lang="id-ID" sz="1600" spc="-10">
                <a:latin typeface="Century Schoolbook"/>
                <a:cs typeface="Century Schoolbook"/>
              </a:rPr>
              <a:t>transportasi</a:t>
            </a:r>
            <a:r>
              <a:rPr lang="id-ID" sz="1600" spc="-95">
                <a:latin typeface="Century Schoolbook"/>
                <a:cs typeface="Century Schoolbook"/>
              </a:rPr>
              <a:t> </a:t>
            </a:r>
            <a:r>
              <a:rPr lang="id-ID" sz="1600">
                <a:latin typeface="Century Schoolbook"/>
                <a:cs typeface="Century Schoolbook"/>
              </a:rPr>
              <a:t>dan</a:t>
            </a:r>
            <a:r>
              <a:rPr lang="id-ID" sz="1600" spc="-75">
                <a:latin typeface="Century Schoolbook"/>
                <a:cs typeface="Century Schoolbook"/>
              </a:rPr>
              <a:t> </a:t>
            </a:r>
            <a:r>
              <a:rPr lang="id-ID" sz="1600" spc="-20">
                <a:latin typeface="Century Schoolbook"/>
                <a:cs typeface="Century Schoolbook"/>
              </a:rPr>
              <a:t>lain </a:t>
            </a:r>
            <a:r>
              <a:rPr lang="id-ID" sz="1600" spc="-10">
                <a:latin typeface="Century Schoolbook"/>
                <a:cs typeface="Century Schoolbook"/>
              </a:rPr>
              <a:t>sebagainya.</a:t>
            </a:r>
            <a:endParaRPr lang="id-ID" sz="1600">
              <a:latin typeface="Century Schoolbook"/>
              <a:cs typeface="Century Schoolboo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3A8D3CF-D41A-8948-D9F5-7C8DF60E9A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21" r="249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89559" y="941832"/>
            <a:ext cx="11646535" cy="5453380"/>
            <a:chOff x="289559" y="941832"/>
            <a:chExt cx="11646535" cy="5453380"/>
          </a:xfrm>
        </p:grpSpPr>
        <p:sp>
          <p:nvSpPr>
            <p:cNvPr id="4" name="object 4"/>
            <p:cNvSpPr/>
            <p:nvPr/>
          </p:nvSpPr>
          <p:spPr>
            <a:xfrm>
              <a:off x="4322063" y="941832"/>
              <a:ext cx="7613904" cy="5452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37304" y="995172"/>
              <a:ext cx="7512050" cy="5351145"/>
            </a:xfrm>
            <a:custGeom>
              <a:avLst/>
              <a:gdLst/>
              <a:ahLst/>
              <a:cxnLst/>
              <a:rect l="l" t="t" r="r" b="b"/>
              <a:pathLst>
                <a:path w="7512050" h="5351145">
                  <a:moveTo>
                    <a:pt x="7511796" y="0"/>
                  </a:moveTo>
                  <a:lnTo>
                    <a:pt x="0" y="0"/>
                  </a:lnTo>
                  <a:lnTo>
                    <a:pt x="0" y="5350764"/>
                  </a:lnTo>
                  <a:lnTo>
                    <a:pt x="7511796" y="5350764"/>
                  </a:lnTo>
                  <a:lnTo>
                    <a:pt x="7511796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59" y="2223516"/>
              <a:ext cx="5657088" cy="38526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50024" y="1932432"/>
              <a:ext cx="4063365" cy="140335"/>
            </a:xfrm>
            <a:custGeom>
              <a:avLst/>
              <a:gdLst/>
              <a:ahLst/>
              <a:cxnLst/>
              <a:rect l="l" t="t" r="r" b="b"/>
              <a:pathLst>
                <a:path w="4063365" h="140335">
                  <a:moveTo>
                    <a:pt x="4062983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4062983" y="140208"/>
                  </a:lnTo>
                  <a:lnTo>
                    <a:pt x="4062983" y="0"/>
                  </a:lnTo>
                  <a:close/>
                </a:path>
              </a:pathLst>
            </a:custGeom>
            <a:solidFill>
              <a:srgbClr val="F585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50024" y="2179319"/>
              <a:ext cx="3542029" cy="3839210"/>
            </a:xfrm>
            <a:custGeom>
              <a:avLst/>
              <a:gdLst/>
              <a:ahLst/>
              <a:cxnLst/>
              <a:rect l="l" t="t" r="r" b="b"/>
              <a:pathLst>
                <a:path w="3542029" h="3839210">
                  <a:moveTo>
                    <a:pt x="38100" y="3697224"/>
                  </a:moveTo>
                  <a:lnTo>
                    <a:pt x="0" y="3697224"/>
                  </a:lnTo>
                  <a:lnTo>
                    <a:pt x="0" y="3838956"/>
                  </a:lnTo>
                  <a:lnTo>
                    <a:pt x="38100" y="3838956"/>
                  </a:lnTo>
                  <a:lnTo>
                    <a:pt x="38100" y="3697224"/>
                  </a:lnTo>
                  <a:close/>
                </a:path>
                <a:path w="3542029" h="3839210">
                  <a:moveTo>
                    <a:pt x="38100" y="3451860"/>
                  </a:moveTo>
                  <a:lnTo>
                    <a:pt x="0" y="3451860"/>
                  </a:lnTo>
                  <a:lnTo>
                    <a:pt x="0" y="3592068"/>
                  </a:lnTo>
                  <a:lnTo>
                    <a:pt x="38100" y="3592068"/>
                  </a:lnTo>
                  <a:lnTo>
                    <a:pt x="38100" y="3451860"/>
                  </a:lnTo>
                  <a:close/>
                </a:path>
                <a:path w="3542029" h="3839210">
                  <a:moveTo>
                    <a:pt x="74676" y="3204972"/>
                  </a:moveTo>
                  <a:lnTo>
                    <a:pt x="0" y="3204972"/>
                  </a:lnTo>
                  <a:lnTo>
                    <a:pt x="0" y="3345180"/>
                  </a:lnTo>
                  <a:lnTo>
                    <a:pt x="74676" y="3345180"/>
                  </a:lnTo>
                  <a:lnTo>
                    <a:pt x="74676" y="3204972"/>
                  </a:lnTo>
                  <a:close/>
                </a:path>
                <a:path w="3542029" h="3839210">
                  <a:moveTo>
                    <a:pt x="74676" y="2958084"/>
                  </a:moveTo>
                  <a:lnTo>
                    <a:pt x="0" y="2958084"/>
                  </a:lnTo>
                  <a:lnTo>
                    <a:pt x="0" y="3099816"/>
                  </a:lnTo>
                  <a:lnTo>
                    <a:pt x="74676" y="3099816"/>
                  </a:lnTo>
                  <a:lnTo>
                    <a:pt x="74676" y="2958084"/>
                  </a:lnTo>
                  <a:close/>
                </a:path>
                <a:path w="3542029" h="3839210">
                  <a:moveTo>
                    <a:pt x="74676" y="2711196"/>
                  </a:moveTo>
                  <a:lnTo>
                    <a:pt x="0" y="2711196"/>
                  </a:lnTo>
                  <a:lnTo>
                    <a:pt x="0" y="2852928"/>
                  </a:lnTo>
                  <a:lnTo>
                    <a:pt x="74676" y="2852928"/>
                  </a:lnTo>
                  <a:lnTo>
                    <a:pt x="74676" y="2711196"/>
                  </a:lnTo>
                  <a:close/>
                </a:path>
                <a:path w="3542029" h="3839210">
                  <a:moveTo>
                    <a:pt x="187452" y="2465832"/>
                  </a:moveTo>
                  <a:lnTo>
                    <a:pt x="0" y="2465832"/>
                  </a:lnTo>
                  <a:lnTo>
                    <a:pt x="0" y="2606040"/>
                  </a:lnTo>
                  <a:lnTo>
                    <a:pt x="187452" y="2606040"/>
                  </a:lnTo>
                  <a:lnTo>
                    <a:pt x="187452" y="2465832"/>
                  </a:lnTo>
                  <a:close/>
                </a:path>
                <a:path w="3542029" h="3839210">
                  <a:moveTo>
                    <a:pt x="187452" y="2218944"/>
                  </a:moveTo>
                  <a:lnTo>
                    <a:pt x="0" y="2218944"/>
                  </a:lnTo>
                  <a:lnTo>
                    <a:pt x="0" y="2359152"/>
                  </a:lnTo>
                  <a:lnTo>
                    <a:pt x="187452" y="2359152"/>
                  </a:lnTo>
                  <a:lnTo>
                    <a:pt x="187452" y="2218944"/>
                  </a:lnTo>
                  <a:close/>
                </a:path>
                <a:path w="3542029" h="3839210">
                  <a:moveTo>
                    <a:pt x="187452" y="1972056"/>
                  </a:moveTo>
                  <a:lnTo>
                    <a:pt x="0" y="1972056"/>
                  </a:lnTo>
                  <a:lnTo>
                    <a:pt x="0" y="2112264"/>
                  </a:lnTo>
                  <a:lnTo>
                    <a:pt x="187452" y="2112264"/>
                  </a:lnTo>
                  <a:lnTo>
                    <a:pt x="187452" y="1972056"/>
                  </a:lnTo>
                  <a:close/>
                </a:path>
                <a:path w="3542029" h="3839210">
                  <a:moveTo>
                    <a:pt x="224028" y="1725168"/>
                  </a:moveTo>
                  <a:lnTo>
                    <a:pt x="0" y="1725168"/>
                  </a:lnTo>
                  <a:lnTo>
                    <a:pt x="0" y="1866900"/>
                  </a:lnTo>
                  <a:lnTo>
                    <a:pt x="224028" y="1866900"/>
                  </a:lnTo>
                  <a:lnTo>
                    <a:pt x="224028" y="1725168"/>
                  </a:lnTo>
                  <a:close/>
                </a:path>
                <a:path w="3542029" h="3839210">
                  <a:moveTo>
                    <a:pt x="335280" y="1478280"/>
                  </a:moveTo>
                  <a:lnTo>
                    <a:pt x="0" y="1478280"/>
                  </a:lnTo>
                  <a:lnTo>
                    <a:pt x="0" y="1620012"/>
                  </a:lnTo>
                  <a:lnTo>
                    <a:pt x="335280" y="1620012"/>
                  </a:lnTo>
                  <a:lnTo>
                    <a:pt x="335280" y="1478280"/>
                  </a:lnTo>
                  <a:close/>
                </a:path>
                <a:path w="3542029" h="3839210">
                  <a:moveTo>
                    <a:pt x="1211580" y="1232916"/>
                  </a:moveTo>
                  <a:lnTo>
                    <a:pt x="0" y="1232916"/>
                  </a:lnTo>
                  <a:lnTo>
                    <a:pt x="0" y="1373136"/>
                  </a:lnTo>
                  <a:lnTo>
                    <a:pt x="1211580" y="1373136"/>
                  </a:lnTo>
                  <a:lnTo>
                    <a:pt x="1211580" y="1232916"/>
                  </a:lnTo>
                  <a:close/>
                </a:path>
                <a:path w="3542029" h="3839210">
                  <a:moveTo>
                    <a:pt x="1584960" y="986028"/>
                  </a:moveTo>
                  <a:lnTo>
                    <a:pt x="0" y="986028"/>
                  </a:lnTo>
                  <a:lnTo>
                    <a:pt x="0" y="1126236"/>
                  </a:lnTo>
                  <a:lnTo>
                    <a:pt x="1584960" y="1126236"/>
                  </a:lnTo>
                  <a:lnTo>
                    <a:pt x="1584960" y="986028"/>
                  </a:lnTo>
                  <a:close/>
                </a:path>
                <a:path w="3542029" h="3839210">
                  <a:moveTo>
                    <a:pt x="1732788" y="739140"/>
                  </a:moveTo>
                  <a:lnTo>
                    <a:pt x="0" y="739140"/>
                  </a:lnTo>
                  <a:lnTo>
                    <a:pt x="0" y="880872"/>
                  </a:lnTo>
                  <a:lnTo>
                    <a:pt x="1732788" y="880872"/>
                  </a:lnTo>
                  <a:lnTo>
                    <a:pt x="1732788" y="739140"/>
                  </a:lnTo>
                  <a:close/>
                </a:path>
                <a:path w="3542029" h="3839210">
                  <a:moveTo>
                    <a:pt x="2031492" y="492252"/>
                  </a:moveTo>
                  <a:lnTo>
                    <a:pt x="0" y="492252"/>
                  </a:lnTo>
                  <a:lnTo>
                    <a:pt x="0" y="633984"/>
                  </a:lnTo>
                  <a:lnTo>
                    <a:pt x="2031492" y="633984"/>
                  </a:lnTo>
                  <a:lnTo>
                    <a:pt x="2031492" y="492252"/>
                  </a:lnTo>
                  <a:close/>
                </a:path>
                <a:path w="3542029" h="3839210">
                  <a:moveTo>
                    <a:pt x="2590800" y="246888"/>
                  </a:moveTo>
                  <a:lnTo>
                    <a:pt x="0" y="246888"/>
                  </a:lnTo>
                  <a:lnTo>
                    <a:pt x="0" y="387096"/>
                  </a:lnTo>
                  <a:lnTo>
                    <a:pt x="2590800" y="387096"/>
                  </a:lnTo>
                  <a:lnTo>
                    <a:pt x="2590800" y="246888"/>
                  </a:lnTo>
                  <a:close/>
                </a:path>
                <a:path w="3542029" h="3839210">
                  <a:moveTo>
                    <a:pt x="3541776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3541776" y="140208"/>
                  </a:lnTo>
                  <a:lnTo>
                    <a:pt x="3541776" y="0"/>
                  </a:lnTo>
                  <a:close/>
                </a:path>
              </a:pathLst>
            </a:custGeom>
            <a:solidFill>
              <a:srgbClr val="356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50024" y="1879092"/>
              <a:ext cx="0" cy="4192904"/>
            </a:xfrm>
            <a:custGeom>
              <a:avLst/>
              <a:gdLst/>
              <a:ahLst/>
              <a:cxnLst/>
              <a:rect l="l" t="t" r="r" b="b"/>
              <a:pathLst>
                <a:path h="4192904">
                  <a:moveTo>
                    <a:pt x="0" y="419252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3740" y="888872"/>
            <a:ext cx="379539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i="1" spc="-195" dirty="0">
                <a:latin typeface="Verdana"/>
                <a:cs typeface="Verdana"/>
              </a:rPr>
              <a:t>“Ada </a:t>
            </a:r>
            <a:r>
              <a:rPr sz="2000" b="1" i="1" spc="-135" dirty="0">
                <a:latin typeface="Verdana"/>
                <a:cs typeface="Verdana"/>
              </a:rPr>
              <a:t>3 </a:t>
            </a:r>
            <a:r>
              <a:rPr sz="2000" b="1" i="1" spc="-195" dirty="0">
                <a:latin typeface="Verdana"/>
                <a:cs typeface="Verdana"/>
              </a:rPr>
              <a:t>sektor </a:t>
            </a:r>
            <a:r>
              <a:rPr sz="2000" b="1" i="1" spc="-170" dirty="0">
                <a:latin typeface="Verdana"/>
                <a:cs typeface="Verdana"/>
              </a:rPr>
              <a:t>bisnis </a:t>
            </a:r>
            <a:r>
              <a:rPr sz="2000" b="1" i="1" spc="-175" dirty="0">
                <a:latin typeface="Verdana"/>
                <a:cs typeface="Verdana"/>
              </a:rPr>
              <a:t>yang </a:t>
            </a:r>
            <a:r>
              <a:rPr sz="2000" b="1" i="1" spc="-215" dirty="0">
                <a:latin typeface="Verdana"/>
                <a:cs typeface="Verdana"/>
              </a:rPr>
              <a:t>akan  </a:t>
            </a:r>
            <a:r>
              <a:rPr sz="2000" b="1" i="1" spc="-200" dirty="0">
                <a:latin typeface="Verdana"/>
                <a:cs typeface="Verdana"/>
              </a:rPr>
              <a:t>pertama </a:t>
            </a:r>
            <a:r>
              <a:rPr sz="2000" b="1" i="1" spc="-160" dirty="0">
                <a:latin typeface="Verdana"/>
                <a:cs typeface="Verdana"/>
              </a:rPr>
              <a:t>kali </a:t>
            </a:r>
            <a:r>
              <a:rPr sz="2000" b="1" i="1" spc="-135" dirty="0">
                <a:latin typeface="Verdana"/>
                <a:cs typeface="Verdana"/>
              </a:rPr>
              <a:t>pulih, </a:t>
            </a:r>
            <a:r>
              <a:rPr sz="2000" b="1" i="1" spc="-180" dirty="0">
                <a:latin typeface="Verdana"/>
                <a:cs typeface="Verdana"/>
              </a:rPr>
              <a:t>yaitu</a:t>
            </a:r>
            <a:r>
              <a:rPr sz="2000" b="1" i="1" spc="-425" dirty="0">
                <a:latin typeface="Verdana"/>
                <a:cs typeface="Verdana"/>
              </a:rPr>
              <a:t> </a:t>
            </a:r>
            <a:r>
              <a:rPr sz="2000" b="1" i="1" spc="-190" dirty="0">
                <a:latin typeface="Verdana"/>
                <a:cs typeface="Verdana"/>
              </a:rPr>
              <a:t>sektor  transportasi, </a:t>
            </a:r>
            <a:r>
              <a:rPr sz="2000" b="1" i="1" spc="-165" dirty="0">
                <a:latin typeface="Verdana"/>
                <a:cs typeface="Verdana"/>
              </a:rPr>
              <a:t>perdagangan,  dan</a:t>
            </a:r>
            <a:r>
              <a:rPr sz="2000" b="1" i="1" spc="-210" dirty="0">
                <a:latin typeface="Verdana"/>
                <a:cs typeface="Verdana"/>
              </a:rPr>
              <a:t> </a:t>
            </a:r>
            <a:r>
              <a:rPr sz="2000" b="1" i="1" spc="-195" dirty="0">
                <a:solidFill>
                  <a:srgbClr val="F5855B"/>
                </a:solidFill>
                <a:latin typeface="Verdana"/>
                <a:cs typeface="Verdana"/>
              </a:rPr>
              <a:t>pariwisata</a:t>
            </a:r>
            <a:r>
              <a:rPr sz="2000" b="1" i="1" spc="-195" dirty="0">
                <a:latin typeface="Verdana"/>
                <a:cs typeface="Verdana"/>
              </a:rPr>
              <a:t>”</a:t>
            </a:r>
            <a:endParaRPr sz="2000">
              <a:latin typeface="Verdana"/>
              <a:cs typeface="Verdana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389373" y="1932432"/>
          <a:ext cx="7215503" cy="4139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marR="132080" algn="r">
                        <a:lnSpc>
                          <a:spcPts val="1140"/>
                        </a:lnSpc>
                      </a:pP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Pergi 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ke 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tempat</a:t>
                      </a:r>
                      <a:r>
                        <a:rPr sz="1200" b="1" spc="-8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wisata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05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21.8%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633">
                <a:tc>
                  <a:txBody>
                    <a:bodyPr/>
                    <a:lstStyle/>
                    <a:p>
                      <a:pPr marR="132080" algn="r">
                        <a:lnSpc>
                          <a:spcPts val="1140"/>
                        </a:lnSpc>
                      </a:pP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B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k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r</a:t>
                      </a:r>
                      <a:r>
                        <a:rPr sz="1200" b="1" spc="-1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j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05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19.0%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18">
                <a:tc>
                  <a:txBody>
                    <a:bodyPr/>
                    <a:lstStyle/>
                    <a:p>
                      <a:pPr marR="132715" algn="r">
                        <a:lnSpc>
                          <a:spcPts val="1140"/>
                        </a:lnSpc>
                      </a:pP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Bersilaturahmi dengan</a:t>
                      </a:r>
                      <a:r>
                        <a:rPr sz="1200" b="1" spc="-3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keluarga/teman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205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13.9%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R="133350" algn="r">
                        <a:lnSpc>
                          <a:spcPts val="1145"/>
                        </a:lnSpc>
                      </a:pP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Melakukan rutinitas seperti</a:t>
                      </a:r>
                      <a:r>
                        <a:rPr sz="1200" b="1" spc="-3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biasanya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ts val="1210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10.9%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R="132715" algn="r">
                        <a:lnSpc>
                          <a:spcPts val="1145"/>
                        </a:lnSpc>
                      </a:pP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Mudik 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/ 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pulang</a:t>
                      </a:r>
                      <a:r>
                        <a:rPr sz="1200" b="1" spc="-8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kampung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1210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9.3%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R="132080" algn="r">
                        <a:lnSpc>
                          <a:spcPts val="1140"/>
                        </a:lnSpc>
                      </a:pP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H</a:t>
                      </a:r>
                      <a:r>
                        <a:rPr sz="1200" b="1" spc="-1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n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g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o</a:t>
                      </a:r>
                      <a:r>
                        <a:rPr sz="1200" b="1" spc="-1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u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10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8.5%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63">
                <a:tc>
                  <a:txBody>
                    <a:bodyPr/>
                    <a:lstStyle/>
                    <a:p>
                      <a:pPr marR="131445" algn="r">
                        <a:lnSpc>
                          <a:spcPts val="1140"/>
                        </a:lnSpc>
                      </a:pP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B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r</a:t>
                      </a:r>
                      <a:r>
                        <a:rPr sz="1200" b="1" spc="-1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i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b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1200" b="1" spc="-1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d</a:t>
                      </a:r>
                      <a:r>
                        <a:rPr sz="1200" b="1" spc="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h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5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6.5%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rowSpan="11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R="132080" algn="r">
                        <a:lnSpc>
                          <a:spcPts val="1150"/>
                        </a:lnSpc>
                      </a:pP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S</a:t>
                      </a:r>
                      <a:r>
                        <a:rPr sz="1200" b="1" spc="-1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y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uk</a:t>
                      </a:r>
                      <a:r>
                        <a:rPr sz="1200" b="1" spc="-1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u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r</a:t>
                      </a:r>
                      <a:r>
                        <a:rPr sz="1200" b="1" spc="-1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ctr">
                        <a:lnSpc>
                          <a:spcPts val="1215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1.8%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R="132080" algn="r">
                        <a:lnSpc>
                          <a:spcPts val="1150"/>
                        </a:lnSpc>
                      </a:pP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Melakukan kegiatan</a:t>
                      </a:r>
                      <a:r>
                        <a:rPr sz="1200" b="1" spc="-5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hobi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ts val="1215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1.2%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R="132080" algn="r">
                        <a:lnSpc>
                          <a:spcPts val="1145"/>
                        </a:lnSpc>
                      </a:pPr>
                      <a:r>
                        <a:rPr sz="1200" b="1" spc="-1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O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l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h</a:t>
                      </a:r>
                      <a:r>
                        <a:rPr sz="1200" b="1" spc="-1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r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1200" b="1" spc="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g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ts val="1210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1.0%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R="131445" algn="r">
                        <a:lnSpc>
                          <a:spcPts val="1145"/>
                        </a:lnSpc>
                      </a:pP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Me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n</a:t>
                      </a:r>
                      <a:r>
                        <a:rPr sz="1200" b="1" spc="-1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i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k</a:t>
                      </a:r>
                      <a:r>
                        <a:rPr sz="1200" b="1" spc="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h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ts val="1210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1.0%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936">
                <a:tc>
                  <a:txBody>
                    <a:bodyPr/>
                    <a:lstStyle/>
                    <a:p>
                      <a:pPr marR="132080" algn="r">
                        <a:lnSpc>
                          <a:spcPts val="1140"/>
                        </a:lnSpc>
                      </a:pP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B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r</a:t>
                      </a:r>
                      <a:r>
                        <a:rPr sz="1200" b="1" spc="-1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b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l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n</a:t>
                      </a:r>
                      <a:r>
                        <a:rPr sz="1200" b="1" spc="-1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j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ts val="1205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1.0%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722"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Meningkatkan pola hidup</a:t>
                      </a:r>
                      <a:r>
                        <a:rPr sz="1200" b="1" spc="-2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sehat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0.4%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570"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Cek</a:t>
                      </a:r>
                      <a:r>
                        <a:rPr sz="1200" b="1" spc="-8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kesehatan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0.4%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557"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Kuliah 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200" b="1" spc="-8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sekolah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0.4%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494"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Z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ia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r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1200" b="1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h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0.2%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181"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Potong</a:t>
                      </a:r>
                      <a:r>
                        <a:rPr sz="1200" b="1" spc="-9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rambut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rlito"/>
                          <a:cs typeface="Carlito"/>
                        </a:rPr>
                        <a:t>0.2%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425441" y="6094882"/>
            <a:ext cx="19494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spc="-70" dirty="0">
                <a:latin typeface="Arial"/>
                <a:cs typeface="Arial"/>
              </a:rPr>
              <a:t>Sumber </a:t>
            </a:r>
            <a:r>
              <a:rPr sz="1050" b="1" i="1" spc="-80" dirty="0">
                <a:latin typeface="Arial"/>
                <a:cs typeface="Arial"/>
              </a:rPr>
              <a:t>: </a:t>
            </a:r>
            <a:r>
              <a:rPr sz="1050" b="1" i="1" spc="-55" dirty="0">
                <a:latin typeface="Arial"/>
                <a:cs typeface="Arial"/>
              </a:rPr>
              <a:t>Alvara </a:t>
            </a:r>
            <a:r>
              <a:rPr sz="1050" b="1" i="1" spc="-50" dirty="0">
                <a:latin typeface="Arial"/>
                <a:cs typeface="Arial"/>
              </a:rPr>
              <a:t>Research</a:t>
            </a:r>
            <a:r>
              <a:rPr sz="1050" b="1" i="1" spc="-25" dirty="0">
                <a:latin typeface="Arial"/>
                <a:cs typeface="Arial"/>
              </a:rPr>
              <a:t> </a:t>
            </a:r>
            <a:r>
              <a:rPr sz="1050" b="1" i="1" spc="-40" dirty="0">
                <a:latin typeface="Arial"/>
                <a:cs typeface="Arial"/>
              </a:rPr>
              <a:t>Center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9866" y="1053211"/>
            <a:ext cx="5152390" cy="5924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850" b="1" spc="-5" dirty="0">
                <a:solidFill>
                  <a:srgbClr val="585858"/>
                </a:solidFill>
                <a:latin typeface="Arial"/>
                <a:cs typeface="Arial"/>
              </a:rPr>
              <a:t>Bila</a:t>
            </a:r>
            <a:r>
              <a:rPr sz="185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50" b="1" spc="25" dirty="0">
                <a:solidFill>
                  <a:srgbClr val="585858"/>
                </a:solidFill>
                <a:latin typeface="Arial"/>
                <a:cs typeface="Arial"/>
              </a:rPr>
              <a:t>Pandemi</a:t>
            </a:r>
            <a:r>
              <a:rPr sz="1850" b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50" b="1" spc="70" dirty="0">
                <a:solidFill>
                  <a:srgbClr val="585858"/>
                </a:solidFill>
                <a:latin typeface="Arial"/>
                <a:cs typeface="Arial"/>
              </a:rPr>
              <a:t>COVID-19</a:t>
            </a:r>
            <a:r>
              <a:rPr sz="1850" b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585858"/>
                </a:solidFill>
                <a:latin typeface="Arial"/>
                <a:cs typeface="Arial"/>
              </a:rPr>
              <a:t>selesai,</a:t>
            </a:r>
            <a:r>
              <a:rPr sz="1850" b="1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50" b="1" spc="45" dirty="0">
                <a:solidFill>
                  <a:srgbClr val="585858"/>
                </a:solidFill>
                <a:latin typeface="Arial"/>
                <a:cs typeface="Arial"/>
              </a:rPr>
              <a:t>apa</a:t>
            </a:r>
            <a:r>
              <a:rPr sz="1850" b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50" b="1" spc="25" dirty="0">
                <a:solidFill>
                  <a:srgbClr val="585858"/>
                </a:solidFill>
                <a:latin typeface="Arial"/>
                <a:cs typeface="Arial"/>
              </a:rPr>
              <a:t>aktivitas</a:t>
            </a:r>
            <a:endParaRPr sz="1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50" b="1" spc="40" dirty="0">
                <a:solidFill>
                  <a:srgbClr val="585858"/>
                </a:solidFill>
                <a:latin typeface="Arial"/>
                <a:cs typeface="Arial"/>
              </a:rPr>
              <a:t>yang </a:t>
            </a:r>
            <a:r>
              <a:rPr sz="1850" b="1" spc="45" dirty="0">
                <a:solidFill>
                  <a:srgbClr val="585858"/>
                </a:solidFill>
                <a:latin typeface="Arial"/>
                <a:cs typeface="Arial"/>
              </a:rPr>
              <a:t>paling </a:t>
            </a:r>
            <a:r>
              <a:rPr sz="1850" b="1" spc="40" dirty="0">
                <a:solidFill>
                  <a:srgbClr val="585858"/>
                </a:solidFill>
                <a:latin typeface="Arial"/>
                <a:cs typeface="Arial"/>
              </a:rPr>
              <a:t>ingin anda</a:t>
            </a:r>
            <a:r>
              <a:rPr sz="1850" b="1" spc="-3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50" b="1" spc="10" dirty="0">
                <a:solidFill>
                  <a:srgbClr val="585858"/>
                </a:solidFill>
                <a:latin typeface="Arial"/>
                <a:cs typeface="Arial"/>
              </a:rPr>
              <a:t>lakukan?</a:t>
            </a:r>
            <a:endParaRPr sz="18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4004" y="632459"/>
            <a:ext cx="10602595" cy="0"/>
          </a:xfrm>
          <a:custGeom>
            <a:avLst/>
            <a:gdLst/>
            <a:ahLst/>
            <a:cxnLst/>
            <a:rect l="l" t="t" r="r" b="b"/>
            <a:pathLst>
              <a:path w="10602595">
                <a:moveTo>
                  <a:pt x="0" y="0"/>
                </a:moveTo>
                <a:lnTo>
                  <a:pt x="10602468" y="0"/>
                </a:lnTo>
              </a:path>
            </a:pathLst>
          </a:custGeom>
          <a:ln w="12700">
            <a:solidFill>
              <a:srgbClr val="1B556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531864"/>
            <a:ext cx="12192000" cy="326390"/>
          </a:xfrm>
          <a:custGeom>
            <a:avLst/>
            <a:gdLst/>
            <a:ahLst/>
            <a:cxnLst/>
            <a:rect l="l" t="t" r="r" b="b"/>
            <a:pathLst>
              <a:path w="12192000" h="326390">
                <a:moveTo>
                  <a:pt x="12192000" y="0"/>
                </a:moveTo>
                <a:lnTo>
                  <a:pt x="0" y="0"/>
                </a:lnTo>
                <a:lnTo>
                  <a:pt x="0" y="326134"/>
                </a:lnTo>
                <a:lnTo>
                  <a:pt x="12192000" y="326134"/>
                </a:lnTo>
                <a:lnTo>
                  <a:pt x="12192000" y="0"/>
                </a:lnTo>
                <a:close/>
              </a:path>
            </a:pathLst>
          </a:custGeom>
          <a:solidFill>
            <a:srgbClr val="3D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012168" y="6566170"/>
            <a:ext cx="889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1200" dirty="0">
                <a:solidFill>
                  <a:srgbClr val="356F6B"/>
                </a:solidFill>
                <a:latin typeface="Lato"/>
                <a:cs typeface="Lato"/>
              </a:rPr>
              <a:t>6</a:t>
            </a:r>
            <a:endParaRPr sz="1200">
              <a:latin typeface="Lato"/>
              <a:cs typeface="La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84735" y="6593230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5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06E7741B-D797-96C0-8950-5A51FA42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430035"/>
          </a:xfrm>
        </p:spPr>
        <p:txBody>
          <a:bodyPr anchor="t"/>
          <a:lstStyle/>
          <a:p>
            <a:pPr algn="ctr"/>
            <a:r>
              <a:rPr lang="en-US" dirty="0"/>
              <a:t>PROYEKSI KONDISI PEMULIHAN EKONOMI DARI SISI BISNIS</a:t>
            </a:r>
          </a:p>
        </p:txBody>
      </p:sp>
    </p:spTree>
    <p:extLst>
      <p:ext uri="{BB962C8B-B14F-4D97-AF65-F5344CB8AC3E}">
        <p14:creationId xmlns:p14="http://schemas.microsoft.com/office/powerpoint/2010/main" val="84585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2518-851A-86DF-55A0-D32992EF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7806"/>
            <a:ext cx="6023407" cy="1325563"/>
          </a:xfrm>
        </p:spPr>
        <p:txBody>
          <a:bodyPr/>
          <a:lstStyle/>
          <a:p>
            <a:r>
              <a:rPr lang="en-US" dirty="0"/>
              <a:t>INDUSTRI PARIWISATA DAN BONUS DEMOGRAFI Indonesia</a:t>
            </a:r>
          </a:p>
        </p:txBody>
      </p:sp>
      <p:pic>
        <p:nvPicPr>
          <p:cNvPr id="59" name="Picture Placeholder 58">
            <a:extLst>
              <a:ext uri="{FF2B5EF4-FFF2-40B4-BE49-F238E27FC236}">
                <a16:creationId xmlns:a16="http://schemas.microsoft.com/office/drawing/2014/main" id="{7E153AE0-D6BB-AB1D-9C07-01E59AC8CD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844" r="26844"/>
          <a:stretch>
            <a:fillRect/>
          </a:stretch>
        </p:blipFill>
        <p:spPr/>
      </p:pic>
      <p:sp>
        <p:nvSpPr>
          <p:cNvPr id="6" name="object 33">
            <a:extLst>
              <a:ext uri="{FF2B5EF4-FFF2-40B4-BE49-F238E27FC236}">
                <a16:creationId xmlns:a16="http://schemas.microsoft.com/office/drawing/2014/main" id="{96F5FD19-70BF-1DA4-0405-DB85F032694E}"/>
              </a:ext>
            </a:extLst>
          </p:cNvPr>
          <p:cNvSpPr/>
          <p:nvPr/>
        </p:nvSpPr>
        <p:spPr>
          <a:xfrm>
            <a:off x="288999" y="4003818"/>
            <a:ext cx="4824095" cy="78105"/>
          </a:xfrm>
          <a:custGeom>
            <a:avLst/>
            <a:gdLst/>
            <a:ahLst/>
            <a:cxnLst/>
            <a:rect l="l" t="t" r="r" b="b"/>
            <a:pathLst>
              <a:path w="4824095" h="78104">
                <a:moveTo>
                  <a:pt x="2971165" y="38100"/>
                </a:moveTo>
                <a:lnTo>
                  <a:pt x="2964815" y="31750"/>
                </a:lnTo>
                <a:lnTo>
                  <a:pt x="2933065" y="0"/>
                </a:lnTo>
                <a:lnTo>
                  <a:pt x="2901315" y="31750"/>
                </a:lnTo>
                <a:lnTo>
                  <a:pt x="69850" y="31750"/>
                </a:lnTo>
                <a:lnTo>
                  <a:pt x="38100" y="0"/>
                </a:lnTo>
                <a:lnTo>
                  <a:pt x="0" y="38100"/>
                </a:lnTo>
                <a:lnTo>
                  <a:pt x="38100" y="76200"/>
                </a:lnTo>
                <a:lnTo>
                  <a:pt x="69850" y="44450"/>
                </a:lnTo>
                <a:lnTo>
                  <a:pt x="2901315" y="44450"/>
                </a:lnTo>
                <a:lnTo>
                  <a:pt x="2933065" y="76200"/>
                </a:lnTo>
                <a:lnTo>
                  <a:pt x="2964815" y="44450"/>
                </a:lnTo>
                <a:lnTo>
                  <a:pt x="2971165" y="38100"/>
                </a:lnTo>
                <a:close/>
              </a:path>
              <a:path w="4824095" h="78104">
                <a:moveTo>
                  <a:pt x="4823587" y="39624"/>
                </a:moveTo>
                <a:lnTo>
                  <a:pt x="4817237" y="33274"/>
                </a:lnTo>
                <a:lnTo>
                  <a:pt x="4785487" y="1524"/>
                </a:lnTo>
                <a:lnTo>
                  <a:pt x="4753737" y="33274"/>
                </a:lnTo>
                <a:lnTo>
                  <a:pt x="3059938" y="33274"/>
                </a:lnTo>
                <a:lnTo>
                  <a:pt x="3028188" y="1524"/>
                </a:lnTo>
                <a:lnTo>
                  <a:pt x="2990088" y="39624"/>
                </a:lnTo>
                <a:lnTo>
                  <a:pt x="3028188" y="77724"/>
                </a:lnTo>
                <a:lnTo>
                  <a:pt x="3059938" y="45974"/>
                </a:lnTo>
                <a:lnTo>
                  <a:pt x="4753737" y="45974"/>
                </a:lnTo>
                <a:lnTo>
                  <a:pt x="4785487" y="77724"/>
                </a:lnTo>
                <a:lnTo>
                  <a:pt x="4817237" y="45974"/>
                </a:lnTo>
                <a:lnTo>
                  <a:pt x="4823587" y="39624"/>
                </a:lnTo>
                <a:close/>
              </a:path>
            </a:pathLst>
          </a:custGeom>
          <a:solidFill>
            <a:srgbClr val="1B55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4">
            <a:extLst>
              <a:ext uri="{FF2B5EF4-FFF2-40B4-BE49-F238E27FC236}">
                <a16:creationId xmlns:a16="http://schemas.microsoft.com/office/drawing/2014/main" id="{8CFB309A-CE55-FF4F-298C-B0F371070590}"/>
              </a:ext>
            </a:extLst>
          </p:cNvPr>
          <p:cNvSpPr txBox="1"/>
          <p:nvPr/>
        </p:nvSpPr>
        <p:spPr>
          <a:xfrm>
            <a:off x="952319" y="3807985"/>
            <a:ext cx="14439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0" dirty="0">
                <a:solidFill>
                  <a:srgbClr val="1B556B"/>
                </a:solidFill>
                <a:latin typeface="Arial"/>
                <a:cs typeface="Arial"/>
              </a:rPr>
              <a:t>68,75% </a:t>
            </a:r>
            <a:r>
              <a:rPr sz="1100" spc="-150" dirty="0">
                <a:solidFill>
                  <a:srgbClr val="1B556B"/>
                </a:solidFill>
                <a:latin typeface="Arial"/>
                <a:cs typeface="Arial"/>
              </a:rPr>
              <a:t>USIA </a:t>
            </a:r>
            <a:r>
              <a:rPr sz="1100" spc="-50" dirty="0">
                <a:solidFill>
                  <a:srgbClr val="1B556B"/>
                </a:solidFill>
                <a:latin typeface="Arial"/>
                <a:cs typeface="Arial"/>
              </a:rPr>
              <a:t>15-64</a:t>
            </a:r>
            <a:r>
              <a:rPr sz="1100" spc="-185" dirty="0">
                <a:solidFill>
                  <a:srgbClr val="1B556B"/>
                </a:solidFill>
                <a:latin typeface="Arial"/>
                <a:cs typeface="Arial"/>
              </a:rPr>
              <a:t> </a:t>
            </a:r>
            <a:r>
              <a:rPr sz="1100" spc="-204" dirty="0">
                <a:solidFill>
                  <a:srgbClr val="1B556B"/>
                </a:solidFill>
                <a:latin typeface="Arial"/>
                <a:cs typeface="Arial"/>
              </a:rPr>
              <a:t>TAHUN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35">
            <a:extLst>
              <a:ext uri="{FF2B5EF4-FFF2-40B4-BE49-F238E27FC236}">
                <a16:creationId xmlns:a16="http://schemas.microsoft.com/office/drawing/2014/main" id="{BE06976F-635A-0E69-2455-6E902EB7BA39}"/>
              </a:ext>
            </a:extLst>
          </p:cNvPr>
          <p:cNvSpPr txBox="1"/>
          <p:nvPr/>
        </p:nvSpPr>
        <p:spPr>
          <a:xfrm>
            <a:off x="3353254" y="3803667"/>
            <a:ext cx="168528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0" dirty="0">
                <a:solidFill>
                  <a:srgbClr val="1B556B"/>
                </a:solidFill>
                <a:latin typeface="Arial"/>
                <a:cs typeface="Arial"/>
              </a:rPr>
              <a:t>31,25%</a:t>
            </a:r>
            <a:r>
              <a:rPr sz="1100" spc="-125" dirty="0">
                <a:solidFill>
                  <a:srgbClr val="1B556B"/>
                </a:solidFill>
                <a:latin typeface="Arial"/>
                <a:cs typeface="Arial"/>
              </a:rPr>
              <a:t> </a:t>
            </a:r>
            <a:r>
              <a:rPr sz="1100" spc="-150" dirty="0">
                <a:solidFill>
                  <a:srgbClr val="1B556B"/>
                </a:solidFill>
                <a:latin typeface="Arial"/>
                <a:cs typeface="Arial"/>
              </a:rPr>
              <a:t>USIA</a:t>
            </a:r>
            <a:r>
              <a:rPr sz="1100" spc="-130" dirty="0">
                <a:solidFill>
                  <a:srgbClr val="1B556B"/>
                </a:solidFill>
                <a:latin typeface="Arial"/>
                <a:cs typeface="Arial"/>
              </a:rPr>
              <a:t> </a:t>
            </a:r>
            <a:r>
              <a:rPr sz="1100" spc="-60" dirty="0">
                <a:solidFill>
                  <a:srgbClr val="1B556B"/>
                </a:solidFill>
                <a:latin typeface="Arial"/>
                <a:cs typeface="Arial"/>
              </a:rPr>
              <a:t>&lt;15</a:t>
            </a:r>
            <a:r>
              <a:rPr sz="1100" spc="-125" dirty="0">
                <a:solidFill>
                  <a:srgbClr val="1B556B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1B556B"/>
                </a:solidFill>
                <a:latin typeface="Arial"/>
                <a:cs typeface="Arial"/>
              </a:rPr>
              <a:t>&amp;</a:t>
            </a:r>
            <a:r>
              <a:rPr sz="1100" spc="-125" dirty="0">
                <a:solidFill>
                  <a:srgbClr val="1B556B"/>
                </a:solidFill>
                <a:latin typeface="Arial"/>
                <a:cs typeface="Arial"/>
              </a:rPr>
              <a:t> </a:t>
            </a:r>
            <a:r>
              <a:rPr sz="1100" spc="-60" dirty="0">
                <a:solidFill>
                  <a:srgbClr val="1B556B"/>
                </a:solidFill>
                <a:latin typeface="Arial"/>
                <a:cs typeface="Arial"/>
              </a:rPr>
              <a:t>&gt;64</a:t>
            </a:r>
            <a:r>
              <a:rPr sz="1100" spc="-125" dirty="0">
                <a:solidFill>
                  <a:srgbClr val="1B556B"/>
                </a:solidFill>
                <a:latin typeface="Arial"/>
                <a:cs typeface="Arial"/>
              </a:rPr>
              <a:t> </a:t>
            </a:r>
            <a:r>
              <a:rPr sz="1100" spc="-204" dirty="0">
                <a:solidFill>
                  <a:srgbClr val="1B556B"/>
                </a:solidFill>
                <a:latin typeface="Arial"/>
                <a:cs typeface="Arial"/>
              </a:rPr>
              <a:t>TAHUN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37">
            <a:extLst>
              <a:ext uri="{FF2B5EF4-FFF2-40B4-BE49-F238E27FC236}">
                <a16:creationId xmlns:a16="http://schemas.microsoft.com/office/drawing/2014/main" id="{AF9CD4F9-A170-9C69-FD27-AD4B115BC215}"/>
              </a:ext>
            </a:extLst>
          </p:cNvPr>
          <p:cNvSpPr/>
          <p:nvPr/>
        </p:nvSpPr>
        <p:spPr>
          <a:xfrm>
            <a:off x="642122" y="1586338"/>
            <a:ext cx="4117848" cy="2021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2">
            <a:extLst>
              <a:ext uri="{FF2B5EF4-FFF2-40B4-BE49-F238E27FC236}">
                <a16:creationId xmlns:a16="http://schemas.microsoft.com/office/drawing/2014/main" id="{F1E447CF-8E81-9AB3-A379-02F31E1E7FF7}"/>
              </a:ext>
            </a:extLst>
          </p:cNvPr>
          <p:cNvSpPr txBox="1"/>
          <p:nvPr/>
        </p:nvSpPr>
        <p:spPr>
          <a:xfrm>
            <a:off x="642122" y="4163361"/>
            <a:ext cx="36626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65" dirty="0">
                <a:solidFill>
                  <a:srgbClr val="FFFFFF"/>
                </a:solidFill>
                <a:latin typeface="Arial"/>
                <a:cs typeface="Arial"/>
              </a:rPr>
              <a:t>Jumlah </a:t>
            </a:r>
            <a:r>
              <a:rPr sz="1600" spc="-145" dirty="0">
                <a:solidFill>
                  <a:srgbClr val="FFFFFF"/>
                </a:solidFill>
                <a:latin typeface="Arial"/>
                <a:cs typeface="Arial"/>
              </a:rPr>
              <a:t>penduduk 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usia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produktif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6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0" dirty="0">
                <a:solidFill>
                  <a:srgbClr val="FFFFFF"/>
                </a:solidFill>
                <a:latin typeface="Arial"/>
                <a:cs typeface="Arial"/>
              </a:rPr>
              <a:t>Asia </a:t>
            </a:r>
            <a:r>
              <a:rPr sz="1600" spc="-190" dirty="0">
                <a:solidFill>
                  <a:srgbClr val="FFFFFF"/>
                </a:solidFill>
                <a:latin typeface="Arial"/>
                <a:cs typeface="Arial"/>
              </a:rPr>
              <a:t>Tenggara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8" name="object 39">
            <a:extLst>
              <a:ext uri="{FF2B5EF4-FFF2-40B4-BE49-F238E27FC236}">
                <a16:creationId xmlns:a16="http://schemas.microsoft.com/office/drawing/2014/main" id="{E6C81DF8-9A9C-B81E-6D92-F8DE00409D13}"/>
              </a:ext>
            </a:extLst>
          </p:cNvPr>
          <p:cNvSpPr/>
          <p:nvPr/>
        </p:nvSpPr>
        <p:spPr>
          <a:xfrm>
            <a:off x="202830" y="4952442"/>
            <a:ext cx="5064760" cy="1205865"/>
          </a:xfrm>
          <a:custGeom>
            <a:avLst/>
            <a:gdLst/>
            <a:ahLst/>
            <a:cxnLst/>
            <a:rect l="l" t="t" r="r" b="b"/>
            <a:pathLst>
              <a:path w="5064760" h="1205864">
                <a:moveTo>
                  <a:pt x="298691" y="0"/>
                </a:moveTo>
                <a:lnTo>
                  <a:pt x="0" y="0"/>
                </a:lnTo>
                <a:lnTo>
                  <a:pt x="0" y="1205484"/>
                </a:lnTo>
                <a:lnTo>
                  <a:pt x="298691" y="1205484"/>
                </a:lnTo>
                <a:lnTo>
                  <a:pt x="298691" y="0"/>
                </a:lnTo>
                <a:close/>
              </a:path>
              <a:path w="5064760" h="1205864">
                <a:moveTo>
                  <a:pt x="1251204" y="647700"/>
                </a:moveTo>
                <a:lnTo>
                  <a:pt x="952500" y="647700"/>
                </a:lnTo>
                <a:lnTo>
                  <a:pt x="952500" y="1205484"/>
                </a:lnTo>
                <a:lnTo>
                  <a:pt x="1251204" y="1205484"/>
                </a:lnTo>
                <a:lnTo>
                  <a:pt x="1251204" y="647700"/>
                </a:lnTo>
                <a:close/>
              </a:path>
              <a:path w="5064760" h="1205864">
                <a:moveTo>
                  <a:pt x="2205228" y="794004"/>
                </a:moveTo>
                <a:lnTo>
                  <a:pt x="1906524" y="794004"/>
                </a:lnTo>
                <a:lnTo>
                  <a:pt x="1906524" y="1205484"/>
                </a:lnTo>
                <a:lnTo>
                  <a:pt x="2205228" y="1205484"/>
                </a:lnTo>
                <a:lnTo>
                  <a:pt x="2205228" y="794004"/>
                </a:lnTo>
                <a:close/>
              </a:path>
              <a:path w="5064760" h="1205864">
                <a:moveTo>
                  <a:pt x="3157728" y="970788"/>
                </a:moveTo>
                <a:lnTo>
                  <a:pt x="2859024" y="970788"/>
                </a:lnTo>
                <a:lnTo>
                  <a:pt x="2859024" y="1205484"/>
                </a:lnTo>
                <a:lnTo>
                  <a:pt x="3157728" y="1205484"/>
                </a:lnTo>
                <a:lnTo>
                  <a:pt x="3157728" y="970788"/>
                </a:lnTo>
                <a:close/>
              </a:path>
              <a:path w="5064760" h="1205864">
                <a:moveTo>
                  <a:pt x="4111752" y="999744"/>
                </a:moveTo>
                <a:lnTo>
                  <a:pt x="3813048" y="999744"/>
                </a:lnTo>
                <a:lnTo>
                  <a:pt x="3813048" y="1205484"/>
                </a:lnTo>
                <a:lnTo>
                  <a:pt x="4111752" y="1205484"/>
                </a:lnTo>
                <a:lnTo>
                  <a:pt x="4111752" y="999744"/>
                </a:lnTo>
                <a:close/>
              </a:path>
              <a:path w="5064760" h="1205864">
                <a:moveTo>
                  <a:pt x="5064252" y="882396"/>
                </a:moveTo>
                <a:lnTo>
                  <a:pt x="4765548" y="882396"/>
                </a:lnTo>
                <a:lnTo>
                  <a:pt x="4765548" y="1205484"/>
                </a:lnTo>
                <a:lnTo>
                  <a:pt x="5064252" y="1205484"/>
                </a:lnTo>
                <a:lnTo>
                  <a:pt x="5064252" y="882396"/>
                </a:lnTo>
                <a:close/>
              </a:path>
            </a:pathLst>
          </a:custGeom>
          <a:solidFill>
            <a:srgbClr val="F5855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0">
            <a:extLst>
              <a:ext uri="{FF2B5EF4-FFF2-40B4-BE49-F238E27FC236}">
                <a16:creationId xmlns:a16="http://schemas.microsoft.com/office/drawing/2014/main" id="{48F0FA5A-A5B6-A9F2-D3EB-F9E13F145A28}"/>
              </a:ext>
            </a:extLst>
          </p:cNvPr>
          <p:cNvSpPr/>
          <p:nvPr/>
        </p:nvSpPr>
        <p:spPr>
          <a:xfrm>
            <a:off x="-124830" y="6157925"/>
            <a:ext cx="5720080" cy="0"/>
          </a:xfrm>
          <a:custGeom>
            <a:avLst/>
            <a:gdLst/>
            <a:ahLst/>
            <a:cxnLst/>
            <a:rect l="l" t="t" r="r" b="b"/>
            <a:pathLst>
              <a:path w="5720080">
                <a:moveTo>
                  <a:pt x="0" y="0"/>
                </a:moveTo>
                <a:lnTo>
                  <a:pt x="57195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1">
            <a:extLst>
              <a:ext uri="{FF2B5EF4-FFF2-40B4-BE49-F238E27FC236}">
                <a16:creationId xmlns:a16="http://schemas.microsoft.com/office/drawing/2014/main" id="{51EDDEFF-F5C6-BC6D-8509-1AE6D9CE4F70}"/>
              </a:ext>
            </a:extLst>
          </p:cNvPr>
          <p:cNvSpPr txBox="1"/>
          <p:nvPr/>
        </p:nvSpPr>
        <p:spPr>
          <a:xfrm>
            <a:off x="205979" y="4690060"/>
            <a:ext cx="29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Carlito"/>
                <a:cs typeface="Carlito"/>
              </a:rPr>
              <a:t>41%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1" name="object 42">
            <a:extLst>
              <a:ext uri="{FF2B5EF4-FFF2-40B4-BE49-F238E27FC236}">
                <a16:creationId xmlns:a16="http://schemas.microsoft.com/office/drawing/2014/main" id="{F61F1E89-1A51-462A-F1B3-2B0ED08759E5}"/>
              </a:ext>
            </a:extLst>
          </p:cNvPr>
          <p:cNvSpPr txBox="1"/>
          <p:nvPr/>
        </p:nvSpPr>
        <p:spPr>
          <a:xfrm>
            <a:off x="1159393" y="5337506"/>
            <a:ext cx="29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Carlito"/>
                <a:cs typeface="Carlito"/>
              </a:rPr>
              <a:t>19%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2" name="object 43">
            <a:extLst>
              <a:ext uri="{FF2B5EF4-FFF2-40B4-BE49-F238E27FC236}">
                <a16:creationId xmlns:a16="http://schemas.microsoft.com/office/drawing/2014/main" id="{2FA11160-951E-5E17-FD40-B89464514658}"/>
              </a:ext>
            </a:extLst>
          </p:cNvPr>
          <p:cNvSpPr txBox="1"/>
          <p:nvPr/>
        </p:nvSpPr>
        <p:spPr>
          <a:xfrm>
            <a:off x="2112529" y="5484698"/>
            <a:ext cx="29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Carlito"/>
                <a:cs typeface="Carlito"/>
              </a:rPr>
              <a:t>14%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3" name="object 44">
            <a:extLst>
              <a:ext uri="{FF2B5EF4-FFF2-40B4-BE49-F238E27FC236}">
                <a16:creationId xmlns:a16="http://schemas.microsoft.com/office/drawing/2014/main" id="{28373BBD-629A-5DCD-5C26-3F70B991FA4E}"/>
              </a:ext>
            </a:extLst>
          </p:cNvPr>
          <p:cNvSpPr txBox="1"/>
          <p:nvPr/>
        </p:nvSpPr>
        <p:spPr>
          <a:xfrm>
            <a:off x="3103763" y="5661203"/>
            <a:ext cx="215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Carlito"/>
                <a:cs typeface="Carlito"/>
              </a:rPr>
              <a:t>8%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4" name="object 45">
            <a:extLst>
              <a:ext uri="{FF2B5EF4-FFF2-40B4-BE49-F238E27FC236}">
                <a16:creationId xmlns:a16="http://schemas.microsoft.com/office/drawing/2014/main" id="{79B39A33-1FA0-B2EE-422E-5D6A6518CAA2}"/>
              </a:ext>
            </a:extLst>
          </p:cNvPr>
          <p:cNvSpPr txBox="1"/>
          <p:nvPr/>
        </p:nvSpPr>
        <p:spPr>
          <a:xfrm>
            <a:off x="4057152" y="5690159"/>
            <a:ext cx="2152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Carlito"/>
                <a:cs typeface="Carlito"/>
              </a:rPr>
              <a:t>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5" name="object 46">
            <a:extLst>
              <a:ext uri="{FF2B5EF4-FFF2-40B4-BE49-F238E27FC236}">
                <a16:creationId xmlns:a16="http://schemas.microsoft.com/office/drawing/2014/main" id="{AC86BCE0-5DF6-1322-67A3-D7D77475866E}"/>
              </a:ext>
            </a:extLst>
          </p:cNvPr>
          <p:cNvSpPr txBox="1"/>
          <p:nvPr/>
        </p:nvSpPr>
        <p:spPr>
          <a:xfrm>
            <a:off x="4972188" y="5572836"/>
            <a:ext cx="29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Carlito"/>
                <a:cs typeface="Carlito"/>
              </a:rPr>
              <a:t>11%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7" name="object 52">
            <a:extLst>
              <a:ext uri="{FF2B5EF4-FFF2-40B4-BE49-F238E27FC236}">
                <a16:creationId xmlns:a16="http://schemas.microsoft.com/office/drawing/2014/main" id="{529ADA99-16B5-5553-0909-9F637F790EF2}"/>
              </a:ext>
            </a:extLst>
          </p:cNvPr>
          <p:cNvSpPr txBox="1"/>
          <p:nvPr/>
        </p:nvSpPr>
        <p:spPr>
          <a:xfrm>
            <a:off x="503572" y="4355688"/>
            <a:ext cx="4470971" cy="22762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Jumlah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Penduduk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Usia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Produktif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di Asia Tenggara 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81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532245"/>
          </a:xfrm>
          <a:custGeom>
            <a:avLst/>
            <a:gdLst/>
            <a:ahLst/>
            <a:cxnLst/>
            <a:rect l="l" t="t" r="r" b="b"/>
            <a:pathLst>
              <a:path w="12192000" h="6532245">
                <a:moveTo>
                  <a:pt x="0" y="6531864"/>
                </a:moveTo>
                <a:lnTo>
                  <a:pt x="12192000" y="6531864"/>
                </a:lnTo>
                <a:lnTo>
                  <a:pt x="12192000" y="0"/>
                </a:lnTo>
                <a:lnTo>
                  <a:pt x="0" y="0"/>
                </a:lnTo>
                <a:lnTo>
                  <a:pt x="0" y="6531864"/>
                </a:lnTo>
                <a:close/>
              </a:path>
            </a:pathLst>
          </a:custGeom>
          <a:solidFill>
            <a:srgbClr val="BDEDF5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3788" y="632459"/>
            <a:ext cx="7966075" cy="0"/>
          </a:xfrm>
          <a:custGeom>
            <a:avLst/>
            <a:gdLst/>
            <a:ahLst/>
            <a:cxnLst/>
            <a:rect l="l" t="t" r="r" b="b"/>
            <a:pathLst>
              <a:path w="7966075">
                <a:moveTo>
                  <a:pt x="0" y="0"/>
                </a:moveTo>
                <a:lnTo>
                  <a:pt x="7965821" y="0"/>
                </a:lnTo>
              </a:path>
            </a:pathLst>
          </a:custGeom>
          <a:ln w="12700">
            <a:solidFill>
              <a:srgbClr val="1B556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55803"/>
              </p:ext>
            </p:extLst>
          </p:nvPr>
        </p:nvGraphicFramePr>
        <p:xfrm>
          <a:off x="280354" y="922408"/>
          <a:ext cx="11621768" cy="5099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0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4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203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80" dirty="0">
                          <a:solidFill>
                            <a:srgbClr val="3D6957"/>
                          </a:solidFill>
                          <a:latin typeface="Arial"/>
                          <a:cs typeface="Arial"/>
                        </a:rPr>
                        <a:t>PEMBAGIAN</a:t>
                      </a:r>
                      <a:r>
                        <a:rPr sz="1800" spc="-200" dirty="0">
                          <a:solidFill>
                            <a:srgbClr val="3D69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5" dirty="0">
                          <a:solidFill>
                            <a:srgbClr val="3D6957"/>
                          </a:solidFill>
                          <a:latin typeface="Arial"/>
                          <a:cs typeface="Arial"/>
                        </a:rPr>
                        <a:t>GENERASI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spc="-165" dirty="0">
                          <a:solidFill>
                            <a:srgbClr val="3D6957"/>
                          </a:solidFill>
                          <a:latin typeface="Arial"/>
                          <a:cs typeface="Arial"/>
                        </a:rPr>
                        <a:t>Tipe</a:t>
                      </a:r>
                      <a:r>
                        <a:rPr sz="1600" spc="-175" dirty="0">
                          <a:solidFill>
                            <a:srgbClr val="3D69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5" dirty="0">
                          <a:solidFill>
                            <a:srgbClr val="3D6957"/>
                          </a:solidFill>
                          <a:latin typeface="Arial"/>
                          <a:cs typeface="Arial"/>
                        </a:rPr>
                        <a:t>Generasi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R="50355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spc="-210" dirty="0">
                          <a:solidFill>
                            <a:srgbClr val="3D6957"/>
                          </a:solidFill>
                          <a:latin typeface="Arial"/>
                          <a:cs typeface="Arial"/>
                        </a:rPr>
                        <a:t>Tahun</a:t>
                      </a:r>
                      <a:r>
                        <a:rPr sz="1600" spc="-240" dirty="0">
                          <a:solidFill>
                            <a:srgbClr val="3D69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30" dirty="0">
                          <a:solidFill>
                            <a:srgbClr val="3D6957"/>
                          </a:solidFill>
                          <a:latin typeface="Arial"/>
                          <a:cs typeface="Arial"/>
                        </a:rPr>
                        <a:t>Lahir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45" dirty="0">
                          <a:solidFill>
                            <a:srgbClr val="3D6957"/>
                          </a:solidFill>
                          <a:latin typeface="Arial"/>
                          <a:cs typeface="Arial"/>
                        </a:rPr>
                        <a:t>Karakter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80" dirty="0">
                          <a:latin typeface="Arial"/>
                          <a:cs typeface="Arial"/>
                        </a:rPr>
                        <a:t>Baby</a:t>
                      </a:r>
                      <a:r>
                        <a:rPr sz="16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65" dirty="0">
                          <a:latin typeface="Arial"/>
                          <a:cs typeface="Arial"/>
                        </a:rPr>
                        <a:t>Boomers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541655" algn="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946-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tc>
                  <a:txBody>
                    <a:bodyPr/>
                    <a:lstStyle/>
                    <a:p>
                      <a:pPr marL="267970" indent="-174625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105" dirty="0">
                          <a:latin typeface="Arial"/>
                          <a:cs typeface="Arial"/>
                        </a:rPr>
                        <a:t>Dipengaruhi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perubahan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sosial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peningkatan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14" dirty="0">
                          <a:latin typeface="Arial"/>
                          <a:cs typeface="Arial"/>
                        </a:rPr>
                        <a:t>kemakmuran;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67970" indent="-174625">
                        <a:lnSpc>
                          <a:spcPct val="10000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114" dirty="0">
                          <a:latin typeface="Arial"/>
                          <a:cs typeface="Arial"/>
                        </a:rPr>
                        <a:t>Menyaksikan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perbedaan;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67970" indent="-174625">
                        <a:lnSpc>
                          <a:spcPct val="10000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Idealis/liberal;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67970" indent="-174625">
                        <a:lnSpc>
                          <a:spcPct val="10000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105" dirty="0">
                          <a:latin typeface="Arial"/>
                          <a:cs typeface="Arial"/>
                        </a:rPr>
                        <a:t>Mengkonstruksikan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kemapanan;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tc>
                  <a:txBody>
                    <a:bodyPr/>
                    <a:lstStyle/>
                    <a:p>
                      <a:pPr marL="372745" indent="-174625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10" dirty="0">
                          <a:latin typeface="Arial"/>
                          <a:cs typeface="Arial"/>
                        </a:rPr>
                        <a:t>Mendobrak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tradisi;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05" dirty="0">
                          <a:latin typeface="Arial"/>
                          <a:cs typeface="Arial"/>
                        </a:rPr>
                        <a:t>Menghormati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institusi;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Identik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dengan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kemajuan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teknologi;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00" dirty="0">
                          <a:latin typeface="Arial"/>
                          <a:cs typeface="Arial"/>
                        </a:rPr>
                        <a:t>Bersikap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kooperatif;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20" dirty="0">
                          <a:latin typeface="Arial"/>
                          <a:cs typeface="Arial"/>
                        </a:rPr>
                        <a:t>Teman=keluarga.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51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1600" spc="-225" dirty="0">
                          <a:latin typeface="Arial"/>
                          <a:cs typeface="Arial"/>
                        </a:rPr>
                        <a:t>Gen</a:t>
                      </a:r>
                      <a:r>
                        <a:rPr sz="16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65" dirty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549910" algn="r">
                        <a:lnSpc>
                          <a:spcPct val="100000"/>
                        </a:lnSpc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965-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97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tc>
                  <a:txBody>
                    <a:bodyPr/>
                    <a:lstStyle/>
                    <a:p>
                      <a:pPr marL="267970" marR="191135" indent="-173990">
                        <a:lnSpc>
                          <a:spcPct val="100000"/>
                        </a:lnSpc>
                        <a:spcBef>
                          <a:spcPts val="103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105" dirty="0">
                          <a:latin typeface="Arial"/>
                          <a:cs typeface="Arial"/>
                        </a:rPr>
                        <a:t>Dipengaruhi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oleh 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pesatnya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media 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massa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dan kemajuan 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teknologi;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7970" indent="-174625">
                        <a:lnSpc>
                          <a:spcPct val="10000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114" dirty="0">
                          <a:latin typeface="Arial"/>
                          <a:cs typeface="Arial"/>
                        </a:rPr>
                        <a:t>Menerima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perbedaan;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7970" indent="-174625">
                        <a:lnSpc>
                          <a:spcPct val="10000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Pragmatis/praktis;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7970" indent="-174625">
                        <a:lnSpc>
                          <a:spcPct val="10000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105" dirty="0">
                          <a:latin typeface="Arial"/>
                          <a:cs typeface="Arial"/>
                        </a:rPr>
                        <a:t>Menolak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peraturan/anti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mapan;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tc>
                  <a:txBody>
                    <a:bodyPr/>
                    <a:lstStyle/>
                    <a:p>
                      <a:pPr marL="372745" indent="-17462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05" dirty="0">
                          <a:latin typeface="Arial"/>
                          <a:cs typeface="Arial"/>
                        </a:rPr>
                        <a:t>Hidup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dengan menyerempet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bahaya;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14" dirty="0">
                          <a:latin typeface="Arial"/>
                          <a:cs typeface="Arial"/>
                        </a:rPr>
                        <a:t>Tidak 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mempercayai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institusi;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Identik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dengan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personal komputer;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40" dirty="0">
                          <a:latin typeface="Arial"/>
                          <a:cs typeface="Arial"/>
                        </a:rPr>
                        <a:t>Pengguna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teknologi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00" dirty="0">
                          <a:latin typeface="Arial"/>
                          <a:cs typeface="Arial"/>
                        </a:rPr>
                        <a:t>Bersikap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keras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kepala;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40" dirty="0">
                          <a:latin typeface="Arial"/>
                          <a:cs typeface="Arial"/>
                        </a:rPr>
                        <a:t>Teman=bukan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keluarga.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51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1600" spc="-225" dirty="0">
                          <a:latin typeface="Arial"/>
                          <a:cs typeface="Arial"/>
                        </a:rPr>
                        <a:t>Gen</a:t>
                      </a:r>
                      <a:r>
                        <a:rPr sz="16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15" dirty="0">
                          <a:latin typeface="Arial"/>
                          <a:cs typeface="Arial"/>
                        </a:rPr>
                        <a:t>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548005" algn="r">
                        <a:lnSpc>
                          <a:spcPct val="100000"/>
                        </a:lnSpc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tc>
                  <a:txBody>
                    <a:bodyPr/>
                    <a:lstStyle/>
                    <a:p>
                      <a:pPr marL="267970" marR="353060" indent="-173990">
                        <a:lnSpc>
                          <a:spcPct val="100000"/>
                        </a:lnSpc>
                        <a:spcBef>
                          <a:spcPts val="103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105" dirty="0">
                          <a:latin typeface="Arial"/>
                          <a:cs typeface="Arial"/>
                        </a:rPr>
                        <a:t>Dipengaruhi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oleh revolusi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teknologi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komunikasi</a:t>
                      </a:r>
                      <a:r>
                        <a:rPr sz="12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yang 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instan;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7970" indent="-174625">
                        <a:lnSpc>
                          <a:spcPct val="10000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120" dirty="0">
                          <a:latin typeface="Arial"/>
                          <a:cs typeface="Arial"/>
                        </a:rPr>
                        <a:t>Merayakan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perbedaan;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7970" indent="-17462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optimis/realistis;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7970" indent="-174625">
                        <a:lnSpc>
                          <a:spcPct val="10000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125" dirty="0">
                          <a:latin typeface="Arial"/>
                          <a:cs typeface="Arial"/>
                        </a:rPr>
                        <a:t>Merumuskan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kembali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peraturan;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tc>
                  <a:txBody>
                    <a:bodyPr/>
                    <a:lstStyle/>
                    <a:p>
                      <a:pPr marL="372745" indent="-17462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70" dirty="0">
                          <a:latin typeface="Arial"/>
                          <a:cs typeface="Arial"/>
                        </a:rPr>
                        <a:t>Gaya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hidup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berbeda-mengejar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kemewahan;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Institusi tidak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relevan</a:t>
                      </a:r>
                      <a:r>
                        <a:rPr sz="1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lagi;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Identik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dengan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internet;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30" dirty="0">
                          <a:latin typeface="Arial"/>
                          <a:cs typeface="Arial"/>
                        </a:rPr>
                        <a:t>Pemuja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teknologi;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00" dirty="0">
                          <a:latin typeface="Arial"/>
                          <a:cs typeface="Arial"/>
                        </a:rPr>
                        <a:t>Bersikap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memelihara;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20" dirty="0">
                          <a:latin typeface="Arial"/>
                          <a:cs typeface="Arial"/>
                        </a:rPr>
                        <a:t>Teman=keluarga.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2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25" dirty="0">
                          <a:latin typeface="Arial"/>
                          <a:cs typeface="Arial"/>
                        </a:rPr>
                        <a:t>Gen</a:t>
                      </a:r>
                      <a:r>
                        <a:rPr sz="16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0" dirty="0">
                          <a:latin typeface="Arial"/>
                          <a:cs typeface="Arial"/>
                        </a:rPr>
                        <a:t>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546100" algn="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996-2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tc>
                  <a:txBody>
                    <a:bodyPr/>
                    <a:lstStyle/>
                    <a:p>
                      <a:pPr marL="267970" indent="-17462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Multitasking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7970" indent="-174625">
                        <a:lnSpc>
                          <a:spcPct val="10000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80" dirty="0">
                          <a:latin typeface="Arial"/>
                          <a:cs typeface="Arial"/>
                        </a:rPr>
                        <a:t>Kompetitif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7970" indent="-174625">
                        <a:lnSpc>
                          <a:spcPct val="10000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105" dirty="0">
                          <a:latin typeface="Arial"/>
                          <a:cs typeface="Arial"/>
                        </a:rPr>
                        <a:t>Lebih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mandiri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7970" marR="240029" indent="-173990">
                        <a:lnSpc>
                          <a:spcPct val="10000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140" dirty="0">
                          <a:latin typeface="Arial"/>
                          <a:cs typeface="Arial"/>
                        </a:rPr>
                        <a:t>Penyuka 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kebebasan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(membutuhkan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alasan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logis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untuk 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mematuhi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peraturan)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tc>
                  <a:txBody>
                    <a:bodyPr/>
                    <a:lstStyle/>
                    <a:p>
                      <a:pPr marL="372745" indent="-174625">
                        <a:lnSpc>
                          <a:spcPct val="100000"/>
                        </a:lnSpc>
                        <a:spcBef>
                          <a:spcPts val="1040"/>
                        </a:spcBef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05" dirty="0">
                          <a:latin typeface="Arial"/>
                          <a:cs typeface="Arial"/>
                        </a:rPr>
                        <a:t>Lebih 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percaya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diri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Detail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114" dirty="0">
                          <a:latin typeface="Arial"/>
                          <a:cs typeface="Arial"/>
                        </a:rPr>
                        <a:t>Menyukai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pengakuan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72745" indent="-174625">
                        <a:lnSpc>
                          <a:spcPct val="100000"/>
                        </a:lnSpc>
                        <a:buChar char="•"/>
                        <a:tabLst>
                          <a:tab pos="373380" algn="l"/>
                        </a:tabLst>
                      </a:pPr>
                      <a:r>
                        <a:rPr sz="1200" spc="-90" dirty="0">
                          <a:latin typeface="Arial"/>
                          <a:cs typeface="Arial"/>
                        </a:rPr>
                        <a:t>Mahir 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dalam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digital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dan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teknologi</a:t>
                      </a:r>
                      <a:r>
                        <a:rPr sz="12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informasi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88442" y="6119266"/>
            <a:ext cx="19196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10" dirty="0">
                <a:latin typeface="Arial"/>
                <a:cs typeface="Arial"/>
              </a:rPr>
              <a:t>Sumber: </a:t>
            </a:r>
            <a:r>
              <a:rPr sz="1100" spc="-75" dirty="0">
                <a:latin typeface="Arial"/>
                <a:cs typeface="Arial"/>
              </a:rPr>
              <a:t>diolah </a:t>
            </a:r>
            <a:r>
              <a:rPr sz="1100" spc="-70" dirty="0">
                <a:latin typeface="Arial"/>
                <a:cs typeface="Arial"/>
              </a:rPr>
              <a:t>dari </a:t>
            </a:r>
            <a:r>
              <a:rPr sz="1100" spc="-90" dirty="0">
                <a:latin typeface="Arial"/>
                <a:cs typeface="Arial"/>
              </a:rPr>
              <a:t>berbagai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114" dirty="0">
                <a:latin typeface="Arial"/>
                <a:cs typeface="Arial"/>
              </a:rPr>
              <a:t>sumber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531864"/>
            <a:ext cx="12192000" cy="326390"/>
          </a:xfrm>
          <a:custGeom>
            <a:avLst/>
            <a:gdLst/>
            <a:ahLst/>
            <a:cxnLst/>
            <a:rect l="l" t="t" r="r" b="b"/>
            <a:pathLst>
              <a:path w="12192000" h="326390">
                <a:moveTo>
                  <a:pt x="12192000" y="0"/>
                </a:moveTo>
                <a:lnTo>
                  <a:pt x="0" y="0"/>
                </a:lnTo>
                <a:lnTo>
                  <a:pt x="0" y="326134"/>
                </a:lnTo>
                <a:lnTo>
                  <a:pt x="12192000" y="326134"/>
                </a:lnTo>
                <a:lnTo>
                  <a:pt x="12192000" y="0"/>
                </a:lnTo>
                <a:close/>
              </a:path>
            </a:pathLst>
          </a:custGeom>
          <a:solidFill>
            <a:srgbClr val="3D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024106" y="6593382"/>
            <a:ext cx="7810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10135" y="6593230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F71E1F-CE79-354F-815E-AA7AC735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35781"/>
            <a:ext cx="11150600" cy="509181"/>
          </a:xfrm>
        </p:spPr>
        <p:txBody>
          <a:bodyPr/>
          <a:lstStyle/>
          <a:p>
            <a:pPr algn="ctr"/>
            <a:r>
              <a:rPr lang="en-US" dirty="0"/>
              <a:t>PERUBAHAN </a:t>
            </a:r>
            <a:r>
              <a:rPr lang="en-US" dirty="0" err="1"/>
              <a:t>PERUBAHAN</a:t>
            </a:r>
            <a:r>
              <a:rPr lang="en-US" dirty="0"/>
              <a:t> GENERASI BARU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8797" y="186372"/>
            <a:ext cx="5876544" cy="601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61" y="253841"/>
            <a:ext cx="5774690" cy="5911850"/>
          </a:xfrm>
          <a:custGeom>
            <a:avLst/>
            <a:gdLst/>
            <a:ahLst/>
            <a:cxnLst/>
            <a:rect l="l" t="t" r="r" b="b"/>
            <a:pathLst>
              <a:path w="5774690" h="5911850">
                <a:moveTo>
                  <a:pt x="5624449" y="0"/>
                </a:moveTo>
                <a:lnTo>
                  <a:pt x="149961" y="0"/>
                </a:lnTo>
                <a:lnTo>
                  <a:pt x="102563" y="7649"/>
                </a:lnTo>
                <a:lnTo>
                  <a:pt x="61398" y="28947"/>
                </a:lnTo>
                <a:lnTo>
                  <a:pt x="28935" y="61420"/>
                </a:lnTo>
                <a:lnTo>
                  <a:pt x="7645" y="102591"/>
                </a:lnTo>
                <a:lnTo>
                  <a:pt x="0" y="149987"/>
                </a:lnTo>
                <a:lnTo>
                  <a:pt x="0" y="5761634"/>
                </a:lnTo>
                <a:lnTo>
                  <a:pt x="7645" y="5809032"/>
                </a:lnTo>
                <a:lnTo>
                  <a:pt x="28935" y="5850197"/>
                </a:lnTo>
                <a:lnTo>
                  <a:pt x="61398" y="5882660"/>
                </a:lnTo>
                <a:lnTo>
                  <a:pt x="102563" y="5903950"/>
                </a:lnTo>
                <a:lnTo>
                  <a:pt x="149961" y="5911596"/>
                </a:lnTo>
                <a:lnTo>
                  <a:pt x="5624449" y="5911596"/>
                </a:lnTo>
                <a:lnTo>
                  <a:pt x="5671844" y="5903950"/>
                </a:lnTo>
                <a:lnTo>
                  <a:pt x="5713015" y="5882660"/>
                </a:lnTo>
                <a:lnTo>
                  <a:pt x="5745488" y="5850197"/>
                </a:lnTo>
                <a:lnTo>
                  <a:pt x="5766786" y="5809032"/>
                </a:lnTo>
                <a:lnTo>
                  <a:pt x="5774436" y="5761634"/>
                </a:lnTo>
                <a:lnTo>
                  <a:pt x="5774436" y="149987"/>
                </a:lnTo>
                <a:lnTo>
                  <a:pt x="5766786" y="102591"/>
                </a:lnTo>
                <a:lnTo>
                  <a:pt x="5745488" y="61420"/>
                </a:lnTo>
                <a:lnTo>
                  <a:pt x="5713015" y="28947"/>
                </a:lnTo>
                <a:lnTo>
                  <a:pt x="5671844" y="7649"/>
                </a:lnTo>
                <a:lnTo>
                  <a:pt x="5624449" y="0"/>
                </a:lnTo>
                <a:close/>
              </a:path>
            </a:pathLst>
          </a:custGeom>
          <a:solidFill>
            <a:srgbClr val="3D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929" y="387540"/>
            <a:ext cx="5237988" cy="4892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507480" y="2291842"/>
            <a:ext cx="5367655" cy="4069715"/>
            <a:chOff x="6507480" y="2291842"/>
            <a:chExt cx="5367655" cy="4069715"/>
          </a:xfrm>
        </p:grpSpPr>
        <p:sp>
          <p:nvSpPr>
            <p:cNvPr id="15" name="object 15"/>
            <p:cNvSpPr/>
            <p:nvPr/>
          </p:nvSpPr>
          <p:spPr>
            <a:xfrm>
              <a:off x="6533388" y="2298192"/>
              <a:ext cx="5267325" cy="0"/>
            </a:xfrm>
            <a:custGeom>
              <a:avLst/>
              <a:gdLst/>
              <a:ahLst/>
              <a:cxnLst/>
              <a:rect l="l" t="t" r="r" b="b"/>
              <a:pathLst>
                <a:path w="5267325">
                  <a:moveTo>
                    <a:pt x="52669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A449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07480" y="5539740"/>
              <a:ext cx="5367528" cy="7162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10984" y="5504688"/>
              <a:ext cx="4643628" cy="8564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3388" y="5565648"/>
              <a:ext cx="5265420" cy="614680"/>
            </a:xfrm>
            <a:custGeom>
              <a:avLst/>
              <a:gdLst/>
              <a:ahLst/>
              <a:cxnLst/>
              <a:rect l="l" t="t" r="r" b="b"/>
              <a:pathLst>
                <a:path w="5265420" h="614679">
                  <a:moveTo>
                    <a:pt x="5265420" y="0"/>
                  </a:moveTo>
                  <a:lnTo>
                    <a:pt x="0" y="0"/>
                  </a:lnTo>
                  <a:lnTo>
                    <a:pt x="0" y="614171"/>
                  </a:lnTo>
                  <a:lnTo>
                    <a:pt x="5265420" y="614171"/>
                  </a:lnTo>
                  <a:lnTo>
                    <a:pt x="526542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33388" y="5565647"/>
            <a:ext cx="5265420" cy="6146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43230" algn="ctr">
              <a:lnSpc>
                <a:spcPct val="100000"/>
              </a:lnSpc>
              <a:spcBef>
                <a:spcPts val="215"/>
              </a:spcBef>
            </a:pPr>
            <a:r>
              <a:rPr sz="1800" b="1" spc="-285" dirty="0">
                <a:solidFill>
                  <a:srgbClr val="DAE2F3"/>
                </a:solidFill>
                <a:latin typeface="Arial"/>
                <a:cs typeface="Arial"/>
              </a:rPr>
              <a:t>TRIPLE </a:t>
            </a:r>
            <a:r>
              <a:rPr sz="1800" b="1" spc="-265" dirty="0">
                <a:solidFill>
                  <a:srgbClr val="DAE2F3"/>
                </a:solidFill>
                <a:latin typeface="Arial"/>
                <a:cs typeface="Arial"/>
              </a:rPr>
              <a:t>DISTRUPTIONS </a:t>
            </a:r>
            <a:r>
              <a:rPr sz="1800" b="1" spc="-210" dirty="0">
                <a:solidFill>
                  <a:srgbClr val="DAE2F3"/>
                </a:solidFill>
                <a:latin typeface="Arial"/>
                <a:cs typeface="Arial"/>
              </a:rPr>
              <a:t>MEMICU </a:t>
            </a:r>
            <a:r>
              <a:rPr sz="1800" b="1" spc="-260" dirty="0">
                <a:solidFill>
                  <a:srgbClr val="DAE2F3"/>
                </a:solidFill>
                <a:latin typeface="Arial"/>
                <a:cs typeface="Arial"/>
              </a:rPr>
              <a:t>DOMINO</a:t>
            </a:r>
            <a:r>
              <a:rPr sz="1800" b="1" spc="-140" dirty="0">
                <a:solidFill>
                  <a:srgbClr val="DAE2F3"/>
                </a:solidFill>
                <a:latin typeface="Arial"/>
                <a:cs typeface="Arial"/>
              </a:rPr>
              <a:t> </a:t>
            </a:r>
            <a:r>
              <a:rPr sz="1800" b="1" spc="-340" dirty="0">
                <a:solidFill>
                  <a:srgbClr val="DAE2F3"/>
                </a:solidFill>
                <a:latin typeface="Arial"/>
                <a:cs typeface="Arial"/>
              </a:rPr>
              <a:t>EFFECT</a:t>
            </a:r>
            <a:endParaRPr sz="1800">
              <a:latin typeface="Arial"/>
              <a:cs typeface="Arial"/>
            </a:endParaRPr>
          </a:p>
          <a:p>
            <a:pPr marL="444500" algn="ctr">
              <a:lnSpc>
                <a:spcPct val="100000"/>
              </a:lnSpc>
            </a:pPr>
            <a:r>
              <a:rPr sz="1800" b="1" spc="-335" dirty="0">
                <a:solidFill>
                  <a:srgbClr val="DAE2F3"/>
                </a:solidFill>
                <a:latin typeface="Arial"/>
                <a:cs typeface="Arial"/>
              </a:rPr>
              <a:t>TERPURUKNYA </a:t>
            </a:r>
            <a:r>
              <a:rPr sz="1800" b="1" spc="-320" dirty="0">
                <a:solidFill>
                  <a:srgbClr val="DAE2F3"/>
                </a:solidFill>
                <a:latin typeface="Arial"/>
                <a:cs typeface="Arial"/>
              </a:rPr>
              <a:t>KEGIATAN</a:t>
            </a:r>
            <a:r>
              <a:rPr sz="1800" b="1" spc="-190" dirty="0">
                <a:solidFill>
                  <a:srgbClr val="DAE2F3"/>
                </a:solidFill>
                <a:latin typeface="Arial"/>
                <a:cs typeface="Arial"/>
              </a:rPr>
              <a:t> </a:t>
            </a:r>
            <a:r>
              <a:rPr sz="1800" b="1" spc="-310" dirty="0">
                <a:solidFill>
                  <a:srgbClr val="DAE2F3"/>
                </a:solidFill>
                <a:latin typeface="Arial"/>
                <a:cs typeface="Arial"/>
              </a:rPr>
              <a:t>USAHA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5506211"/>
            <a:ext cx="12192000" cy="1351915"/>
            <a:chOff x="0" y="5506211"/>
            <a:chExt cx="12192000" cy="1351915"/>
          </a:xfrm>
        </p:grpSpPr>
        <p:sp>
          <p:nvSpPr>
            <p:cNvPr id="21" name="object 21"/>
            <p:cNvSpPr/>
            <p:nvPr/>
          </p:nvSpPr>
          <p:spPr>
            <a:xfrm>
              <a:off x="6669023" y="5506211"/>
              <a:ext cx="614172" cy="5532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6531863"/>
              <a:ext cx="12192000" cy="326390"/>
            </a:xfrm>
            <a:custGeom>
              <a:avLst/>
              <a:gdLst/>
              <a:ahLst/>
              <a:cxnLst/>
              <a:rect l="l" t="t" r="r" b="b"/>
              <a:pathLst>
                <a:path w="12192000" h="326390">
                  <a:moveTo>
                    <a:pt x="12192000" y="0"/>
                  </a:moveTo>
                  <a:lnTo>
                    <a:pt x="0" y="0"/>
                  </a:lnTo>
                  <a:lnTo>
                    <a:pt x="0" y="326134"/>
                  </a:lnTo>
                  <a:lnTo>
                    <a:pt x="12192000" y="32613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D6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4333" y="5404510"/>
            <a:ext cx="5336540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00" spc="-160" dirty="0">
                <a:solidFill>
                  <a:srgbClr val="FFFFFF"/>
                </a:solidFill>
                <a:latin typeface="Arial"/>
                <a:cs typeface="Arial"/>
              </a:rPr>
              <a:t>Beberapa </a:t>
            </a:r>
            <a:r>
              <a:rPr sz="1700" spc="-165" dirty="0">
                <a:solidFill>
                  <a:srgbClr val="FFFFFF"/>
                </a:solidFill>
                <a:latin typeface="Arial"/>
                <a:cs typeface="Arial"/>
              </a:rPr>
              <a:t>perusahaan 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telah </a:t>
            </a:r>
            <a:r>
              <a:rPr sz="1700" spc="-140" dirty="0">
                <a:solidFill>
                  <a:srgbClr val="FFFFFF"/>
                </a:solidFill>
                <a:latin typeface="Arial"/>
                <a:cs typeface="Arial"/>
              </a:rPr>
              <a:t>terdampak </a:t>
            </a:r>
            <a:r>
              <a:rPr sz="1700" spc="-135" dirty="0">
                <a:solidFill>
                  <a:srgbClr val="FFFFFF"/>
                </a:solidFill>
                <a:latin typeface="Arial"/>
                <a:cs typeface="Arial"/>
              </a:rPr>
              <a:t>diantaranya </a:t>
            </a:r>
            <a:r>
              <a:rPr sz="1700" spc="-245" dirty="0">
                <a:solidFill>
                  <a:srgbClr val="FFFFFF"/>
                </a:solidFill>
                <a:latin typeface="Arial"/>
                <a:cs typeface="Arial"/>
              </a:rPr>
              <a:t>KFC, </a:t>
            </a:r>
            <a:r>
              <a:rPr sz="1700" spc="-204" dirty="0">
                <a:solidFill>
                  <a:srgbClr val="FFFFFF"/>
                </a:solidFill>
                <a:latin typeface="Arial"/>
                <a:cs typeface="Arial"/>
              </a:rPr>
              <a:t>Pizza</a:t>
            </a:r>
            <a:r>
              <a:rPr sz="17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40" dirty="0">
                <a:solidFill>
                  <a:srgbClr val="FFFFFF"/>
                </a:solidFill>
                <a:latin typeface="Arial"/>
                <a:cs typeface="Arial"/>
              </a:rPr>
              <a:t>Hut,</a:t>
            </a:r>
            <a:endParaRPr sz="17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700" spc="-140" dirty="0">
                <a:solidFill>
                  <a:srgbClr val="FFFFFF"/>
                </a:solidFill>
                <a:latin typeface="Arial"/>
                <a:cs typeface="Arial"/>
              </a:rPr>
              <a:t>Nikon, </a:t>
            </a:r>
            <a:r>
              <a:rPr sz="1700" spc="-145" dirty="0">
                <a:solidFill>
                  <a:srgbClr val="FFFFFF"/>
                </a:solidFill>
                <a:latin typeface="Arial"/>
                <a:cs typeface="Arial"/>
              </a:rPr>
              <a:t>Kinokuniya, </a:t>
            </a:r>
            <a:r>
              <a:rPr sz="1700" spc="-195" dirty="0">
                <a:solidFill>
                  <a:srgbClr val="FFFFFF"/>
                </a:solidFill>
                <a:latin typeface="Arial"/>
                <a:cs typeface="Arial"/>
              </a:rPr>
              <a:t>Ramayana, </a:t>
            </a: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Matahari, 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Bata, </a:t>
            </a:r>
            <a:r>
              <a:rPr sz="1700" spc="-15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17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45" dirty="0">
                <a:solidFill>
                  <a:srgbClr val="FFFFFF"/>
                </a:solidFill>
                <a:latin typeface="Arial"/>
                <a:cs typeface="Arial"/>
              </a:rPr>
              <a:t>Giant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984735" y="6593230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8</a:t>
            </a:fld>
            <a:endParaRPr sz="1200">
              <a:latin typeface="Carlito"/>
              <a:cs typeface="Carlito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18CB7C-F2E1-58AB-5EBF-B1346CF3D30A}"/>
              </a:ext>
            </a:extLst>
          </p:cNvPr>
          <p:cNvGrpSpPr/>
          <p:nvPr/>
        </p:nvGrpSpPr>
        <p:grpSpPr>
          <a:xfrm>
            <a:off x="6479202" y="1463107"/>
            <a:ext cx="5267325" cy="671310"/>
            <a:chOff x="6671300" y="1463107"/>
            <a:chExt cx="4953431" cy="6713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489708-A940-79A4-04C0-A38A607DC59D}"/>
                </a:ext>
              </a:extLst>
            </p:cNvPr>
            <p:cNvSpPr/>
            <p:nvPr/>
          </p:nvSpPr>
          <p:spPr>
            <a:xfrm>
              <a:off x="6671300" y="1463107"/>
              <a:ext cx="1572895" cy="6713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DIGITAL DISRUPTION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4B688-6598-1355-3162-A35C32137C9C}"/>
                </a:ext>
              </a:extLst>
            </p:cNvPr>
            <p:cNvSpPr/>
            <p:nvPr/>
          </p:nvSpPr>
          <p:spPr>
            <a:xfrm>
              <a:off x="8361568" y="1463107"/>
              <a:ext cx="1572895" cy="6713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MILLENNIAL DISRUPTION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E2B085-51F1-F98B-455C-C6CB162A2B99}"/>
                </a:ext>
              </a:extLst>
            </p:cNvPr>
            <p:cNvSpPr/>
            <p:nvPr/>
          </p:nvSpPr>
          <p:spPr>
            <a:xfrm>
              <a:off x="10051836" y="1463107"/>
              <a:ext cx="1572895" cy="6713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PANDEMIC DISRUPTION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806D8AC-8A49-D3C5-8ADB-D9782F16D810}"/>
              </a:ext>
            </a:extLst>
          </p:cNvPr>
          <p:cNvSpPr txBox="1"/>
          <p:nvPr/>
        </p:nvSpPr>
        <p:spPr>
          <a:xfrm flipH="1">
            <a:off x="6379000" y="2355675"/>
            <a:ext cx="5496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rawan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sasaran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empuk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TRIPLE DISRUPTION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HEAVY AND DEBT HEAVY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produktif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DIGITAL CAPABILITY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Keunggulan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bersaing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agile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merespon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AND DECUNING BRAND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 Brand-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melapuk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milenial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)TOUCH + CROWD + MOBILITY)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INEFICIEN PROTECTED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captive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dilindungi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regulasi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efisien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E520A0E4-29D0-45B6-5B33-FDE26085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202" y="301631"/>
            <a:ext cx="5319605" cy="671309"/>
          </a:xfrm>
        </p:spPr>
        <p:txBody>
          <a:bodyPr/>
          <a:lstStyle/>
          <a:p>
            <a:pPr algn="ctr"/>
            <a:r>
              <a:rPr lang="en-US" sz="4000" b="1" u="sng" dirty="0"/>
              <a:t>TRIPLE DISRUPTIONS</a:t>
            </a:r>
            <a:endParaRPr lang="en-US" sz="4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5965D9-B771-EE46-56EF-DDD35C2F6670}"/>
              </a:ext>
            </a:extLst>
          </p:cNvPr>
          <p:cNvSpPr txBox="1"/>
          <p:nvPr/>
        </p:nvSpPr>
        <p:spPr>
          <a:xfrm>
            <a:off x="6379000" y="987053"/>
            <a:ext cx="541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MENGANCAM KEGIATAN USAHA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17" y="43675"/>
            <a:ext cx="12192000" cy="6532245"/>
          </a:xfrm>
          <a:custGeom>
            <a:avLst/>
            <a:gdLst/>
            <a:ahLst/>
            <a:cxnLst/>
            <a:rect l="l" t="t" r="r" b="b"/>
            <a:pathLst>
              <a:path w="12192000" h="6532245">
                <a:moveTo>
                  <a:pt x="0" y="6531864"/>
                </a:moveTo>
                <a:lnTo>
                  <a:pt x="12192000" y="6531864"/>
                </a:lnTo>
                <a:lnTo>
                  <a:pt x="12192000" y="0"/>
                </a:lnTo>
                <a:lnTo>
                  <a:pt x="0" y="0"/>
                </a:lnTo>
                <a:lnTo>
                  <a:pt x="0" y="6531864"/>
                </a:lnTo>
                <a:close/>
              </a:path>
            </a:pathLst>
          </a:custGeom>
          <a:solidFill>
            <a:srgbClr val="BDEDF5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4236" y="1129283"/>
            <a:ext cx="5893435" cy="4462780"/>
            <a:chOff x="364236" y="1129283"/>
            <a:chExt cx="5893435" cy="4462780"/>
          </a:xfrm>
        </p:grpSpPr>
        <p:sp>
          <p:nvSpPr>
            <p:cNvPr id="4" name="object 4"/>
            <p:cNvSpPr/>
            <p:nvPr/>
          </p:nvSpPr>
          <p:spPr>
            <a:xfrm>
              <a:off x="364236" y="1129283"/>
              <a:ext cx="5893308" cy="44622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6240" y="1161287"/>
              <a:ext cx="5779135" cy="4348480"/>
            </a:xfrm>
            <a:custGeom>
              <a:avLst/>
              <a:gdLst/>
              <a:ahLst/>
              <a:cxnLst/>
              <a:rect l="l" t="t" r="r" b="b"/>
              <a:pathLst>
                <a:path w="5779135" h="4348480">
                  <a:moveTo>
                    <a:pt x="5779008" y="0"/>
                  </a:moveTo>
                  <a:lnTo>
                    <a:pt x="0" y="0"/>
                  </a:lnTo>
                  <a:lnTo>
                    <a:pt x="0" y="4347972"/>
                  </a:lnTo>
                  <a:lnTo>
                    <a:pt x="5779008" y="4347972"/>
                  </a:lnTo>
                  <a:lnTo>
                    <a:pt x="5779008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240" y="1161287"/>
              <a:ext cx="5779135" cy="4348480"/>
            </a:xfrm>
            <a:custGeom>
              <a:avLst/>
              <a:gdLst/>
              <a:ahLst/>
              <a:cxnLst/>
              <a:rect l="l" t="t" r="r" b="b"/>
              <a:pathLst>
                <a:path w="5779135" h="4348480">
                  <a:moveTo>
                    <a:pt x="0" y="4347972"/>
                  </a:moveTo>
                  <a:lnTo>
                    <a:pt x="5779008" y="4347972"/>
                  </a:lnTo>
                  <a:lnTo>
                    <a:pt x="5779008" y="0"/>
                  </a:lnTo>
                  <a:lnTo>
                    <a:pt x="0" y="0"/>
                  </a:lnTo>
                  <a:lnTo>
                    <a:pt x="0" y="4347972"/>
                  </a:lnTo>
                  <a:close/>
                </a:path>
              </a:pathLst>
            </a:custGeom>
            <a:ln w="12700">
              <a:solidFill>
                <a:srgbClr val="356F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6304" y="1136903"/>
            <a:ext cx="11610340" cy="4455160"/>
            <a:chOff x="146304" y="1136903"/>
            <a:chExt cx="11610340" cy="4455160"/>
          </a:xfrm>
        </p:grpSpPr>
        <p:sp>
          <p:nvSpPr>
            <p:cNvPr id="8" name="object 8"/>
            <p:cNvSpPr/>
            <p:nvPr/>
          </p:nvSpPr>
          <p:spPr>
            <a:xfrm>
              <a:off x="6487668" y="1136903"/>
              <a:ext cx="5268468" cy="44546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9671" y="1168907"/>
              <a:ext cx="5154295" cy="4340860"/>
            </a:xfrm>
            <a:custGeom>
              <a:avLst/>
              <a:gdLst/>
              <a:ahLst/>
              <a:cxnLst/>
              <a:rect l="l" t="t" r="r" b="b"/>
              <a:pathLst>
                <a:path w="5154295" h="4340860">
                  <a:moveTo>
                    <a:pt x="5154168" y="0"/>
                  </a:moveTo>
                  <a:lnTo>
                    <a:pt x="0" y="0"/>
                  </a:lnTo>
                  <a:lnTo>
                    <a:pt x="0" y="4340352"/>
                  </a:lnTo>
                  <a:lnTo>
                    <a:pt x="5154168" y="4340352"/>
                  </a:lnTo>
                  <a:lnTo>
                    <a:pt x="5154168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9671" y="1168907"/>
              <a:ext cx="5154295" cy="4340860"/>
            </a:xfrm>
            <a:custGeom>
              <a:avLst/>
              <a:gdLst/>
              <a:ahLst/>
              <a:cxnLst/>
              <a:rect l="l" t="t" r="r" b="b"/>
              <a:pathLst>
                <a:path w="5154295" h="4340860">
                  <a:moveTo>
                    <a:pt x="0" y="4340352"/>
                  </a:moveTo>
                  <a:lnTo>
                    <a:pt x="5154168" y="4340352"/>
                  </a:lnTo>
                  <a:lnTo>
                    <a:pt x="5154168" y="0"/>
                  </a:lnTo>
                  <a:lnTo>
                    <a:pt x="0" y="0"/>
                  </a:lnTo>
                  <a:lnTo>
                    <a:pt x="0" y="4340352"/>
                  </a:lnTo>
                  <a:close/>
                </a:path>
              </a:pathLst>
            </a:custGeom>
            <a:ln w="12700">
              <a:solidFill>
                <a:srgbClr val="356F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304" y="1335023"/>
              <a:ext cx="6364224" cy="28757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51675" y="1959863"/>
              <a:ext cx="5078730" cy="26464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50481" y="4661407"/>
            <a:ext cx="3369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411605" algn="l"/>
                <a:tab pos="2555240" algn="l"/>
              </a:tabLst>
            </a:pPr>
            <a:r>
              <a:rPr sz="1200" b="1" spc="-5" dirty="0">
                <a:solidFill>
                  <a:srgbClr val="585858"/>
                </a:solidFill>
                <a:latin typeface="Carlito"/>
                <a:cs typeface="Carlito"/>
              </a:rPr>
              <a:t>Liburan</a:t>
            </a:r>
            <a:r>
              <a:rPr sz="1200" b="1" spc="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Carlito"/>
                <a:cs typeface="Carlito"/>
              </a:rPr>
              <a:t>Keluarga	Staycation	Wisata</a:t>
            </a:r>
            <a:r>
              <a:rPr sz="1200" b="1" spc="-5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Carlito"/>
                <a:cs typeface="Carlito"/>
              </a:rPr>
              <a:t>Alam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18902" y="4661407"/>
            <a:ext cx="61214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145" marR="5080" indent="-17780">
              <a:lnSpc>
                <a:spcPct val="101499"/>
              </a:lnSpc>
              <a:spcBef>
                <a:spcPts val="75"/>
              </a:spcBef>
            </a:pPr>
            <a:r>
              <a:rPr sz="1200" b="1" dirty="0">
                <a:solidFill>
                  <a:srgbClr val="585858"/>
                </a:solidFill>
                <a:latin typeface="Carlito"/>
                <a:cs typeface="Carlito"/>
              </a:rPr>
              <a:t>K</a:t>
            </a:r>
            <a:r>
              <a:rPr sz="1200" b="1" spc="-5" dirty="0">
                <a:solidFill>
                  <a:srgbClr val="585858"/>
                </a:solidFill>
                <a:latin typeface="Carlito"/>
                <a:cs typeface="Carlito"/>
              </a:rPr>
              <a:t>am</a:t>
            </a:r>
            <a:r>
              <a:rPr sz="1200" b="1" spc="-10" dirty="0">
                <a:solidFill>
                  <a:srgbClr val="585858"/>
                </a:solidFill>
                <a:latin typeface="Carlito"/>
                <a:cs typeface="Carlito"/>
              </a:rPr>
              <a:t>p</a:t>
            </a:r>
            <a:r>
              <a:rPr sz="1200" b="1" dirty="0">
                <a:solidFill>
                  <a:srgbClr val="585858"/>
                </a:solidFill>
                <a:latin typeface="Carlito"/>
                <a:cs typeface="Carlito"/>
              </a:rPr>
              <a:t>ung  </a:t>
            </a:r>
            <a:r>
              <a:rPr sz="1200" b="1" spc="-5" dirty="0">
                <a:solidFill>
                  <a:srgbClr val="585858"/>
                </a:solidFill>
                <a:latin typeface="Carlito"/>
                <a:cs typeface="Carlito"/>
              </a:rPr>
              <a:t>Halaman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49134" y="2406522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37%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60968" y="3095625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26%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72930" y="3882008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84509" y="395643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19543" y="1270253"/>
            <a:ext cx="4079240" cy="45783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35710" marR="5080" indent="-1236345">
              <a:lnSpc>
                <a:spcPct val="102099"/>
              </a:lnSpc>
              <a:spcBef>
                <a:spcPts val="65"/>
              </a:spcBef>
            </a:pPr>
            <a:r>
              <a:rPr sz="1400" b="1" spc="30" dirty="0">
                <a:solidFill>
                  <a:srgbClr val="585858"/>
                </a:solidFill>
                <a:latin typeface="Carlito"/>
                <a:cs typeface="Carlito"/>
              </a:rPr>
              <a:t>TIPE </a:t>
            </a:r>
            <a:r>
              <a:rPr sz="1400" b="1" spc="35" dirty="0">
                <a:solidFill>
                  <a:srgbClr val="585858"/>
                </a:solidFill>
                <a:latin typeface="Carlito"/>
                <a:cs typeface="Carlito"/>
              </a:rPr>
              <a:t>PERJALANAN </a:t>
            </a:r>
            <a:r>
              <a:rPr sz="1400" b="1" spc="5" dirty="0">
                <a:solidFill>
                  <a:srgbClr val="585858"/>
                </a:solidFill>
                <a:latin typeface="Carlito"/>
                <a:cs typeface="Carlito"/>
              </a:rPr>
              <a:t>YANG </a:t>
            </a:r>
            <a:r>
              <a:rPr sz="1400" b="1" spc="20" dirty="0">
                <a:solidFill>
                  <a:srgbClr val="585858"/>
                </a:solidFill>
                <a:latin typeface="Carlito"/>
                <a:cs typeface="Carlito"/>
              </a:rPr>
              <a:t>PALING </a:t>
            </a:r>
            <a:r>
              <a:rPr sz="1400" b="1" spc="25" dirty="0">
                <a:solidFill>
                  <a:srgbClr val="585858"/>
                </a:solidFill>
                <a:latin typeface="Carlito"/>
                <a:cs typeface="Carlito"/>
              </a:rPr>
              <a:t>DIMINATI </a:t>
            </a:r>
            <a:r>
              <a:rPr sz="1400" b="1" spc="35" dirty="0">
                <a:solidFill>
                  <a:srgbClr val="585858"/>
                </a:solidFill>
                <a:latin typeface="Carlito"/>
                <a:cs typeface="Carlito"/>
              </a:rPr>
              <a:t>SETELAH  </a:t>
            </a:r>
            <a:r>
              <a:rPr sz="1400" b="1" spc="25" dirty="0">
                <a:solidFill>
                  <a:srgbClr val="585858"/>
                </a:solidFill>
                <a:latin typeface="Carlito"/>
                <a:cs typeface="Carlito"/>
              </a:rPr>
              <a:t>PANDEMI</a:t>
            </a:r>
            <a:r>
              <a:rPr sz="1400" b="1" spc="10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400" b="1" spc="40" dirty="0">
                <a:solidFill>
                  <a:srgbClr val="585858"/>
                </a:solidFill>
                <a:latin typeface="Carlito"/>
                <a:cs typeface="Carlito"/>
              </a:rPr>
              <a:t>BERAKHIR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28846" y="4243196"/>
            <a:ext cx="165544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" algn="just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Akan memesan </a:t>
            </a:r>
            <a:r>
              <a:rPr sz="1100" spc="30" dirty="0">
                <a:latin typeface="Arial"/>
                <a:cs typeface="Arial"/>
              </a:rPr>
              <a:t>tiket </a:t>
            </a:r>
            <a:r>
              <a:rPr sz="1100" spc="-10" dirty="0">
                <a:latin typeface="Arial"/>
                <a:cs typeface="Arial"/>
              </a:rPr>
              <a:t>dan  </a:t>
            </a:r>
            <a:r>
              <a:rPr sz="1100" dirty="0">
                <a:latin typeface="Arial"/>
                <a:cs typeface="Arial"/>
              </a:rPr>
              <a:t>hotel </a:t>
            </a:r>
            <a:r>
              <a:rPr sz="1100" spc="25" dirty="0">
                <a:latin typeface="Arial"/>
                <a:cs typeface="Arial"/>
              </a:rPr>
              <a:t>jika </a:t>
            </a:r>
            <a:r>
              <a:rPr sz="1100" spc="-10" dirty="0">
                <a:latin typeface="Arial"/>
                <a:cs typeface="Arial"/>
              </a:rPr>
              <a:t>lockdown </a:t>
            </a:r>
            <a:r>
              <a:rPr sz="1100" spc="-20" dirty="0">
                <a:latin typeface="Arial"/>
                <a:cs typeface="Arial"/>
              </a:rPr>
              <a:t>sudah  </a:t>
            </a:r>
            <a:r>
              <a:rPr sz="1100" spc="-5" dirty="0">
                <a:latin typeface="Arial"/>
                <a:cs typeface="Arial"/>
              </a:rPr>
              <a:t>berakhir </a:t>
            </a:r>
            <a:r>
              <a:rPr sz="1100" spc="-10" dirty="0">
                <a:latin typeface="Arial"/>
                <a:cs typeface="Arial"/>
              </a:rPr>
              <a:t>dan </a:t>
            </a:r>
            <a:r>
              <a:rPr sz="1100" spc="-20" dirty="0">
                <a:latin typeface="Arial"/>
                <a:cs typeface="Arial"/>
              </a:rPr>
              <a:t>penerbangan  </a:t>
            </a:r>
            <a:r>
              <a:rPr sz="1100" spc="-10" dirty="0">
                <a:latin typeface="Arial"/>
                <a:cs typeface="Arial"/>
              </a:rPr>
              <a:t>domestic </a:t>
            </a:r>
            <a:r>
              <a:rPr sz="1100" spc="-20" dirty="0">
                <a:latin typeface="Arial"/>
                <a:cs typeface="Arial"/>
              </a:rPr>
              <a:t>sudah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beroperasi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0240" y="4264533"/>
            <a:ext cx="15030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 marR="5080" indent="-1524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Arial"/>
                <a:cs typeface="Arial"/>
              </a:rPr>
              <a:t>Sudah </a:t>
            </a:r>
            <a:r>
              <a:rPr sz="1100" spc="25" dirty="0">
                <a:latin typeface="Arial"/>
                <a:cs typeface="Arial"/>
              </a:rPr>
              <a:t>memiliki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rencana  </a:t>
            </a:r>
            <a:r>
              <a:rPr sz="1100" dirty="0">
                <a:latin typeface="Arial"/>
                <a:cs typeface="Arial"/>
              </a:rPr>
              <a:t>liburan </a:t>
            </a:r>
            <a:r>
              <a:rPr sz="1100" spc="-25" dirty="0">
                <a:latin typeface="Arial"/>
                <a:cs typeface="Arial"/>
              </a:rPr>
              <a:t>pasca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pandemic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48305" y="4243196"/>
            <a:ext cx="149542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Ingin </a:t>
            </a:r>
            <a:r>
              <a:rPr sz="1100" spc="5" dirty="0">
                <a:latin typeface="Arial"/>
                <a:cs typeface="Arial"/>
              </a:rPr>
              <a:t>melakukan  </a:t>
            </a:r>
            <a:r>
              <a:rPr sz="1100" spc="-10" dirty="0">
                <a:latin typeface="Arial"/>
                <a:cs typeface="Arial"/>
              </a:rPr>
              <a:t>perjalanan </a:t>
            </a:r>
            <a:r>
              <a:rPr sz="1100" spc="5" dirty="0">
                <a:latin typeface="Arial"/>
                <a:cs typeface="Arial"/>
              </a:rPr>
              <a:t>dalam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waktu  </a:t>
            </a:r>
            <a:r>
              <a:rPr sz="1100" spc="-5" dirty="0">
                <a:latin typeface="Arial"/>
                <a:cs typeface="Arial"/>
              </a:rPr>
              <a:t>1-3 bulan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mendatang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5589" y="5116448"/>
            <a:ext cx="1112329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04915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latin typeface="Arial"/>
                <a:cs typeface="Arial"/>
              </a:rPr>
              <a:t>*)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Sisanya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adalah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wisata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kuliner,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solo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traveling,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dan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wisata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religi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85"/>
              </a:spcBef>
            </a:pPr>
            <a:r>
              <a:rPr sz="1100" i="1" spc="-10" dirty="0">
                <a:latin typeface="Trebuchet MS"/>
                <a:cs typeface="Trebuchet MS"/>
              </a:rPr>
              <a:t>Sumber</a:t>
            </a:r>
            <a:r>
              <a:rPr sz="1100" i="1" spc="-40" dirty="0">
                <a:latin typeface="Trebuchet MS"/>
                <a:cs typeface="Trebuchet MS"/>
              </a:rPr>
              <a:t> </a:t>
            </a:r>
            <a:r>
              <a:rPr sz="1100" i="1" spc="-140" dirty="0">
                <a:latin typeface="Trebuchet MS"/>
                <a:cs typeface="Trebuchet MS"/>
              </a:rPr>
              <a:t>:</a:t>
            </a:r>
            <a:r>
              <a:rPr sz="1100" i="1" spc="-45" dirty="0">
                <a:latin typeface="Trebuchet MS"/>
                <a:cs typeface="Trebuchet MS"/>
              </a:rPr>
              <a:t> </a:t>
            </a:r>
            <a:r>
              <a:rPr sz="1100" i="1" spc="-30" dirty="0">
                <a:latin typeface="Trebuchet MS"/>
                <a:cs typeface="Trebuchet MS"/>
              </a:rPr>
              <a:t>Survei</a:t>
            </a:r>
            <a:r>
              <a:rPr sz="1100" i="1" spc="-40" dirty="0">
                <a:latin typeface="Trebuchet MS"/>
                <a:cs typeface="Trebuchet MS"/>
              </a:rPr>
              <a:t> </a:t>
            </a:r>
            <a:r>
              <a:rPr sz="1100" i="1" spc="-65" dirty="0">
                <a:latin typeface="Trebuchet MS"/>
                <a:cs typeface="Trebuchet MS"/>
              </a:rPr>
              <a:t>Tren</a:t>
            </a:r>
            <a:r>
              <a:rPr sz="1100" i="1" spc="-50" dirty="0">
                <a:latin typeface="Trebuchet MS"/>
                <a:cs typeface="Trebuchet MS"/>
              </a:rPr>
              <a:t> </a:t>
            </a:r>
            <a:r>
              <a:rPr sz="1100" i="1" spc="-15" dirty="0">
                <a:latin typeface="Trebuchet MS"/>
                <a:cs typeface="Trebuchet MS"/>
              </a:rPr>
              <a:t>Wisata</a:t>
            </a:r>
            <a:r>
              <a:rPr sz="1100" i="1" spc="-55" dirty="0">
                <a:latin typeface="Trebuchet MS"/>
                <a:cs typeface="Trebuchet MS"/>
              </a:rPr>
              <a:t> </a:t>
            </a:r>
            <a:r>
              <a:rPr sz="1100" i="1" spc="-15" dirty="0">
                <a:latin typeface="Trebuchet MS"/>
                <a:cs typeface="Trebuchet MS"/>
              </a:rPr>
              <a:t>Indonesia</a:t>
            </a:r>
            <a:r>
              <a:rPr sz="1100" i="1" spc="-55" dirty="0">
                <a:latin typeface="Trebuchet MS"/>
                <a:cs typeface="Trebuchet MS"/>
              </a:rPr>
              <a:t> </a:t>
            </a:r>
            <a:r>
              <a:rPr sz="1100" i="1" spc="30" dirty="0">
                <a:latin typeface="Trebuchet MS"/>
                <a:cs typeface="Trebuchet MS"/>
              </a:rPr>
              <a:t>Pasca</a:t>
            </a:r>
            <a:r>
              <a:rPr sz="1100" i="1" spc="-45" dirty="0">
                <a:latin typeface="Trebuchet MS"/>
                <a:cs typeface="Trebuchet MS"/>
              </a:rPr>
              <a:t> </a:t>
            </a:r>
            <a:r>
              <a:rPr sz="1100" i="1" spc="-10" dirty="0">
                <a:latin typeface="Trebuchet MS"/>
                <a:cs typeface="Trebuchet MS"/>
              </a:rPr>
              <a:t>Pandemi</a:t>
            </a:r>
            <a:r>
              <a:rPr sz="1100" i="1" spc="-40" dirty="0">
                <a:latin typeface="Trebuchet MS"/>
                <a:cs typeface="Trebuchet MS"/>
              </a:rPr>
              <a:t> </a:t>
            </a:r>
            <a:r>
              <a:rPr sz="1100" i="1" spc="-35" dirty="0">
                <a:latin typeface="Trebuchet MS"/>
                <a:cs typeface="Trebuchet MS"/>
              </a:rPr>
              <a:t>oleh</a:t>
            </a:r>
            <a:r>
              <a:rPr sz="1100" i="1" spc="-60" dirty="0">
                <a:latin typeface="Trebuchet MS"/>
                <a:cs typeface="Trebuchet MS"/>
              </a:rPr>
              <a:t> </a:t>
            </a:r>
            <a:r>
              <a:rPr sz="1100" i="1" spc="-5" dirty="0">
                <a:latin typeface="Trebuchet MS"/>
                <a:cs typeface="Trebuchet MS"/>
              </a:rPr>
              <a:t>Wego</a:t>
            </a:r>
            <a:r>
              <a:rPr sz="1100" i="1" spc="-45" dirty="0">
                <a:latin typeface="Trebuchet MS"/>
                <a:cs typeface="Trebuchet MS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(survei </a:t>
            </a:r>
            <a:r>
              <a:rPr sz="1100" i="1" spc="-15" dirty="0">
                <a:latin typeface="Trebuchet MS"/>
                <a:cs typeface="Trebuchet MS"/>
              </a:rPr>
              <a:t>dilakukan</a:t>
            </a:r>
            <a:r>
              <a:rPr sz="1100" i="1" spc="-55" dirty="0">
                <a:latin typeface="Trebuchet MS"/>
                <a:cs typeface="Trebuchet MS"/>
              </a:rPr>
              <a:t> </a:t>
            </a:r>
            <a:r>
              <a:rPr sz="1100" i="1" spc="-5" dirty="0">
                <a:latin typeface="Trebuchet MS"/>
                <a:cs typeface="Trebuchet MS"/>
              </a:rPr>
              <a:t>kepada</a:t>
            </a:r>
            <a:r>
              <a:rPr sz="1100" i="1" spc="-60" dirty="0">
                <a:latin typeface="Trebuchet MS"/>
                <a:cs typeface="Trebuchet MS"/>
              </a:rPr>
              <a:t> </a:t>
            </a:r>
            <a:r>
              <a:rPr sz="1100" i="1" spc="-25" dirty="0">
                <a:solidFill>
                  <a:srgbClr val="202429"/>
                </a:solidFill>
                <a:latin typeface="Trebuchet MS"/>
                <a:cs typeface="Trebuchet MS"/>
              </a:rPr>
              <a:t>para</a:t>
            </a:r>
            <a:r>
              <a:rPr sz="1100" i="1" spc="-65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55" dirty="0">
                <a:solidFill>
                  <a:srgbClr val="202429"/>
                </a:solidFill>
                <a:latin typeface="Trebuchet MS"/>
                <a:cs typeface="Trebuchet MS"/>
              </a:rPr>
              <a:t>traveler</a:t>
            </a:r>
            <a:r>
              <a:rPr sz="1100" i="1" spc="-50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10" dirty="0">
                <a:solidFill>
                  <a:srgbClr val="202429"/>
                </a:solidFill>
                <a:latin typeface="Trebuchet MS"/>
                <a:cs typeface="Trebuchet MS"/>
              </a:rPr>
              <a:t>yang</a:t>
            </a:r>
            <a:r>
              <a:rPr sz="1100" i="1" spc="-50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40" dirty="0">
                <a:solidFill>
                  <a:srgbClr val="202429"/>
                </a:solidFill>
                <a:latin typeface="Trebuchet MS"/>
                <a:cs typeface="Trebuchet MS"/>
              </a:rPr>
              <a:t>tinggal</a:t>
            </a:r>
            <a:r>
              <a:rPr sz="1100" i="1" spc="-50" dirty="0">
                <a:solidFill>
                  <a:srgbClr val="202429"/>
                </a:solidFill>
                <a:latin typeface="Trebuchet MS"/>
                <a:cs typeface="Trebuchet MS"/>
              </a:rPr>
              <a:t> di</a:t>
            </a:r>
            <a:r>
              <a:rPr sz="1100" i="1" spc="-45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40" dirty="0">
                <a:solidFill>
                  <a:srgbClr val="202429"/>
                </a:solidFill>
                <a:latin typeface="Trebuchet MS"/>
                <a:cs typeface="Trebuchet MS"/>
              </a:rPr>
              <a:t>Jabodetabek,</a:t>
            </a:r>
            <a:r>
              <a:rPr sz="1100" i="1" spc="-55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50" dirty="0">
                <a:solidFill>
                  <a:srgbClr val="202429"/>
                </a:solidFill>
                <a:latin typeface="Trebuchet MS"/>
                <a:cs typeface="Trebuchet MS"/>
              </a:rPr>
              <a:t>Bali,</a:t>
            </a:r>
            <a:r>
              <a:rPr sz="1100" i="1" spc="-55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25" dirty="0">
                <a:solidFill>
                  <a:srgbClr val="202429"/>
                </a:solidFill>
                <a:latin typeface="Trebuchet MS"/>
                <a:cs typeface="Trebuchet MS"/>
              </a:rPr>
              <a:t>Surabaya,</a:t>
            </a:r>
            <a:r>
              <a:rPr sz="1100" i="1" spc="-50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25" dirty="0">
                <a:solidFill>
                  <a:srgbClr val="202429"/>
                </a:solidFill>
                <a:latin typeface="Trebuchet MS"/>
                <a:cs typeface="Trebuchet MS"/>
              </a:rPr>
              <a:t>Bandung,</a:t>
            </a:r>
            <a:r>
              <a:rPr sz="1100" i="1" spc="-40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10" dirty="0">
                <a:solidFill>
                  <a:srgbClr val="202429"/>
                </a:solidFill>
                <a:latin typeface="Trebuchet MS"/>
                <a:cs typeface="Trebuchet MS"/>
              </a:rPr>
              <a:t>dan</a:t>
            </a:r>
            <a:r>
              <a:rPr sz="1100" i="1" spc="-55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25" dirty="0">
                <a:solidFill>
                  <a:srgbClr val="202429"/>
                </a:solidFill>
                <a:latin typeface="Trebuchet MS"/>
                <a:cs typeface="Trebuchet MS"/>
              </a:rPr>
              <a:t>sejumlah</a:t>
            </a:r>
            <a:r>
              <a:rPr sz="1100" i="1" spc="-50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20" dirty="0">
                <a:solidFill>
                  <a:srgbClr val="202429"/>
                </a:solidFill>
                <a:latin typeface="Trebuchet MS"/>
                <a:cs typeface="Trebuchet MS"/>
              </a:rPr>
              <a:t>kota</a:t>
            </a:r>
            <a:r>
              <a:rPr sz="1100" i="1" spc="-60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40" dirty="0">
                <a:solidFill>
                  <a:srgbClr val="202429"/>
                </a:solidFill>
                <a:latin typeface="Trebuchet MS"/>
                <a:cs typeface="Trebuchet MS"/>
              </a:rPr>
              <a:t>lain</a:t>
            </a:r>
            <a:r>
              <a:rPr sz="1100" i="1" spc="-60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50" dirty="0">
                <a:solidFill>
                  <a:srgbClr val="202429"/>
                </a:solidFill>
                <a:latin typeface="Trebuchet MS"/>
                <a:cs typeface="Trebuchet MS"/>
              </a:rPr>
              <a:t>di  </a:t>
            </a:r>
            <a:r>
              <a:rPr sz="1100" i="1" spc="-15" dirty="0">
                <a:solidFill>
                  <a:srgbClr val="202429"/>
                </a:solidFill>
                <a:latin typeface="Trebuchet MS"/>
                <a:cs typeface="Trebuchet MS"/>
              </a:rPr>
              <a:t>Indonesia</a:t>
            </a:r>
            <a:r>
              <a:rPr sz="1100" i="1" spc="-75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10" dirty="0">
                <a:solidFill>
                  <a:srgbClr val="202429"/>
                </a:solidFill>
                <a:latin typeface="Trebuchet MS"/>
                <a:cs typeface="Trebuchet MS"/>
              </a:rPr>
              <a:t>pada</a:t>
            </a:r>
            <a:r>
              <a:rPr sz="1100" i="1" spc="-80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65" dirty="0">
                <a:solidFill>
                  <a:srgbClr val="202429"/>
                </a:solidFill>
                <a:latin typeface="Trebuchet MS"/>
                <a:cs typeface="Trebuchet MS"/>
              </a:rPr>
              <a:t>21</a:t>
            </a:r>
            <a:r>
              <a:rPr sz="1100" i="1" spc="-60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20" dirty="0">
                <a:solidFill>
                  <a:srgbClr val="202429"/>
                </a:solidFill>
                <a:latin typeface="Trebuchet MS"/>
                <a:cs typeface="Trebuchet MS"/>
              </a:rPr>
              <a:t>Mei</a:t>
            </a:r>
            <a:r>
              <a:rPr sz="1100" i="1" spc="-50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dirty="0">
                <a:solidFill>
                  <a:srgbClr val="202429"/>
                </a:solidFill>
                <a:latin typeface="Trebuchet MS"/>
                <a:cs typeface="Trebuchet MS"/>
              </a:rPr>
              <a:t>sampai</a:t>
            </a:r>
            <a:r>
              <a:rPr sz="1100" i="1" spc="-80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70" dirty="0">
                <a:solidFill>
                  <a:srgbClr val="202429"/>
                </a:solidFill>
                <a:latin typeface="Trebuchet MS"/>
                <a:cs typeface="Trebuchet MS"/>
              </a:rPr>
              <a:t>5</a:t>
            </a:r>
            <a:r>
              <a:rPr sz="1100" i="1" spc="-55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-60" dirty="0">
                <a:solidFill>
                  <a:srgbClr val="202429"/>
                </a:solidFill>
                <a:latin typeface="Trebuchet MS"/>
                <a:cs typeface="Trebuchet MS"/>
              </a:rPr>
              <a:t>Juni</a:t>
            </a:r>
            <a:r>
              <a:rPr sz="1100" i="1" spc="-55" dirty="0">
                <a:solidFill>
                  <a:srgbClr val="202429"/>
                </a:solidFill>
                <a:latin typeface="Trebuchet MS"/>
                <a:cs typeface="Trebuchet MS"/>
              </a:rPr>
              <a:t> </a:t>
            </a:r>
            <a:r>
              <a:rPr sz="1100" i="1" spc="70" dirty="0">
                <a:solidFill>
                  <a:srgbClr val="202429"/>
                </a:solidFill>
                <a:latin typeface="Trebuchet MS"/>
                <a:cs typeface="Trebuchet MS"/>
              </a:rPr>
              <a:t>2020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77111" y="632459"/>
            <a:ext cx="9638665" cy="0"/>
          </a:xfrm>
          <a:custGeom>
            <a:avLst/>
            <a:gdLst/>
            <a:ahLst/>
            <a:cxnLst/>
            <a:rect l="l" t="t" r="r" b="b"/>
            <a:pathLst>
              <a:path w="9638665">
                <a:moveTo>
                  <a:pt x="0" y="0"/>
                </a:moveTo>
                <a:lnTo>
                  <a:pt x="9638665" y="0"/>
                </a:lnTo>
              </a:path>
            </a:pathLst>
          </a:custGeom>
          <a:ln w="12700">
            <a:solidFill>
              <a:srgbClr val="1B556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6531864"/>
            <a:ext cx="12192000" cy="326390"/>
          </a:xfrm>
          <a:custGeom>
            <a:avLst/>
            <a:gdLst/>
            <a:ahLst/>
            <a:cxnLst/>
            <a:rect l="l" t="t" r="r" b="b"/>
            <a:pathLst>
              <a:path w="12192000" h="326390">
                <a:moveTo>
                  <a:pt x="12192000" y="0"/>
                </a:moveTo>
                <a:lnTo>
                  <a:pt x="0" y="0"/>
                </a:lnTo>
                <a:lnTo>
                  <a:pt x="0" y="326134"/>
                </a:lnTo>
                <a:lnTo>
                  <a:pt x="12192000" y="326134"/>
                </a:lnTo>
                <a:lnTo>
                  <a:pt x="12192000" y="0"/>
                </a:lnTo>
                <a:close/>
              </a:path>
            </a:pathLst>
          </a:custGeom>
          <a:solidFill>
            <a:srgbClr val="3D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012168" y="6566170"/>
            <a:ext cx="889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1200" dirty="0">
                <a:solidFill>
                  <a:srgbClr val="356F6B"/>
                </a:solidFill>
                <a:latin typeface="Lato"/>
                <a:cs typeface="Lato"/>
              </a:rPr>
              <a:t>6</a:t>
            </a:r>
            <a:endParaRPr sz="1200">
              <a:latin typeface="Lato"/>
              <a:cs typeface="La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984735" y="6593230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9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679A2D9A-3657-F610-5FA5-240A7839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588657"/>
          </a:xfrm>
        </p:spPr>
        <p:txBody>
          <a:bodyPr anchor="t"/>
          <a:lstStyle/>
          <a:p>
            <a:pPr algn="ctr"/>
            <a:r>
              <a:rPr lang="en-US" dirty="0"/>
              <a:t>PREDIKSI TREN SEKTOR PARIWISATA PASCA COVID-19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220</TotalTime>
  <Words>1078</Words>
  <Application>Microsoft Office PowerPoint</Application>
  <PresentationFormat>Widescreen</PresentationFormat>
  <Paragraphs>197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Carlito</vt:lpstr>
      <vt:lpstr>Century Schoolbook</vt:lpstr>
      <vt:lpstr>Corbel</vt:lpstr>
      <vt:lpstr>Lato</vt:lpstr>
      <vt:lpstr>Times New Roman</vt:lpstr>
      <vt:lpstr>Trebuchet MS</vt:lpstr>
      <vt:lpstr>Verdana</vt:lpstr>
      <vt:lpstr>Wingdings</vt:lpstr>
      <vt:lpstr>Office Theme</vt:lpstr>
      <vt:lpstr>STRUKTUR  PASAR INDUSTRI pariwisata</vt:lpstr>
      <vt:lpstr>PENDAHULUAN</vt:lpstr>
      <vt:lpstr>Content 01 </vt:lpstr>
      <vt:lpstr>Content 02 </vt:lpstr>
      <vt:lpstr>PROYEKSI KONDISI PEMULIHAN EKONOMI DARI SISI BISNIS</vt:lpstr>
      <vt:lpstr>INDUSTRI PARIWISATA DAN BONUS DEMOGRAFI Indonesia</vt:lpstr>
      <vt:lpstr>PERUBAHAN PERUBAHAN GENERASI BARU</vt:lpstr>
      <vt:lpstr>TRIPLE DISRUPTIONS</vt:lpstr>
      <vt:lpstr>PREDIKSI TREN SEKTOR PARIWISATA PASCA COVID-19</vt:lpstr>
      <vt:lpstr>TREND REVENGE TRAVEL</vt:lpstr>
      <vt:lpstr>Desa wisata  menggeliat pasca pendemi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 PASAR INDUSTRI pariwisata</dc:title>
  <dc:creator>BBLatmas Yogyakarta</dc:creator>
  <cp:lastModifiedBy>BBLatmas Yogyakarta</cp:lastModifiedBy>
  <cp:revision>3</cp:revision>
  <dcterms:created xsi:type="dcterms:W3CDTF">2022-10-17T11:46:02Z</dcterms:created>
  <dcterms:modified xsi:type="dcterms:W3CDTF">2022-10-18T00:41:34Z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