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2" r:id="rId13"/>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showGuides="1">
      <p:cViewPr varScale="1">
        <p:scale>
          <a:sx n="98" d="100"/>
          <a:sy n="98" d="100"/>
        </p:scale>
        <p:origin x="78" y="1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19F3782-8F6C-42DB-BBC3-9162E5BB8A6E}" type="datetimeFigureOut">
              <a:rPr lang="id-ID" smtClean="0"/>
              <a:t>07/07/2021</a:t>
            </a:fld>
            <a:endParaRPr lang="id-ID"/>
          </a:p>
        </p:txBody>
      </p:sp>
      <p:sp>
        <p:nvSpPr>
          <p:cNvPr id="5" name="Footer Placeholder 4"/>
          <p:cNvSpPr>
            <a:spLocks noGrp="1"/>
          </p:cNvSpPr>
          <p:nvPr>
            <p:ph type="ftr" sz="quarter" idx="11"/>
          </p:nvPr>
        </p:nvSpPr>
        <p:spPr>
          <a:xfrm>
            <a:off x="2692397" y="5037663"/>
            <a:ext cx="5214635" cy="279400"/>
          </a:xfrm>
        </p:spPr>
        <p:txBody>
          <a:bodyPr/>
          <a:lstStyle/>
          <a:p>
            <a:endParaRPr lang="id-ID"/>
          </a:p>
        </p:txBody>
      </p:sp>
      <p:sp>
        <p:nvSpPr>
          <p:cNvPr id="6" name="Slide Number Placeholder 5"/>
          <p:cNvSpPr>
            <a:spLocks noGrp="1"/>
          </p:cNvSpPr>
          <p:nvPr>
            <p:ph type="sldNum" sz="quarter" idx="12"/>
          </p:nvPr>
        </p:nvSpPr>
        <p:spPr>
          <a:xfrm>
            <a:off x="8956900" y="5037663"/>
            <a:ext cx="551167" cy="279400"/>
          </a:xfrm>
        </p:spPr>
        <p:txBody>
          <a:bodyPr/>
          <a:lstStyle/>
          <a:p>
            <a:fld id="{046FC70E-FAF9-49A0-ADB8-345AFBD14E92}" type="slidenum">
              <a:rPr lang="id-ID" smtClean="0"/>
              <a:t>‹#›</a:t>
            </a:fld>
            <a:endParaRPr lang="id-ID"/>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8410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9F3782-8F6C-42DB-BBC3-9162E5BB8A6E}" type="datetimeFigureOut">
              <a:rPr lang="id-ID" smtClean="0"/>
              <a:t>07/07/2021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46FC70E-FAF9-49A0-ADB8-345AFBD14E92}" type="slidenum">
              <a:rPr lang="id-ID" smtClean="0"/>
              <a:t>‹#›</a:t>
            </a:fld>
            <a:endParaRPr lang="id-ID"/>
          </a:p>
        </p:txBody>
      </p:sp>
    </p:spTree>
    <p:extLst>
      <p:ext uri="{BB962C8B-B14F-4D97-AF65-F5344CB8AC3E}">
        <p14:creationId xmlns:p14="http://schemas.microsoft.com/office/powerpoint/2010/main" val="89904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9F3782-8F6C-42DB-BBC3-9162E5BB8A6E}" type="datetimeFigureOut">
              <a:rPr lang="id-ID" smtClean="0"/>
              <a:t>07/07/2021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46FC70E-FAF9-49A0-ADB8-345AFBD14E92}" type="slidenum">
              <a:rPr lang="id-ID" smtClean="0"/>
              <a:t>‹#›</a:t>
            </a:fld>
            <a:endParaRPr lang="id-ID"/>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8136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9F3782-8F6C-42DB-BBC3-9162E5BB8A6E}" type="datetimeFigureOut">
              <a:rPr lang="id-ID" smtClean="0"/>
              <a:t>07/07/2021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46FC70E-FAF9-49A0-ADB8-345AFBD14E92}" type="slidenum">
              <a:rPr lang="id-ID" smtClean="0"/>
              <a:t>‹#›</a:t>
            </a:fld>
            <a:endParaRPr lang="id-ID"/>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8460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9F3782-8F6C-42DB-BBC3-9162E5BB8A6E}" type="datetimeFigureOut">
              <a:rPr lang="id-ID" smtClean="0"/>
              <a:t>07/07/2021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46FC70E-FAF9-49A0-ADB8-345AFBD14E92}" type="slidenum">
              <a:rPr lang="id-ID" smtClean="0"/>
              <a:t>‹#›</a:t>
            </a:fld>
            <a:endParaRPr lang="id-ID"/>
          </a:p>
        </p:txBody>
      </p:sp>
    </p:spTree>
    <p:extLst>
      <p:ext uri="{BB962C8B-B14F-4D97-AF65-F5344CB8AC3E}">
        <p14:creationId xmlns:p14="http://schemas.microsoft.com/office/powerpoint/2010/main" val="3851905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9F3782-8F6C-42DB-BBC3-9162E5BB8A6E}" type="datetimeFigureOut">
              <a:rPr lang="id-ID" smtClean="0"/>
              <a:t>07/07/2021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46FC70E-FAF9-49A0-ADB8-345AFBD14E92}" type="slidenum">
              <a:rPr lang="id-ID" smtClean="0"/>
              <a:t>‹#›</a:t>
            </a:fld>
            <a:endParaRPr lang="id-ID"/>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9722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9F3782-8F6C-42DB-BBC3-9162E5BB8A6E}" type="datetimeFigureOut">
              <a:rPr lang="id-ID" smtClean="0"/>
              <a:t>07/07/2021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46FC70E-FAF9-49A0-ADB8-345AFBD14E92}" type="slidenum">
              <a:rPr lang="id-ID" smtClean="0"/>
              <a:t>‹#›</a:t>
            </a:fld>
            <a:endParaRPr lang="id-ID"/>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7570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9F3782-8F6C-42DB-BBC3-9162E5BB8A6E}" type="datetimeFigureOut">
              <a:rPr lang="id-ID" smtClean="0"/>
              <a:t>07/07/2021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46FC70E-FAF9-49A0-ADB8-345AFBD14E92}" type="slidenum">
              <a:rPr lang="id-ID" smtClean="0"/>
              <a:t>‹#›</a:t>
            </a:fld>
            <a:endParaRPr lang="id-ID"/>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8767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9F3782-8F6C-42DB-BBC3-9162E5BB8A6E}" type="datetimeFigureOut">
              <a:rPr lang="id-ID" smtClean="0"/>
              <a:t>07/07/2021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46FC70E-FAF9-49A0-ADB8-345AFBD14E92}" type="slidenum">
              <a:rPr lang="id-ID" smtClean="0"/>
              <a:t>‹#›</a:t>
            </a:fld>
            <a:endParaRPr lang="id-ID"/>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3529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9F3782-8F6C-42DB-BBC3-9162E5BB8A6E}" type="datetimeFigureOut">
              <a:rPr lang="id-ID" smtClean="0"/>
              <a:t>07/07/2021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46FC70E-FAF9-49A0-ADB8-345AFBD14E92}" type="slidenum">
              <a:rPr lang="id-ID" smtClean="0"/>
              <a:t>‹#›</a:t>
            </a:fld>
            <a:endParaRPr lang="id-ID"/>
          </a:p>
        </p:txBody>
      </p:sp>
    </p:spTree>
    <p:extLst>
      <p:ext uri="{BB962C8B-B14F-4D97-AF65-F5344CB8AC3E}">
        <p14:creationId xmlns:p14="http://schemas.microsoft.com/office/powerpoint/2010/main" val="3131376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9F3782-8F6C-42DB-BBC3-9162E5BB8A6E}" type="datetimeFigureOut">
              <a:rPr lang="id-ID" smtClean="0"/>
              <a:t>07/07/2021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46FC70E-FAF9-49A0-ADB8-345AFBD14E92}" type="slidenum">
              <a:rPr lang="id-ID" smtClean="0"/>
              <a:t>‹#›</a:t>
            </a:fld>
            <a:endParaRPr lang="id-ID"/>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4499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19F3782-8F6C-42DB-BBC3-9162E5BB8A6E}" type="datetimeFigureOut">
              <a:rPr lang="id-ID" smtClean="0"/>
              <a:t>07/07/2021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46FC70E-FAF9-49A0-ADB8-345AFBD14E92}" type="slidenum">
              <a:rPr lang="id-ID" smtClean="0"/>
              <a:t>‹#›</a:t>
            </a:fld>
            <a:endParaRPr lang="id-ID"/>
          </a:p>
        </p:txBody>
      </p:sp>
    </p:spTree>
    <p:extLst>
      <p:ext uri="{BB962C8B-B14F-4D97-AF65-F5344CB8AC3E}">
        <p14:creationId xmlns:p14="http://schemas.microsoft.com/office/powerpoint/2010/main" val="983634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19F3782-8F6C-42DB-BBC3-9162E5BB8A6E}" type="datetimeFigureOut">
              <a:rPr lang="id-ID" smtClean="0"/>
              <a:t>07/07/2021</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046FC70E-FAF9-49A0-ADB8-345AFBD14E92}" type="slidenum">
              <a:rPr lang="id-ID" smtClean="0"/>
              <a:t>‹#›</a:t>
            </a:fld>
            <a:endParaRPr lang="id-ID"/>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9645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19F3782-8F6C-42DB-BBC3-9162E5BB8A6E}" type="datetimeFigureOut">
              <a:rPr lang="id-ID" smtClean="0"/>
              <a:t>07/07/2021</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046FC70E-FAF9-49A0-ADB8-345AFBD14E92}" type="slidenum">
              <a:rPr lang="id-ID" smtClean="0"/>
              <a:t>‹#›</a:t>
            </a:fld>
            <a:endParaRPr lang="id-ID"/>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5265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9F3782-8F6C-42DB-BBC3-9162E5BB8A6E}" type="datetimeFigureOut">
              <a:rPr lang="id-ID" smtClean="0"/>
              <a:t>07/07/2021</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046FC70E-FAF9-49A0-ADB8-345AFBD14E92}" type="slidenum">
              <a:rPr lang="id-ID" smtClean="0"/>
              <a:t>‹#›</a:t>
            </a:fld>
            <a:endParaRPr lang="id-ID"/>
          </a:p>
        </p:txBody>
      </p:sp>
    </p:spTree>
    <p:extLst>
      <p:ext uri="{BB962C8B-B14F-4D97-AF65-F5344CB8AC3E}">
        <p14:creationId xmlns:p14="http://schemas.microsoft.com/office/powerpoint/2010/main" val="2743538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9F3782-8F6C-42DB-BBC3-9162E5BB8A6E}" type="datetimeFigureOut">
              <a:rPr lang="id-ID" smtClean="0"/>
              <a:t>07/07/2021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46FC70E-FAF9-49A0-ADB8-345AFBD14E92}" type="slidenum">
              <a:rPr lang="id-ID" smtClean="0"/>
              <a:t>‹#›</a:t>
            </a:fld>
            <a:endParaRPr lang="id-ID"/>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633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9F3782-8F6C-42DB-BBC3-9162E5BB8A6E}" type="datetimeFigureOut">
              <a:rPr lang="id-ID" smtClean="0"/>
              <a:t>07/07/2021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46FC70E-FAF9-49A0-ADB8-345AFBD14E92}" type="slidenum">
              <a:rPr lang="id-ID" smtClean="0"/>
              <a:t>‹#›</a:t>
            </a:fld>
            <a:endParaRPr lang="id-ID"/>
          </a:p>
        </p:txBody>
      </p:sp>
    </p:spTree>
    <p:extLst>
      <p:ext uri="{BB962C8B-B14F-4D97-AF65-F5344CB8AC3E}">
        <p14:creationId xmlns:p14="http://schemas.microsoft.com/office/powerpoint/2010/main" val="1464900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19F3782-8F6C-42DB-BBC3-9162E5BB8A6E}" type="datetimeFigureOut">
              <a:rPr lang="id-ID" smtClean="0"/>
              <a:t>07/07/2021</a:t>
            </a:fld>
            <a:endParaRPr lang="id-ID"/>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id-ID"/>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46FC70E-FAF9-49A0-ADB8-345AFBD14E92}" type="slidenum">
              <a:rPr lang="id-ID" smtClean="0"/>
              <a:t>‹#›</a:t>
            </a:fld>
            <a:endParaRPr lang="id-ID"/>
          </a:p>
        </p:txBody>
      </p:sp>
    </p:spTree>
    <p:extLst>
      <p:ext uri="{BB962C8B-B14F-4D97-AF65-F5344CB8AC3E}">
        <p14:creationId xmlns:p14="http://schemas.microsoft.com/office/powerpoint/2010/main" val="38259619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b="1" dirty="0"/>
              <a:t>HAKIKAT IPS</a:t>
            </a:r>
            <a:r>
              <a:rPr lang="id-ID" dirty="0"/>
              <a:t/>
            </a:r>
            <a:br>
              <a:rPr lang="id-ID" dirty="0"/>
            </a:br>
            <a:endParaRPr lang="id-ID" dirty="0"/>
          </a:p>
        </p:txBody>
      </p:sp>
      <p:sp>
        <p:nvSpPr>
          <p:cNvPr id="3" name="Subtitle 2"/>
          <p:cNvSpPr>
            <a:spLocks noGrp="1"/>
          </p:cNvSpPr>
          <p:nvPr>
            <p:ph type="subTitle" idx="1"/>
          </p:nvPr>
        </p:nvSpPr>
        <p:spPr/>
        <p:txBody>
          <a:bodyPr/>
          <a:lstStyle/>
          <a:p>
            <a:r>
              <a:rPr lang="id-ID" dirty="0" smtClean="0"/>
              <a:t>Pertemuan Ke-2</a:t>
            </a:r>
          </a:p>
          <a:p>
            <a:r>
              <a:rPr lang="id-ID" dirty="0" smtClean="0"/>
              <a:t>Kamis, 4 Maret 2021</a:t>
            </a:r>
            <a:endParaRPr lang="id-ID" dirty="0"/>
          </a:p>
        </p:txBody>
      </p:sp>
    </p:spTree>
    <p:extLst>
      <p:ext uri="{BB962C8B-B14F-4D97-AF65-F5344CB8AC3E}">
        <p14:creationId xmlns:p14="http://schemas.microsoft.com/office/powerpoint/2010/main" val="2347059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id-ID" b="1" dirty="0">
                <a:latin typeface="Blackadder ITC" panose="04020505051007020D02" pitchFamily="82" charset="0"/>
              </a:rPr>
              <a:t>Lanjutan</a:t>
            </a:r>
            <a:endParaRPr lang="id-ID" dirty="0"/>
          </a:p>
        </p:txBody>
      </p:sp>
      <p:sp>
        <p:nvSpPr>
          <p:cNvPr id="3" name="Content Placeholder 2"/>
          <p:cNvSpPr>
            <a:spLocks noGrp="1"/>
          </p:cNvSpPr>
          <p:nvPr>
            <p:ph idx="1"/>
          </p:nvPr>
        </p:nvSpPr>
        <p:spPr/>
        <p:txBody>
          <a:bodyPr/>
          <a:lstStyle/>
          <a:p>
            <a:pPr marL="0" indent="0">
              <a:buNone/>
            </a:pPr>
            <a:r>
              <a:rPr lang="id-ID" dirty="0" smtClean="0"/>
              <a:t>Perkembangan pemikiran </a:t>
            </a:r>
            <a:r>
              <a:rPr lang="id-ID" dirty="0"/>
              <a:t>pendidikan IPS yang terwujudkan dalam kurikulum sampai dengan dasawarsa 1990-an ini, pendidikan IPS di Indonesia mempunyai dua konsep pendidikan IPS, yakni: pertama, pendidikan LPS yang diajarkan dalam tradisi “citizenship transmission” dalam bentuk mata pelajaran Pendidikan Pancasila dan. Kewarganegaraan dan Sejarah Nasional; kedua, pendidikan IPS yang diajarkan dalam tradisi “social science” dalam bentuk pendidikan IPS terpisah dari SMU, yang terkonfederasi di SLTP, dan. yang terintegrasi di SD</a:t>
            </a:r>
          </a:p>
        </p:txBody>
      </p:sp>
    </p:spTree>
    <p:extLst>
      <p:ext uri="{BB962C8B-B14F-4D97-AF65-F5344CB8AC3E}">
        <p14:creationId xmlns:p14="http://schemas.microsoft.com/office/powerpoint/2010/main" val="677083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id-ID" b="1" dirty="0">
                <a:latin typeface="Blackadder ITC" panose="04020505051007020D02" pitchFamily="82" charset="0"/>
              </a:rPr>
              <a:t>Lanjutan</a:t>
            </a:r>
            <a:endParaRPr lang="id-ID" dirty="0"/>
          </a:p>
        </p:txBody>
      </p:sp>
      <p:sp>
        <p:nvSpPr>
          <p:cNvPr id="3" name="Content Placeholder 2"/>
          <p:cNvSpPr>
            <a:spLocks noGrp="1"/>
          </p:cNvSpPr>
          <p:nvPr>
            <p:ph idx="1"/>
          </p:nvPr>
        </p:nvSpPr>
        <p:spPr/>
        <p:txBody>
          <a:bodyPr>
            <a:normAutofit lnSpcReduction="10000"/>
          </a:bodyPr>
          <a:lstStyle/>
          <a:p>
            <a:pPr marL="0" indent="0">
              <a:buNone/>
            </a:pPr>
            <a:r>
              <a:rPr lang="id-ID" dirty="0" smtClean="0"/>
              <a:t>Perkembangan pemikiran </a:t>
            </a:r>
            <a:r>
              <a:rPr lang="id-ID" dirty="0"/>
              <a:t>yang berkembang di Indonesia, sampai saat ini pendidikan IPS terpilah dalam dua arah, yakni: pertama, PIPS untuk dunia persekolahan yang pada dasarnya merupakan penyederhanaan dari ilmu-ilmu sosial, dan humaniora, yang diorganisasikan secara psiko-pedagogis untuk tujuan pendidikan persekolahan; dan kedua, PDIPS untuk perguruan tinggi pendidikan guru IPS yang pada dasarnya merupakan penyeleksian dan pengorganisasian secara ilmiah dan meta psiko-pedagogis dari ilmu-ilmu sosial, humaniora, dan disiplin lain yang relevan, untuk tujuan pendidikan profesional guru IPS. PIPS merupakan salah satu contents dalam PDIPS.</a:t>
            </a:r>
          </a:p>
        </p:txBody>
      </p:sp>
    </p:spTree>
    <p:extLst>
      <p:ext uri="{BB962C8B-B14F-4D97-AF65-F5344CB8AC3E}">
        <p14:creationId xmlns:p14="http://schemas.microsoft.com/office/powerpoint/2010/main" val="3580942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Trimakasih</a:t>
            </a:r>
            <a:endParaRPr lang="id-ID" b="1" dirty="0"/>
          </a:p>
        </p:txBody>
      </p:sp>
      <p:sp>
        <p:nvSpPr>
          <p:cNvPr id="3" name="Text Placeholder 2"/>
          <p:cNvSpPr>
            <a:spLocks noGrp="1"/>
          </p:cNvSpPr>
          <p:nvPr>
            <p:ph type="body" idx="1"/>
          </p:nvPr>
        </p:nvSpPr>
        <p:spPr/>
        <p:txBody>
          <a:bodyPr/>
          <a:lstStyle/>
          <a:p>
            <a:endParaRPr lang="id-ID"/>
          </a:p>
        </p:txBody>
      </p:sp>
    </p:spTree>
    <p:extLst>
      <p:ext uri="{BB962C8B-B14F-4D97-AF65-F5344CB8AC3E}">
        <p14:creationId xmlns:p14="http://schemas.microsoft.com/office/powerpoint/2010/main" val="3089866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A. Pengertian </a:t>
            </a:r>
            <a:r>
              <a:rPr lang="id-ID" b="1" dirty="0"/>
              <a:t>Ilmu Pengetahuan Sosial </a:t>
            </a:r>
          </a:p>
        </p:txBody>
      </p:sp>
      <p:sp>
        <p:nvSpPr>
          <p:cNvPr id="3" name="Content Placeholder 2"/>
          <p:cNvSpPr>
            <a:spLocks noGrp="1"/>
          </p:cNvSpPr>
          <p:nvPr>
            <p:ph idx="1"/>
          </p:nvPr>
        </p:nvSpPr>
        <p:spPr/>
        <p:txBody>
          <a:bodyPr>
            <a:normAutofit/>
          </a:bodyPr>
          <a:lstStyle/>
          <a:p>
            <a:pPr marL="0" indent="0">
              <a:buNone/>
            </a:pPr>
            <a:r>
              <a:rPr lang="id-ID" dirty="0"/>
              <a:t>IPS merupakan salah satu mata pelajaran yang diberikan mulai dari SD/MI/SDLB sampai SMA/MA/SMK. IPS mengkaji seperangkat peristiwa, fakta,konsep, dan generalisasi yang berkaitan dengan isu </a:t>
            </a:r>
            <a:r>
              <a:rPr lang="id-ID" dirty="0" smtClean="0"/>
              <a:t>sosial.</a:t>
            </a:r>
          </a:p>
          <a:p>
            <a:pPr marL="0" indent="0">
              <a:buNone/>
            </a:pPr>
            <a:r>
              <a:rPr lang="id-ID" dirty="0" smtClean="0"/>
              <a:t>Bahwa:</a:t>
            </a:r>
          </a:p>
          <a:p>
            <a:pPr marL="0" indent="0" algn="just">
              <a:buNone/>
            </a:pPr>
            <a:r>
              <a:rPr lang="id-ID" sz="2000" i="1" dirty="0" smtClean="0"/>
              <a:t>Social </a:t>
            </a:r>
            <a:r>
              <a:rPr lang="id-ID" sz="2000" i="1" dirty="0"/>
              <a:t>studies is the integrated study of the social sciences and humanities to promote civic competence. Within the school program, social studies provides coordinated, systemic study drawing, upon such disciplines as anthropology, archaelogy, economics, geography, history, law, philosophy, political science, psychology, religion, and sociology, as well as appropriate content from the humanities, mathematics, and natural sciences</a:t>
            </a:r>
          </a:p>
        </p:txBody>
      </p:sp>
    </p:spTree>
    <p:extLst>
      <p:ext uri="{BB962C8B-B14F-4D97-AF65-F5344CB8AC3E}">
        <p14:creationId xmlns:p14="http://schemas.microsoft.com/office/powerpoint/2010/main" val="1365154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latin typeface="Blackadder ITC" panose="04020505051007020D02" pitchFamily="82" charset="0"/>
              </a:rPr>
              <a:t>Lanjutan</a:t>
            </a:r>
            <a:endParaRPr lang="id-ID" b="1" dirty="0">
              <a:latin typeface="Blackadder ITC" panose="04020505051007020D02" pitchFamily="82" charset="0"/>
            </a:endParaRPr>
          </a:p>
        </p:txBody>
      </p:sp>
      <p:sp>
        <p:nvSpPr>
          <p:cNvPr id="3" name="Content Placeholder 2"/>
          <p:cNvSpPr>
            <a:spLocks noGrp="1"/>
          </p:cNvSpPr>
          <p:nvPr>
            <p:ph idx="1"/>
          </p:nvPr>
        </p:nvSpPr>
        <p:spPr/>
        <p:txBody>
          <a:bodyPr/>
          <a:lstStyle/>
          <a:p>
            <a:pPr marL="0" indent="0" algn="just">
              <a:buNone/>
            </a:pPr>
            <a:r>
              <a:rPr lang="id-ID" dirty="0"/>
              <a:t>IPS merupakan studi social yang memadukan ilmu sosial dan humaniora untuk meningkatkan kompetensi kewarganegaraan. Dengan program sekolah, IPS dikembangkan dengan perpaduan yang sistematis berdasarkan disiplin ilmu antropologi, arkeologi, ekonomi, geografi, sejarah, hukum, filosofi, ilmu politik, psikologi, agama, dan sosiologi, serta materi yang diperlukan dari ilmu humaniora, matematika, dan ilmu </a:t>
            </a:r>
            <a:r>
              <a:rPr lang="id-ID" dirty="0" smtClean="0"/>
              <a:t>alam.</a:t>
            </a:r>
            <a:endParaRPr lang="id-ID" dirty="0"/>
          </a:p>
        </p:txBody>
      </p:sp>
    </p:spTree>
    <p:extLst>
      <p:ext uri="{BB962C8B-B14F-4D97-AF65-F5344CB8AC3E}">
        <p14:creationId xmlns:p14="http://schemas.microsoft.com/office/powerpoint/2010/main" val="1607306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B. </a:t>
            </a:r>
            <a:r>
              <a:rPr lang="id-ID" b="1" dirty="0"/>
              <a:t>Tujuan dan Fungsi Ilmu Pengetahuan Sosial </a:t>
            </a:r>
            <a:endParaRPr lang="id-ID" dirty="0"/>
          </a:p>
        </p:txBody>
      </p:sp>
      <p:sp>
        <p:nvSpPr>
          <p:cNvPr id="3" name="Content Placeholder 2"/>
          <p:cNvSpPr>
            <a:spLocks noGrp="1"/>
          </p:cNvSpPr>
          <p:nvPr>
            <p:ph idx="1"/>
          </p:nvPr>
        </p:nvSpPr>
        <p:spPr/>
        <p:txBody>
          <a:bodyPr/>
          <a:lstStyle/>
          <a:p>
            <a:pPr marL="0" indent="0">
              <a:buNone/>
            </a:pPr>
            <a:r>
              <a:rPr lang="id-ID" dirty="0" smtClean="0"/>
              <a:t>Menurut National </a:t>
            </a:r>
            <a:r>
              <a:rPr lang="id-ID" dirty="0"/>
              <a:t>Council Social Studies (2003) adalah “The primary purpose of social studies is to help young people develop the ability to make informed and reasoned decisions for the public good as citizens of culturally diverse, democratic society in an interdependent world”. Tujuan utama IPS adalah membantu manusia (generasi) muda mengembangkan kemampuan untuk membuat keputusan yang informatif dan rasional sebagai warga negara yang baik dari budaya yang berbeda-beda serta dalam konteks masyarakat yang demokratis dalam dunia yang saling membutuhkan.</a:t>
            </a:r>
          </a:p>
          <a:p>
            <a:pPr marL="0" indent="0">
              <a:buNone/>
            </a:pPr>
            <a:endParaRPr lang="id-ID" dirty="0"/>
          </a:p>
        </p:txBody>
      </p:sp>
    </p:spTree>
    <p:extLst>
      <p:ext uri="{BB962C8B-B14F-4D97-AF65-F5344CB8AC3E}">
        <p14:creationId xmlns:p14="http://schemas.microsoft.com/office/powerpoint/2010/main" val="926767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100" b="1" dirty="0"/>
              <a:t>Menurut BSNP (2006: 45), IPS bertujuan agar peserta didik memiliki kemampuan sebagai berikut: </a:t>
            </a:r>
            <a:endParaRPr lang="id-ID" dirty="0"/>
          </a:p>
        </p:txBody>
      </p:sp>
      <p:sp>
        <p:nvSpPr>
          <p:cNvPr id="3" name="Content Placeholder 2"/>
          <p:cNvSpPr>
            <a:spLocks noGrp="1"/>
          </p:cNvSpPr>
          <p:nvPr>
            <p:ph idx="1"/>
          </p:nvPr>
        </p:nvSpPr>
        <p:spPr/>
        <p:txBody>
          <a:bodyPr>
            <a:normAutofit lnSpcReduction="10000"/>
          </a:bodyPr>
          <a:lstStyle/>
          <a:p>
            <a:pPr lvl="0"/>
            <a:r>
              <a:rPr lang="id-ID" dirty="0"/>
              <a:t>Mengenal konsep-konsep yang berkaitan dengan kehidupan masyarakat dan lingkungannya;</a:t>
            </a:r>
          </a:p>
          <a:p>
            <a:pPr lvl="0"/>
            <a:r>
              <a:rPr lang="id-ID" dirty="0"/>
              <a:t>Memiliki kemampuan dasar untuk berpikir logis dan kritis, rasa ingin tahu, inkuiri, memecahkan masalah, dan keterampilan dalam kehidupan sosial; </a:t>
            </a:r>
          </a:p>
          <a:p>
            <a:pPr lvl="0"/>
            <a:r>
              <a:rPr lang="id-ID" dirty="0"/>
              <a:t>Memiliki komitmen dan kesadaran terhadap nilai-nilai sosial dan kemanusiaan;</a:t>
            </a:r>
          </a:p>
          <a:p>
            <a:pPr lvl="0"/>
            <a:r>
              <a:rPr lang="id-ID" dirty="0"/>
              <a:t>Memiliki kemampuan berkomunikasi, bekerjasama, dan berkompetensi dalam masyarakat yang majemuk di tingkat lokal, nasional, dan global. </a:t>
            </a:r>
          </a:p>
          <a:p>
            <a:pPr marL="0" indent="0">
              <a:buNone/>
            </a:pPr>
            <a:endParaRPr lang="id-ID" dirty="0"/>
          </a:p>
        </p:txBody>
      </p:sp>
    </p:spTree>
    <p:extLst>
      <p:ext uri="{BB962C8B-B14F-4D97-AF65-F5344CB8AC3E}">
        <p14:creationId xmlns:p14="http://schemas.microsoft.com/office/powerpoint/2010/main" val="4042599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600" dirty="0" smtClean="0"/>
              <a:t>C. </a:t>
            </a:r>
            <a:r>
              <a:rPr lang="id-ID" sz="3600" dirty="0"/>
              <a:t>Ruang Lingkup dan Materi Ilmu Pengetahuan Sosial </a:t>
            </a:r>
          </a:p>
        </p:txBody>
      </p:sp>
      <p:sp>
        <p:nvSpPr>
          <p:cNvPr id="3" name="Content Placeholder 2"/>
          <p:cNvSpPr>
            <a:spLocks noGrp="1"/>
          </p:cNvSpPr>
          <p:nvPr>
            <p:ph idx="1"/>
          </p:nvPr>
        </p:nvSpPr>
        <p:spPr/>
        <p:txBody>
          <a:bodyPr/>
          <a:lstStyle/>
          <a:p>
            <a:pPr marL="0" indent="0">
              <a:buNone/>
            </a:pPr>
            <a:r>
              <a:rPr lang="id-ID" dirty="0" smtClean="0"/>
              <a:t>Ruang </a:t>
            </a:r>
            <a:r>
              <a:rPr lang="id-ID" dirty="0"/>
              <a:t>lingkup mata pelajaran IPS meliputi aspek-aspek sebagai berikut:</a:t>
            </a:r>
          </a:p>
          <a:p>
            <a:pPr marL="514350" lvl="0" indent="-514350">
              <a:buAutoNum type="arabicPeriod"/>
            </a:pPr>
            <a:r>
              <a:rPr lang="id-ID" dirty="0" smtClean="0"/>
              <a:t>Manusia</a:t>
            </a:r>
            <a:r>
              <a:rPr lang="id-ID" dirty="0"/>
              <a:t>, tempat, dan </a:t>
            </a:r>
            <a:r>
              <a:rPr lang="id-ID" dirty="0" smtClean="0"/>
              <a:t>lingkungan.</a:t>
            </a:r>
          </a:p>
          <a:p>
            <a:pPr marL="514350" lvl="0" indent="-514350">
              <a:buAutoNum type="arabicPeriod"/>
            </a:pPr>
            <a:r>
              <a:rPr lang="id-ID" dirty="0" smtClean="0"/>
              <a:t>Waktu</a:t>
            </a:r>
            <a:r>
              <a:rPr lang="id-ID" dirty="0"/>
              <a:t>, keberlanjutan, dan </a:t>
            </a:r>
            <a:r>
              <a:rPr lang="id-ID" dirty="0" smtClean="0"/>
              <a:t>perubahan.</a:t>
            </a:r>
          </a:p>
          <a:p>
            <a:pPr marL="514350" lvl="0" indent="-514350">
              <a:buAutoNum type="arabicPeriod"/>
            </a:pPr>
            <a:r>
              <a:rPr lang="id-ID" dirty="0" smtClean="0"/>
              <a:t>Sistem </a:t>
            </a:r>
            <a:r>
              <a:rPr lang="id-ID" dirty="0"/>
              <a:t>sosial dan </a:t>
            </a:r>
            <a:r>
              <a:rPr lang="id-ID" dirty="0" smtClean="0"/>
              <a:t>budaya.</a:t>
            </a:r>
          </a:p>
          <a:p>
            <a:pPr marL="514350" lvl="0" indent="-514350">
              <a:buAutoNum type="arabicPeriod"/>
            </a:pPr>
            <a:r>
              <a:rPr lang="id-ID" dirty="0" smtClean="0"/>
              <a:t>Perilaku </a:t>
            </a:r>
            <a:r>
              <a:rPr lang="id-ID" dirty="0"/>
              <a:t>ekonomi dan kesejahteraan (BSNP, 2007: 575). </a:t>
            </a:r>
          </a:p>
          <a:p>
            <a:pPr marL="0" indent="0">
              <a:buNone/>
            </a:pPr>
            <a:endParaRPr lang="id-ID" dirty="0"/>
          </a:p>
        </p:txBody>
      </p:sp>
    </p:spTree>
    <p:extLst>
      <p:ext uri="{BB962C8B-B14F-4D97-AF65-F5344CB8AC3E}">
        <p14:creationId xmlns:p14="http://schemas.microsoft.com/office/powerpoint/2010/main" val="3946478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D. </a:t>
            </a:r>
            <a:r>
              <a:rPr lang="id-ID" b="1" dirty="0"/>
              <a:t>PARADIGMA PENDIDIKAN </a:t>
            </a:r>
            <a:r>
              <a:rPr lang="id-ID" b="1" dirty="0" smtClean="0"/>
              <a:t>IPS</a:t>
            </a:r>
            <a:endParaRPr lang="id-ID" dirty="0"/>
          </a:p>
        </p:txBody>
      </p:sp>
      <p:sp>
        <p:nvSpPr>
          <p:cNvPr id="3" name="Content Placeholder 2"/>
          <p:cNvSpPr>
            <a:spLocks noGrp="1"/>
          </p:cNvSpPr>
          <p:nvPr>
            <p:ph idx="1"/>
          </p:nvPr>
        </p:nvSpPr>
        <p:spPr/>
        <p:txBody>
          <a:bodyPr/>
          <a:lstStyle/>
          <a:p>
            <a:pPr marL="0" indent="0">
              <a:buNone/>
            </a:pPr>
            <a:r>
              <a:rPr lang="id-ID" b="1" dirty="0"/>
              <a:t>PERKEMBANGAN MASYARAKAT INDONESIA</a:t>
            </a:r>
            <a:endParaRPr lang="id-ID" dirty="0"/>
          </a:p>
          <a:p>
            <a:pPr marL="0" indent="0">
              <a:buNone/>
            </a:pPr>
            <a:r>
              <a:rPr lang="id-ID" dirty="0"/>
              <a:t>Pemikiran mengenai konsep pendidikan IPS di Indonesia banyak dipengaruhi oleh pemikiran studi sosial di Amerika Serikat sebagai salah satu negara yang memiliki pengalaman panjang dan reputasi akademis yang signifikan dalam bidang itu. Reputasi tersebut tampak dalam perkembangan pemikiran mengenai bidang itu seperti dapat disimak dari berbagai karya akademis yang antara lain dipublikasikan oleh National Council for the Social Studies (NCSS).</a:t>
            </a:r>
          </a:p>
        </p:txBody>
      </p:sp>
    </p:spTree>
    <p:extLst>
      <p:ext uri="{BB962C8B-B14F-4D97-AF65-F5344CB8AC3E}">
        <p14:creationId xmlns:p14="http://schemas.microsoft.com/office/powerpoint/2010/main" val="1414623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id-ID" b="1" dirty="0">
                <a:latin typeface="Blackadder ITC" panose="04020505051007020D02" pitchFamily="82" charset="0"/>
              </a:rPr>
              <a:t>Lanjutan</a:t>
            </a:r>
            <a:endParaRPr lang="id-ID" dirty="0"/>
          </a:p>
        </p:txBody>
      </p:sp>
      <p:sp>
        <p:nvSpPr>
          <p:cNvPr id="3" name="Content Placeholder 2"/>
          <p:cNvSpPr>
            <a:spLocks noGrp="1"/>
          </p:cNvSpPr>
          <p:nvPr>
            <p:ph idx="1"/>
          </p:nvPr>
        </p:nvSpPr>
        <p:spPr/>
        <p:txBody>
          <a:bodyPr/>
          <a:lstStyle/>
          <a:p>
            <a:pPr marL="0" indent="0">
              <a:buNone/>
            </a:pPr>
            <a:r>
              <a:rPr lang="id-ID" dirty="0"/>
              <a:t>Konsep IPS untuk pertama kalinya masuk ke dalam dunia persekolahan terjadi pada tahun 1972-1973, yakni dalam Kurikulum Proyek Perintis Sekolah Pembangunan (PPSP) IKIP Bandung. Dalam Kurikulum SD 8 tahun PPSP digunakan istilah “Pendidikan Kewargaan Negara/Studi Sosial” sebagai mata pelajaran sosial terpadu. Dalam Kurikulum tersebut digunakan istilah Pendidikan Kewargaan negara yang di dalamnya tercakup Sejarah Indonesia, Ilmu Bumi Indonesia, dan Civics yang diartikan sebagai Pengetahuan Kewargaan Negara.</a:t>
            </a:r>
          </a:p>
        </p:txBody>
      </p:sp>
    </p:spTree>
    <p:extLst>
      <p:ext uri="{BB962C8B-B14F-4D97-AF65-F5344CB8AC3E}">
        <p14:creationId xmlns:p14="http://schemas.microsoft.com/office/powerpoint/2010/main" val="3980161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id-ID" b="1" dirty="0">
                <a:latin typeface="Blackadder ITC" panose="04020505051007020D02" pitchFamily="82" charset="0"/>
              </a:rPr>
              <a:t>Lanjutan</a:t>
            </a:r>
            <a:endParaRPr lang="id-ID" dirty="0"/>
          </a:p>
        </p:txBody>
      </p:sp>
      <p:sp>
        <p:nvSpPr>
          <p:cNvPr id="3" name="Content Placeholder 2"/>
          <p:cNvSpPr>
            <a:spLocks noGrp="1"/>
          </p:cNvSpPr>
          <p:nvPr>
            <p:ph idx="1"/>
          </p:nvPr>
        </p:nvSpPr>
        <p:spPr/>
        <p:txBody>
          <a:bodyPr/>
          <a:lstStyle/>
          <a:p>
            <a:pPr marL="0" indent="0">
              <a:buNone/>
            </a:pPr>
            <a:r>
              <a:rPr lang="id-ID" dirty="0"/>
              <a:t>Dalam Kurikulum 1975 pendidikan IPS menampilkan empat profil, yakni: (1) Pendidikan Moral Pancasila menggantikan Pendidikan Kewargaan Negara sebagai suatu bentuk pendidikan IPS khusus yang mewadahi tradisi “citizenship transmission”; (2) pendidikan IPS terpadu untuk Sekolah Dasar; (3) pendidikan IPS terkonfederasi untuk SMP yang menempatkan IPS sebagai konsep payung yang menaungi mata pelajaran geografi, sejarah, dan ekonomi koperasi; dan (4) pendidikan IPS terpisah-pisah yang mencakup mata pelajaran sejarah, geografi, dan ekonomi untuk SMA, atau sejarah dan geografi untuk SPG.</a:t>
            </a:r>
            <a:endParaRPr lang="id-ID" b="1" dirty="0"/>
          </a:p>
        </p:txBody>
      </p:sp>
    </p:spTree>
    <p:extLst>
      <p:ext uri="{BB962C8B-B14F-4D97-AF65-F5344CB8AC3E}">
        <p14:creationId xmlns:p14="http://schemas.microsoft.com/office/powerpoint/2010/main" val="153903550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44</TotalTime>
  <Words>838</Words>
  <Application>Microsoft Office PowerPoint</Application>
  <PresentationFormat>Widescreen</PresentationFormat>
  <Paragraphs>34</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Blackadder ITC</vt:lpstr>
      <vt:lpstr>Garamond</vt:lpstr>
      <vt:lpstr>Organic</vt:lpstr>
      <vt:lpstr>HAKIKAT IPS </vt:lpstr>
      <vt:lpstr>A. Pengertian Ilmu Pengetahuan Sosial </vt:lpstr>
      <vt:lpstr>Lanjutan</vt:lpstr>
      <vt:lpstr>B. Tujuan dan Fungsi Ilmu Pengetahuan Sosial </vt:lpstr>
      <vt:lpstr>Menurut BSNP (2006: 45), IPS bertujuan agar peserta didik memiliki kemampuan sebagai berikut: </vt:lpstr>
      <vt:lpstr>C. Ruang Lingkup dan Materi Ilmu Pengetahuan Sosial </vt:lpstr>
      <vt:lpstr>D. PARADIGMA PENDIDIKAN IPS</vt:lpstr>
      <vt:lpstr>Lanjutan</vt:lpstr>
      <vt:lpstr>Lanjutan</vt:lpstr>
      <vt:lpstr>Lanjutan</vt:lpstr>
      <vt:lpstr>Lanjutan</vt:lpstr>
      <vt:lpstr>Trimakasih</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HAKIKAT IPS</dc:title>
  <dc:creator>mobile</dc:creator>
  <cp:lastModifiedBy>mobile</cp:lastModifiedBy>
  <cp:revision>3</cp:revision>
  <dcterms:created xsi:type="dcterms:W3CDTF">2021-07-07T06:53:08Z</dcterms:created>
  <dcterms:modified xsi:type="dcterms:W3CDTF">2021-07-07T07:37:26Z</dcterms:modified>
</cp:coreProperties>
</file>