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2" r:id="rId3"/>
    <p:sldMasterId id="2147483664" r:id="rId4"/>
    <p:sldMasterId id="2147483666" r:id="rId5"/>
    <p:sldMasterId id="2147483668" r:id="rId6"/>
    <p:sldMasterId id="2147483670" r:id="rId7"/>
  </p:sldMasterIdLst>
  <p:notesMasterIdLst>
    <p:notesMasterId r:id="rId35"/>
  </p:notesMasterIdLst>
  <p:sldIdLst>
    <p:sldId id="256" r:id="rId8"/>
    <p:sldId id="257" r:id="rId9"/>
    <p:sldId id="258" r:id="rId10"/>
    <p:sldId id="259" r:id="rId11"/>
    <p:sldId id="260" r:id="rId12"/>
    <p:sldId id="261" r:id="rId13"/>
    <p:sldId id="262" r:id="rId14"/>
    <p:sldId id="263" r:id="rId15"/>
    <p:sldId id="264" r:id="rId16"/>
    <p:sldId id="265" r:id="rId17"/>
    <p:sldId id="266" r:id="rId18"/>
    <p:sldId id="282" r:id="rId19"/>
    <p:sldId id="268" r:id="rId20"/>
    <p:sldId id="363" r:id="rId21"/>
    <p:sldId id="270" r:id="rId22"/>
    <p:sldId id="359" r:id="rId23"/>
    <p:sldId id="360" r:id="rId24"/>
    <p:sldId id="361" r:id="rId25"/>
    <p:sldId id="362" r:id="rId26"/>
    <p:sldId id="283" r:id="rId27"/>
    <p:sldId id="276" r:id="rId28"/>
    <p:sldId id="365" r:id="rId29"/>
    <p:sldId id="364" r:id="rId30"/>
    <p:sldId id="366" r:id="rId31"/>
    <p:sldId id="368" r:id="rId32"/>
    <p:sldId id="367" r:id="rId33"/>
    <p:sldId id="370" r:id="rId34"/>
  </p:sldIdLst>
  <p:sldSz cx="12192000" cy="6858000"/>
  <p:notesSz cx="6858000" cy="9144000"/>
  <p:embeddedFontLst>
    <p:embeddedFont>
      <p:font typeface="Arial Black" panose="020B0A04020102020204" pitchFamily="34" charset="0"/>
      <p:regular r:id="rId36"/>
      <p:bold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Helvetica Neue" panose="020B060402020202020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gcyevLir5GaF2OVyKZQVDb3xQ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C4CBBD-B5E5-460B-97F9-25E5D61A3EFF}">
  <a:tblStyle styleId="{03C4CBBD-B5E5-460B-97F9-25E5D61A3EF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4.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9.fntdata"/><Relationship Id="rId52"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font" Target="fonts/font16.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 Copyright </a:t>
            </a:r>
            <a:r>
              <a:rPr lang="en-GB" b="1"/>
              <a:t>PresentationGO.com</a:t>
            </a:r>
            <a:r>
              <a:rPr lang="en-GB"/>
              <a:t> – The free PowerPoint and Google Slides template library</a:t>
            </a:r>
            <a:endParaRPr/>
          </a:p>
        </p:txBody>
      </p:sp>
      <p:sp>
        <p:nvSpPr>
          <p:cNvPr id="299" name="Google Shape;29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974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 Copyright </a:t>
            </a:r>
            <a:r>
              <a:rPr lang="en-GB" b="1"/>
              <a:t>PresentationGO.com</a:t>
            </a:r>
            <a:r>
              <a:rPr lang="en-GB"/>
              <a:t> – The free PowerPoint and Google Slides template library</a:t>
            </a:r>
            <a:endParaRPr/>
          </a:p>
        </p:txBody>
      </p:sp>
      <p:sp>
        <p:nvSpPr>
          <p:cNvPr id="339" name="Google Shape;33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 Copyright </a:t>
            </a:r>
            <a:r>
              <a:rPr lang="en-GB" b="1"/>
              <a:t>PresentationGO.com</a:t>
            </a:r>
            <a:r>
              <a:rPr lang="en-GB"/>
              <a:t> – The free PowerPoint and Google Slides template library</a:t>
            </a:r>
            <a:endParaRPr/>
          </a:p>
        </p:txBody>
      </p:sp>
      <p:sp>
        <p:nvSpPr>
          <p:cNvPr id="373" name="Google Shape;3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161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 Copyright </a:t>
            </a:r>
            <a:r>
              <a:rPr lang="en-GB" b="1"/>
              <a:t>PresentationGo.com</a:t>
            </a:r>
            <a:r>
              <a:rPr lang="en-GB"/>
              <a:t> – The free PowerPoint template library</a:t>
            </a:r>
            <a:endParaRPr/>
          </a:p>
        </p:txBody>
      </p:sp>
      <p:sp>
        <p:nvSpPr>
          <p:cNvPr id="467" name="Google Shape;46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93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 Copyright </a:t>
            </a:r>
            <a:r>
              <a:rPr lang="en-GB" b="1"/>
              <a:t>PresentationGO.com</a:t>
            </a:r>
            <a:r>
              <a:rPr lang="en-GB"/>
              <a:t> – The free PowerPoint and Google Slides template library</a:t>
            </a:r>
            <a:endParaRPr/>
          </a:p>
        </p:txBody>
      </p:sp>
      <p:sp>
        <p:nvSpPr>
          <p:cNvPr id="166" name="Google Shape;16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 Copyright </a:t>
            </a:r>
            <a:r>
              <a:rPr lang="en-GB" b="1"/>
              <a:t>PresentationGO.com</a:t>
            </a:r>
            <a:r>
              <a:rPr lang="en-GB"/>
              <a:t> – The free PowerPoint template library</a:t>
            </a:r>
            <a:endParaRPr/>
          </a:p>
        </p:txBody>
      </p:sp>
      <p:sp>
        <p:nvSpPr>
          <p:cNvPr id="195" name="Google Shape;1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 Copyright </a:t>
            </a:r>
            <a:r>
              <a:rPr lang="en-GB" b="1"/>
              <a:t>PresentationGo.com</a:t>
            </a:r>
            <a:r>
              <a:rPr lang="en-GB"/>
              <a:t> – The free PowerPoint template library</a:t>
            </a:r>
            <a:endParaRPr/>
          </a:p>
        </p:txBody>
      </p:sp>
      <p:sp>
        <p:nvSpPr>
          <p:cNvPr id="240" name="Google Shape;2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EFEDEE"/>
            </a:gs>
            <a:gs pos="52999">
              <a:srgbClr val="F1EFF0"/>
            </a:gs>
            <a:gs pos="77000">
              <a:srgbClr val="EFEDEE"/>
            </a:gs>
            <a:gs pos="100000">
              <a:srgbClr val="EFEBEC"/>
            </a:gs>
          </a:gsLst>
          <a:lin ang="5400000" scaled="0"/>
        </a:gradFill>
        <a:effectLst/>
      </p:bgPr>
    </p:bg>
    <p:spTree>
      <p:nvGrpSpPr>
        <p:cNvPr id="1" name="Shape 94"/>
        <p:cNvGrpSpPr/>
        <p:nvPr/>
      </p:nvGrpSpPr>
      <p:grpSpPr>
        <a:xfrm>
          <a:off x="0" y="0"/>
          <a:ext cx="0" cy="0"/>
          <a:chOff x="0" y="0"/>
          <a:chExt cx="0" cy="0"/>
        </a:xfrm>
      </p:grpSpPr>
      <p:sp>
        <p:nvSpPr>
          <p:cNvPr id="95" name="Google Shape;95;p31"/>
          <p:cNvSpPr txBox="1">
            <a:spLocks noGrp="1"/>
          </p:cNvSpPr>
          <p:nvPr>
            <p:ph type="title"/>
          </p:nvPr>
        </p:nvSpPr>
        <p:spPr>
          <a:xfrm>
            <a:off x="838200" y="163481"/>
            <a:ext cx="10515600" cy="739056"/>
          </a:xfrm>
          <a:prstGeom prst="rect">
            <a:avLst/>
          </a:prstGeom>
          <a:noFill/>
          <a:ln>
            <a:noFill/>
          </a:ln>
        </p:spPr>
        <p:txBody>
          <a:bodyPr spcFirstLastPara="1" wrap="square" lIns="91425" tIns="45700" rIns="0" bIns="45700" anchor="t" anchorCtr="0">
            <a:normAutofit/>
          </a:bodyPr>
          <a:lstStyle>
            <a:lvl1pPr lvl="0" algn="l">
              <a:lnSpc>
                <a:spcPct val="90000"/>
              </a:lnSpc>
              <a:spcBef>
                <a:spcPts val="0"/>
              </a:spcBef>
              <a:spcAft>
                <a:spcPts val="0"/>
              </a:spcAft>
              <a:buClr>
                <a:schemeClr val="dk1"/>
              </a:buClr>
              <a:buSzPts val="3600"/>
              <a:buFont typeface="Helvetica Neue"/>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EFEDEE"/>
            </a:gs>
            <a:gs pos="52999">
              <a:srgbClr val="F1EFF0"/>
            </a:gs>
            <a:gs pos="77000">
              <a:srgbClr val="EFEDEE"/>
            </a:gs>
            <a:gs pos="100000">
              <a:srgbClr val="EFEBEC"/>
            </a:gs>
          </a:gsLst>
          <a:lin ang="5400000" scaled="0"/>
        </a:gradFill>
        <a:effectLst/>
      </p:bgPr>
    </p:bg>
    <p:spTree>
      <p:nvGrpSpPr>
        <p:cNvPr id="1" name="Shape 106"/>
        <p:cNvGrpSpPr/>
        <p:nvPr/>
      </p:nvGrpSpPr>
      <p:grpSpPr>
        <a:xfrm>
          <a:off x="0" y="0"/>
          <a:ext cx="0" cy="0"/>
          <a:chOff x="0" y="0"/>
          <a:chExt cx="0" cy="0"/>
        </a:xfrm>
      </p:grpSpPr>
      <p:sp>
        <p:nvSpPr>
          <p:cNvPr id="107" name="Google Shape;107;p33"/>
          <p:cNvSpPr txBox="1">
            <a:spLocks noGrp="1"/>
          </p:cNvSpPr>
          <p:nvPr>
            <p:ph type="title"/>
          </p:nvPr>
        </p:nvSpPr>
        <p:spPr>
          <a:xfrm>
            <a:off x="838200" y="163481"/>
            <a:ext cx="10515600" cy="739056"/>
          </a:xfrm>
          <a:prstGeom prst="rect">
            <a:avLst/>
          </a:prstGeom>
          <a:noFill/>
          <a:ln>
            <a:noFill/>
          </a:ln>
        </p:spPr>
        <p:txBody>
          <a:bodyPr spcFirstLastPara="1" wrap="square" lIns="91425" tIns="45700" rIns="0" bIns="45700" anchor="t" anchorCtr="0">
            <a:normAutofit/>
          </a:bodyPr>
          <a:lstStyle>
            <a:lvl1pPr lvl="0" algn="l">
              <a:lnSpc>
                <a:spcPct val="90000"/>
              </a:lnSpc>
              <a:spcBef>
                <a:spcPts val="0"/>
              </a:spcBef>
              <a:spcAft>
                <a:spcPts val="0"/>
              </a:spcAft>
              <a:buClr>
                <a:schemeClr val="dk1"/>
              </a:buClr>
              <a:buSzPts val="3600"/>
              <a:buFont typeface="Helvetica Neue"/>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08" name="Google Shape;108;p33"/>
          <p:cNvGrpSpPr/>
          <p:nvPr/>
        </p:nvGrpSpPr>
        <p:grpSpPr>
          <a:xfrm>
            <a:off x="12554553" y="1"/>
            <a:ext cx="1647523" cy="1816099"/>
            <a:chOff x="12554553" y="1"/>
            <a:chExt cx="1647523" cy="1816099"/>
          </a:xfrm>
        </p:grpSpPr>
        <p:sp>
          <p:nvSpPr>
            <p:cNvPr id="109" name="Google Shape;109;p33"/>
            <p:cNvSpPr/>
            <p:nvPr/>
          </p:nvSpPr>
          <p:spPr>
            <a:xfrm>
              <a:off x="12554553" y="1"/>
              <a:ext cx="1644047" cy="1816099"/>
            </a:xfrm>
            <a:prstGeom prst="foldedCorner">
              <a:avLst>
                <a:gd name="adj" fmla="val 16667"/>
              </a:avLst>
            </a:prstGeom>
            <a:solidFill>
              <a:schemeClr val="accent4"/>
            </a:solidFill>
            <a:ln>
              <a:noFill/>
            </a:ln>
            <a:effectLst>
              <a:outerShdw blurRad="101600" dist="63500" dir="2700000" algn="tl" rotWithShape="0">
                <a:srgbClr val="000000">
                  <a:alpha val="40000"/>
                </a:srgbClr>
              </a:outerShdw>
            </a:effectLst>
          </p:spPr>
          <p:txBody>
            <a:bodyPr spcFirstLastPara="1" wrap="square" lIns="91425" tIns="45700" rIns="0" bIns="45700" anchor="t" anchorCtr="0">
              <a:noAutofit/>
            </a:bodyPr>
            <a:lstStyle/>
            <a:p>
              <a:pPr marL="0" marR="0" lvl="0" indent="0" algn="l" rtl="0">
                <a:spcBef>
                  <a:spcPts val="0"/>
                </a:spcBef>
                <a:spcAft>
                  <a:spcPts val="0"/>
                </a:spcAft>
                <a:buNone/>
              </a:pPr>
              <a:r>
                <a:rPr lang="en-GB" sz="1400">
                  <a:solidFill>
                    <a:srgbClr val="864A04"/>
                  </a:solidFill>
                  <a:latin typeface="Calibri"/>
                  <a:ea typeface="Calibri"/>
                  <a:cs typeface="Calibri"/>
                  <a:sym typeface="Calibri"/>
                </a:rPr>
                <a:t>To insert your own icons*:</a:t>
              </a:r>
              <a:endParaRPr/>
            </a:p>
            <a:p>
              <a:pPr marL="0" marR="0" lvl="0" indent="0" algn="l" rtl="0">
                <a:spcBef>
                  <a:spcPts val="0"/>
                </a:spcBef>
                <a:spcAft>
                  <a:spcPts val="0"/>
                </a:spcAft>
                <a:buNone/>
              </a:pPr>
              <a:endParaRPr sz="1400">
                <a:solidFill>
                  <a:srgbClr val="864A04"/>
                </a:solidFill>
                <a:latin typeface="Calibri"/>
                <a:ea typeface="Calibri"/>
                <a:cs typeface="Calibri"/>
                <a:sym typeface="Calibri"/>
              </a:endParaRPr>
            </a:p>
            <a:p>
              <a:pPr marL="0" marR="0" lvl="0" indent="0" algn="l" rtl="0">
                <a:spcBef>
                  <a:spcPts val="0"/>
                </a:spcBef>
                <a:spcAft>
                  <a:spcPts val="0"/>
                </a:spcAft>
                <a:buNone/>
              </a:pPr>
              <a:r>
                <a:rPr lang="en-GB" sz="1400" b="1">
                  <a:solidFill>
                    <a:srgbClr val="864A04"/>
                  </a:solidFill>
                  <a:latin typeface="Calibri"/>
                  <a:ea typeface="Calibri"/>
                  <a:cs typeface="Calibri"/>
                  <a:sym typeface="Calibri"/>
                </a:rPr>
                <a:t>Insert</a:t>
              </a:r>
              <a:r>
                <a:rPr lang="en-GB" sz="1400">
                  <a:solidFill>
                    <a:srgbClr val="864A04"/>
                  </a:solidFill>
                  <a:latin typeface="Calibri"/>
                  <a:ea typeface="Calibri"/>
                  <a:cs typeface="Calibri"/>
                  <a:sym typeface="Calibri"/>
                </a:rPr>
                <a:t> &gt;&gt; </a:t>
              </a:r>
              <a:r>
                <a:rPr lang="en-GB" sz="1400" b="1">
                  <a:solidFill>
                    <a:srgbClr val="864A04"/>
                  </a:solidFill>
                  <a:latin typeface="Calibri"/>
                  <a:ea typeface="Calibri"/>
                  <a:cs typeface="Calibri"/>
                  <a:sym typeface="Calibri"/>
                </a:rPr>
                <a:t>Icons</a:t>
              </a:r>
              <a:endParaRPr/>
            </a:p>
            <a:p>
              <a:pPr marL="0" marR="0" lvl="0" indent="0" algn="l" rtl="0">
                <a:spcBef>
                  <a:spcPts val="0"/>
                </a:spcBef>
                <a:spcAft>
                  <a:spcPts val="0"/>
                </a:spcAft>
                <a:buNone/>
              </a:pPr>
              <a:endParaRPr sz="1400">
                <a:solidFill>
                  <a:srgbClr val="864A04"/>
                </a:solidFill>
                <a:latin typeface="Calibri"/>
                <a:ea typeface="Calibri"/>
                <a:cs typeface="Calibri"/>
                <a:sym typeface="Calibri"/>
              </a:endParaRPr>
            </a:p>
            <a:p>
              <a:pPr marL="0" marR="0" lvl="0" indent="0" algn="l" rtl="0">
                <a:spcBef>
                  <a:spcPts val="0"/>
                </a:spcBef>
                <a:spcAft>
                  <a:spcPts val="0"/>
                </a:spcAft>
                <a:buNone/>
              </a:pPr>
              <a:r>
                <a:rPr lang="en-GB" sz="1200" i="1">
                  <a:solidFill>
                    <a:srgbClr val="864A04"/>
                  </a:solidFill>
                  <a:latin typeface="Calibri"/>
                  <a:ea typeface="Calibri"/>
                  <a:cs typeface="Calibri"/>
                  <a:sym typeface="Calibri"/>
                </a:rPr>
                <a:t>(*Only available to Office 365 subscribers)</a:t>
              </a:r>
              <a:endParaRPr/>
            </a:p>
          </p:txBody>
        </p:sp>
        <p:pic>
          <p:nvPicPr>
            <p:cNvPr id="110" name="Google Shape;110;p33"/>
            <p:cNvPicPr preferRelativeResize="0"/>
            <p:nvPr/>
          </p:nvPicPr>
          <p:blipFill rotWithShape="1">
            <a:blip r:embed="rId2">
              <a:alphaModFix/>
            </a:blip>
            <a:srcRect/>
            <a:stretch/>
          </p:blipFill>
          <p:spPr>
            <a:xfrm>
              <a:off x="13802027" y="424090"/>
              <a:ext cx="400050" cy="657225"/>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EFEDEE"/>
            </a:gs>
            <a:gs pos="52999">
              <a:srgbClr val="F1EFF0"/>
            </a:gs>
            <a:gs pos="77000">
              <a:srgbClr val="EFEDEE"/>
            </a:gs>
            <a:gs pos="100000">
              <a:srgbClr val="EFEBEC"/>
            </a:gs>
          </a:gsLst>
          <a:lin ang="5400000" scaled="0"/>
        </a:gradFill>
        <a:effectLst/>
      </p:bgPr>
    </p:bg>
    <p:spTree>
      <p:nvGrpSpPr>
        <p:cNvPr id="1" name="Shape 121"/>
        <p:cNvGrpSpPr/>
        <p:nvPr/>
      </p:nvGrpSpPr>
      <p:grpSpPr>
        <a:xfrm>
          <a:off x="0" y="0"/>
          <a:ext cx="0" cy="0"/>
          <a:chOff x="0" y="0"/>
          <a:chExt cx="0" cy="0"/>
        </a:xfrm>
      </p:grpSpPr>
      <p:sp>
        <p:nvSpPr>
          <p:cNvPr id="122" name="Google Shape;122;p35"/>
          <p:cNvSpPr txBox="1">
            <a:spLocks noGrp="1"/>
          </p:cNvSpPr>
          <p:nvPr>
            <p:ph type="title"/>
          </p:nvPr>
        </p:nvSpPr>
        <p:spPr>
          <a:xfrm>
            <a:off x="838200" y="163481"/>
            <a:ext cx="10515600" cy="73905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600"/>
              <a:buFont typeface="Helvetica Neue"/>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EFEDEE"/>
            </a:gs>
            <a:gs pos="52999">
              <a:srgbClr val="F1EFF0"/>
            </a:gs>
            <a:gs pos="77000">
              <a:srgbClr val="EFEDEE"/>
            </a:gs>
            <a:gs pos="100000">
              <a:srgbClr val="EFEBEC"/>
            </a:gs>
          </a:gsLst>
          <a:lin ang="5400000" scaled="0"/>
        </a:gradFill>
        <a:effectLst/>
      </p:bgPr>
    </p:bg>
    <p:spTree>
      <p:nvGrpSpPr>
        <p:cNvPr id="1" name="Shape 133"/>
        <p:cNvGrpSpPr/>
        <p:nvPr/>
      </p:nvGrpSpPr>
      <p:grpSpPr>
        <a:xfrm>
          <a:off x="0" y="0"/>
          <a:ext cx="0" cy="0"/>
          <a:chOff x="0" y="0"/>
          <a:chExt cx="0" cy="0"/>
        </a:xfrm>
      </p:grpSpPr>
      <p:sp>
        <p:nvSpPr>
          <p:cNvPr id="134" name="Google Shape;134;p37"/>
          <p:cNvSpPr txBox="1">
            <a:spLocks noGrp="1"/>
          </p:cNvSpPr>
          <p:nvPr>
            <p:ph type="title"/>
          </p:nvPr>
        </p:nvSpPr>
        <p:spPr>
          <a:xfrm>
            <a:off x="838200" y="163481"/>
            <a:ext cx="10515600" cy="739056"/>
          </a:xfrm>
          <a:prstGeom prst="rect">
            <a:avLst/>
          </a:prstGeom>
          <a:noFill/>
          <a:ln>
            <a:noFill/>
          </a:ln>
        </p:spPr>
        <p:txBody>
          <a:bodyPr spcFirstLastPara="1" wrap="square" lIns="91425" tIns="45700" rIns="0" bIns="45700" anchor="t" anchorCtr="0">
            <a:normAutofit/>
          </a:bodyPr>
          <a:lstStyle>
            <a:lvl1pPr lvl="0" algn="l">
              <a:lnSpc>
                <a:spcPct val="90000"/>
              </a:lnSpc>
              <a:spcBef>
                <a:spcPts val="0"/>
              </a:spcBef>
              <a:spcAft>
                <a:spcPts val="0"/>
              </a:spcAft>
              <a:buClr>
                <a:schemeClr val="dk1"/>
              </a:buClr>
              <a:buSzPts val="3600"/>
              <a:buFont typeface="Helvetica Neue"/>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5" name="Google Shape;135;p37"/>
          <p:cNvGrpSpPr/>
          <p:nvPr/>
        </p:nvGrpSpPr>
        <p:grpSpPr>
          <a:xfrm>
            <a:off x="12558029" y="1"/>
            <a:ext cx="1644047" cy="1816099"/>
            <a:chOff x="9433981" y="1"/>
            <a:chExt cx="1644047" cy="1816099"/>
          </a:xfrm>
        </p:grpSpPr>
        <p:sp>
          <p:nvSpPr>
            <p:cNvPr id="136" name="Google Shape;136;p37"/>
            <p:cNvSpPr/>
            <p:nvPr/>
          </p:nvSpPr>
          <p:spPr>
            <a:xfrm>
              <a:off x="9433981" y="1"/>
              <a:ext cx="1644047" cy="1816099"/>
            </a:xfrm>
            <a:prstGeom prst="foldedCorner">
              <a:avLst>
                <a:gd name="adj" fmla="val 16667"/>
              </a:avLst>
            </a:prstGeom>
            <a:solidFill>
              <a:schemeClr val="accent4"/>
            </a:solidFill>
            <a:ln>
              <a:noFill/>
            </a:ln>
            <a:effectLst>
              <a:outerShdw blurRad="101600" dist="63500" dir="2700000" algn="tl" rotWithShape="0">
                <a:srgbClr val="000000">
                  <a:alpha val="40000"/>
                </a:srgbClr>
              </a:outerShdw>
            </a:effectLst>
          </p:spPr>
          <p:txBody>
            <a:bodyPr spcFirstLastPara="1" wrap="square" lIns="91425" tIns="45700" rIns="0" bIns="45700" anchor="t" anchorCtr="0">
              <a:noAutofit/>
            </a:bodyPr>
            <a:lstStyle/>
            <a:p>
              <a:pPr marL="0" marR="0" lvl="0" indent="0" algn="l" rtl="0">
                <a:spcBef>
                  <a:spcPts val="0"/>
                </a:spcBef>
                <a:spcAft>
                  <a:spcPts val="0"/>
                </a:spcAft>
                <a:buNone/>
              </a:pPr>
              <a:r>
                <a:rPr lang="en-GB" sz="1400">
                  <a:solidFill>
                    <a:srgbClr val="864A04"/>
                  </a:solidFill>
                  <a:latin typeface="Calibri"/>
                  <a:ea typeface="Calibri"/>
                  <a:cs typeface="Calibri"/>
                  <a:sym typeface="Calibri"/>
                </a:rPr>
                <a:t>To insert your own icons*:</a:t>
              </a:r>
              <a:endParaRPr/>
            </a:p>
            <a:p>
              <a:pPr marL="0" marR="0" lvl="0" indent="0" algn="l" rtl="0">
                <a:spcBef>
                  <a:spcPts val="0"/>
                </a:spcBef>
                <a:spcAft>
                  <a:spcPts val="0"/>
                </a:spcAft>
                <a:buNone/>
              </a:pPr>
              <a:endParaRPr sz="1400">
                <a:solidFill>
                  <a:srgbClr val="864A04"/>
                </a:solidFill>
                <a:latin typeface="Calibri"/>
                <a:ea typeface="Calibri"/>
                <a:cs typeface="Calibri"/>
                <a:sym typeface="Calibri"/>
              </a:endParaRPr>
            </a:p>
            <a:p>
              <a:pPr marL="0" marR="0" lvl="0" indent="0" algn="l" rtl="0">
                <a:spcBef>
                  <a:spcPts val="0"/>
                </a:spcBef>
                <a:spcAft>
                  <a:spcPts val="0"/>
                </a:spcAft>
                <a:buNone/>
              </a:pPr>
              <a:r>
                <a:rPr lang="en-GB" sz="1400" b="1">
                  <a:solidFill>
                    <a:srgbClr val="864A04"/>
                  </a:solidFill>
                  <a:latin typeface="Calibri"/>
                  <a:ea typeface="Calibri"/>
                  <a:cs typeface="Calibri"/>
                  <a:sym typeface="Calibri"/>
                </a:rPr>
                <a:t>Insert</a:t>
              </a:r>
              <a:r>
                <a:rPr lang="en-GB" sz="1400">
                  <a:solidFill>
                    <a:srgbClr val="864A04"/>
                  </a:solidFill>
                  <a:latin typeface="Calibri"/>
                  <a:ea typeface="Calibri"/>
                  <a:cs typeface="Calibri"/>
                  <a:sym typeface="Calibri"/>
                </a:rPr>
                <a:t> &gt;&gt; </a:t>
              </a:r>
              <a:r>
                <a:rPr lang="en-GB" sz="1400" b="1">
                  <a:solidFill>
                    <a:srgbClr val="864A04"/>
                  </a:solidFill>
                  <a:latin typeface="Calibri"/>
                  <a:ea typeface="Calibri"/>
                  <a:cs typeface="Calibri"/>
                  <a:sym typeface="Calibri"/>
                </a:rPr>
                <a:t>Icons</a:t>
              </a:r>
              <a:endParaRPr/>
            </a:p>
            <a:p>
              <a:pPr marL="0" marR="0" lvl="0" indent="0" algn="l" rtl="0">
                <a:spcBef>
                  <a:spcPts val="0"/>
                </a:spcBef>
                <a:spcAft>
                  <a:spcPts val="0"/>
                </a:spcAft>
                <a:buNone/>
              </a:pPr>
              <a:endParaRPr sz="1400">
                <a:solidFill>
                  <a:srgbClr val="864A04"/>
                </a:solidFill>
                <a:latin typeface="Calibri"/>
                <a:ea typeface="Calibri"/>
                <a:cs typeface="Calibri"/>
                <a:sym typeface="Calibri"/>
              </a:endParaRPr>
            </a:p>
            <a:p>
              <a:pPr marL="0" marR="0" lvl="0" indent="0" algn="l" rtl="0">
                <a:spcBef>
                  <a:spcPts val="0"/>
                </a:spcBef>
                <a:spcAft>
                  <a:spcPts val="0"/>
                </a:spcAft>
                <a:buNone/>
              </a:pPr>
              <a:r>
                <a:rPr lang="en-GB" sz="1200" i="1">
                  <a:solidFill>
                    <a:srgbClr val="864A04"/>
                  </a:solidFill>
                  <a:latin typeface="Calibri"/>
                  <a:ea typeface="Calibri"/>
                  <a:cs typeface="Calibri"/>
                  <a:sym typeface="Calibri"/>
                </a:rPr>
                <a:t>(*Only available to Microsoft 365 subscribers)</a:t>
              </a:r>
              <a:endParaRPr/>
            </a:p>
          </p:txBody>
        </p:sp>
        <p:pic>
          <p:nvPicPr>
            <p:cNvPr id="137" name="Google Shape;137;p37"/>
            <p:cNvPicPr preferRelativeResize="0"/>
            <p:nvPr/>
          </p:nvPicPr>
          <p:blipFill rotWithShape="1">
            <a:blip r:embed="rId2">
              <a:alphaModFix/>
            </a:blip>
            <a:srcRect t="1" b="5479"/>
            <a:stretch/>
          </p:blipFill>
          <p:spPr>
            <a:xfrm>
              <a:off x="10677978" y="424090"/>
              <a:ext cx="400050" cy="657225"/>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EFEDEE"/>
            </a:gs>
            <a:gs pos="52999">
              <a:srgbClr val="F1EFF0"/>
            </a:gs>
            <a:gs pos="77000">
              <a:srgbClr val="EFEDEE"/>
            </a:gs>
            <a:gs pos="100000">
              <a:srgbClr val="EFEBEC"/>
            </a:gs>
          </a:gsLst>
          <a:lin ang="5400000" scaled="0"/>
        </a:gradFill>
        <a:effectLst/>
      </p:bgPr>
    </p:bg>
    <p:spTree>
      <p:nvGrpSpPr>
        <p:cNvPr id="1" name="Shape 148"/>
        <p:cNvGrpSpPr/>
        <p:nvPr/>
      </p:nvGrpSpPr>
      <p:grpSpPr>
        <a:xfrm>
          <a:off x="0" y="0"/>
          <a:ext cx="0" cy="0"/>
          <a:chOff x="0" y="0"/>
          <a:chExt cx="0" cy="0"/>
        </a:xfrm>
      </p:grpSpPr>
      <p:sp>
        <p:nvSpPr>
          <p:cNvPr id="149" name="Google Shape;149;p40"/>
          <p:cNvSpPr txBox="1">
            <a:spLocks noGrp="1"/>
          </p:cNvSpPr>
          <p:nvPr>
            <p:ph type="title"/>
          </p:nvPr>
        </p:nvSpPr>
        <p:spPr>
          <a:xfrm>
            <a:off x="838200" y="163481"/>
            <a:ext cx="10515600" cy="73905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600"/>
              <a:buFont typeface="Helvetica Neue"/>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0C9E-97A5-46BF-B05C-269001F34C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A25CEA81-C55C-4A54-8FF5-9BE9BE0A6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D7CF0893-9A5C-4B38-AA70-BEA61C323E7C}"/>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5" name="Footer Placeholder 4">
            <a:extLst>
              <a:ext uri="{FF2B5EF4-FFF2-40B4-BE49-F238E27FC236}">
                <a16:creationId xmlns:a16="http://schemas.microsoft.com/office/drawing/2014/main" id="{ABF41AF7-DDD3-4328-8F84-A1666017828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FE890A5-16BF-443A-9B00-718A13E7E2B9}"/>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35124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32AD-8D82-4707-97D5-5BACF7F762B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D5135973-EB13-4FDF-8B6B-EADA591B7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A450656-2952-45C5-A869-F74DA4234FA0}"/>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5" name="Footer Placeholder 4">
            <a:extLst>
              <a:ext uri="{FF2B5EF4-FFF2-40B4-BE49-F238E27FC236}">
                <a16:creationId xmlns:a16="http://schemas.microsoft.com/office/drawing/2014/main" id="{FDAA5608-E364-4FE3-8B1C-72193AAFEC4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F4CF1C0-649D-4CBC-89CD-AF935E682882}"/>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424037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D113-4A61-405E-A48A-BF65502C89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A01D66B4-1F6E-44D8-A1E9-EBD4131D4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ED3A0A-1693-4378-AFD4-F2DA21B04EA4}"/>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5" name="Footer Placeholder 4">
            <a:extLst>
              <a:ext uri="{FF2B5EF4-FFF2-40B4-BE49-F238E27FC236}">
                <a16:creationId xmlns:a16="http://schemas.microsoft.com/office/drawing/2014/main" id="{A343B1C1-DDCD-4159-99F0-C6884B81408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928192A-FC9D-426D-B2FB-DD029F3850DB}"/>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3381594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482C-9655-4830-A7B1-CE1E7C13039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E24798D-93FA-4CB4-9AD7-B4C1C3378E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79DA8A2-BCC4-4071-93CB-B3B607459B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47713CF-0CA8-461F-9F2D-0A2C55E2809A}"/>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6" name="Footer Placeholder 5">
            <a:extLst>
              <a:ext uri="{FF2B5EF4-FFF2-40B4-BE49-F238E27FC236}">
                <a16:creationId xmlns:a16="http://schemas.microsoft.com/office/drawing/2014/main" id="{9DC9C461-8ADE-4D16-ABB2-EC63330AAFB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FBC5ACE-DB3F-4CDA-8CAE-21DB56666658}"/>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284963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EF93-7223-4346-83E4-C3AB88C7A39B}"/>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E39BEDB-B108-4A81-9499-69B77F2C2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71EF75-3611-4E7D-8837-9E405E4CC5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56A2C5BF-CB67-4F80-9219-BDF8BD0EB9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2388A-8E1F-48CD-BB36-D09C42A06D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0987124-6236-4A3E-809B-3E04D59D321B}"/>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8" name="Footer Placeholder 7">
            <a:extLst>
              <a:ext uri="{FF2B5EF4-FFF2-40B4-BE49-F238E27FC236}">
                <a16:creationId xmlns:a16="http://schemas.microsoft.com/office/drawing/2014/main" id="{F9EECFE8-4C9B-44F2-89C5-79ECDA67D4DE}"/>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785410E7-ED30-412D-9CD8-B53DEF888E70}"/>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2984715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92F4-9D1F-4F90-861B-6656F8A416F0}"/>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4F2C513F-197E-4EA6-A949-5F40B223B22D}"/>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4" name="Footer Placeholder 3">
            <a:extLst>
              <a:ext uri="{FF2B5EF4-FFF2-40B4-BE49-F238E27FC236}">
                <a16:creationId xmlns:a16="http://schemas.microsoft.com/office/drawing/2014/main" id="{0602A0D4-6F5A-494C-8732-FAD016524203}"/>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97EC3F1D-99DD-49C4-9774-5D94410C733D}"/>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2257231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EAB18-19BD-47B3-8CCB-1CE4E57C6569}"/>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3" name="Footer Placeholder 2">
            <a:extLst>
              <a:ext uri="{FF2B5EF4-FFF2-40B4-BE49-F238E27FC236}">
                <a16:creationId xmlns:a16="http://schemas.microsoft.com/office/drawing/2014/main" id="{F97584BE-025A-4F04-B665-F86F8D8C4763}"/>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66D60A32-B49A-45FB-A7BE-FF9AB609484F}"/>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776774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261D-5340-46FE-81A6-A1EB72D63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9323EBE3-C344-4E1D-8747-077C609AC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62FDB8E6-41C7-421B-9BB2-987626639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81100-4B0F-405D-B6AA-9FEC5AB4E8A9}"/>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6" name="Footer Placeholder 5">
            <a:extLst>
              <a:ext uri="{FF2B5EF4-FFF2-40B4-BE49-F238E27FC236}">
                <a16:creationId xmlns:a16="http://schemas.microsoft.com/office/drawing/2014/main" id="{1F127D8C-7491-4166-86D6-87CCC72983A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93402F0-7F76-4970-A1D6-862237A1423F}"/>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3639911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54DF-EB0D-413A-B751-DE5395460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D7420139-6F89-4D59-8EC2-46502ED373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42323FDA-2C91-4A73-92A9-F2095116F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92883-BF9C-4C53-853E-7A00DAA4F9D1}"/>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6" name="Footer Placeholder 5">
            <a:extLst>
              <a:ext uri="{FF2B5EF4-FFF2-40B4-BE49-F238E27FC236}">
                <a16:creationId xmlns:a16="http://schemas.microsoft.com/office/drawing/2014/main" id="{86FEF441-2312-4C61-BF13-196072D9583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49C1397-AD85-4EE3-8950-C5B7F100E77B}"/>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1582819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D977-CB39-4604-8BA8-24A0C8D3882F}"/>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5CACC64-73DD-41E9-B8A0-A0614164E5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DA6781B-0AAB-4B63-A8F7-C65DD092CDB8}"/>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5" name="Footer Placeholder 4">
            <a:extLst>
              <a:ext uri="{FF2B5EF4-FFF2-40B4-BE49-F238E27FC236}">
                <a16:creationId xmlns:a16="http://schemas.microsoft.com/office/drawing/2014/main" id="{6945B16C-3529-4561-8062-8AD514BD781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497B1FB-1A38-4E39-9394-691543C26D24}"/>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1352247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D85175-A47D-4007-A9F1-41529D1A67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931CD53-3C1A-4800-8147-FEF525650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E691A99-00C0-480B-BF54-20C337BE46D2}"/>
              </a:ext>
            </a:extLst>
          </p:cNvPr>
          <p:cNvSpPr>
            <a:spLocks noGrp="1"/>
          </p:cNvSpPr>
          <p:nvPr>
            <p:ph type="dt" sz="half" idx="10"/>
          </p:nvPr>
        </p:nvSpPr>
        <p:spPr/>
        <p:txBody>
          <a:bodyPr/>
          <a:lstStyle/>
          <a:p>
            <a:fld id="{B877BA0D-0E52-4DC1-8798-406068A1366B}" type="datetimeFigureOut">
              <a:rPr lang="en-ID" smtClean="0"/>
              <a:t>03/11/2021</a:t>
            </a:fld>
            <a:endParaRPr lang="en-ID"/>
          </a:p>
        </p:txBody>
      </p:sp>
      <p:sp>
        <p:nvSpPr>
          <p:cNvPr id="5" name="Footer Placeholder 4">
            <a:extLst>
              <a:ext uri="{FF2B5EF4-FFF2-40B4-BE49-F238E27FC236}">
                <a16:creationId xmlns:a16="http://schemas.microsoft.com/office/drawing/2014/main" id="{539C6C1F-7B21-4899-84CE-14878741A20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4857194-16DD-4487-9CE1-EDD8F1DEA095}"/>
              </a:ext>
            </a:extLst>
          </p:cNvPr>
          <p:cNvSpPr>
            <a:spLocks noGrp="1"/>
          </p:cNvSpPr>
          <p:nvPr>
            <p:ph type="sldNum" sz="quarter" idx="12"/>
          </p:nvPr>
        </p:nvSpPr>
        <p:spPr/>
        <p:txBody>
          <a:bodyPr/>
          <a:lstStyle/>
          <a:p>
            <a:fld id="{70581B8D-E581-42F4-86CC-BBB05D6B0C36}" type="slidenum">
              <a:rPr lang="en-ID" smtClean="0"/>
              <a:t>‹#›</a:t>
            </a:fld>
            <a:endParaRPr lang="en-ID"/>
          </a:p>
        </p:txBody>
      </p:sp>
    </p:spTree>
    <p:extLst>
      <p:ext uri="{BB962C8B-B14F-4D97-AF65-F5344CB8AC3E}">
        <p14:creationId xmlns:p14="http://schemas.microsoft.com/office/powerpoint/2010/main" val="233955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EFEDEE"/>
            </a:gs>
            <a:gs pos="52999">
              <a:srgbClr val="F1EFF0"/>
            </a:gs>
            <a:gs pos="77000">
              <a:srgbClr val="EFEDEE"/>
            </a:gs>
            <a:gs pos="100000">
              <a:srgbClr val="EFEBEC"/>
            </a:gs>
          </a:gsLst>
          <a:lin ang="5400000" scaled="0"/>
        </a:gradFill>
        <a:effectLst/>
      </p:bgPr>
    </p:bg>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838200" y="163482"/>
            <a:ext cx="10515600" cy="739056"/>
          </a:xfrm>
          <a:prstGeom prst="rect">
            <a:avLst/>
          </a:prstGeom>
          <a:noFill/>
          <a:ln>
            <a:noFill/>
          </a:ln>
        </p:spPr>
        <p:txBody>
          <a:bodyPr spcFirstLastPara="1" wrap="square" lIns="91425" tIns="45700" rIns="0" bIns="45700" anchor="t" anchorCtr="0">
            <a:normAutofit/>
          </a:bodyPr>
          <a:lstStyle>
            <a:lvl1pPr marR="0" lvl="0" algn="l" rtl="0">
              <a:lnSpc>
                <a:spcPct val="90000"/>
              </a:lnSpc>
              <a:spcBef>
                <a:spcPts val="0"/>
              </a:spcBef>
              <a:spcAft>
                <a:spcPts val="0"/>
              </a:spcAft>
              <a:buClr>
                <a:schemeClr val="dk1"/>
              </a:buClr>
              <a:buSzPts val="3600"/>
              <a:buFont typeface="Helvetica Neue"/>
              <a:buNone/>
              <a:defRPr sz="36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0"/>
          <p:cNvSpPr txBox="1">
            <a:spLocks noGrp="1"/>
          </p:cNvSpPr>
          <p:nvPr>
            <p:ph type="body" idx="1"/>
          </p:nvPr>
        </p:nvSpPr>
        <p:spPr>
          <a:xfrm>
            <a:off x="838200" y="1219200"/>
            <a:ext cx="10515600" cy="49577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0"/>
          <p:cNvSpPr/>
          <p:nvPr/>
        </p:nvSpPr>
        <p:spPr>
          <a:xfrm>
            <a:off x="0" y="6305911"/>
            <a:ext cx="12192000" cy="552091"/>
          </a:xfrm>
          <a:prstGeom prst="rect">
            <a:avLst/>
          </a:prstGeom>
          <a:solidFill>
            <a:schemeClr val="lt1"/>
          </a:solidFill>
          <a:ln>
            <a:noFill/>
          </a:ln>
        </p:spPr>
        <p:txBody>
          <a:bodyPr spcFirstLastPara="1" wrap="square" lIns="91425" tIns="45700" rIns="91425" bIns="91425" anchor="ctr" anchorCtr="0">
            <a:noAutofit/>
          </a:bodyPr>
          <a:lstStyle/>
          <a:p>
            <a:pPr marL="0" marR="0" lvl="0" indent="0" algn="ctr" rtl="0">
              <a:lnSpc>
                <a:spcPct val="100000"/>
              </a:lnSpc>
              <a:spcBef>
                <a:spcPts val="0"/>
              </a:spcBef>
              <a:spcAft>
                <a:spcPts val="0"/>
              </a:spcAft>
              <a:buClr>
                <a:srgbClr val="BFBFBF"/>
              </a:buClr>
              <a:buSzPts val="3200"/>
              <a:buFont typeface="Calibri"/>
              <a:buNone/>
            </a:pPr>
            <a:r>
              <a:rPr lang="en-GB" sz="3200" b="0" i="0" u="none" strike="noStrike" cap="none">
                <a:solidFill>
                  <a:srgbClr val="BFBFBF"/>
                </a:solidFill>
                <a:latin typeface="Calibri"/>
                <a:ea typeface="Calibri"/>
                <a:cs typeface="Calibri"/>
                <a:sym typeface="Calibri"/>
              </a:rPr>
              <a:t>www.</a:t>
            </a:r>
            <a:r>
              <a:rPr lang="en-GB" sz="3200" b="0" i="0" u="none" strike="noStrike" cap="none">
                <a:solidFill>
                  <a:srgbClr val="262626"/>
                </a:solidFill>
                <a:latin typeface="Calibri"/>
                <a:ea typeface="Calibri"/>
                <a:cs typeface="Calibri"/>
                <a:sym typeface="Calibri"/>
              </a:rPr>
              <a:t>presentationgo</a:t>
            </a:r>
            <a:r>
              <a:rPr lang="en-GB" sz="3200" b="0" i="0" u="none" strike="noStrike" cap="none">
                <a:solidFill>
                  <a:srgbClr val="BFBFBF"/>
                </a:solidFill>
                <a:latin typeface="Calibri"/>
                <a:ea typeface="Calibri"/>
                <a:cs typeface="Calibri"/>
                <a:sym typeface="Calibri"/>
              </a:rPr>
              <a:t>.com</a:t>
            </a:r>
            <a:endParaRPr/>
          </a:p>
        </p:txBody>
      </p:sp>
      <p:sp>
        <p:nvSpPr>
          <p:cNvPr id="88" name="Google Shape;88;p30"/>
          <p:cNvSpPr/>
          <p:nvPr/>
        </p:nvSpPr>
        <p:spPr>
          <a:xfrm>
            <a:off x="-12701" y="6959601"/>
            <a:ext cx="166103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0" i="0" u="none" strike="noStrike" cap="none">
                <a:solidFill>
                  <a:srgbClr val="555555"/>
                </a:solidFill>
                <a:latin typeface="Open Sans"/>
                <a:ea typeface="Open Sans"/>
                <a:cs typeface="Open Sans"/>
                <a:sym typeface="Open Sans"/>
              </a:rPr>
              <a:t>© </a:t>
            </a:r>
            <a:r>
              <a:rPr lang="en-GB" sz="1100" b="0" i="0" u="sng" strike="noStrike" cap="none">
                <a:solidFill>
                  <a:srgbClr val="A5CD28"/>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presentationgo.com</a:t>
            </a:r>
            <a:endParaRPr sz="1100">
              <a:solidFill>
                <a:schemeClr val="dk1"/>
              </a:solidFill>
              <a:latin typeface="Calibri"/>
              <a:ea typeface="Calibri"/>
              <a:cs typeface="Calibri"/>
              <a:sym typeface="Calibri"/>
            </a:endParaRPr>
          </a:p>
        </p:txBody>
      </p:sp>
      <p:sp>
        <p:nvSpPr>
          <p:cNvPr id="89" name="Google Shape;89;p30"/>
          <p:cNvSpPr/>
          <p:nvPr/>
        </p:nvSpPr>
        <p:spPr>
          <a:xfrm rot="5400000">
            <a:off x="91178" y="173588"/>
            <a:ext cx="369496" cy="570902"/>
          </a:xfrm>
          <a:custGeom>
            <a:avLst/>
            <a:gdLst/>
            <a:ahLst/>
            <a:cxnLst/>
            <a:rect l="l" t="t" r="r" b="b"/>
            <a:pathLst>
              <a:path w="1034764" h="1598797" extrusionOk="0">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lt1"/>
          </a:solidFill>
          <a:ln>
            <a:noFill/>
          </a:ln>
          <a:effectLst>
            <a:outerShdw blurRad="12700" dist="12700" dir="2700000" algn="tl" rotWithShape="0">
              <a:srgbClr val="7F7F7F">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0" name="Google Shape;90;p30"/>
          <p:cNvGrpSpPr/>
          <p:nvPr/>
        </p:nvGrpSpPr>
        <p:grpSpPr>
          <a:xfrm>
            <a:off x="-1654908" y="-16654"/>
            <a:ext cx="1569183" cy="612144"/>
            <a:chOff x="-2096383" y="21447"/>
            <a:chExt cx="1569183" cy="612144"/>
          </a:xfrm>
        </p:grpSpPr>
        <p:sp>
          <p:nvSpPr>
            <p:cNvPr id="91" name="Google Shape;91;p30"/>
            <p:cNvSpPr txBox="1"/>
            <p:nvPr/>
          </p:nvSpPr>
          <p:spPr>
            <a:xfrm>
              <a:off x="-2096383" y="21447"/>
              <a:ext cx="36580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By:</a:t>
              </a:r>
              <a:endParaRPr/>
            </a:p>
          </p:txBody>
        </p:sp>
        <p:sp>
          <p:nvSpPr>
            <p:cNvPr id="92" name="Google Shape;92;p30"/>
            <p:cNvSpPr txBox="1"/>
            <p:nvPr/>
          </p:nvSpPr>
          <p:spPr>
            <a:xfrm>
              <a:off x="-1002010" y="387370"/>
              <a:ext cx="47481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.com</a:t>
              </a:r>
              <a:endParaRPr/>
            </a:p>
          </p:txBody>
        </p:sp>
        <p:pic>
          <p:nvPicPr>
            <p:cNvPr id="93" name="Google Shape;93;p30"/>
            <p:cNvPicPr preferRelativeResize="0"/>
            <p:nvPr/>
          </p:nvPicPr>
          <p:blipFill rotWithShape="1">
            <a:blip r:embed="rId4">
              <a:alphaModFix/>
            </a:blip>
            <a:srcRect/>
            <a:stretch/>
          </p:blipFill>
          <p:spPr>
            <a:xfrm>
              <a:off x="-2018604" y="234547"/>
              <a:ext cx="1405251" cy="185944"/>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EFEDEE"/>
            </a:gs>
            <a:gs pos="52999">
              <a:srgbClr val="F1EFF0"/>
            </a:gs>
            <a:gs pos="77000">
              <a:srgbClr val="EFEDEE"/>
            </a:gs>
            <a:gs pos="100000">
              <a:srgbClr val="EFEBEC"/>
            </a:gs>
          </a:gsLst>
          <a:lin ang="5400000" scaled="0"/>
        </a:gradFill>
        <a:effectLst/>
      </p:bgPr>
    </p:bg>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838200" y="163482"/>
            <a:ext cx="10515600" cy="739056"/>
          </a:xfrm>
          <a:prstGeom prst="rect">
            <a:avLst/>
          </a:prstGeom>
          <a:noFill/>
          <a:ln>
            <a:noFill/>
          </a:ln>
        </p:spPr>
        <p:txBody>
          <a:bodyPr spcFirstLastPara="1" wrap="square" lIns="91425" tIns="45700" rIns="0" bIns="45700" anchor="t" anchorCtr="0">
            <a:normAutofit/>
          </a:bodyPr>
          <a:lstStyle>
            <a:lvl1pPr marR="0" lvl="0" algn="l" rtl="0">
              <a:lnSpc>
                <a:spcPct val="90000"/>
              </a:lnSpc>
              <a:spcBef>
                <a:spcPts val="0"/>
              </a:spcBef>
              <a:spcAft>
                <a:spcPts val="0"/>
              </a:spcAft>
              <a:buClr>
                <a:schemeClr val="dk1"/>
              </a:buClr>
              <a:buSzPts val="3600"/>
              <a:buFont typeface="Helvetica Neue"/>
              <a:buNone/>
              <a:defRPr sz="36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32"/>
          <p:cNvSpPr txBox="1">
            <a:spLocks noGrp="1"/>
          </p:cNvSpPr>
          <p:nvPr>
            <p:ph type="body" idx="1"/>
          </p:nvPr>
        </p:nvSpPr>
        <p:spPr>
          <a:xfrm>
            <a:off x="838200" y="1219200"/>
            <a:ext cx="10515600" cy="49577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32"/>
          <p:cNvSpPr/>
          <p:nvPr/>
        </p:nvSpPr>
        <p:spPr>
          <a:xfrm>
            <a:off x="0" y="6305911"/>
            <a:ext cx="12192000" cy="552091"/>
          </a:xfrm>
          <a:prstGeom prst="rect">
            <a:avLst/>
          </a:prstGeom>
          <a:solidFill>
            <a:schemeClr val="lt1"/>
          </a:solidFill>
          <a:ln>
            <a:noFill/>
          </a:ln>
        </p:spPr>
        <p:txBody>
          <a:bodyPr spcFirstLastPara="1" wrap="square" lIns="91425" tIns="45700" rIns="91425" bIns="91425" anchor="ctr" anchorCtr="0">
            <a:noAutofit/>
          </a:bodyPr>
          <a:lstStyle/>
          <a:p>
            <a:pPr marL="0" marR="0" lvl="0" indent="0" algn="ctr" rtl="0">
              <a:lnSpc>
                <a:spcPct val="100000"/>
              </a:lnSpc>
              <a:spcBef>
                <a:spcPts val="0"/>
              </a:spcBef>
              <a:spcAft>
                <a:spcPts val="0"/>
              </a:spcAft>
              <a:buClr>
                <a:srgbClr val="BFBFBF"/>
              </a:buClr>
              <a:buSzPts val="3200"/>
              <a:buFont typeface="Calibri"/>
              <a:buNone/>
            </a:pPr>
            <a:r>
              <a:rPr lang="en-GB" sz="3200" b="0" i="0" u="none" strike="noStrike" cap="none">
                <a:solidFill>
                  <a:srgbClr val="BFBFBF"/>
                </a:solidFill>
                <a:latin typeface="Calibri"/>
                <a:ea typeface="Calibri"/>
                <a:cs typeface="Calibri"/>
                <a:sym typeface="Calibri"/>
              </a:rPr>
              <a:t>www.</a:t>
            </a:r>
            <a:r>
              <a:rPr lang="en-GB" sz="3200" b="0" i="0" u="none" strike="noStrike" cap="none">
                <a:solidFill>
                  <a:srgbClr val="262626"/>
                </a:solidFill>
                <a:latin typeface="Calibri"/>
                <a:ea typeface="Calibri"/>
                <a:cs typeface="Calibri"/>
                <a:sym typeface="Calibri"/>
              </a:rPr>
              <a:t>presentationgo</a:t>
            </a:r>
            <a:r>
              <a:rPr lang="en-GB" sz="3200" b="0" i="0" u="none" strike="noStrike" cap="none">
                <a:solidFill>
                  <a:srgbClr val="BFBFBF"/>
                </a:solidFill>
                <a:latin typeface="Calibri"/>
                <a:ea typeface="Calibri"/>
                <a:cs typeface="Calibri"/>
                <a:sym typeface="Calibri"/>
              </a:rPr>
              <a:t>.com</a:t>
            </a:r>
            <a:endParaRPr/>
          </a:p>
        </p:txBody>
      </p:sp>
      <p:sp>
        <p:nvSpPr>
          <p:cNvPr id="100" name="Google Shape;100;p32"/>
          <p:cNvSpPr/>
          <p:nvPr/>
        </p:nvSpPr>
        <p:spPr>
          <a:xfrm>
            <a:off x="-12701" y="6959601"/>
            <a:ext cx="166103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0" i="0">
                <a:solidFill>
                  <a:srgbClr val="555555"/>
                </a:solidFill>
                <a:latin typeface="Open Sans"/>
                <a:ea typeface="Open Sans"/>
                <a:cs typeface="Open Sans"/>
                <a:sym typeface="Open Sans"/>
              </a:rPr>
              <a:t>© </a:t>
            </a:r>
            <a:r>
              <a:rPr lang="en-GB" sz="1100" b="0" i="0" u="sng" strike="noStrike">
                <a:solidFill>
                  <a:srgbClr val="A5CD28"/>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presentationgo.com</a:t>
            </a:r>
            <a:endParaRPr sz="1100">
              <a:solidFill>
                <a:schemeClr val="dk1"/>
              </a:solidFill>
              <a:latin typeface="Calibri"/>
              <a:ea typeface="Calibri"/>
              <a:cs typeface="Calibri"/>
              <a:sym typeface="Calibri"/>
            </a:endParaRPr>
          </a:p>
        </p:txBody>
      </p:sp>
      <p:sp>
        <p:nvSpPr>
          <p:cNvPr id="101" name="Google Shape;101;p32"/>
          <p:cNvSpPr/>
          <p:nvPr/>
        </p:nvSpPr>
        <p:spPr>
          <a:xfrm rot="5400000">
            <a:off x="91178" y="173588"/>
            <a:ext cx="369496" cy="570902"/>
          </a:xfrm>
          <a:custGeom>
            <a:avLst/>
            <a:gdLst/>
            <a:ahLst/>
            <a:cxnLst/>
            <a:rect l="l" t="t" r="r" b="b"/>
            <a:pathLst>
              <a:path w="1034764" h="1598797" extrusionOk="0">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lt1"/>
          </a:solidFill>
          <a:ln>
            <a:noFill/>
          </a:ln>
          <a:effectLst>
            <a:outerShdw blurRad="12700" dist="12700" dir="2700000" algn="tl" rotWithShape="0">
              <a:srgbClr val="7F7F7F">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2" name="Google Shape;102;p32"/>
          <p:cNvGrpSpPr/>
          <p:nvPr/>
        </p:nvGrpSpPr>
        <p:grpSpPr>
          <a:xfrm>
            <a:off x="-1654908" y="-16654"/>
            <a:ext cx="1569183" cy="612144"/>
            <a:chOff x="-2096383" y="21447"/>
            <a:chExt cx="1569183" cy="612144"/>
          </a:xfrm>
        </p:grpSpPr>
        <p:sp>
          <p:nvSpPr>
            <p:cNvPr id="103" name="Google Shape;103;p32"/>
            <p:cNvSpPr txBox="1"/>
            <p:nvPr/>
          </p:nvSpPr>
          <p:spPr>
            <a:xfrm>
              <a:off x="-2096383" y="21447"/>
              <a:ext cx="36580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By:</a:t>
              </a:r>
              <a:endParaRPr/>
            </a:p>
          </p:txBody>
        </p:sp>
        <p:sp>
          <p:nvSpPr>
            <p:cNvPr id="104" name="Google Shape;104;p32"/>
            <p:cNvSpPr txBox="1"/>
            <p:nvPr/>
          </p:nvSpPr>
          <p:spPr>
            <a:xfrm>
              <a:off x="-1002010" y="387370"/>
              <a:ext cx="47481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.com</a:t>
              </a:r>
              <a:endParaRPr/>
            </a:p>
          </p:txBody>
        </p:sp>
        <p:pic>
          <p:nvPicPr>
            <p:cNvPr id="105" name="Google Shape;105;p32"/>
            <p:cNvPicPr preferRelativeResize="0"/>
            <p:nvPr/>
          </p:nvPicPr>
          <p:blipFill rotWithShape="1">
            <a:blip r:embed="rId4">
              <a:alphaModFix/>
            </a:blip>
            <a:srcRect/>
            <a:stretch/>
          </p:blipFill>
          <p:spPr>
            <a:xfrm>
              <a:off x="-2018604" y="234547"/>
              <a:ext cx="1405251" cy="185944"/>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EFEDEE"/>
            </a:gs>
            <a:gs pos="52999">
              <a:srgbClr val="F1EFF0"/>
            </a:gs>
            <a:gs pos="77000">
              <a:srgbClr val="EFEDEE"/>
            </a:gs>
            <a:gs pos="100000">
              <a:srgbClr val="EFEBEC"/>
            </a:gs>
          </a:gsLst>
          <a:lin ang="5400000" scaled="0"/>
        </a:gradFill>
        <a:effectLst/>
      </p:bgPr>
    </p:bg>
    <p:spTree>
      <p:nvGrpSpPr>
        <p:cNvPr id="1" name="Shape 111"/>
        <p:cNvGrpSpPr/>
        <p:nvPr/>
      </p:nvGrpSpPr>
      <p:grpSpPr>
        <a:xfrm>
          <a:off x="0" y="0"/>
          <a:ext cx="0" cy="0"/>
          <a:chOff x="0" y="0"/>
          <a:chExt cx="0" cy="0"/>
        </a:xfrm>
      </p:grpSpPr>
      <p:sp>
        <p:nvSpPr>
          <p:cNvPr id="112" name="Google Shape;112;p34"/>
          <p:cNvSpPr txBox="1">
            <a:spLocks noGrp="1"/>
          </p:cNvSpPr>
          <p:nvPr>
            <p:ph type="title"/>
          </p:nvPr>
        </p:nvSpPr>
        <p:spPr>
          <a:xfrm>
            <a:off x="838200" y="163482"/>
            <a:ext cx="10515600" cy="73905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600"/>
              <a:buFont typeface="Helvetica Neue"/>
              <a:buNone/>
              <a:defRPr sz="36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34"/>
          <p:cNvSpPr txBox="1">
            <a:spLocks noGrp="1"/>
          </p:cNvSpPr>
          <p:nvPr>
            <p:ph type="body" idx="1"/>
          </p:nvPr>
        </p:nvSpPr>
        <p:spPr>
          <a:xfrm>
            <a:off x="838200" y="1219200"/>
            <a:ext cx="10515600" cy="49577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34"/>
          <p:cNvSpPr/>
          <p:nvPr/>
        </p:nvSpPr>
        <p:spPr>
          <a:xfrm>
            <a:off x="0" y="6305911"/>
            <a:ext cx="12192000" cy="552091"/>
          </a:xfrm>
          <a:prstGeom prst="rect">
            <a:avLst/>
          </a:prstGeom>
          <a:solidFill>
            <a:schemeClr val="lt1"/>
          </a:solidFill>
          <a:ln>
            <a:noFill/>
          </a:ln>
        </p:spPr>
        <p:txBody>
          <a:bodyPr spcFirstLastPara="1" wrap="square" lIns="91425" tIns="45700" rIns="91425" bIns="91425" anchor="ctr" anchorCtr="0">
            <a:noAutofit/>
          </a:bodyPr>
          <a:lstStyle/>
          <a:p>
            <a:pPr marL="0" marR="0" lvl="0" indent="0" algn="ctr" rtl="0">
              <a:lnSpc>
                <a:spcPct val="100000"/>
              </a:lnSpc>
              <a:spcBef>
                <a:spcPts val="0"/>
              </a:spcBef>
              <a:spcAft>
                <a:spcPts val="0"/>
              </a:spcAft>
              <a:buClr>
                <a:srgbClr val="BFBFBF"/>
              </a:buClr>
              <a:buSzPts val="3200"/>
              <a:buFont typeface="Calibri"/>
              <a:buNone/>
            </a:pPr>
            <a:r>
              <a:rPr lang="en-GB" sz="3200" b="0" i="0" u="none" strike="noStrike" cap="none">
                <a:solidFill>
                  <a:srgbClr val="BFBFBF"/>
                </a:solidFill>
                <a:latin typeface="Calibri"/>
                <a:ea typeface="Calibri"/>
                <a:cs typeface="Calibri"/>
                <a:sym typeface="Calibri"/>
              </a:rPr>
              <a:t>www.</a:t>
            </a:r>
            <a:r>
              <a:rPr lang="en-GB" sz="3200" b="0" i="0" u="none" strike="noStrike" cap="none">
                <a:solidFill>
                  <a:srgbClr val="262626"/>
                </a:solidFill>
                <a:latin typeface="Calibri"/>
                <a:ea typeface="Calibri"/>
                <a:cs typeface="Calibri"/>
                <a:sym typeface="Calibri"/>
              </a:rPr>
              <a:t>presentationgo</a:t>
            </a:r>
            <a:r>
              <a:rPr lang="en-GB" sz="3200" b="0" i="0" u="none" strike="noStrike" cap="none">
                <a:solidFill>
                  <a:srgbClr val="BFBFBF"/>
                </a:solidFill>
                <a:latin typeface="Calibri"/>
                <a:ea typeface="Calibri"/>
                <a:cs typeface="Calibri"/>
                <a:sym typeface="Calibri"/>
              </a:rPr>
              <a:t>.com</a:t>
            </a:r>
            <a:endParaRPr/>
          </a:p>
        </p:txBody>
      </p:sp>
      <p:sp>
        <p:nvSpPr>
          <p:cNvPr id="115" name="Google Shape;115;p34"/>
          <p:cNvSpPr/>
          <p:nvPr/>
        </p:nvSpPr>
        <p:spPr>
          <a:xfrm>
            <a:off x="-12701" y="6959601"/>
            <a:ext cx="166103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0" i="0">
                <a:solidFill>
                  <a:srgbClr val="555555"/>
                </a:solidFill>
                <a:latin typeface="Open Sans"/>
                <a:ea typeface="Open Sans"/>
                <a:cs typeface="Open Sans"/>
                <a:sym typeface="Open Sans"/>
              </a:rPr>
              <a:t>© </a:t>
            </a:r>
            <a:r>
              <a:rPr lang="en-GB" sz="1100" b="0" i="0" u="sng" strike="noStrike">
                <a:solidFill>
                  <a:srgbClr val="A5CD28"/>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presentationgo.com</a:t>
            </a:r>
            <a:endParaRPr sz="1100">
              <a:solidFill>
                <a:schemeClr val="dk1"/>
              </a:solidFill>
              <a:latin typeface="Calibri"/>
              <a:ea typeface="Calibri"/>
              <a:cs typeface="Calibri"/>
              <a:sym typeface="Calibri"/>
            </a:endParaRPr>
          </a:p>
        </p:txBody>
      </p:sp>
      <p:sp>
        <p:nvSpPr>
          <p:cNvPr id="116" name="Google Shape;116;p34"/>
          <p:cNvSpPr/>
          <p:nvPr/>
        </p:nvSpPr>
        <p:spPr>
          <a:xfrm rot="5400000">
            <a:off x="91178" y="173588"/>
            <a:ext cx="369496" cy="570902"/>
          </a:xfrm>
          <a:custGeom>
            <a:avLst/>
            <a:gdLst/>
            <a:ahLst/>
            <a:cxnLst/>
            <a:rect l="l" t="t" r="r" b="b"/>
            <a:pathLst>
              <a:path w="1034764" h="1598797" extrusionOk="0">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lt1"/>
          </a:solidFill>
          <a:ln>
            <a:noFill/>
          </a:ln>
          <a:effectLst>
            <a:outerShdw blurRad="12700" dist="12700" dir="2700000" algn="tl" rotWithShape="0">
              <a:srgbClr val="7F7F7F">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7" name="Google Shape;117;p34"/>
          <p:cNvGrpSpPr/>
          <p:nvPr/>
        </p:nvGrpSpPr>
        <p:grpSpPr>
          <a:xfrm>
            <a:off x="-1654908" y="-16654"/>
            <a:ext cx="1569183" cy="612144"/>
            <a:chOff x="-2096383" y="21447"/>
            <a:chExt cx="1569183" cy="612144"/>
          </a:xfrm>
        </p:grpSpPr>
        <p:sp>
          <p:nvSpPr>
            <p:cNvPr id="118" name="Google Shape;118;p34"/>
            <p:cNvSpPr txBox="1"/>
            <p:nvPr/>
          </p:nvSpPr>
          <p:spPr>
            <a:xfrm>
              <a:off x="-2096383" y="21447"/>
              <a:ext cx="36580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By:</a:t>
              </a:r>
              <a:endParaRPr/>
            </a:p>
          </p:txBody>
        </p:sp>
        <p:sp>
          <p:nvSpPr>
            <p:cNvPr id="119" name="Google Shape;119;p34"/>
            <p:cNvSpPr txBox="1"/>
            <p:nvPr/>
          </p:nvSpPr>
          <p:spPr>
            <a:xfrm>
              <a:off x="-1002010" y="387370"/>
              <a:ext cx="47481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.com</a:t>
              </a:r>
              <a:endParaRPr/>
            </a:p>
          </p:txBody>
        </p:sp>
        <p:pic>
          <p:nvPicPr>
            <p:cNvPr id="120" name="Google Shape;120;p34"/>
            <p:cNvPicPr preferRelativeResize="0"/>
            <p:nvPr/>
          </p:nvPicPr>
          <p:blipFill rotWithShape="1">
            <a:blip r:embed="rId4">
              <a:alphaModFix/>
            </a:blip>
            <a:srcRect/>
            <a:stretch/>
          </p:blipFill>
          <p:spPr>
            <a:xfrm>
              <a:off x="-2018604" y="234547"/>
              <a:ext cx="1405251" cy="185944"/>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EFEDEE"/>
            </a:gs>
            <a:gs pos="52999">
              <a:srgbClr val="F1EFF0"/>
            </a:gs>
            <a:gs pos="77000">
              <a:srgbClr val="EFEDEE"/>
            </a:gs>
            <a:gs pos="100000">
              <a:srgbClr val="EFEBEC"/>
            </a:gs>
          </a:gsLst>
          <a:lin ang="5400000" scaled="0"/>
        </a:gradFill>
        <a:effectLst/>
      </p:bgPr>
    </p:bg>
    <p:spTree>
      <p:nvGrpSpPr>
        <p:cNvPr id="1" name="Shape 123"/>
        <p:cNvGrpSpPr/>
        <p:nvPr/>
      </p:nvGrpSpPr>
      <p:grpSpPr>
        <a:xfrm>
          <a:off x="0" y="0"/>
          <a:ext cx="0" cy="0"/>
          <a:chOff x="0" y="0"/>
          <a:chExt cx="0" cy="0"/>
        </a:xfrm>
      </p:grpSpPr>
      <p:sp>
        <p:nvSpPr>
          <p:cNvPr id="124" name="Google Shape;124;p36"/>
          <p:cNvSpPr txBox="1">
            <a:spLocks noGrp="1"/>
          </p:cNvSpPr>
          <p:nvPr>
            <p:ph type="title"/>
          </p:nvPr>
        </p:nvSpPr>
        <p:spPr>
          <a:xfrm>
            <a:off x="838200" y="163482"/>
            <a:ext cx="10515600" cy="739056"/>
          </a:xfrm>
          <a:prstGeom prst="rect">
            <a:avLst/>
          </a:prstGeom>
          <a:noFill/>
          <a:ln>
            <a:noFill/>
          </a:ln>
        </p:spPr>
        <p:txBody>
          <a:bodyPr spcFirstLastPara="1" wrap="square" lIns="91425" tIns="45700" rIns="0" bIns="45700" anchor="t" anchorCtr="0">
            <a:normAutofit/>
          </a:bodyPr>
          <a:lstStyle>
            <a:lvl1pPr marR="0" lvl="0" algn="l" rtl="0">
              <a:lnSpc>
                <a:spcPct val="90000"/>
              </a:lnSpc>
              <a:spcBef>
                <a:spcPts val="0"/>
              </a:spcBef>
              <a:spcAft>
                <a:spcPts val="0"/>
              </a:spcAft>
              <a:buClr>
                <a:schemeClr val="dk1"/>
              </a:buClr>
              <a:buSzPts val="3600"/>
              <a:buFont typeface="Helvetica Neue"/>
              <a:buNone/>
              <a:defRPr sz="36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6"/>
          <p:cNvSpPr txBox="1">
            <a:spLocks noGrp="1"/>
          </p:cNvSpPr>
          <p:nvPr>
            <p:ph type="body" idx="1"/>
          </p:nvPr>
        </p:nvSpPr>
        <p:spPr>
          <a:xfrm>
            <a:off x="838200" y="1219200"/>
            <a:ext cx="10515600" cy="49577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6"/>
          <p:cNvSpPr/>
          <p:nvPr/>
        </p:nvSpPr>
        <p:spPr>
          <a:xfrm>
            <a:off x="0" y="6305911"/>
            <a:ext cx="12192000" cy="552091"/>
          </a:xfrm>
          <a:prstGeom prst="rect">
            <a:avLst/>
          </a:prstGeom>
          <a:solidFill>
            <a:schemeClr val="lt1"/>
          </a:solidFill>
          <a:ln>
            <a:noFill/>
          </a:ln>
        </p:spPr>
        <p:txBody>
          <a:bodyPr spcFirstLastPara="1" wrap="square" lIns="91425" tIns="45700" rIns="91425" bIns="91425" anchor="ctr" anchorCtr="0">
            <a:noAutofit/>
          </a:bodyPr>
          <a:lstStyle/>
          <a:p>
            <a:pPr marL="0" marR="0" lvl="0" indent="0" algn="ctr" rtl="0">
              <a:lnSpc>
                <a:spcPct val="100000"/>
              </a:lnSpc>
              <a:spcBef>
                <a:spcPts val="0"/>
              </a:spcBef>
              <a:spcAft>
                <a:spcPts val="0"/>
              </a:spcAft>
              <a:buClr>
                <a:srgbClr val="BFBFBF"/>
              </a:buClr>
              <a:buSzPts val="3200"/>
              <a:buFont typeface="Calibri"/>
              <a:buNone/>
            </a:pPr>
            <a:r>
              <a:rPr lang="en-GB" sz="3200" b="0" i="0" u="none" strike="noStrike" cap="none">
                <a:solidFill>
                  <a:srgbClr val="BFBFBF"/>
                </a:solidFill>
                <a:latin typeface="Calibri"/>
                <a:ea typeface="Calibri"/>
                <a:cs typeface="Calibri"/>
                <a:sym typeface="Calibri"/>
              </a:rPr>
              <a:t>www.</a:t>
            </a:r>
            <a:r>
              <a:rPr lang="en-GB" sz="3200" b="0" i="0" u="none" strike="noStrike" cap="none">
                <a:solidFill>
                  <a:srgbClr val="262626"/>
                </a:solidFill>
                <a:latin typeface="Calibri"/>
                <a:ea typeface="Calibri"/>
                <a:cs typeface="Calibri"/>
                <a:sym typeface="Calibri"/>
              </a:rPr>
              <a:t>presentationgo</a:t>
            </a:r>
            <a:r>
              <a:rPr lang="en-GB" sz="3200" b="0" i="0" u="none" strike="noStrike" cap="none">
                <a:solidFill>
                  <a:srgbClr val="BFBFBF"/>
                </a:solidFill>
                <a:latin typeface="Calibri"/>
                <a:ea typeface="Calibri"/>
                <a:cs typeface="Calibri"/>
                <a:sym typeface="Calibri"/>
              </a:rPr>
              <a:t>.com</a:t>
            </a:r>
            <a:endParaRPr/>
          </a:p>
        </p:txBody>
      </p:sp>
      <p:sp>
        <p:nvSpPr>
          <p:cNvPr id="127" name="Google Shape;127;p36"/>
          <p:cNvSpPr/>
          <p:nvPr/>
        </p:nvSpPr>
        <p:spPr>
          <a:xfrm>
            <a:off x="-12701" y="6959601"/>
            <a:ext cx="166103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0" i="0">
                <a:solidFill>
                  <a:srgbClr val="555555"/>
                </a:solidFill>
                <a:latin typeface="Open Sans"/>
                <a:ea typeface="Open Sans"/>
                <a:cs typeface="Open Sans"/>
                <a:sym typeface="Open Sans"/>
              </a:rPr>
              <a:t>© </a:t>
            </a:r>
            <a:r>
              <a:rPr lang="en-GB" sz="1100" b="0" i="0" u="sng" strike="noStrike">
                <a:solidFill>
                  <a:srgbClr val="A5CD28"/>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presentationgo.com</a:t>
            </a:r>
            <a:endParaRPr sz="1100">
              <a:solidFill>
                <a:schemeClr val="dk1"/>
              </a:solidFill>
              <a:latin typeface="Calibri"/>
              <a:ea typeface="Calibri"/>
              <a:cs typeface="Calibri"/>
              <a:sym typeface="Calibri"/>
            </a:endParaRPr>
          </a:p>
        </p:txBody>
      </p:sp>
      <p:sp>
        <p:nvSpPr>
          <p:cNvPr id="128" name="Google Shape;128;p36"/>
          <p:cNvSpPr/>
          <p:nvPr/>
        </p:nvSpPr>
        <p:spPr>
          <a:xfrm rot="5400000">
            <a:off x="91178" y="173588"/>
            <a:ext cx="369496" cy="570902"/>
          </a:xfrm>
          <a:custGeom>
            <a:avLst/>
            <a:gdLst/>
            <a:ahLst/>
            <a:cxnLst/>
            <a:rect l="l" t="t" r="r" b="b"/>
            <a:pathLst>
              <a:path w="1034764" h="1598797" extrusionOk="0">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lt1"/>
          </a:solidFill>
          <a:ln>
            <a:noFill/>
          </a:ln>
          <a:effectLst>
            <a:outerShdw blurRad="12700" dist="12700" dir="2700000" algn="tl" rotWithShape="0">
              <a:srgbClr val="7F7F7F">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9" name="Google Shape;129;p36"/>
          <p:cNvGrpSpPr/>
          <p:nvPr/>
        </p:nvGrpSpPr>
        <p:grpSpPr>
          <a:xfrm>
            <a:off x="-1654908" y="-16654"/>
            <a:ext cx="1569183" cy="612144"/>
            <a:chOff x="-2096383" y="21447"/>
            <a:chExt cx="1569183" cy="612144"/>
          </a:xfrm>
        </p:grpSpPr>
        <p:sp>
          <p:nvSpPr>
            <p:cNvPr id="130" name="Google Shape;130;p36"/>
            <p:cNvSpPr txBox="1"/>
            <p:nvPr/>
          </p:nvSpPr>
          <p:spPr>
            <a:xfrm>
              <a:off x="-2096383" y="21447"/>
              <a:ext cx="36580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By:</a:t>
              </a:r>
              <a:endParaRPr/>
            </a:p>
          </p:txBody>
        </p:sp>
        <p:sp>
          <p:nvSpPr>
            <p:cNvPr id="131" name="Google Shape;131;p36"/>
            <p:cNvSpPr txBox="1"/>
            <p:nvPr/>
          </p:nvSpPr>
          <p:spPr>
            <a:xfrm>
              <a:off x="-1002010" y="387370"/>
              <a:ext cx="47481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.com</a:t>
              </a:r>
              <a:endParaRPr/>
            </a:p>
          </p:txBody>
        </p:sp>
        <p:pic>
          <p:nvPicPr>
            <p:cNvPr id="132" name="Google Shape;132;p36"/>
            <p:cNvPicPr preferRelativeResize="0"/>
            <p:nvPr/>
          </p:nvPicPr>
          <p:blipFill rotWithShape="1">
            <a:blip r:embed="rId4">
              <a:alphaModFix/>
            </a:blip>
            <a:srcRect/>
            <a:stretch/>
          </p:blipFill>
          <p:spPr>
            <a:xfrm>
              <a:off x="-2018604" y="234547"/>
              <a:ext cx="1405251" cy="185944"/>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EFEDEE"/>
            </a:gs>
            <a:gs pos="52999">
              <a:srgbClr val="F1EFF0"/>
            </a:gs>
            <a:gs pos="77000">
              <a:srgbClr val="EFEDEE"/>
            </a:gs>
            <a:gs pos="100000">
              <a:srgbClr val="EFEBEC"/>
            </a:gs>
          </a:gsLst>
          <a:lin ang="5400000" scaled="0"/>
        </a:gradFill>
        <a:effectLst/>
      </p:bgPr>
    </p:bg>
    <p:spTree>
      <p:nvGrpSpPr>
        <p:cNvPr id="1" name="Shape 138"/>
        <p:cNvGrpSpPr/>
        <p:nvPr/>
      </p:nvGrpSpPr>
      <p:grpSpPr>
        <a:xfrm>
          <a:off x="0" y="0"/>
          <a:ext cx="0" cy="0"/>
          <a:chOff x="0" y="0"/>
          <a:chExt cx="0" cy="0"/>
        </a:xfrm>
      </p:grpSpPr>
      <p:sp>
        <p:nvSpPr>
          <p:cNvPr id="139" name="Google Shape;139;p39"/>
          <p:cNvSpPr txBox="1">
            <a:spLocks noGrp="1"/>
          </p:cNvSpPr>
          <p:nvPr>
            <p:ph type="title"/>
          </p:nvPr>
        </p:nvSpPr>
        <p:spPr>
          <a:xfrm>
            <a:off x="838200" y="163482"/>
            <a:ext cx="10515600" cy="73905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600"/>
              <a:buFont typeface="Helvetica Neue"/>
              <a:buNone/>
              <a:defRPr sz="36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39"/>
          <p:cNvSpPr txBox="1">
            <a:spLocks noGrp="1"/>
          </p:cNvSpPr>
          <p:nvPr>
            <p:ph type="body" idx="1"/>
          </p:nvPr>
        </p:nvSpPr>
        <p:spPr>
          <a:xfrm>
            <a:off x="838200" y="1219200"/>
            <a:ext cx="10515600" cy="49577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39"/>
          <p:cNvSpPr/>
          <p:nvPr/>
        </p:nvSpPr>
        <p:spPr>
          <a:xfrm>
            <a:off x="0" y="6305911"/>
            <a:ext cx="12192000" cy="552091"/>
          </a:xfrm>
          <a:prstGeom prst="rect">
            <a:avLst/>
          </a:prstGeom>
          <a:solidFill>
            <a:schemeClr val="lt1"/>
          </a:solidFill>
          <a:ln>
            <a:noFill/>
          </a:ln>
        </p:spPr>
        <p:txBody>
          <a:bodyPr spcFirstLastPara="1" wrap="square" lIns="91425" tIns="45700" rIns="91425" bIns="91425" anchor="ctr" anchorCtr="0">
            <a:noAutofit/>
          </a:bodyPr>
          <a:lstStyle/>
          <a:p>
            <a:pPr marL="0" marR="0" lvl="0" indent="0" algn="ctr" rtl="0">
              <a:lnSpc>
                <a:spcPct val="100000"/>
              </a:lnSpc>
              <a:spcBef>
                <a:spcPts val="0"/>
              </a:spcBef>
              <a:spcAft>
                <a:spcPts val="0"/>
              </a:spcAft>
              <a:buClr>
                <a:srgbClr val="BFBFBF"/>
              </a:buClr>
              <a:buSzPts val="3200"/>
              <a:buFont typeface="Calibri"/>
              <a:buNone/>
            </a:pPr>
            <a:r>
              <a:rPr lang="en-GB" sz="3200" b="0" i="0" u="none" strike="noStrike" cap="none">
                <a:solidFill>
                  <a:srgbClr val="BFBFBF"/>
                </a:solidFill>
                <a:latin typeface="Calibri"/>
                <a:ea typeface="Calibri"/>
                <a:cs typeface="Calibri"/>
                <a:sym typeface="Calibri"/>
              </a:rPr>
              <a:t>www.</a:t>
            </a:r>
            <a:r>
              <a:rPr lang="en-GB" sz="3200" b="0" i="0" u="none" strike="noStrike" cap="none">
                <a:solidFill>
                  <a:srgbClr val="262626"/>
                </a:solidFill>
                <a:latin typeface="Calibri"/>
                <a:ea typeface="Calibri"/>
                <a:cs typeface="Calibri"/>
                <a:sym typeface="Calibri"/>
              </a:rPr>
              <a:t>presentationgo</a:t>
            </a:r>
            <a:r>
              <a:rPr lang="en-GB" sz="3200" b="0" i="0" u="none" strike="noStrike" cap="none">
                <a:solidFill>
                  <a:srgbClr val="BFBFBF"/>
                </a:solidFill>
                <a:latin typeface="Calibri"/>
                <a:ea typeface="Calibri"/>
                <a:cs typeface="Calibri"/>
                <a:sym typeface="Calibri"/>
              </a:rPr>
              <a:t>.com</a:t>
            </a:r>
            <a:endParaRPr/>
          </a:p>
        </p:txBody>
      </p:sp>
      <p:sp>
        <p:nvSpPr>
          <p:cNvPr id="142" name="Google Shape;142;p39"/>
          <p:cNvSpPr/>
          <p:nvPr/>
        </p:nvSpPr>
        <p:spPr>
          <a:xfrm>
            <a:off x="-12701" y="6959601"/>
            <a:ext cx="166103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0" i="0">
                <a:solidFill>
                  <a:srgbClr val="555555"/>
                </a:solidFill>
                <a:latin typeface="Open Sans"/>
                <a:ea typeface="Open Sans"/>
                <a:cs typeface="Open Sans"/>
                <a:sym typeface="Open Sans"/>
              </a:rPr>
              <a:t>© </a:t>
            </a:r>
            <a:r>
              <a:rPr lang="en-GB" sz="1100" b="0" i="0" u="sng" strike="noStrike">
                <a:solidFill>
                  <a:srgbClr val="A5CD28"/>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presentationgo.com</a:t>
            </a:r>
            <a:endParaRPr sz="1100">
              <a:solidFill>
                <a:schemeClr val="dk1"/>
              </a:solidFill>
              <a:latin typeface="Calibri"/>
              <a:ea typeface="Calibri"/>
              <a:cs typeface="Calibri"/>
              <a:sym typeface="Calibri"/>
            </a:endParaRPr>
          </a:p>
        </p:txBody>
      </p:sp>
      <p:sp>
        <p:nvSpPr>
          <p:cNvPr id="143" name="Google Shape;143;p39"/>
          <p:cNvSpPr/>
          <p:nvPr/>
        </p:nvSpPr>
        <p:spPr>
          <a:xfrm rot="5400000">
            <a:off x="91178" y="173588"/>
            <a:ext cx="369496" cy="570902"/>
          </a:xfrm>
          <a:custGeom>
            <a:avLst/>
            <a:gdLst/>
            <a:ahLst/>
            <a:cxnLst/>
            <a:rect l="l" t="t" r="r" b="b"/>
            <a:pathLst>
              <a:path w="1034764" h="1598797" extrusionOk="0">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lt1"/>
          </a:solidFill>
          <a:ln>
            <a:noFill/>
          </a:ln>
          <a:effectLst>
            <a:outerShdw blurRad="12700" dist="12700" dir="2700000" algn="tl" rotWithShape="0">
              <a:srgbClr val="7F7F7F">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4" name="Google Shape;144;p39"/>
          <p:cNvGrpSpPr/>
          <p:nvPr/>
        </p:nvGrpSpPr>
        <p:grpSpPr>
          <a:xfrm>
            <a:off x="-1654908" y="-16654"/>
            <a:ext cx="1569183" cy="612144"/>
            <a:chOff x="-2096383" y="21447"/>
            <a:chExt cx="1569183" cy="612144"/>
          </a:xfrm>
        </p:grpSpPr>
        <p:sp>
          <p:nvSpPr>
            <p:cNvPr id="145" name="Google Shape;145;p39"/>
            <p:cNvSpPr txBox="1"/>
            <p:nvPr/>
          </p:nvSpPr>
          <p:spPr>
            <a:xfrm>
              <a:off x="-2096383" y="21447"/>
              <a:ext cx="36580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By:</a:t>
              </a:r>
              <a:endParaRPr/>
            </a:p>
          </p:txBody>
        </p:sp>
        <p:sp>
          <p:nvSpPr>
            <p:cNvPr id="146" name="Google Shape;146;p39"/>
            <p:cNvSpPr txBox="1"/>
            <p:nvPr/>
          </p:nvSpPr>
          <p:spPr>
            <a:xfrm>
              <a:off x="-1002010" y="387370"/>
              <a:ext cx="47481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.com</a:t>
              </a:r>
              <a:endParaRPr/>
            </a:p>
          </p:txBody>
        </p:sp>
        <p:pic>
          <p:nvPicPr>
            <p:cNvPr id="147" name="Google Shape;147;p39"/>
            <p:cNvPicPr preferRelativeResize="0"/>
            <p:nvPr/>
          </p:nvPicPr>
          <p:blipFill rotWithShape="1">
            <a:blip r:embed="rId4">
              <a:alphaModFix/>
            </a:blip>
            <a:srcRect/>
            <a:stretch/>
          </p:blipFill>
          <p:spPr>
            <a:xfrm>
              <a:off x="-2018604" y="234547"/>
              <a:ext cx="1405251" cy="185944"/>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BD0C8-65A6-46E6-BD18-A822BE8CE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9857E6B-74DD-4D72-B71B-173FBF8D6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78CF460-33F5-49E4-B731-CDF94CA17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7BA0D-0E52-4DC1-8798-406068A1366B}" type="datetimeFigureOut">
              <a:rPr lang="en-ID" smtClean="0"/>
              <a:t>03/11/2021</a:t>
            </a:fld>
            <a:endParaRPr lang="en-ID"/>
          </a:p>
        </p:txBody>
      </p:sp>
      <p:sp>
        <p:nvSpPr>
          <p:cNvPr id="5" name="Footer Placeholder 4">
            <a:extLst>
              <a:ext uri="{FF2B5EF4-FFF2-40B4-BE49-F238E27FC236}">
                <a16:creationId xmlns:a16="http://schemas.microsoft.com/office/drawing/2014/main" id="{FF47B55D-B777-492F-84A9-1691B4B66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50AC9BF7-00F3-4345-9F38-EF3887C26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81B8D-E581-42F4-86CC-BBB05D6B0C36}" type="slidenum">
              <a:rPr lang="en-ID" smtClean="0"/>
              <a:t>‹#›</a:t>
            </a:fld>
            <a:endParaRPr lang="en-ID"/>
          </a:p>
        </p:txBody>
      </p:sp>
    </p:spTree>
    <p:extLst>
      <p:ext uri="{BB962C8B-B14F-4D97-AF65-F5344CB8AC3E}">
        <p14:creationId xmlns:p14="http://schemas.microsoft.com/office/powerpoint/2010/main" val="349845189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1574D71B-7917-4BD7-887C-1D652DB0D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Google Shape;154;p1"/>
          <p:cNvSpPr txBox="1">
            <a:spLocks noGrp="1"/>
          </p:cNvSpPr>
          <p:nvPr>
            <p:ph type="ctrTitle"/>
          </p:nvPr>
        </p:nvSpPr>
        <p:spPr>
          <a:xfrm>
            <a:off x="7248314" y="2751293"/>
            <a:ext cx="5197659" cy="3235103"/>
          </a:xfrm>
          <a:prstGeom prst="rect">
            <a:avLst/>
          </a:prstGeom>
        </p:spPr>
        <p:txBody>
          <a:bodyPr spcFirstLastPara="1" lIns="91425" tIns="45700" rIns="91425" bIns="45700" anchor="t" anchorCtr="0">
            <a:noAutofit/>
          </a:bodyPr>
          <a:lstStyle/>
          <a:p>
            <a:pPr marL="0" lvl="0" indent="0" algn="l" rtl="0">
              <a:spcBef>
                <a:spcPts val="0"/>
              </a:spcBef>
              <a:spcAft>
                <a:spcPts val="0"/>
              </a:spcAft>
              <a:buClr>
                <a:schemeClr val="dk1"/>
              </a:buClr>
              <a:buSzPct val="100000"/>
              <a:buFont typeface="Arial Black"/>
              <a:buNone/>
            </a:pPr>
            <a:r>
              <a:rPr lang="en-GB" sz="4400" b="1" dirty="0">
                <a:latin typeface="Arial Black"/>
                <a:ea typeface="Arial Black"/>
                <a:cs typeface="Arial Black"/>
                <a:sym typeface="Arial Black"/>
              </a:rPr>
              <a:t>ANALISIS PERENCANAAN STRATEGI</a:t>
            </a:r>
          </a:p>
        </p:txBody>
      </p:sp>
      <p:sp>
        <p:nvSpPr>
          <p:cNvPr id="155" name="Google Shape;155;p1"/>
          <p:cNvSpPr txBox="1">
            <a:spLocks noGrp="1"/>
          </p:cNvSpPr>
          <p:nvPr>
            <p:ph type="subTitle" idx="1"/>
          </p:nvPr>
        </p:nvSpPr>
        <p:spPr>
          <a:xfrm>
            <a:off x="7297989" y="4837094"/>
            <a:ext cx="3951414" cy="1322614"/>
          </a:xfrm>
          <a:prstGeom prst="rect">
            <a:avLst/>
          </a:prstGeom>
        </p:spPr>
        <p:txBody>
          <a:bodyPr spcFirstLastPara="1" lIns="91425" tIns="45700" rIns="91425" bIns="45700" anchorCtr="0">
            <a:normAutofit/>
          </a:bodyPr>
          <a:lstStyle/>
          <a:p>
            <a:pPr marL="0" lvl="0" indent="0" algn="l" rtl="0">
              <a:spcBef>
                <a:spcPts val="0"/>
              </a:spcBef>
              <a:spcAft>
                <a:spcPts val="600"/>
              </a:spcAft>
              <a:buClr>
                <a:schemeClr val="dk1"/>
              </a:buClr>
              <a:buSzPts val="2400"/>
              <a:buNone/>
            </a:pPr>
            <a:r>
              <a:rPr lang="en-GB" b="1" dirty="0"/>
              <a:t>MATA KULIAH : PERENCANAAN STRATEGI</a:t>
            </a:r>
          </a:p>
        </p:txBody>
      </p:sp>
      <p:sp>
        <p:nvSpPr>
          <p:cNvPr id="98" name="Rectangle 9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circle&#10;&#10;Description automatically generated">
            <a:extLst>
              <a:ext uri="{FF2B5EF4-FFF2-40B4-BE49-F238E27FC236}">
                <a16:creationId xmlns:a16="http://schemas.microsoft.com/office/drawing/2014/main" id="{0767A138-B12A-4CC2-B2B2-38D9E435E31C}"/>
              </a:ext>
            </a:extLst>
          </p:cNvPr>
          <p:cNvPicPr>
            <a:picLocks noChangeAspect="1"/>
          </p:cNvPicPr>
          <p:nvPr/>
        </p:nvPicPr>
        <p:blipFill>
          <a:blip r:embed="rId3"/>
          <a:stretch>
            <a:fillRect/>
          </a:stretch>
        </p:blipFill>
        <p:spPr>
          <a:xfrm>
            <a:off x="942597" y="550878"/>
            <a:ext cx="5608830" cy="5608830"/>
          </a:xfrm>
          <a:prstGeom prst="rect">
            <a:avLst/>
          </a:prstGeom>
        </p:spPr>
      </p:pic>
      <p:sp>
        <p:nvSpPr>
          <p:cNvPr id="102" name="Rectangle 101">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en-GB" b="1">
                <a:latin typeface="Arial Black"/>
                <a:ea typeface="Arial Black"/>
                <a:cs typeface="Arial Black"/>
                <a:sym typeface="Arial Black"/>
              </a:rPr>
              <a:t>Matriks TOWS</a:t>
            </a:r>
            <a:endParaRPr>
              <a:latin typeface="Arial Black"/>
              <a:ea typeface="Arial Black"/>
              <a:cs typeface="Arial Black"/>
              <a:sym typeface="Arial Black"/>
            </a:endParaRPr>
          </a:p>
        </p:txBody>
      </p:sp>
      <p:graphicFrame>
        <p:nvGraphicFramePr>
          <p:cNvPr id="295" name="Google Shape;295;p10"/>
          <p:cNvGraphicFramePr/>
          <p:nvPr/>
        </p:nvGraphicFramePr>
        <p:xfrm>
          <a:off x="838200" y="1690688"/>
          <a:ext cx="10712100" cy="4589775"/>
        </p:xfrm>
        <a:graphic>
          <a:graphicData uri="http://schemas.openxmlformats.org/drawingml/2006/table">
            <a:tbl>
              <a:tblPr>
                <a:noFill/>
                <a:tableStyleId>{03C4CBBD-B5E5-460B-97F9-25E5D61A3EFF}</a:tableStyleId>
              </a:tblPr>
              <a:tblGrid>
                <a:gridCol w="3570700">
                  <a:extLst>
                    <a:ext uri="{9D8B030D-6E8A-4147-A177-3AD203B41FA5}">
                      <a16:colId xmlns:a16="http://schemas.microsoft.com/office/drawing/2014/main" val="20000"/>
                    </a:ext>
                  </a:extLst>
                </a:gridCol>
                <a:gridCol w="3570700">
                  <a:extLst>
                    <a:ext uri="{9D8B030D-6E8A-4147-A177-3AD203B41FA5}">
                      <a16:colId xmlns:a16="http://schemas.microsoft.com/office/drawing/2014/main" val="20001"/>
                    </a:ext>
                  </a:extLst>
                </a:gridCol>
                <a:gridCol w="3570700">
                  <a:extLst>
                    <a:ext uri="{9D8B030D-6E8A-4147-A177-3AD203B41FA5}">
                      <a16:colId xmlns:a16="http://schemas.microsoft.com/office/drawing/2014/main" val="20002"/>
                    </a:ext>
                  </a:extLst>
                </a:gridCol>
              </a:tblGrid>
              <a:tr h="1529925">
                <a:tc>
                  <a:txBody>
                    <a:bodyPr/>
                    <a:lstStyle/>
                    <a:p>
                      <a:pPr marL="0" marR="0" lvl="0" indent="0" algn="ctr" rtl="0">
                        <a:spcBef>
                          <a:spcPts val="0"/>
                        </a:spcBef>
                        <a:spcAft>
                          <a:spcPts val="0"/>
                        </a:spcAft>
                        <a:buNone/>
                      </a:pPr>
                      <a:r>
                        <a:rPr lang="en-GB" sz="2400" b="0" i="0" u="none" strike="noStrike" cap="none">
                          <a:solidFill>
                            <a:srgbClr val="000000"/>
                          </a:solidFill>
                          <a:latin typeface="Calibri"/>
                          <a:ea typeface="Calibri"/>
                          <a:cs typeface="Calibri"/>
                          <a:sym typeface="Calibri"/>
                        </a:rPr>
                        <a:t>Selalu dibiarkan kosong</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1" i="0" u="none" strike="noStrike" cap="none">
                          <a:solidFill>
                            <a:srgbClr val="000000"/>
                          </a:solidFill>
                          <a:latin typeface="Calibri"/>
                          <a:ea typeface="Calibri"/>
                          <a:cs typeface="Calibri"/>
                          <a:sym typeface="Calibri"/>
                        </a:rPr>
                        <a:t>S</a:t>
                      </a: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KEKUATAN (STRENGTHS)</a:t>
                      </a:r>
                      <a:br>
                        <a:rPr lang="en-GB" sz="2400" b="0" i="0" u="none" strike="noStrike" cap="none">
                          <a:solidFill>
                            <a:srgbClr val="000000"/>
                          </a:solidFill>
                          <a:latin typeface="Calibri"/>
                          <a:ea typeface="Calibri"/>
                          <a:cs typeface="Calibri"/>
                          <a:sym typeface="Calibri"/>
                        </a:rPr>
                      </a:b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Daftar kekuatan</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1" i="0" u="none" strike="noStrike" cap="none">
                          <a:solidFill>
                            <a:srgbClr val="000000"/>
                          </a:solidFill>
                          <a:latin typeface="Calibri"/>
                          <a:ea typeface="Calibri"/>
                          <a:cs typeface="Calibri"/>
                          <a:sym typeface="Calibri"/>
                        </a:rPr>
                        <a:t>W</a:t>
                      </a: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KELEMAHAN (WEAKNESS)</a:t>
                      </a:r>
                      <a:br>
                        <a:rPr lang="en-GB" sz="2400" b="0" i="0" u="none" strike="noStrike" cap="none">
                          <a:solidFill>
                            <a:srgbClr val="000000"/>
                          </a:solidFill>
                          <a:latin typeface="Calibri"/>
                          <a:ea typeface="Calibri"/>
                          <a:cs typeface="Calibri"/>
                          <a:sym typeface="Calibri"/>
                        </a:rPr>
                      </a:b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Daftar kelemahan</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29925">
                <a:tc>
                  <a:txBody>
                    <a:bodyPr/>
                    <a:lstStyle/>
                    <a:p>
                      <a:pPr marL="0" marR="0" lvl="0" indent="0" algn="ctr" rtl="0">
                        <a:spcBef>
                          <a:spcPts val="0"/>
                        </a:spcBef>
                        <a:spcAft>
                          <a:spcPts val="0"/>
                        </a:spcAft>
                        <a:buNone/>
                      </a:pPr>
                      <a:r>
                        <a:rPr lang="en-GB" sz="2400" b="1" i="0" u="none" strike="noStrike" cap="none">
                          <a:solidFill>
                            <a:srgbClr val="000000"/>
                          </a:solidFill>
                          <a:latin typeface="Calibri"/>
                          <a:ea typeface="Calibri"/>
                          <a:cs typeface="Calibri"/>
                          <a:sym typeface="Calibri"/>
                        </a:rPr>
                        <a:t>O</a:t>
                      </a: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PELUANG (OPPORTUNITIES)</a:t>
                      </a:r>
                      <a:br>
                        <a:rPr lang="en-GB" sz="2400" b="0" i="0" u="none" strike="noStrike" cap="none">
                          <a:solidFill>
                            <a:srgbClr val="000000"/>
                          </a:solidFill>
                          <a:latin typeface="Calibri"/>
                          <a:ea typeface="Calibri"/>
                          <a:cs typeface="Calibri"/>
                          <a:sym typeface="Calibri"/>
                        </a:rPr>
                      </a:b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Daftar peluang</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1" i="0" u="none" strike="noStrike" cap="none">
                          <a:solidFill>
                            <a:srgbClr val="000000"/>
                          </a:solidFill>
                          <a:latin typeface="Calibri"/>
                          <a:ea typeface="Calibri"/>
                          <a:cs typeface="Calibri"/>
                          <a:sym typeface="Calibri"/>
                        </a:rPr>
                        <a:t>STRATEGI SO</a:t>
                      </a:r>
                      <a:br>
                        <a:rPr lang="en-GB" sz="2400" b="0" i="0" u="none" strike="noStrike" cap="none">
                          <a:solidFill>
                            <a:srgbClr val="000000"/>
                          </a:solidFill>
                          <a:latin typeface="Calibri"/>
                          <a:ea typeface="Calibri"/>
                          <a:cs typeface="Calibri"/>
                          <a:sym typeface="Calibri"/>
                        </a:rPr>
                      </a:b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Gunakan kekuatan untuk memanfaatkan peluang</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1" i="0" u="none" strike="noStrike" cap="none">
                          <a:solidFill>
                            <a:srgbClr val="000000"/>
                          </a:solidFill>
                          <a:latin typeface="Calibri"/>
                          <a:ea typeface="Calibri"/>
                          <a:cs typeface="Calibri"/>
                          <a:sym typeface="Calibri"/>
                        </a:rPr>
                        <a:t>STRATEGI WO</a:t>
                      </a:r>
                      <a:br>
                        <a:rPr lang="en-GB" sz="2400" b="0" i="0" u="none" strike="noStrike" cap="none">
                          <a:solidFill>
                            <a:srgbClr val="000000"/>
                          </a:solidFill>
                          <a:latin typeface="Calibri"/>
                          <a:ea typeface="Calibri"/>
                          <a:cs typeface="Calibri"/>
                          <a:sym typeface="Calibri"/>
                        </a:rPr>
                      </a:b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Atasi kelemahan dengan memanfaatkan peluang</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29925">
                <a:tc>
                  <a:txBody>
                    <a:bodyPr/>
                    <a:lstStyle/>
                    <a:p>
                      <a:pPr marL="0" marR="0" lvl="0" indent="0" algn="ctr" rtl="0">
                        <a:spcBef>
                          <a:spcPts val="0"/>
                        </a:spcBef>
                        <a:spcAft>
                          <a:spcPts val="0"/>
                        </a:spcAft>
                        <a:buNone/>
                      </a:pPr>
                      <a:r>
                        <a:rPr lang="en-GB" sz="2400" b="1" i="0" u="none" strike="noStrike" cap="none">
                          <a:solidFill>
                            <a:srgbClr val="000000"/>
                          </a:solidFill>
                          <a:latin typeface="Calibri"/>
                          <a:ea typeface="Calibri"/>
                          <a:cs typeface="Calibri"/>
                          <a:sym typeface="Calibri"/>
                        </a:rPr>
                        <a:t>T</a:t>
                      </a: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ANCAMAN (THREATS)</a:t>
                      </a:r>
                      <a:br>
                        <a:rPr lang="en-GB" sz="2400" b="0" i="0" u="none" strike="noStrike" cap="none">
                          <a:solidFill>
                            <a:srgbClr val="000000"/>
                          </a:solidFill>
                          <a:latin typeface="Calibri"/>
                          <a:ea typeface="Calibri"/>
                          <a:cs typeface="Calibri"/>
                          <a:sym typeface="Calibri"/>
                        </a:rPr>
                      </a:b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Daftar ancaman</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1" i="0" u="none" strike="noStrike" cap="none">
                          <a:solidFill>
                            <a:srgbClr val="000000"/>
                          </a:solidFill>
                          <a:latin typeface="Calibri"/>
                          <a:ea typeface="Calibri"/>
                          <a:cs typeface="Calibri"/>
                          <a:sym typeface="Calibri"/>
                        </a:rPr>
                        <a:t>STRATEGI ST</a:t>
                      </a:r>
                      <a:br>
                        <a:rPr lang="en-GB" sz="2400" b="0" i="0" u="none" strike="noStrike" cap="none">
                          <a:solidFill>
                            <a:srgbClr val="000000"/>
                          </a:solidFill>
                          <a:latin typeface="Calibri"/>
                          <a:ea typeface="Calibri"/>
                          <a:cs typeface="Calibri"/>
                          <a:sym typeface="Calibri"/>
                        </a:rPr>
                      </a:b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Gunakan kekuatan untuk menghindari ancaman</a:t>
                      </a:r>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1" i="0" u="none" strike="noStrike" cap="none">
                          <a:solidFill>
                            <a:srgbClr val="000000"/>
                          </a:solidFill>
                          <a:latin typeface="Calibri"/>
                          <a:ea typeface="Calibri"/>
                          <a:cs typeface="Calibri"/>
                          <a:sym typeface="Calibri"/>
                        </a:rPr>
                        <a:t>STRATEGI WT</a:t>
                      </a:r>
                      <a:br>
                        <a:rPr lang="en-GB" sz="2400" b="0" i="0" u="none" strike="noStrike" cap="none">
                          <a:solidFill>
                            <a:srgbClr val="000000"/>
                          </a:solidFill>
                          <a:latin typeface="Calibri"/>
                          <a:ea typeface="Calibri"/>
                          <a:cs typeface="Calibri"/>
                          <a:sym typeface="Calibri"/>
                        </a:rPr>
                      </a:br>
                      <a:br>
                        <a:rPr lang="en-GB" sz="2400" b="0" i="0" u="none" strike="noStrike" cap="none">
                          <a:solidFill>
                            <a:srgbClr val="000000"/>
                          </a:solidFill>
                          <a:latin typeface="Calibri"/>
                          <a:ea typeface="Calibri"/>
                          <a:cs typeface="Calibri"/>
                          <a:sym typeface="Calibri"/>
                        </a:rPr>
                      </a:br>
                      <a:r>
                        <a:rPr lang="en-GB" sz="2400" b="0" i="0" u="none" strike="noStrike" cap="none">
                          <a:solidFill>
                            <a:srgbClr val="000000"/>
                          </a:solidFill>
                          <a:latin typeface="Calibri"/>
                          <a:ea typeface="Calibri"/>
                          <a:cs typeface="Calibri"/>
                          <a:sym typeface="Calibri"/>
                        </a:rPr>
                        <a:t>Meminimalkan kelemahan dan menghindari ancaman</a:t>
                      </a:r>
                      <a:endParaRPr sz="2400" b="0" i="0" u="none" strike="noStrike" cap="none">
                        <a:solidFill>
                          <a:srgbClr val="000000"/>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 name="Google Shape;162;p2">
            <a:extLst>
              <a:ext uri="{FF2B5EF4-FFF2-40B4-BE49-F238E27FC236}">
                <a16:creationId xmlns:a16="http://schemas.microsoft.com/office/drawing/2014/main" id="{0B5BFD40-63C4-4D29-8861-863F5471FB0A}"/>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1"/>
          <p:cNvSpPr txBox="1">
            <a:spLocks noGrp="1"/>
          </p:cNvSpPr>
          <p:nvPr>
            <p:ph type="title"/>
          </p:nvPr>
        </p:nvSpPr>
        <p:spPr>
          <a:xfrm>
            <a:off x="838200" y="163481"/>
            <a:ext cx="10515600" cy="739056"/>
          </a:xfrm>
          <a:prstGeom prst="rect">
            <a:avLst/>
          </a:prstGeom>
          <a:noFill/>
          <a:ln>
            <a:noFill/>
          </a:ln>
        </p:spPr>
        <p:txBody>
          <a:bodyPr spcFirstLastPara="1" wrap="square" lIns="91425" tIns="45700" rIns="0" bIns="45700" anchor="t" anchorCtr="0">
            <a:normAutofit/>
          </a:bodyPr>
          <a:lstStyle/>
          <a:p>
            <a:pPr marL="0" lvl="0" indent="0" algn="l" rtl="0">
              <a:lnSpc>
                <a:spcPct val="90000"/>
              </a:lnSpc>
              <a:spcBef>
                <a:spcPts val="0"/>
              </a:spcBef>
              <a:spcAft>
                <a:spcPts val="0"/>
              </a:spcAft>
              <a:buClr>
                <a:schemeClr val="dk1"/>
              </a:buClr>
              <a:buSzPts val="3600"/>
              <a:buFont typeface="Helvetica Neue"/>
              <a:buNone/>
            </a:pPr>
            <a:r>
              <a:rPr lang="en-GB"/>
              <a:t>Langkah-Langkah Penyusunan Matriks TOWS</a:t>
            </a:r>
            <a:endParaRPr/>
          </a:p>
        </p:txBody>
      </p:sp>
      <p:grpSp>
        <p:nvGrpSpPr>
          <p:cNvPr id="302" name="Google Shape;302;p11"/>
          <p:cNvGrpSpPr/>
          <p:nvPr/>
        </p:nvGrpSpPr>
        <p:grpSpPr>
          <a:xfrm>
            <a:off x="2101035" y="3252462"/>
            <a:ext cx="4749693" cy="2789633"/>
            <a:chOff x="1422382" y="2543502"/>
            <a:chExt cx="5845577" cy="3433278"/>
          </a:xfrm>
        </p:grpSpPr>
        <p:sp>
          <p:nvSpPr>
            <p:cNvPr id="303" name="Google Shape;303;p11"/>
            <p:cNvSpPr/>
            <p:nvPr/>
          </p:nvSpPr>
          <p:spPr>
            <a:xfrm>
              <a:off x="1422382" y="2543502"/>
              <a:ext cx="2090656" cy="2141482"/>
            </a:xfrm>
            <a:custGeom>
              <a:avLst/>
              <a:gdLst/>
              <a:ahLst/>
              <a:cxnLst/>
              <a:rect l="l" t="t" r="r" b="b"/>
              <a:pathLst>
                <a:path w="21552" h="21600" extrusionOk="0">
                  <a:moveTo>
                    <a:pt x="5272" y="21600"/>
                  </a:moveTo>
                  <a:lnTo>
                    <a:pt x="5052" y="21313"/>
                  </a:lnTo>
                  <a:cubicBezTo>
                    <a:pt x="1757" y="16800"/>
                    <a:pt x="0" y="11463"/>
                    <a:pt x="0" y="5910"/>
                  </a:cubicBezTo>
                  <a:lnTo>
                    <a:pt x="0" y="0"/>
                  </a:lnTo>
                  <a:lnTo>
                    <a:pt x="19257" y="0"/>
                  </a:lnTo>
                  <a:cubicBezTo>
                    <a:pt x="19477" y="0"/>
                    <a:pt x="19623" y="143"/>
                    <a:pt x="19623" y="358"/>
                  </a:cubicBezTo>
                  <a:lnTo>
                    <a:pt x="19623" y="358"/>
                  </a:lnTo>
                  <a:cubicBezTo>
                    <a:pt x="19623" y="573"/>
                    <a:pt x="19477" y="716"/>
                    <a:pt x="19257" y="716"/>
                  </a:cubicBezTo>
                  <a:lnTo>
                    <a:pt x="6041" y="716"/>
                  </a:lnTo>
                  <a:cubicBezTo>
                    <a:pt x="3112" y="716"/>
                    <a:pt x="732" y="3045"/>
                    <a:pt x="732" y="5910"/>
                  </a:cubicBezTo>
                  <a:lnTo>
                    <a:pt x="732" y="5910"/>
                  </a:lnTo>
                  <a:cubicBezTo>
                    <a:pt x="732" y="9027"/>
                    <a:pt x="1318" y="12072"/>
                    <a:pt x="2416" y="14937"/>
                  </a:cubicBezTo>
                  <a:cubicBezTo>
                    <a:pt x="3624" y="18090"/>
                    <a:pt x="7468" y="19343"/>
                    <a:pt x="10324" y="17481"/>
                  </a:cubicBezTo>
                  <a:lnTo>
                    <a:pt x="20978" y="10603"/>
                  </a:lnTo>
                  <a:cubicBezTo>
                    <a:pt x="21161" y="10496"/>
                    <a:pt x="21380" y="10531"/>
                    <a:pt x="21490" y="10710"/>
                  </a:cubicBezTo>
                  <a:lnTo>
                    <a:pt x="21490" y="10710"/>
                  </a:lnTo>
                  <a:cubicBezTo>
                    <a:pt x="21600" y="10890"/>
                    <a:pt x="21563" y="11104"/>
                    <a:pt x="21380" y="11212"/>
                  </a:cubicBezTo>
                  <a:lnTo>
                    <a:pt x="5272" y="21600"/>
                  </a:ln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04" name="Google Shape;304;p11"/>
            <p:cNvSpPr/>
            <p:nvPr/>
          </p:nvSpPr>
          <p:spPr>
            <a:xfrm>
              <a:off x="5115819" y="3182750"/>
              <a:ext cx="2152140" cy="1614969"/>
            </a:xfrm>
            <a:custGeom>
              <a:avLst/>
              <a:gdLst/>
              <a:ahLst/>
              <a:cxnLst/>
              <a:rect l="l" t="t" r="r" b="b"/>
              <a:pathLst>
                <a:path w="21600" h="21541" extrusionOk="0">
                  <a:moveTo>
                    <a:pt x="15042" y="21458"/>
                  </a:moveTo>
                  <a:lnTo>
                    <a:pt x="0" y="6253"/>
                  </a:lnTo>
                  <a:lnTo>
                    <a:pt x="285" y="5874"/>
                  </a:lnTo>
                  <a:cubicBezTo>
                    <a:pt x="1426" y="4405"/>
                    <a:pt x="2210" y="2463"/>
                    <a:pt x="2459" y="379"/>
                  </a:cubicBezTo>
                  <a:lnTo>
                    <a:pt x="2495" y="0"/>
                  </a:lnTo>
                  <a:lnTo>
                    <a:pt x="21244" y="0"/>
                  </a:lnTo>
                  <a:cubicBezTo>
                    <a:pt x="21457" y="0"/>
                    <a:pt x="21600" y="189"/>
                    <a:pt x="21600" y="474"/>
                  </a:cubicBezTo>
                  <a:lnTo>
                    <a:pt x="21600" y="474"/>
                  </a:lnTo>
                  <a:cubicBezTo>
                    <a:pt x="21600" y="758"/>
                    <a:pt x="21457" y="947"/>
                    <a:pt x="21244" y="947"/>
                  </a:cubicBezTo>
                  <a:lnTo>
                    <a:pt x="5347" y="947"/>
                  </a:lnTo>
                  <a:cubicBezTo>
                    <a:pt x="4099" y="947"/>
                    <a:pt x="2994" y="1895"/>
                    <a:pt x="2459" y="3363"/>
                  </a:cubicBezTo>
                  <a:lnTo>
                    <a:pt x="2459" y="3363"/>
                  </a:lnTo>
                  <a:cubicBezTo>
                    <a:pt x="1818" y="5163"/>
                    <a:pt x="2210" y="7342"/>
                    <a:pt x="3422" y="8574"/>
                  </a:cubicBezTo>
                  <a:lnTo>
                    <a:pt x="15434" y="20700"/>
                  </a:lnTo>
                  <a:cubicBezTo>
                    <a:pt x="15576" y="20842"/>
                    <a:pt x="15612" y="21174"/>
                    <a:pt x="15505" y="21363"/>
                  </a:cubicBezTo>
                  <a:lnTo>
                    <a:pt x="15505" y="21363"/>
                  </a:lnTo>
                  <a:cubicBezTo>
                    <a:pt x="15398" y="21553"/>
                    <a:pt x="15184" y="21600"/>
                    <a:pt x="15042" y="21458"/>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05" name="Google Shape;305;p11"/>
            <p:cNvSpPr/>
            <p:nvPr/>
          </p:nvSpPr>
          <p:spPr>
            <a:xfrm>
              <a:off x="2132655" y="3786482"/>
              <a:ext cx="2129724" cy="2162796"/>
            </a:xfrm>
            <a:custGeom>
              <a:avLst/>
              <a:gdLst/>
              <a:ahLst/>
              <a:cxnLst/>
              <a:rect l="l" t="t" r="r" b="b"/>
              <a:pathLst>
                <a:path w="21553" h="21600" extrusionOk="0">
                  <a:moveTo>
                    <a:pt x="20834" y="6810"/>
                  </a:moveTo>
                  <a:lnTo>
                    <a:pt x="20834" y="21245"/>
                  </a:lnTo>
                  <a:cubicBezTo>
                    <a:pt x="20834" y="21458"/>
                    <a:pt x="20978" y="21600"/>
                    <a:pt x="21194" y="21600"/>
                  </a:cubicBezTo>
                  <a:lnTo>
                    <a:pt x="21194" y="21600"/>
                  </a:lnTo>
                  <a:cubicBezTo>
                    <a:pt x="21409" y="21600"/>
                    <a:pt x="21553" y="21458"/>
                    <a:pt x="21553" y="21245"/>
                  </a:cubicBezTo>
                  <a:lnTo>
                    <a:pt x="21553" y="2625"/>
                  </a:lnTo>
                  <a:lnTo>
                    <a:pt x="21194" y="2625"/>
                  </a:lnTo>
                  <a:cubicBezTo>
                    <a:pt x="19433" y="2554"/>
                    <a:pt x="17815" y="1844"/>
                    <a:pt x="16557" y="674"/>
                  </a:cubicBezTo>
                  <a:cubicBezTo>
                    <a:pt x="16414" y="532"/>
                    <a:pt x="16306" y="390"/>
                    <a:pt x="16162" y="248"/>
                  </a:cubicBezTo>
                  <a:lnTo>
                    <a:pt x="15946" y="0"/>
                  </a:lnTo>
                  <a:lnTo>
                    <a:pt x="169" y="10286"/>
                  </a:lnTo>
                  <a:cubicBezTo>
                    <a:pt x="-11" y="10392"/>
                    <a:pt x="-47" y="10605"/>
                    <a:pt x="61" y="10782"/>
                  </a:cubicBezTo>
                  <a:lnTo>
                    <a:pt x="61" y="10782"/>
                  </a:lnTo>
                  <a:cubicBezTo>
                    <a:pt x="169" y="10960"/>
                    <a:pt x="384" y="10995"/>
                    <a:pt x="564" y="10889"/>
                  </a:cubicBezTo>
                  <a:lnTo>
                    <a:pt x="13035" y="2731"/>
                  </a:lnTo>
                  <a:cubicBezTo>
                    <a:pt x="14473" y="1773"/>
                    <a:pt x="16306" y="1702"/>
                    <a:pt x="17887" y="2447"/>
                  </a:cubicBezTo>
                  <a:cubicBezTo>
                    <a:pt x="17923" y="2447"/>
                    <a:pt x="17923" y="2483"/>
                    <a:pt x="17959" y="2483"/>
                  </a:cubicBezTo>
                  <a:cubicBezTo>
                    <a:pt x="19720" y="3263"/>
                    <a:pt x="20834" y="4930"/>
                    <a:pt x="20834" y="6810"/>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06" name="Google Shape;306;p11"/>
            <p:cNvSpPr/>
            <p:nvPr/>
          </p:nvSpPr>
          <p:spPr>
            <a:xfrm>
              <a:off x="4405542" y="3857510"/>
              <a:ext cx="2098869" cy="2119270"/>
            </a:xfrm>
            <a:custGeom>
              <a:avLst/>
              <a:gdLst/>
              <a:ahLst/>
              <a:cxnLst/>
              <a:rect l="l" t="t" r="r" b="b"/>
              <a:pathLst>
                <a:path w="21600" h="21555" extrusionOk="0">
                  <a:moveTo>
                    <a:pt x="658" y="21555"/>
                  </a:moveTo>
                  <a:cubicBezTo>
                    <a:pt x="585" y="21555"/>
                    <a:pt x="548" y="21555"/>
                    <a:pt x="475" y="21555"/>
                  </a:cubicBezTo>
                  <a:lnTo>
                    <a:pt x="0" y="21555"/>
                  </a:lnTo>
                  <a:lnTo>
                    <a:pt x="0" y="2556"/>
                  </a:lnTo>
                  <a:cubicBezTo>
                    <a:pt x="0" y="2339"/>
                    <a:pt x="146" y="2194"/>
                    <a:pt x="365" y="2194"/>
                  </a:cubicBezTo>
                  <a:lnTo>
                    <a:pt x="365" y="2194"/>
                  </a:lnTo>
                  <a:cubicBezTo>
                    <a:pt x="585" y="2194"/>
                    <a:pt x="731" y="2339"/>
                    <a:pt x="731" y="2556"/>
                  </a:cubicBezTo>
                  <a:lnTo>
                    <a:pt x="731" y="17979"/>
                  </a:lnTo>
                  <a:cubicBezTo>
                    <a:pt x="731" y="19605"/>
                    <a:pt x="2156" y="20869"/>
                    <a:pt x="3764" y="20688"/>
                  </a:cubicBezTo>
                  <a:cubicBezTo>
                    <a:pt x="9174" y="20038"/>
                    <a:pt x="14254" y="17762"/>
                    <a:pt x="18311" y="14114"/>
                  </a:cubicBezTo>
                  <a:cubicBezTo>
                    <a:pt x="19553" y="12994"/>
                    <a:pt x="19444" y="11008"/>
                    <a:pt x="18091" y="9960"/>
                  </a:cubicBezTo>
                  <a:lnTo>
                    <a:pt x="5775" y="641"/>
                  </a:lnTo>
                  <a:cubicBezTo>
                    <a:pt x="5628" y="533"/>
                    <a:pt x="5592" y="280"/>
                    <a:pt x="5702" y="136"/>
                  </a:cubicBezTo>
                  <a:lnTo>
                    <a:pt x="5702" y="136"/>
                  </a:lnTo>
                  <a:cubicBezTo>
                    <a:pt x="5811" y="-9"/>
                    <a:pt x="6067" y="-45"/>
                    <a:pt x="6213" y="63"/>
                  </a:cubicBezTo>
                  <a:lnTo>
                    <a:pt x="21600" y="11658"/>
                  </a:lnTo>
                  <a:lnTo>
                    <a:pt x="21344" y="11947"/>
                  </a:lnTo>
                  <a:cubicBezTo>
                    <a:pt x="16227" y="18051"/>
                    <a:pt x="8662" y="21555"/>
                    <a:pt x="658" y="21555"/>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grpSp>
      <p:grpSp>
        <p:nvGrpSpPr>
          <p:cNvPr id="307" name="Google Shape;307;p11"/>
          <p:cNvGrpSpPr/>
          <p:nvPr/>
        </p:nvGrpSpPr>
        <p:grpSpPr>
          <a:xfrm rot="10800000">
            <a:off x="5341273" y="706552"/>
            <a:ext cx="5037247" cy="3243548"/>
            <a:chOff x="1068481" y="2404553"/>
            <a:chExt cx="6199478" cy="3991923"/>
          </a:xfrm>
        </p:grpSpPr>
        <p:sp>
          <p:nvSpPr>
            <p:cNvPr id="308" name="Google Shape;308;p11"/>
            <p:cNvSpPr/>
            <p:nvPr/>
          </p:nvSpPr>
          <p:spPr>
            <a:xfrm>
              <a:off x="1068481" y="2404553"/>
              <a:ext cx="2444558" cy="2458122"/>
            </a:xfrm>
            <a:custGeom>
              <a:avLst/>
              <a:gdLst/>
              <a:ahLst/>
              <a:cxnLst/>
              <a:rect l="l" t="t" r="r" b="b"/>
              <a:pathLst>
                <a:path w="21552" h="21600" extrusionOk="0">
                  <a:moveTo>
                    <a:pt x="5272" y="21600"/>
                  </a:moveTo>
                  <a:lnTo>
                    <a:pt x="5052" y="21313"/>
                  </a:lnTo>
                  <a:cubicBezTo>
                    <a:pt x="1757" y="16800"/>
                    <a:pt x="0" y="11463"/>
                    <a:pt x="0" y="5910"/>
                  </a:cubicBezTo>
                  <a:lnTo>
                    <a:pt x="0" y="0"/>
                  </a:lnTo>
                  <a:lnTo>
                    <a:pt x="19257" y="0"/>
                  </a:lnTo>
                  <a:cubicBezTo>
                    <a:pt x="19477" y="0"/>
                    <a:pt x="19623" y="143"/>
                    <a:pt x="19623" y="358"/>
                  </a:cubicBezTo>
                  <a:lnTo>
                    <a:pt x="19623" y="358"/>
                  </a:lnTo>
                  <a:cubicBezTo>
                    <a:pt x="19623" y="573"/>
                    <a:pt x="19477" y="716"/>
                    <a:pt x="19257" y="716"/>
                  </a:cubicBezTo>
                  <a:lnTo>
                    <a:pt x="6041" y="716"/>
                  </a:lnTo>
                  <a:cubicBezTo>
                    <a:pt x="3112" y="716"/>
                    <a:pt x="732" y="3045"/>
                    <a:pt x="732" y="5910"/>
                  </a:cubicBezTo>
                  <a:lnTo>
                    <a:pt x="732" y="5910"/>
                  </a:lnTo>
                  <a:cubicBezTo>
                    <a:pt x="732" y="9027"/>
                    <a:pt x="1318" y="12072"/>
                    <a:pt x="2416" y="14937"/>
                  </a:cubicBezTo>
                  <a:cubicBezTo>
                    <a:pt x="3624" y="18090"/>
                    <a:pt x="7468" y="19343"/>
                    <a:pt x="10324" y="17481"/>
                  </a:cubicBezTo>
                  <a:lnTo>
                    <a:pt x="20978" y="10603"/>
                  </a:lnTo>
                  <a:cubicBezTo>
                    <a:pt x="21161" y="10496"/>
                    <a:pt x="21380" y="10531"/>
                    <a:pt x="21490" y="10710"/>
                  </a:cubicBezTo>
                  <a:lnTo>
                    <a:pt x="21490" y="10710"/>
                  </a:lnTo>
                  <a:cubicBezTo>
                    <a:pt x="21600" y="10890"/>
                    <a:pt x="21563" y="11104"/>
                    <a:pt x="21380" y="11212"/>
                  </a:cubicBezTo>
                  <a:lnTo>
                    <a:pt x="5272" y="21600"/>
                  </a:ln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09" name="Google Shape;309;p11"/>
            <p:cNvSpPr/>
            <p:nvPr/>
          </p:nvSpPr>
          <p:spPr>
            <a:xfrm>
              <a:off x="5115819" y="3182750"/>
              <a:ext cx="2152140" cy="1614969"/>
            </a:xfrm>
            <a:custGeom>
              <a:avLst/>
              <a:gdLst/>
              <a:ahLst/>
              <a:cxnLst/>
              <a:rect l="l" t="t" r="r" b="b"/>
              <a:pathLst>
                <a:path w="21600" h="21541" extrusionOk="0">
                  <a:moveTo>
                    <a:pt x="15042" y="21458"/>
                  </a:moveTo>
                  <a:lnTo>
                    <a:pt x="0" y="6253"/>
                  </a:lnTo>
                  <a:lnTo>
                    <a:pt x="285" y="5874"/>
                  </a:lnTo>
                  <a:cubicBezTo>
                    <a:pt x="1426" y="4405"/>
                    <a:pt x="2210" y="2463"/>
                    <a:pt x="2459" y="379"/>
                  </a:cubicBezTo>
                  <a:lnTo>
                    <a:pt x="2495" y="0"/>
                  </a:lnTo>
                  <a:lnTo>
                    <a:pt x="21244" y="0"/>
                  </a:lnTo>
                  <a:cubicBezTo>
                    <a:pt x="21457" y="0"/>
                    <a:pt x="21600" y="189"/>
                    <a:pt x="21600" y="474"/>
                  </a:cubicBezTo>
                  <a:lnTo>
                    <a:pt x="21600" y="474"/>
                  </a:lnTo>
                  <a:cubicBezTo>
                    <a:pt x="21600" y="758"/>
                    <a:pt x="21457" y="947"/>
                    <a:pt x="21244" y="947"/>
                  </a:cubicBezTo>
                  <a:lnTo>
                    <a:pt x="5347" y="947"/>
                  </a:lnTo>
                  <a:cubicBezTo>
                    <a:pt x="4099" y="947"/>
                    <a:pt x="2994" y="1895"/>
                    <a:pt x="2459" y="3363"/>
                  </a:cubicBezTo>
                  <a:lnTo>
                    <a:pt x="2459" y="3363"/>
                  </a:lnTo>
                  <a:cubicBezTo>
                    <a:pt x="1818" y="5163"/>
                    <a:pt x="2210" y="7342"/>
                    <a:pt x="3422" y="8574"/>
                  </a:cubicBezTo>
                  <a:lnTo>
                    <a:pt x="15434" y="20700"/>
                  </a:lnTo>
                  <a:cubicBezTo>
                    <a:pt x="15576" y="20842"/>
                    <a:pt x="15612" y="21174"/>
                    <a:pt x="15505" y="21363"/>
                  </a:cubicBezTo>
                  <a:lnTo>
                    <a:pt x="15505" y="21363"/>
                  </a:lnTo>
                  <a:cubicBezTo>
                    <a:pt x="15398" y="21553"/>
                    <a:pt x="15184" y="21600"/>
                    <a:pt x="15042" y="21458"/>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10" name="Google Shape;310;p11"/>
            <p:cNvSpPr/>
            <p:nvPr/>
          </p:nvSpPr>
          <p:spPr>
            <a:xfrm>
              <a:off x="2132655" y="3786482"/>
              <a:ext cx="2129724" cy="2162796"/>
            </a:xfrm>
            <a:custGeom>
              <a:avLst/>
              <a:gdLst/>
              <a:ahLst/>
              <a:cxnLst/>
              <a:rect l="l" t="t" r="r" b="b"/>
              <a:pathLst>
                <a:path w="21553" h="21600" extrusionOk="0">
                  <a:moveTo>
                    <a:pt x="20834" y="6810"/>
                  </a:moveTo>
                  <a:lnTo>
                    <a:pt x="20834" y="21245"/>
                  </a:lnTo>
                  <a:cubicBezTo>
                    <a:pt x="20834" y="21458"/>
                    <a:pt x="20978" y="21600"/>
                    <a:pt x="21194" y="21600"/>
                  </a:cubicBezTo>
                  <a:lnTo>
                    <a:pt x="21194" y="21600"/>
                  </a:lnTo>
                  <a:cubicBezTo>
                    <a:pt x="21409" y="21600"/>
                    <a:pt x="21553" y="21458"/>
                    <a:pt x="21553" y="21245"/>
                  </a:cubicBezTo>
                  <a:lnTo>
                    <a:pt x="21553" y="2625"/>
                  </a:lnTo>
                  <a:lnTo>
                    <a:pt x="21194" y="2625"/>
                  </a:lnTo>
                  <a:cubicBezTo>
                    <a:pt x="19433" y="2554"/>
                    <a:pt x="17815" y="1844"/>
                    <a:pt x="16557" y="674"/>
                  </a:cubicBezTo>
                  <a:cubicBezTo>
                    <a:pt x="16414" y="532"/>
                    <a:pt x="16306" y="390"/>
                    <a:pt x="16162" y="248"/>
                  </a:cubicBezTo>
                  <a:lnTo>
                    <a:pt x="15946" y="0"/>
                  </a:lnTo>
                  <a:lnTo>
                    <a:pt x="169" y="10286"/>
                  </a:lnTo>
                  <a:cubicBezTo>
                    <a:pt x="-11" y="10392"/>
                    <a:pt x="-47" y="10605"/>
                    <a:pt x="61" y="10782"/>
                  </a:cubicBezTo>
                  <a:lnTo>
                    <a:pt x="61" y="10782"/>
                  </a:lnTo>
                  <a:cubicBezTo>
                    <a:pt x="169" y="10960"/>
                    <a:pt x="384" y="10995"/>
                    <a:pt x="564" y="10889"/>
                  </a:cubicBezTo>
                  <a:lnTo>
                    <a:pt x="13035" y="2731"/>
                  </a:lnTo>
                  <a:cubicBezTo>
                    <a:pt x="14473" y="1773"/>
                    <a:pt x="16306" y="1702"/>
                    <a:pt x="17887" y="2447"/>
                  </a:cubicBezTo>
                  <a:cubicBezTo>
                    <a:pt x="17923" y="2447"/>
                    <a:pt x="17923" y="2483"/>
                    <a:pt x="17959" y="2483"/>
                  </a:cubicBezTo>
                  <a:cubicBezTo>
                    <a:pt x="19720" y="3263"/>
                    <a:pt x="20834" y="4930"/>
                    <a:pt x="20834" y="6810"/>
                  </a:cubicBezTo>
                  <a:close/>
                </a:path>
              </a:pathLst>
            </a:custGeom>
            <a:solidFill>
              <a:srgbClr val="BDBDBD"/>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11" name="Google Shape;311;p11"/>
            <p:cNvSpPr/>
            <p:nvPr/>
          </p:nvSpPr>
          <p:spPr>
            <a:xfrm>
              <a:off x="4405543" y="3857510"/>
              <a:ext cx="2654190" cy="2538966"/>
            </a:xfrm>
            <a:custGeom>
              <a:avLst/>
              <a:gdLst/>
              <a:ahLst/>
              <a:cxnLst/>
              <a:rect l="l" t="t" r="r" b="b"/>
              <a:pathLst>
                <a:path w="21600" h="21555" extrusionOk="0">
                  <a:moveTo>
                    <a:pt x="658" y="21555"/>
                  </a:moveTo>
                  <a:cubicBezTo>
                    <a:pt x="585" y="21555"/>
                    <a:pt x="548" y="21555"/>
                    <a:pt x="475" y="21555"/>
                  </a:cubicBezTo>
                  <a:lnTo>
                    <a:pt x="0" y="21555"/>
                  </a:lnTo>
                  <a:lnTo>
                    <a:pt x="0" y="2556"/>
                  </a:lnTo>
                  <a:cubicBezTo>
                    <a:pt x="0" y="2339"/>
                    <a:pt x="146" y="2194"/>
                    <a:pt x="365" y="2194"/>
                  </a:cubicBezTo>
                  <a:lnTo>
                    <a:pt x="365" y="2194"/>
                  </a:lnTo>
                  <a:cubicBezTo>
                    <a:pt x="585" y="2194"/>
                    <a:pt x="731" y="2339"/>
                    <a:pt x="731" y="2556"/>
                  </a:cubicBezTo>
                  <a:lnTo>
                    <a:pt x="731" y="17979"/>
                  </a:lnTo>
                  <a:cubicBezTo>
                    <a:pt x="731" y="19605"/>
                    <a:pt x="2156" y="20869"/>
                    <a:pt x="3764" y="20688"/>
                  </a:cubicBezTo>
                  <a:cubicBezTo>
                    <a:pt x="9174" y="20038"/>
                    <a:pt x="14254" y="17762"/>
                    <a:pt x="18311" y="14114"/>
                  </a:cubicBezTo>
                  <a:cubicBezTo>
                    <a:pt x="19553" y="12994"/>
                    <a:pt x="19444" y="11008"/>
                    <a:pt x="18091" y="9960"/>
                  </a:cubicBezTo>
                  <a:lnTo>
                    <a:pt x="5775" y="641"/>
                  </a:lnTo>
                  <a:cubicBezTo>
                    <a:pt x="5628" y="533"/>
                    <a:pt x="5592" y="280"/>
                    <a:pt x="5702" y="136"/>
                  </a:cubicBezTo>
                  <a:lnTo>
                    <a:pt x="5702" y="136"/>
                  </a:lnTo>
                  <a:cubicBezTo>
                    <a:pt x="5811" y="-9"/>
                    <a:pt x="6067" y="-45"/>
                    <a:pt x="6213" y="63"/>
                  </a:cubicBezTo>
                  <a:lnTo>
                    <a:pt x="21600" y="11658"/>
                  </a:lnTo>
                  <a:lnTo>
                    <a:pt x="21344" y="11947"/>
                  </a:lnTo>
                  <a:cubicBezTo>
                    <a:pt x="16227" y="18051"/>
                    <a:pt x="8662" y="21555"/>
                    <a:pt x="658" y="21555"/>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grpSp>
      <p:sp>
        <p:nvSpPr>
          <p:cNvPr id="312" name="Google Shape;312;p11"/>
          <p:cNvSpPr txBox="1"/>
          <p:nvPr/>
        </p:nvSpPr>
        <p:spPr>
          <a:xfrm>
            <a:off x="3299674" y="3469488"/>
            <a:ext cx="699546" cy="461665"/>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01</a:t>
            </a:r>
            <a:endParaRPr/>
          </a:p>
        </p:txBody>
      </p:sp>
      <p:sp>
        <p:nvSpPr>
          <p:cNvPr id="313" name="Google Shape;313;p11"/>
          <p:cNvSpPr txBox="1"/>
          <p:nvPr/>
        </p:nvSpPr>
        <p:spPr>
          <a:xfrm>
            <a:off x="3649447" y="4427972"/>
            <a:ext cx="699546" cy="461665"/>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02</a:t>
            </a:r>
            <a:endParaRPr/>
          </a:p>
        </p:txBody>
      </p:sp>
      <p:sp>
        <p:nvSpPr>
          <p:cNvPr id="314" name="Google Shape;314;p11"/>
          <p:cNvSpPr txBox="1"/>
          <p:nvPr/>
        </p:nvSpPr>
        <p:spPr>
          <a:xfrm>
            <a:off x="4535895" y="4420527"/>
            <a:ext cx="699546" cy="461665"/>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03</a:t>
            </a:r>
            <a:endParaRPr/>
          </a:p>
        </p:txBody>
      </p:sp>
      <p:sp>
        <p:nvSpPr>
          <p:cNvPr id="315" name="Google Shape;315;p11"/>
          <p:cNvSpPr txBox="1"/>
          <p:nvPr/>
        </p:nvSpPr>
        <p:spPr>
          <a:xfrm>
            <a:off x="5301524" y="3815167"/>
            <a:ext cx="699546" cy="461665"/>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04</a:t>
            </a:r>
            <a:endParaRPr/>
          </a:p>
        </p:txBody>
      </p:sp>
      <p:sp>
        <p:nvSpPr>
          <p:cNvPr id="316" name="Google Shape;316;p11"/>
          <p:cNvSpPr txBox="1"/>
          <p:nvPr/>
        </p:nvSpPr>
        <p:spPr>
          <a:xfrm>
            <a:off x="6214845" y="2765737"/>
            <a:ext cx="699546" cy="461665"/>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05</a:t>
            </a:r>
            <a:endParaRPr/>
          </a:p>
        </p:txBody>
      </p:sp>
      <p:sp>
        <p:nvSpPr>
          <p:cNvPr id="317" name="Google Shape;317;p11"/>
          <p:cNvSpPr txBox="1"/>
          <p:nvPr/>
        </p:nvSpPr>
        <p:spPr>
          <a:xfrm>
            <a:off x="7023122" y="2255337"/>
            <a:ext cx="699546" cy="461665"/>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06</a:t>
            </a:r>
            <a:endParaRPr/>
          </a:p>
        </p:txBody>
      </p:sp>
      <p:sp>
        <p:nvSpPr>
          <p:cNvPr id="318" name="Google Shape;318;p11"/>
          <p:cNvSpPr txBox="1"/>
          <p:nvPr/>
        </p:nvSpPr>
        <p:spPr>
          <a:xfrm>
            <a:off x="7846058" y="2130174"/>
            <a:ext cx="699546" cy="461665"/>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07</a:t>
            </a:r>
            <a:endParaRPr/>
          </a:p>
        </p:txBody>
      </p:sp>
      <p:sp>
        <p:nvSpPr>
          <p:cNvPr id="319" name="Google Shape;319;p11"/>
          <p:cNvSpPr txBox="1"/>
          <p:nvPr/>
        </p:nvSpPr>
        <p:spPr>
          <a:xfrm>
            <a:off x="8216695" y="3101389"/>
            <a:ext cx="699546" cy="461665"/>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08</a:t>
            </a:r>
            <a:endParaRPr/>
          </a:p>
        </p:txBody>
      </p:sp>
      <p:sp>
        <p:nvSpPr>
          <p:cNvPr id="320" name="Google Shape;320;p11"/>
          <p:cNvSpPr txBox="1"/>
          <p:nvPr/>
        </p:nvSpPr>
        <p:spPr>
          <a:xfrm>
            <a:off x="2276296" y="3494315"/>
            <a:ext cx="1139764" cy="600164"/>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GB" sz="1100">
                <a:solidFill>
                  <a:schemeClr val="dk1"/>
                </a:solidFill>
                <a:latin typeface="Calibri"/>
                <a:ea typeface="Calibri"/>
                <a:cs typeface="Calibri"/>
                <a:sym typeface="Calibri"/>
              </a:rPr>
              <a:t>Tuliskan faktor-faktor kekuatan internal perusahaan</a:t>
            </a:r>
            <a:endParaRPr sz="1100">
              <a:solidFill>
                <a:schemeClr val="dk1"/>
              </a:solidFill>
              <a:latin typeface="Calibri"/>
              <a:ea typeface="Calibri"/>
              <a:cs typeface="Calibri"/>
              <a:sym typeface="Calibri"/>
            </a:endParaRPr>
          </a:p>
        </p:txBody>
      </p:sp>
      <p:sp>
        <p:nvSpPr>
          <p:cNvPr id="321" name="Google Shape;321;p11"/>
          <p:cNvSpPr txBox="1"/>
          <p:nvPr/>
        </p:nvSpPr>
        <p:spPr>
          <a:xfrm>
            <a:off x="3096611" y="4912335"/>
            <a:ext cx="1139764" cy="627736"/>
          </a:xfrm>
          <a:prstGeom prst="rect">
            <a:avLst/>
          </a:prstGeom>
          <a:noFill/>
          <a:ln>
            <a:noFill/>
          </a:ln>
        </p:spPr>
        <p:txBody>
          <a:bodyPr spcFirstLastPara="1" wrap="square" lIns="0" tIns="45700" rIns="0" bIns="45700" anchor="t" anchorCtr="0">
            <a:spAutoFit/>
          </a:bodyPr>
          <a:lstStyle/>
          <a:p>
            <a:pPr marL="0" marR="0" lvl="0" indent="0" algn="just" rtl="0">
              <a:lnSpc>
                <a:spcPct val="107000"/>
              </a:lnSpc>
              <a:spcBef>
                <a:spcPts val="0"/>
              </a:spcBef>
              <a:spcAft>
                <a:spcPts val="0"/>
              </a:spcAft>
              <a:buNone/>
            </a:pPr>
            <a:r>
              <a:rPr lang="en-GB" sz="1100">
                <a:solidFill>
                  <a:schemeClr val="dk1"/>
                </a:solidFill>
                <a:latin typeface="Calibri"/>
                <a:ea typeface="Calibri"/>
                <a:cs typeface="Calibri"/>
                <a:sym typeface="Calibri"/>
              </a:rPr>
              <a:t>Tuliskan faktor-faktor kelemahan internal perusahaan</a:t>
            </a:r>
            <a:endParaRPr sz="1100">
              <a:solidFill>
                <a:schemeClr val="dk1"/>
              </a:solidFill>
              <a:latin typeface="Calibri"/>
              <a:ea typeface="Calibri"/>
              <a:cs typeface="Calibri"/>
              <a:sym typeface="Calibri"/>
            </a:endParaRPr>
          </a:p>
        </p:txBody>
      </p:sp>
      <p:sp>
        <p:nvSpPr>
          <p:cNvPr id="322" name="Google Shape;322;p11"/>
          <p:cNvSpPr txBox="1"/>
          <p:nvPr/>
        </p:nvSpPr>
        <p:spPr>
          <a:xfrm>
            <a:off x="4640336" y="4925490"/>
            <a:ext cx="1139764" cy="808876"/>
          </a:xfrm>
          <a:prstGeom prst="rect">
            <a:avLst/>
          </a:prstGeom>
          <a:noFill/>
          <a:ln>
            <a:noFill/>
          </a:ln>
        </p:spPr>
        <p:txBody>
          <a:bodyPr spcFirstLastPara="1" wrap="square" lIns="0" tIns="45700" rIns="0" bIns="45700" anchor="t" anchorCtr="0">
            <a:spAutoFit/>
          </a:bodyPr>
          <a:lstStyle/>
          <a:p>
            <a:pPr marL="0" marR="0" lvl="0" indent="0" algn="just" rtl="0">
              <a:lnSpc>
                <a:spcPct val="107000"/>
              </a:lnSpc>
              <a:spcBef>
                <a:spcPts val="0"/>
              </a:spcBef>
              <a:spcAft>
                <a:spcPts val="0"/>
              </a:spcAft>
              <a:buNone/>
            </a:pPr>
            <a:r>
              <a:rPr lang="en-GB" sz="1100">
                <a:solidFill>
                  <a:schemeClr val="dk1"/>
                </a:solidFill>
                <a:latin typeface="Calibri"/>
                <a:ea typeface="Calibri"/>
                <a:cs typeface="Calibri"/>
                <a:sym typeface="Calibri"/>
              </a:rPr>
              <a:t>Tuliskan faktor-faktor peluang eksternal perusahaan</a:t>
            </a:r>
            <a:endParaRPr sz="1100">
              <a:solidFill>
                <a:schemeClr val="dk1"/>
              </a:solidFill>
              <a:latin typeface="Calibri"/>
              <a:ea typeface="Calibri"/>
              <a:cs typeface="Calibri"/>
              <a:sym typeface="Calibri"/>
            </a:endParaRPr>
          </a:p>
        </p:txBody>
      </p:sp>
      <p:sp>
        <p:nvSpPr>
          <p:cNvPr id="323" name="Google Shape;323;p11"/>
          <p:cNvSpPr txBox="1"/>
          <p:nvPr/>
        </p:nvSpPr>
        <p:spPr>
          <a:xfrm>
            <a:off x="5883358" y="3870007"/>
            <a:ext cx="1139764" cy="808876"/>
          </a:xfrm>
          <a:prstGeom prst="rect">
            <a:avLst/>
          </a:prstGeom>
          <a:noFill/>
          <a:ln>
            <a:noFill/>
          </a:ln>
        </p:spPr>
        <p:txBody>
          <a:bodyPr spcFirstLastPara="1" wrap="square" lIns="0" tIns="45700" rIns="0" bIns="45700" anchor="t" anchorCtr="0">
            <a:spAutoFit/>
          </a:bodyPr>
          <a:lstStyle/>
          <a:p>
            <a:pPr marL="0" marR="0" lvl="0" indent="0" algn="just" rtl="0">
              <a:lnSpc>
                <a:spcPct val="107000"/>
              </a:lnSpc>
              <a:spcBef>
                <a:spcPts val="0"/>
              </a:spcBef>
              <a:spcAft>
                <a:spcPts val="0"/>
              </a:spcAft>
              <a:buNone/>
            </a:pPr>
            <a:r>
              <a:rPr lang="en-GB" sz="1100">
                <a:solidFill>
                  <a:schemeClr val="dk1"/>
                </a:solidFill>
                <a:latin typeface="Calibri"/>
                <a:ea typeface="Calibri"/>
                <a:cs typeface="Calibri"/>
                <a:sym typeface="Calibri"/>
              </a:rPr>
              <a:t>Tuliskan faktor-faktor ancaman eksternal perusahaan</a:t>
            </a:r>
            <a:endParaRPr sz="1100">
              <a:solidFill>
                <a:schemeClr val="dk1"/>
              </a:solidFill>
              <a:latin typeface="Calibri"/>
              <a:ea typeface="Calibri"/>
              <a:cs typeface="Calibri"/>
              <a:sym typeface="Calibri"/>
            </a:endParaRPr>
          </a:p>
        </p:txBody>
      </p:sp>
      <p:sp>
        <p:nvSpPr>
          <p:cNvPr id="324" name="Google Shape;324;p11"/>
          <p:cNvSpPr txBox="1"/>
          <p:nvPr/>
        </p:nvSpPr>
        <p:spPr>
          <a:xfrm>
            <a:off x="4592210" y="2347424"/>
            <a:ext cx="1678700" cy="1107996"/>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GB" sz="1100">
                <a:solidFill>
                  <a:schemeClr val="dk1"/>
                </a:solidFill>
                <a:latin typeface="Calibri"/>
                <a:ea typeface="Calibri"/>
                <a:cs typeface="Calibri"/>
                <a:sym typeface="Calibri"/>
              </a:rPr>
              <a:t>Mencocokkan kekuatan internal dengan peluang eksternal perusahaan, kemudian tuliskan hasilnya pada sel Strategi SO</a:t>
            </a:r>
            <a:endParaRPr sz="11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endParaRPr sz="1100" b="0" i="0" u="none" strike="noStrike" cap="none">
              <a:solidFill>
                <a:srgbClr val="595959"/>
              </a:solidFill>
              <a:latin typeface="Calibri"/>
              <a:ea typeface="Calibri"/>
              <a:cs typeface="Calibri"/>
              <a:sym typeface="Calibri"/>
            </a:endParaRPr>
          </a:p>
        </p:txBody>
      </p:sp>
      <p:sp>
        <p:nvSpPr>
          <p:cNvPr id="325" name="Google Shape;325;p11"/>
          <p:cNvSpPr txBox="1"/>
          <p:nvPr/>
        </p:nvSpPr>
        <p:spPr>
          <a:xfrm>
            <a:off x="6286257" y="972475"/>
            <a:ext cx="1221575" cy="1294713"/>
          </a:xfrm>
          <a:prstGeom prst="rect">
            <a:avLst/>
          </a:prstGeom>
          <a:noFill/>
          <a:ln>
            <a:noFill/>
          </a:ln>
        </p:spPr>
        <p:txBody>
          <a:bodyPr spcFirstLastPara="1" wrap="square" lIns="0" tIns="45700" rIns="0" bIns="45700" anchor="t" anchorCtr="0">
            <a:spAutoFit/>
          </a:bodyPr>
          <a:lstStyle/>
          <a:p>
            <a:pPr marL="0" marR="0" lvl="0" indent="0" algn="r" rtl="0">
              <a:lnSpc>
                <a:spcPct val="107000"/>
              </a:lnSpc>
              <a:spcBef>
                <a:spcPts val="0"/>
              </a:spcBef>
              <a:spcAft>
                <a:spcPts val="0"/>
              </a:spcAft>
              <a:buNone/>
            </a:pPr>
            <a:r>
              <a:rPr lang="en-GB" sz="1050">
                <a:solidFill>
                  <a:schemeClr val="dk1"/>
                </a:solidFill>
                <a:latin typeface="Calibri"/>
                <a:ea typeface="Calibri"/>
                <a:cs typeface="Calibri"/>
                <a:sym typeface="Calibri"/>
              </a:rPr>
              <a:t>Mencocokkan kelemahan internal dengan peluang eksternal perusahaan, kemudian tuliskan hasilnya pada sel Strategi WO</a:t>
            </a:r>
            <a:endParaRPr sz="1050">
              <a:solidFill>
                <a:schemeClr val="dk1"/>
              </a:solidFill>
              <a:latin typeface="Calibri"/>
              <a:ea typeface="Calibri"/>
              <a:cs typeface="Calibri"/>
              <a:sym typeface="Calibri"/>
            </a:endParaRPr>
          </a:p>
        </p:txBody>
      </p:sp>
      <p:sp>
        <p:nvSpPr>
          <p:cNvPr id="326" name="Google Shape;326;p11"/>
          <p:cNvSpPr txBox="1"/>
          <p:nvPr/>
        </p:nvSpPr>
        <p:spPr>
          <a:xfrm>
            <a:off x="7909625" y="1075168"/>
            <a:ext cx="1648359" cy="990015"/>
          </a:xfrm>
          <a:prstGeom prst="rect">
            <a:avLst/>
          </a:prstGeom>
          <a:noFill/>
          <a:ln>
            <a:noFill/>
          </a:ln>
        </p:spPr>
        <p:txBody>
          <a:bodyPr spcFirstLastPara="1" wrap="square" lIns="0" tIns="45700" rIns="0" bIns="45700" anchor="t" anchorCtr="0">
            <a:spAutoFit/>
          </a:bodyPr>
          <a:lstStyle/>
          <a:p>
            <a:pPr marL="0" marR="0" lvl="0" indent="0" algn="just" rtl="0">
              <a:lnSpc>
                <a:spcPct val="107000"/>
              </a:lnSpc>
              <a:spcBef>
                <a:spcPts val="0"/>
              </a:spcBef>
              <a:spcAft>
                <a:spcPts val="0"/>
              </a:spcAft>
              <a:buNone/>
            </a:pPr>
            <a:r>
              <a:rPr lang="en-GB" sz="1100">
                <a:solidFill>
                  <a:schemeClr val="dk1"/>
                </a:solidFill>
                <a:latin typeface="Calibri"/>
                <a:ea typeface="Calibri"/>
                <a:cs typeface="Calibri"/>
                <a:sym typeface="Calibri"/>
              </a:rPr>
              <a:t>Mencocokkan kekuatan internal dengan ancaman eksternal perusahaan, kemudian tuliskan hasilnya pada sel Strategi ST</a:t>
            </a:r>
            <a:endParaRPr sz="1100">
              <a:solidFill>
                <a:schemeClr val="dk1"/>
              </a:solidFill>
              <a:latin typeface="Calibri"/>
              <a:ea typeface="Calibri"/>
              <a:cs typeface="Calibri"/>
              <a:sym typeface="Calibri"/>
            </a:endParaRPr>
          </a:p>
        </p:txBody>
      </p:sp>
      <p:sp>
        <p:nvSpPr>
          <p:cNvPr id="327" name="Google Shape;327;p11"/>
          <p:cNvSpPr txBox="1"/>
          <p:nvPr/>
        </p:nvSpPr>
        <p:spPr>
          <a:xfrm>
            <a:off x="8815937" y="2643433"/>
            <a:ext cx="1434777" cy="1446550"/>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Mencocokkan kelemahan internal dengan ancaman eksternal perusahaan, kemudian tuliskan hasilnya pada sel Strategi WT</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595959"/>
              </a:solidFill>
              <a:latin typeface="Calibri"/>
              <a:ea typeface="Calibri"/>
              <a:cs typeface="Calibri"/>
              <a:sym typeface="Calibri"/>
            </a:endParaRPr>
          </a:p>
        </p:txBody>
      </p:sp>
      <p:sp>
        <p:nvSpPr>
          <p:cNvPr id="328" name="Google Shape;328;p11" descr="Refresh"/>
          <p:cNvSpPr/>
          <p:nvPr/>
        </p:nvSpPr>
        <p:spPr>
          <a:xfrm rot="10800000" flipH="1">
            <a:off x="4246335" y="3441590"/>
            <a:ext cx="533400" cy="546699"/>
          </a:xfrm>
          <a:custGeom>
            <a:avLst/>
            <a:gdLst/>
            <a:ahLst/>
            <a:cxnLst/>
            <a:rect l="l" t="t" r="r" b="b"/>
            <a:pathLst>
              <a:path w="533400" h="546699" extrusionOk="0">
                <a:moveTo>
                  <a:pt x="164297" y="546699"/>
                </a:moveTo>
                <a:lnTo>
                  <a:pt x="164297" y="437075"/>
                </a:lnTo>
                <a:lnTo>
                  <a:pt x="149638" y="427222"/>
                </a:lnTo>
                <a:cubicBezTo>
                  <a:pt x="113729" y="391502"/>
                  <a:pt x="91440" y="342232"/>
                  <a:pt x="91440" y="288036"/>
                </a:cubicBezTo>
                <a:cubicBezTo>
                  <a:pt x="91440" y="179644"/>
                  <a:pt x="180594" y="90959"/>
                  <a:pt x="289560" y="90959"/>
                </a:cubicBezTo>
                <a:cubicBezTo>
                  <a:pt x="338328" y="90959"/>
                  <a:pt x="383286" y="108393"/>
                  <a:pt x="417576" y="137954"/>
                </a:cubicBezTo>
                <a:lnTo>
                  <a:pt x="373380" y="181918"/>
                </a:lnTo>
                <a:lnTo>
                  <a:pt x="533400" y="181918"/>
                </a:lnTo>
                <a:lnTo>
                  <a:pt x="533400" y="22740"/>
                </a:lnTo>
                <a:lnTo>
                  <a:pt x="482346" y="73525"/>
                </a:lnTo>
                <a:cubicBezTo>
                  <a:pt x="431292" y="28046"/>
                  <a:pt x="363474" y="0"/>
                  <a:pt x="289560" y="0"/>
                </a:cubicBezTo>
                <a:cubicBezTo>
                  <a:pt x="129540" y="0"/>
                  <a:pt x="0" y="128858"/>
                  <a:pt x="0" y="288036"/>
                </a:cubicBezTo>
                <a:cubicBezTo>
                  <a:pt x="0" y="387522"/>
                  <a:pt x="50602" y="475165"/>
                  <a:pt x="127620" y="52690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9" name="Google Shape;329;p11" descr="Refresh"/>
          <p:cNvSpPr/>
          <p:nvPr/>
        </p:nvSpPr>
        <p:spPr>
          <a:xfrm>
            <a:off x="7435588" y="3139333"/>
            <a:ext cx="533400" cy="548640"/>
          </a:xfrm>
          <a:custGeom>
            <a:avLst/>
            <a:gdLst/>
            <a:ahLst/>
            <a:cxnLst/>
            <a:rect l="l" t="t" r="r" b="b"/>
            <a:pathLst>
              <a:path w="533400" h="546699" extrusionOk="0">
                <a:moveTo>
                  <a:pt x="164297" y="546699"/>
                </a:moveTo>
                <a:lnTo>
                  <a:pt x="164297" y="437075"/>
                </a:lnTo>
                <a:lnTo>
                  <a:pt x="149638" y="427222"/>
                </a:lnTo>
                <a:cubicBezTo>
                  <a:pt x="113729" y="391502"/>
                  <a:pt x="91440" y="342232"/>
                  <a:pt x="91440" y="288036"/>
                </a:cubicBezTo>
                <a:cubicBezTo>
                  <a:pt x="91440" y="179644"/>
                  <a:pt x="180594" y="90959"/>
                  <a:pt x="289560" y="90959"/>
                </a:cubicBezTo>
                <a:cubicBezTo>
                  <a:pt x="338328" y="90959"/>
                  <a:pt x="383286" y="108393"/>
                  <a:pt x="417576" y="137954"/>
                </a:cubicBezTo>
                <a:lnTo>
                  <a:pt x="373380" y="181918"/>
                </a:lnTo>
                <a:lnTo>
                  <a:pt x="533400" y="181918"/>
                </a:lnTo>
                <a:lnTo>
                  <a:pt x="533400" y="22740"/>
                </a:lnTo>
                <a:lnTo>
                  <a:pt x="482346" y="73525"/>
                </a:lnTo>
                <a:cubicBezTo>
                  <a:pt x="431292" y="28046"/>
                  <a:pt x="363474" y="0"/>
                  <a:pt x="289560" y="0"/>
                </a:cubicBezTo>
                <a:cubicBezTo>
                  <a:pt x="129540" y="0"/>
                  <a:pt x="0" y="128858"/>
                  <a:pt x="0" y="288036"/>
                </a:cubicBezTo>
                <a:cubicBezTo>
                  <a:pt x="0" y="387522"/>
                  <a:pt x="50602" y="475165"/>
                  <a:pt x="127620" y="52690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 name="Rectangle 30">
            <a:extLst>
              <a:ext uri="{FF2B5EF4-FFF2-40B4-BE49-F238E27FC236}">
                <a16:creationId xmlns:a16="http://schemas.microsoft.com/office/drawing/2014/main" id="{9694A78C-8611-452C-A923-05F66FCA595F}"/>
              </a:ext>
            </a:extLst>
          </p:cNvPr>
          <p:cNvSpPr/>
          <p:nvPr/>
        </p:nvSpPr>
        <p:spPr>
          <a:xfrm>
            <a:off x="3765240" y="6386053"/>
            <a:ext cx="463916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Google Shape;162;p2">
            <a:extLst>
              <a:ext uri="{FF2B5EF4-FFF2-40B4-BE49-F238E27FC236}">
                <a16:creationId xmlns:a16="http://schemas.microsoft.com/office/drawing/2014/main" id="{53F9B0F1-2467-466D-A222-9B96CB185DC4}"/>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7"/>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3" name="Arc 19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8" name="Google Shape;288;p9"/>
          <p:cNvSpPr txBox="1">
            <a:spLocks noGrp="1"/>
          </p:cNvSpPr>
          <p:nvPr>
            <p:ph type="title"/>
          </p:nvPr>
        </p:nvSpPr>
        <p:spPr>
          <a:xfrm>
            <a:off x="853678" y="479493"/>
            <a:ext cx="10500122" cy="173276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Black"/>
              <a:buNone/>
            </a:pPr>
            <a:r>
              <a:rPr lang="en-GB" sz="7200" b="1" dirty="0" err="1">
                <a:latin typeface="Arial Black"/>
                <a:ea typeface="Arial Black"/>
                <a:cs typeface="Arial Black"/>
                <a:sym typeface="Arial Black"/>
              </a:rPr>
              <a:t>Matriks</a:t>
            </a:r>
            <a:r>
              <a:rPr lang="en-GB" sz="7200" b="1" dirty="0">
                <a:latin typeface="Arial Black"/>
                <a:ea typeface="Arial Black"/>
                <a:cs typeface="Arial Black"/>
                <a:sym typeface="Arial Black"/>
              </a:rPr>
              <a:t> SPACE</a:t>
            </a:r>
            <a:endParaRPr lang="en-GB" sz="7200" dirty="0">
              <a:latin typeface="Arial Black"/>
              <a:ea typeface="Arial Black"/>
              <a:cs typeface="Arial Black"/>
              <a:sym typeface="Arial Black"/>
            </a:endParaRPr>
          </a:p>
        </p:txBody>
      </p:sp>
      <p:sp>
        <p:nvSpPr>
          <p:cNvPr id="194" name="Freeform: Shape 19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9" name="Google Shape;289;p9"/>
          <p:cNvSpPr txBox="1">
            <a:spLocks noGrp="1"/>
          </p:cNvSpPr>
          <p:nvPr>
            <p:ph type="body" idx="1"/>
          </p:nvPr>
        </p:nvSpPr>
        <p:spPr>
          <a:xfrm>
            <a:off x="985184" y="2076497"/>
            <a:ext cx="10237109" cy="4323266"/>
          </a:xfrm>
          <a:prstGeom prst="rect">
            <a:avLst/>
          </a:prstGeom>
        </p:spPr>
        <p:txBody>
          <a:bodyPr spcFirstLastPara="1" lIns="91425" tIns="45700" rIns="91425" bIns="45700" anchorCtr="0">
            <a:normAutofit/>
          </a:bodyPr>
          <a:lstStyle/>
          <a:p>
            <a:pPr marL="0" lvl="0" indent="0" algn="just" rtl="0">
              <a:lnSpc>
                <a:spcPct val="90000"/>
              </a:lnSpc>
              <a:spcBef>
                <a:spcPts val="0"/>
              </a:spcBef>
              <a:spcAft>
                <a:spcPts val="0"/>
              </a:spcAft>
              <a:buClr>
                <a:schemeClr val="dk1"/>
              </a:buClr>
              <a:buSzPts val="2400"/>
              <a:buNone/>
            </a:pPr>
            <a:r>
              <a:rPr lang="en-GB" sz="3200" dirty="0" err="1">
                <a:latin typeface="Calibri" panose="020F0502020204030204" pitchFamily="34" charset="0"/>
                <a:ea typeface="Times New Roman"/>
                <a:cs typeface="Calibri" panose="020F0502020204030204" pitchFamily="34" charset="0"/>
                <a:sym typeface="Times New Roman"/>
              </a:rPr>
              <a:t>Matriks</a:t>
            </a:r>
            <a:r>
              <a:rPr lang="en-GB" sz="3200" dirty="0">
                <a:latin typeface="Calibri" panose="020F0502020204030204" pitchFamily="34" charset="0"/>
                <a:ea typeface="Times New Roman"/>
                <a:cs typeface="Calibri" panose="020F0502020204030204" pitchFamily="34" charset="0"/>
                <a:sym typeface="Times New Roman"/>
              </a:rPr>
              <a:t> SPACE </a:t>
            </a:r>
            <a:r>
              <a:rPr lang="en-GB" sz="3200" dirty="0" err="1">
                <a:latin typeface="Calibri" panose="020F0502020204030204" pitchFamily="34" charset="0"/>
                <a:ea typeface="Times New Roman"/>
                <a:cs typeface="Calibri" panose="020F0502020204030204" pitchFamily="34" charset="0"/>
                <a:sym typeface="Times New Roman"/>
              </a:rPr>
              <a:t>merupakan</a:t>
            </a:r>
            <a:r>
              <a:rPr lang="en-GB" sz="3200" dirty="0">
                <a:latin typeface="Calibri" panose="020F0502020204030204" pitchFamily="34" charset="0"/>
                <a:ea typeface="Times New Roman"/>
                <a:cs typeface="Calibri" panose="020F0502020204030204" pitchFamily="34" charset="0"/>
                <a:sym typeface="Times New Roman"/>
              </a:rPr>
              <a:t> salah </a:t>
            </a:r>
            <a:r>
              <a:rPr lang="en-GB" sz="3200" dirty="0" err="1">
                <a:latin typeface="Calibri" panose="020F0502020204030204" pitchFamily="34" charset="0"/>
                <a:ea typeface="Times New Roman"/>
                <a:cs typeface="Calibri" panose="020F0502020204030204" pitchFamily="34" charset="0"/>
                <a:sym typeface="Times New Roman"/>
              </a:rPr>
              <a:t>satu</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alat</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analisis</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perumusan</a:t>
            </a:r>
            <a:r>
              <a:rPr lang="en-GB" sz="3200" dirty="0">
                <a:latin typeface="Calibri" panose="020F0502020204030204" pitchFamily="34" charset="0"/>
                <a:ea typeface="Times New Roman"/>
                <a:cs typeface="Calibri" panose="020F0502020204030204" pitchFamily="34" charset="0"/>
                <a:sym typeface="Times New Roman"/>
              </a:rPr>
              <a:t> strategi yang </a:t>
            </a:r>
            <a:r>
              <a:rPr lang="en-GB" sz="3200" dirty="0" err="1">
                <a:latin typeface="Calibri" panose="020F0502020204030204" pitchFamily="34" charset="0"/>
                <a:ea typeface="Times New Roman"/>
                <a:cs typeface="Calibri" panose="020F0502020204030204" pitchFamily="34" charset="0"/>
                <a:sym typeface="Times New Roman"/>
              </a:rPr>
              <a:t>terdiri</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atas</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empat</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kuadran</a:t>
            </a:r>
            <a:r>
              <a:rPr lang="en-GB" sz="3200" dirty="0">
                <a:latin typeface="Calibri" panose="020F0502020204030204" pitchFamily="34" charset="0"/>
                <a:ea typeface="Times New Roman"/>
                <a:cs typeface="Calibri" panose="020F0502020204030204" pitchFamily="34" charset="0"/>
                <a:sym typeface="Times New Roman"/>
              </a:rPr>
              <a:t> yang </a:t>
            </a:r>
            <a:r>
              <a:rPr lang="en-GB" sz="3200" dirty="0" err="1">
                <a:latin typeface="Calibri" panose="020F0502020204030204" pitchFamily="34" charset="0"/>
                <a:ea typeface="Times New Roman"/>
                <a:cs typeface="Calibri" panose="020F0502020204030204" pitchFamily="34" charset="0"/>
                <a:sym typeface="Times New Roman"/>
              </a:rPr>
              <a:t>menunjukkan</a:t>
            </a:r>
            <a:r>
              <a:rPr lang="en-GB" sz="3200" dirty="0">
                <a:latin typeface="Calibri" panose="020F0502020204030204" pitchFamily="34" charset="0"/>
                <a:ea typeface="Times New Roman"/>
                <a:cs typeface="Calibri" panose="020F0502020204030204" pitchFamily="34" charset="0"/>
                <a:sym typeface="Times New Roman"/>
              </a:rPr>
              <a:t> strategi </a:t>
            </a:r>
            <a:r>
              <a:rPr lang="en-GB" sz="3200" dirty="0" err="1">
                <a:latin typeface="Calibri" panose="020F0502020204030204" pitchFamily="34" charset="0"/>
                <a:ea typeface="Times New Roman"/>
                <a:cs typeface="Calibri" panose="020F0502020204030204" pitchFamily="34" charset="0"/>
                <a:sym typeface="Times New Roman"/>
              </a:rPr>
              <a:t>agresif</a:t>
            </a:r>
            <a:r>
              <a:rPr lang="en-GB" sz="3200" dirty="0">
                <a:latin typeface="Calibri" panose="020F0502020204030204" pitchFamily="34" charset="0"/>
                <a:ea typeface="Times New Roman"/>
                <a:cs typeface="Calibri" panose="020F0502020204030204" pitchFamily="34" charset="0"/>
                <a:sym typeface="Times New Roman"/>
              </a:rPr>
              <a:t>, strategi </a:t>
            </a:r>
            <a:r>
              <a:rPr lang="en-GB" sz="3200" dirty="0" err="1">
                <a:latin typeface="Calibri" panose="020F0502020204030204" pitchFamily="34" charset="0"/>
                <a:ea typeface="Times New Roman"/>
                <a:cs typeface="Calibri" panose="020F0502020204030204" pitchFamily="34" charset="0"/>
                <a:sym typeface="Times New Roman"/>
              </a:rPr>
              <a:t>konservatif</a:t>
            </a:r>
            <a:r>
              <a:rPr lang="en-GB" sz="3200" dirty="0">
                <a:latin typeface="Calibri" panose="020F0502020204030204" pitchFamily="34" charset="0"/>
                <a:ea typeface="Times New Roman"/>
                <a:cs typeface="Calibri" panose="020F0502020204030204" pitchFamily="34" charset="0"/>
                <a:sym typeface="Times New Roman"/>
              </a:rPr>
              <a:t>, strategi </a:t>
            </a:r>
            <a:r>
              <a:rPr lang="en-GB" sz="3200" dirty="0" err="1">
                <a:latin typeface="Calibri" panose="020F0502020204030204" pitchFamily="34" charset="0"/>
                <a:ea typeface="Times New Roman"/>
                <a:cs typeface="Calibri" panose="020F0502020204030204" pitchFamily="34" charset="0"/>
                <a:sym typeface="Times New Roman"/>
              </a:rPr>
              <a:t>defensif</a:t>
            </a:r>
            <a:r>
              <a:rPr lang="en-GB" sz="3200" dirty="0">
                <a:latin typeface="Calibri" panose="020F0502020204030204" pitchFamily="34" charset="0"/>
                <a:ea typeface="Times New Roman"/>
                <a:cs typeface="Calibri" panose="020F0502020204030204" pitchFamily="34" charset="0"/>
                <a:sym typeface="Times New Roman"/>
              </a:rPr>
              <a:t> dan strategi </a:t>
            </a:r>
            <a:r>
              <a:rPr lang="en-GB" sz="3200" dirty="0" err="1">
                <a:latin typeface="Calibri" panose="020F0502020204030204" pitchFamily="34" charset="0"/>
                <a:ea typeface="Times New Roman"/>
                <a:cs typeface="Calibri" panose="020F0502020204030204" pitchFamily="34" charset="0"/>
                <a:sym typeface="Times New Roman"/>
              </a:rPr>
              <a:t>bersaing</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Matriks</a:t>
            </a:r>
            <a:r>
              <a:rPr lang="en-GB" sz="3200" dirty="0">
                <a:latin typeface="Calibri" panose="020F0502020204030204" pitchFamily="34" charset="0"/>
                <a:ea typeface="Times New Roman"/>
                <a:cs typeface="Calibri" panose="020F0502020204030204" pitchFamily="34" charset="0"/>
                <a:sym typeface="Times New Roman"/>
              </a:rPr>
              <a:t> SPACE </a:t>
            </a:r>
            <a:r>
              <a:rPr lang="en-GB" sz="3200" dirty="0" err="1">
                <a:latin typeface="Calibri" panose="020F0502020204030204" pitchFamily="34" charset="0"/>
                <a:ea typeface="Times New Roman"/>
                <a:cs typeface="Calibri" panose="020F0502020204030204" pitchFamily="34" charset="0"/>
                <a:sym typeface="Times New Roman"/>
              </a:rPr>
              <a:t>menggambarkan</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dua</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dimensi</a:t>
            </a:r>
            <a:r>
              <a:rPr lang="en-GB" sz="3200" dirty="0">
                <a:latin typeface="Calibri" panose="020F0502020204030204" pitchFamily="34" charset="0"/>
                <a:ea typeface="Times New Roman"/>
                <a:cs typeface="Calibri" panose="020F0502020204030204" pitchFamily="34" charset="0"/>
                <a:sym typeface="Times New Roman"/>
              </a:rPr>
              <a:t> internal </a:t>
            </a:r>
            <a:r>
              <a:rPr lang="en-GB" sz="3200" dirty="0" err="1">
                <a:latin typeface="Calibri" panose="020F0502020204030204" pitchFamily="34" charset="0"/>
                <a:ea typeface="Times New Roman"/>
                <a:cs typeface="Calibri" panose="020F0502020204030204" pitchFamily="34" charset="0"/>
                <a:sym typeface="Times New Roman"/>
              </a:rPr>
              <a:t>yaitu</a:t>
            </a:r>
            <a:r>
              <a:rPr lang="en-GB" sz="3200" dirty="0">
                <a:latin typeface="Calibri" panose="020F0502020204030204" pitchFamily="34" charset="0"/>
                <a:ea typeface="Times New Roman"/>
                <a:cs typeface="Calibri" panose="020F0502020204030204" pitchFamily="34" charset="0"/>
                <a:sym typeface="Times New Roman"/>
              </a:rPr>
              <a:t> FS (</a:t>
            </a:r>
            <a:r>
              <a:rPr lang="en-GB" sz="3200" i="1" dirty="0">
                <a:latin typeface="Calibri" panose="020F0502020204030204" pitchFamily="34" charset="0"/>
                <a:ea typeface="Times New Roman"/>
                <a:cs typeface="Calibri" panose="020F0502020204030204" pitchFamily="34" charset="0"/>
                <a:sym typeface="Times New Roman"/>
              </a:rPr>
              <a:t>Financial Strength</a:t>
            </a:r>
            <a:r>
              <a:rPr lang="en-GB" sz="3200" dirty="0">
                <a:latin typeface="Calibri" panose="020F0502020204030204" pitchFamily="34" charset="0"/>
                <a:ea typeface="Times New Roman"/>
                <a:cs typeface="Calibri" panose="020F0502020204030204" pitchFamily="34" charset="0"/>
                <a:sym typeface="Times New Roman"/>
              </a:rPr>
              <a:t>) dan CA (</a:t>
            </a:r>
            <a:r>
              <a:rPr lang="en-GB" sz="3200" i="1" dirty="0">
                <a:latin typeface="Calibri" panose="020F0502020204030204" pitchFamily="34" charset="0"/>
                <a:ea typeface="Times New Roman"/>
                <a:cs typeface="Calibri" panose="020F0502020204030204" pitchFamily="34" charset="0"/>
                <a:sym typeface="Times New Roman"/>
              </a:rPr>
              <a:t>Comparative Advantage</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serta</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dua</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dimensi</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eksternal</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yaitu</a:t>
            </a:r>
            <a:r>
              <a:rPr lang="en-GB" sz="3200" dirty="0">
                <a:latin typeface="Calibri" panose="020F0502020204030204" pitchFamily="34" charset="0"/>
                <a:ea typeface="Times New Roman"/>
                <a:cs typeface="Calibri" panose="020F0502020204030204" pitchFamily="34" charset="0"/>
                <a:sym typeface="Times New Roman"/>
              </a:rPr>
              <a:t> ES (</a:t>
            </a:r>
            <a:r>
              <a:rPr lang="en-GB" sz="3200" i="1" dirty="0">
                <a:latin typeface="Calibri" panose="020F0502020204030204" pitchFamily="34" charset="0"/>
                <a:ea typeface="Times New Roman"/>
                <a:cs typeface="Calibri" panose="020F0502020204030204" pitchFamily="34" charset="0"/>
                <a:sym typeface="Times New Roman"/>
              </a:rPr>
              <a:t>Environmental Stability</a:t>
            </a:r>
            <a:r>
              <a:rPr lang="en-GB" sz="3200" dirty="0">
                <a:latin typeface="Calibri" panose="020F0502020204030204" pitchFamily="34" charset="0"/>
                <a:ea typeface="Times New Roman"/>
                <a:cs typeface="Calibri" panose="020F0502020204030204" pitchFamily="34" charset="0"/>
                <a:sym typeface="Times New Roman"/>
              </a:rPr>
              <a:t>) dan IS (</a:t>
            </a:r>
            <a:r>
              <a:rPr lang="en-GB" sz="3200" i="1" dirty="0">
                <a:latin typeface="Calibri" panose="020F0502020204030204" pitchFamily="34" charset="0"/>
                <a:ea typeface="Times New Roman"/>
                <a:cs typeface="Calibri" panose="020F0502020204030204" pitchFamily="34" charset="0"/>
                <a:sym typeface="Times New Roman"/>
              </a:rPr>
              <a:t>Industry Strength</a:t>
            </a:r>
            <a:r>
              <a:rPr lang="en-GB" sz="3200" dirty="0">
                <a:latin typeface="Calibri" panose="020F0502020204030204" pitchFamily="34" charset="0"/>
                <a:ea typeface="Times New Roman"/>
                <a:cs typeface="Calibri" panose="020F0502020204030204" pitchFamily="34" charset="0"/>
                <a:sym typeface="Times New Roman"/>
              </a:rPr>
              <a:t>).</a:t>
            </a:r>
            <a:endParaRPr lang="en-GB" sz="3200" dirty="0">
              <a:latin typeface="Calibri" panose="020F0502020204030204" pitchFamily="34" charset="0"/>
              <a:cs typeface="Calibri" panose="020F0502020204030204" pitchFamily="34" charset="0"/>
              <a:sym typeface="Calibri"/>
            </a:endParaRPr>
          </a:p>
        </p:txBody>
      </p:sp>
      <p:sp>
        <p:nvSpPr>
          <p:cNvPr id="4" name="Google Shape;162;p2">
            <a:extLst>
              <a:ext uri="{FF2B5EF4-FFF2-40B4-BE49-F238E27FC236}">
                <a16:creationId xmlns:a16="http://schemas.microsoft.com/office/drawing/2014/main" id="{D29670C9-7473-4B41-B5FF-C90E0C1B0493}"/>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312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3"/>
          <p:cNvSpPr txBox="1">
            <a:spLocks noGrp="1"/>
          </p:cNvSpPr>
          <p:nvPr>
            <p:ph type="title"/>
          </p:nvPr>
        </p:nvSpPr>
        <p:spPr>
          <a:xfrm>
            <a:off x="838200" y="163481"/>
            <a:ext cx="10515600" cy="739056"/>
          </a:xfrm>
          <a:prstGeom prst="rect">
            <a:avLst/>
          </a:prstGeom>
          <a:noFill/>
          <a:ln>
            <a:noFill/>
          </a:ln>
        </p:spPr>
        <p:txBody>
          <a:bodyPr spcFirstLastPara="1" wrap="square" lIns="91425" tIns="45700" rIns="0" bIns="45700" anchor="t" anchorCtr="0">
            <a:normAutofit/>
          </a:bodyPr>
          <a:lstStyle/>
          <a:p>
            <a:pPr marL="0" lvl="0" indent="0" algn="l" rtl="0">
              <a:lnSpc>
                <a:spcPct val="90000"/>
              </a:lnSpc>
              <a:spcBef>
                <a:spcPts val="0"/>
              </a:spcBef>
              <a:spcAft>
                <a:spcPts val="0"/>
              </a:spcAft>
              <a:buClr>
                <a:schemeClr val="dk1"/>
              </a:buClr>
              <a:buSzPts val="3600"/>
              <a:buFont typeface="Helvetica Neue"/>
              <a:buNone/>
            </a:pPr>
            <a:r>
              <a:rPr lang="en-GB"/>
              <a:t>Langkah-Langkah Penyusunan Matriks SPACE</a:t>
            </a:r>
            <a:endParaRPr/>
          </a:p>
        </p:txBody>
      </p:sp>
      <p:sp>
        <p:nvSpPr>
          <p:cNvPr id="342" name="Google Shape;342;p13"/>
          <p:cNvSpPr/>
          <p:nvPr/>
        </p:nvSpPr>
        <p:spPr>
          <a:xfrm>
            <a:off x="1076881" y="1313083"/>
            <a:ext cx="2012783" cy="2644509"/>
          </a:xfrm>
          <a:custGeom>
            <a:avLst/>
            <a:gdLst/>
            <a:ahLst/>
            <a:cxnLst/>
            <a:rect l="l" t="t" r="r" b="b"/>
            <a:pathLst>
              <a:path w="20542" h="21490" extrusionOk="0">
                <a:moveTo>
                  <a:pt x="19043" y="12290"/>
                </a:moveTo>
                <a:lnTo>
                  <a:pt x="16747" y="12290"/>
                </a:lnTo>
                <a:cubicBezTo>
                  <a:pt x="15641" y="12290"/>
                  <a:pt x="14749" y="11579"/>
                  <a:pt x="14749" y="10698"/>
                </a:cubicBezTo>
                <a:lnTo>
                  <a:pt x="14749" y="2167"/>
                </a:lnTo>
                <a:cubicBezTo>
                  <a:pt x="14749" y="1354"/>
                  <a:pt x="14408" y="609"/>
                  <a:pt x="13813" y="0"/>
                </a:cubicBezTo>
                <a:cubicBezTo>
                  <a:pt x="13941" y="305"/>
                  <a:pt x="13983" y="609"/>
                  <a:pt x="13983" y="914"/>
                </a:cubicBezTo>
                <a:cubicBezTo>
                  <a:pt x="13983" y="2539"/>
                  <a:pt x="12325" y="3860"/>
                  <a:pt x="10284" y="3860"/>
                </a:cubicBezTo>
                <a:cubicBezTo>
                  <a:pt x="8243" y="3860"/>
                  <a:pt x="6585" y="2539"/>
                  <a:pt x="6585" y="914"/>
                </a:cubicBezTo>
                <a:cubicBezTo>
                  <a:pt x="6585" y="609"/>
                  <a:pt x="6670" y="271"/>
                  <a:pt x="6755" y="0"/>
                </a:cubicBezTo>
                <a:cubicBezTo>
                  <a:pt x="6160" y="609"/>
                  <a:pt x="5819" y="1354"/>
                  <a:pt x="5819" y="2167"/>
                </a:cubicBezTo>
                <a:lnTo>
                  <a:pt x="5819" y="10698"/>
                </a:lnTo>
                <a:cubicBezTo>
                  <a:pt x="5819" y="11579"/>
                  <a:pt x="4927" y="12290"/>
                  <a:pt x="3821" y="12290"/>
                </a:cubicBezTo>
                <a:lnTo>
                  <a:pt x="1525" y="12290"/>
                </a:lnTo>
                <a:cubicBezTo>
                  <a:pt x="164" y="12290"/>
                  <a:pt x="-516" y="13610"/>
                  <a:pt x="462" y="14355"/>
                </a:cubicBezTo>
                <a:lnTo>
                  <a:pt x="4034" y="17131"/>
                </a:lnTo>
                <a:lnTo>
                  <a:pt x="9178" y="21160"/>
                </a:lnTo>
                <a:cubicBezTo>
                  <a:pt x="9774" y="21600"/>
                  <a:pt x="10709" y="21600"/>
                  <a:pt x="11304" y="21160"/>
                </a:cubicBezTo>
                <a:lnTo>
                  <a:pt x="16449" y="17131"/>
                </a:lnTo>
                <a:lnTo>
                  <a:pt x="20021" y="14355"/>
                </a:lnTo>
                <a:cubicBezTo>
                  <a:pt x="21084" y="13610"/>
                  <a:pt x="20404" y="12290"/>
                  <a:pt x="19043" y="1229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43" name="Google Shape;343;p13"/>
          <p:cNvSpPr txBox="1"/>
          <p:nvPr/>
        </p:nvSpPr>
        <p:spPr>
          <a:xfrm>
            <a:off x="1477499" y="2711095"/>
            <a:ext cx="1211546" cy="830997"/>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Langkah 1</a:t>
            </a:r>
            <a:endParaRPr/>
          </a:p>
        </p:txBody>
      </p:sp>
      <p:sp>
        <p:nvSpPr>
          <p:cNvPr id="344" name="Google Shape;344;p13"/>
          <p:cNvSpPr/>
          <p:nvPr/>
        </p:nvSpPr>
        <p:spPr>
          <a:xfrm>
            <a:off x="9105120" y="2896241"/>
            <a:ext cx="2007216" cy="2648675"/>
          </a:xfrm>
          <a:custGeom>
            <a:avLst/>
            <a:gdLst/>
            <a:ahLst/>
            <a:cxnLst/>
            <a:rect l="l" t="t" r="r" b="b"/>
            <a:pathLst>
              <a:path w="20566" h="21490" extrusionOk="0">
                <a:moveTo>
                  <a:pt x="20100" y="7124"/>
                </a:moveTo>
                <a:lnTo>
                  <a:pt x="16514" y="4352"/>
                </a:lnTo>
                <a:lnTo>
                  <a:pt x="11349" y="329"/>
                </a:lnTo>
                <a:cubicBezTo>
                  <a:pt x="10752" y="-110"/>
                  <a:pt x="9812" y="-110"/>
                  <a:pt x="9215" y="329"/>
                </a:cubicBezTo>
                <a:lnTo>
                  <a:pt x="4050" y="4352"/>
                </a:lnTo>
                <a:lnTo>
                  <a:pt x="464" y="7124"/>
                </a:lnTo>
                <a:cubicBezTo>
                  <a:pt x="-518" y="7867"/>
                  <a:pt x="165" y="9186"/>
                  <a:pt x="1531" y="9186"/>
                </a:cubicBezTo>
                <a:lnTo>
                  <a:pt x="3836" y="9186"/>
                </a:lnTo>
                <a:cubicBezTo>
                  <a:pt x="4946" y="9186"/>
                  <a:pt x="5842" y="9896"/>
                  <a:pt x="5842" y="10775"/>
                </a:cubicBezTo>
                <a:lnTo>
                  <a:pt x="5842" y="19293"/>
                </a:lnTo>
                <a:cubicBezTo>
                  <a:pt x="5842" y="20138"/>
                  <a:pt x="6227" y="20882"/>
                  <a:pt x="6824" y="21490"/>
                </a:cubicBezTo>
                <a:cubicBezTo>
                  <a:pt x="6696" y="21186"/>
                  <a:pt x="6611" y="20848"/>
                  <a:pt x="6611" y="20476"/>
                </a:cubicBezTo>
                <a:cubicBezTo>
                  <a:pt x="6611" y="18853"/>
                  <a:pt x="8276" y="17535"/>
                  <a:pt x="10325" y="17535"/>
                </a:cubicBezTo>
                <a:cubicBezTo>
                  <a:pt x="12374" y="17535"/>
                  <a:pt x="14039" y="18853"/>
                  <a:pt x="14039" y="20476"/>
                </a:cubicBezTo>
                <a:cubicBezTo>
                  <a:pt x="14039" y="20848"/>
                  <a:pt x="13953" y="21186"/>
                  <a:pt x="13825" y="21490"/>
                </a:cubicBezTo>
                <a:cubicBezTo>
                  <a:pt x="14423" y="20882"/>
                  <a:pt x="14807" y="20104"/>
                  <a:pt x="14807" y="19293"/>
                </a:cubicBezTo>
                <a:lnTo>
                  <a:pt x="14807" y="10775"/>
                </a:lnTo>
                <a:cubicBezTo>
                  <a:pt x="14807" y="9896"/>
                  <a:pt x="15703" y="9186"/>
                  <a:pt x="16813" y="9186"/>
                </a:cubicBezTo>
                <a:lnTo>
                  <a:pt x="19118" y="9186"/>
                </a:lnTo>
                <a:cubicBezTo>
                  <a:pt x="20399" y="9186"/>
                  <a:pt x="21082" y="7867"/>
                  <a:pt x="20100" y="7124"/>
                </a:cubicBezTo>
                <a:close/>
              </a:path>
            </a:pathLst>
          </a:custGeom>
          <a:solidFill>
            <a:schemeClr val="dk2"/>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45" name="Google Shape;345;p13"/>
          <p:cNvSpPr txBox="1"/>
          <p:nvPr/>
        </p:nvSpPr>
        <p:spPr>
          <a:xfrm>
            <a:off x="9502955" y="3307234"/>
            <a:ext cx="1211546" cy="830997"/>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FFFFFF"/>
              </a:buClr>
              <a:buSzPts val="2400"/>
              <a:buFont typeface="Calibri"/>
              <a:buNone/>
            </a:pPr>
            <a:r>
              <a:rPr lang="en-GB" sz="2400" b="1">
                <a:solidFill>
                  <a:srgbClr val="FFFFFF"/>
                </a:solidFill>
                <a:latin typeface="Calibri"/>
                <a:ea typeface="Calibri"/>
                <a:cs typeface="Calibri"/>
                <a:sym typeface="Calibri"/>
              </a:rPr>
              <a:t>Langkah 6</a:t>
            </a:r>
            <a:endParaRPr sz="2400" b="1" i="0" u="none" strike="noStrike" cap="none">
              <a:solidFill>
                <a:srgbClr val="FFFFFF"/>
              </a:solidFill>
              <a:latin typeface="Calibri"/>
              <a:ea typeface="Calibri"/>
              <a:cs typeface="Calibri"/>
              <a:sym typeface="Calibri"/>
            </a:endParaRPr>
          </a:p>
        </p:txBody>
      </p:sp>
      <p:sp>
        <p:nvSpPr>
          <p:cNvPr id="346" name="Google Shape;346;p13"/>
          <p:cNvSpPr/>
          <p:nvPr/>
        </p:nvSpPr>
        <p:spPr>
          <a:xfrm>
            <a:off x="2684753" y="2896241"/>
            <a:ext cx="2007219" cy="2648675"/>
          </a:xfrm>
          <a:custGeom>
            <a:avLst/>
            <a:gdLst/>
            <a:ahLst/>
            <a:cxnLst/>
            <a:rect l="l" t="t" r="r" b="b"/>
            <a:pathLst>
              <a:path w="20566" h="21490" extrusionOk="0">
                <a:moveTo>
                  <a:pt x="20100" y="7124"/>
                </a:moveTo>
                <a:lnTo>
                  <a:pt x="16514" y="4352"/>
                </a:lnTo>
                <a:lnTo>
                  <a:pt x="11349" y="329"/>
                </a:lnTo>
                <a:cubicBezTo>
                  <a:pt x="10752" y="-110"/>
                  <a:pt x="9812" y="-110"/>
                  <a:pt x="9215" y="329"/>
                </a:cubicBezTo>
                <a:lnTo>
                  <a:pt x="4050" y="4352"/>
                </a:lnTo>
                <a:lnTo>
                  <a:pt x="464" y="7124"/>
                </a:lnTo>
                <a:cubicBezTo>
                  <a:pt x="-518" y="7867"/>
                  <a:pt x="165" y="9186"/>
                  <a:pt x="1531" y="9186"/>
                </a:cubicBezTo>
                <a:lnTo>
                  <a:pt x="3836" y="9186"/>
                </a:lnTo>
                <a:cubicBezTo>
                  <a:pt x="4946" y="9186"/>
                  <a:pt x="5842" y="9896"/>
                  <a:pt x="5842" y="10775"/>
                </a:cubicBezTo>
                <a:lnTo>
                  <a:pt x="5842" y="19293"/>
                </a:lnTo>
                <a:cubicBezTo>
                  <a:pt x="5842" y="20138"/>
                  <a:pt x="6227" y="20882"/>
                  <a:pt x="6824" y="21490"/>
                </a:cubicBezTo>
                <a:cubicBezTo>
                  <a:pt x="6696" y="21186"/>
                  <a:pt x="6611" y="20848"/>
                  <a:pt x="6611" y="20476"/>
                </a:cubicBezTo>
                <a:cubicBezTo>
                  <a:pt x="6611" y="18853"/>
                  <a:pt x="8276" y="17535"/>
                  <a:pt x="10325" y="17535"/>
                </a:cubicBezTo>
                <a:cubicBezTo>
                  <a:pt x="12374" y="17535"/>
                  <a:pt x="14039" y="18853"/>
                  <a:pt x="14039" y="20476"/>
                </a:cubicBezTo>
                <a:cubicBezTo>
                  <a:pt x="14039" y="20848"/>
                  <a:pt x="13953" y="21186"/>
                  <a:pt x="13825" y="21490"/>
                </a:cubicBezTo>
                <a:cubicBezTo>
                  <a:pt x="14423" y="20882"/>
                  <a:pt x="14807" y="20104"/>
                  <a:pt x="14807" y="19293"/>
                </a:cubicBezTo>
                <a:lnTo>
                  <a:pt x="14807" y="10775"/>
                </a:lnTo>
                <a:cubicBezTo>
                  <a:pt x="14807" y="9896"/>
                  <a:pt x="15703" y="9186"/>
                  <a:pt x="16813" y="9186"/>
                </a:cubicBezTo>
                <a:lnTo>
                  <a:pt x="19118" y="9186"/>
                </a:lnTo>
                <a:cubicBezTo>
                  <a:pt x="20399" y="9186"/>
                  <a:pt x="21082" y="7867"/>
                  <a:pt x="20100" y="7124"/>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47" name="Google Shape;347;p13"/>
          <p:cNvSpPr txBox="1"/>
          <p:nvPr/>
        </p:nvSpPr>
        <p:spPr>
          <a:xfrm>
            <a:off x="3082589" y="3307234"/>
            <a:ext cx="1211546" cy="830997"/>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Langkah 2</a:t>
            </a:r>
            <a:endParaRPr/>
          </a:p>
        </p:txBody>
      </p:sp>
      <p:sp>
        <p:nvSpPr>
          <p:cNvPr id="348" name="Google Shape;348;p13"/>
          <p:cNvSpPr/>
          <p:nvPr/>
        </p:nvSpPr>
        <p:spPr>
          <a:xfrm>
            <a:off x="5894936" y="2896241"/>
            <a:ext cx="2007219" cy="2648675"/>
          </a:xfrm>
          <a:custGeom>
            <a:avLst/>
            <a:gdLst/>
            <a:ahLst/>
            <a:cxnLst/>
            <a:rect l="l" t="t" r="r" b="b"/>
            <a:pathLst>
              <a:path w="20566" h="21490" extrusionOk="0">
                <a:moveTo>
                  <a:pt x="20100" y="7124"/>
                </a:moveTo>
                <a:lnTo>
                  <a:pt x="16514" y="4352"/>
                </a:lnTo>
                <a:lnTo>
                  <a:pt x="11349" y="329"/>
                </a:lnTo>
                <a:cubicBezTo>
                  <a:pt x="10752" y="-110"/>
                  <a:pt x="9812" y="-110"/>
                  <a:pt x="9215" y="329"/>
                </a:cubicBezTo>
                <a:lnTo>
                  <a:pt x="4050" y="4352"/>
                </a:lnTo>
                <a:lnTo>
                  <a:pt x="464" y="7124"/>
                </a:lnTo>
                <a:cubicBezTo>
                  <a:pt x="-518" y="7867"/>
                  <a:pt x="165" y="9186"/>
                  <a:pt x="1531" y="9186"/>
                </a:cubicBezTo>
                <a:lnTo>
                  <a:pt x="3836" y="9186"/>
                </a:lnTo>
                <a:cubicBezTo>
                  <a:pt x="4946" y="9186"/>
                  <a:pt x="5842" y="9896"/>
                  <a:pt x="5842" y="10775"/>
                </a:cubicBezTo>
                <a:lnTo>
                  <a:pt x="5842" y="19293"/>
                </a:lnTo>
                <a:cubicBezTo>
                  <a:pt x="5842" y="20138"/>
                  <a:pt x="6227" y="20882"/>
                  <a:pt x="6824" y="21490"/>
                </a:cubicBezTo>
                <a:cubicBezTo>
                  <a:pt x="6696" y="21186"/>
                  <a:pt x="6611" y="20848"/>
                  <a:pt x="6611" y="20476"/>
                </a:cubicBezTo>
                <a:cubicBezTo>
                  <a:pt x="6611" y="18853"/>
                  <a:pt x="8276" y="17535"/>
                  <a:pt x="10325" y="17535"/>
                </a:cubicBezTo>
                <a:cubicBezTo>
                  <a:pt x="12374" y="17535"/>
                  <a:pt x="14039" y="18853"/>
                  <a:pt x="14039" y="20476"/>
                </a:cubicBezTo>
                <a:cubicBezTo>
                  <a:pt x="14039" y="20848"/>
                  <a:pt x="13953" y="21186"/>
                  <a:pt x="13825" y="21490"/>
                </a:cubicBezTo>
                <a:cubicBezTo>
                  <a:pt x="14423" y="20882"/>
                  <a:pt x="14807" y="20104"/>
                  <a:pt x="14807" y="19293"/>
                </a:cubicBezTo>
                <a:lnTo>
                  <a:pt x="14807" y="10775"/>
                </a:lnTo>
                <a:cubicBezTo>
                  <a:pt x="14807" y="9896"/>
                  <a:pt x="15703" y="9186"/>
                  <a:pt x="16813" y="9186"/>
                </a:cubicBezTo>
                <a:lnTo>
                  <a:pt x="19118" y="9186"/>
                </a:lnTo>
                <a:cubicBezTo>
                  <a:pt x="20399" y="9186"/>
                  <a:pt x="21082" y="7867"/>
                  <a:pt x="20100" y="7124"/>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49" name="Google Shape;349;p13"/>
          <p:cNvSpPr txBox="1"/>
          <p:nvPr/>
        </p:nvSpPr>
        <p:spPr>
          <a:xfrm>
            <a:off x="6292772" y="3307234"/>
            <a:ext cx="1211546" cy="830997"/>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Langkah 4</a:t>
            </a:r>
            <a:endParaRPr/>
          </a:p>
        </p:txBody>
      </p:sp>
      <p:sp>
        <p:nvSpPr>
          <p:cNvPr id="350" name="Google Shape;350;p13"/>
          <p:cNvSpPr/>
          <p:nvPr/>
        </p:nvSpPr>
        <p:spPr>
          <a:xfrm>
            <a:off x="4287061" y="1313083"/>
            <a:ext cx="2012786" cy="2644509"/>
          </a:xfrm>
          <a:custGeom>
            <a:avLst/>
            <a:gdLst/>
            <a:ahLst/>
            <a:cxnLst/>
            <a:rect l="l" t="t" r="r" b="b"/>
            <a:pathLst>
              <a:path w="20542" h="21490" extrusionOk="0">
                <a:moveTo>
                  <a:pt x="19043" y="12290"/>
                </a:moveTo>
                <a:lnTo>
                  <a:pt x="16747" y="12290"/>
                </a:lnTo>
                <a:cubicBezTo>
                  <a:pt x="15641" y="12290"/>
                  <a:pt x="14749" y="11579"/>
                  <a:pt x="14749" y="10698"/>
                </a:cubicBezTo>
                <a:lnTo>
                  <a:pt x="14749" y="2167"/>
                </a:lnTo>
                <a:cubicBezTo>
                  <a:pt x="14749" y="1354"/>
                  <a:pt x="14408" y="609"/>
                  <a:pt x="13813" y="0"/>
                </a:cubicBezTo>
                <a:cubicBezTo>
                  <a:pt x="13941" y="305"/>
                  <a:pt x="13983" y="609"/>
                  <a:pt x="13983" y="914"/>
                </a:cubicBezTo>
                <a:cubicBezTo>
                  <a:pt x="13983" y="2539"/>
                  <a:pt x="12325" y="3860"/>
                  <a:pt x="10284" y="3860"/>
                </a:cubicBezTo>
                <a:cubicBezTo>
                  <a:pt x="8243" y="3860"/>
                  <a:pt x="6585" y="2539"/>
                  <a:pt x="6585" y="914"/>
                </a:cubicBezTo>
                <a:cubicBezTo>
                  <a:pt x="6585" y="609"/>
                  <a:pt x="6670" y="271"/>
                  <a:pt x="6755" y="0"/>
                </a:cubicBezTo>
                <a:cubicBezTo>
                  <a:pt x="6160" y="609"/>
                  <a:pt x="5819" y="1354"/>
                  <a:pt x="5819" y="2167"/>
                </a:cubicBezTo>
                <a:lnTo>
                  <a:pt x="5819" y="10698"/>
                </a:lnTo>
                <a:cubicBezTo>
                  <a:pt x="5819" y="11579"/>
                  <a:pt x="4927" y="12290"/>
                  <a:pt x="3821" y="12290"/>
                </a:cubicBezTo>
                <a:lnTo>
                  <a:pt x="1525" y="12290"/>
                </a:lnTo>
                <a:cubicBezTo>
                  <a:pt x="164" y="12290"/>
                  <a:pt x="-516" y="13610"/>
                  <a:pt x="462" y="14355"/>
                </a:cubicBezTo>
                <a:lnTo>
                  <a:pt x="4034" y="17131"/>
                </a:lnTo>
                <a:lnTo>
                  <a:pt x="9178" y="21160"/>
                </a:lnTo>
                <a:cubicBezTo>
                  <a:pt x="9774" y="21600"/>
                  <a:pt x="10709" y="21600"/>
                  <a:pt x="11304" y="21160"/>
                </a:cubicBezTo>
                <a:lnTo>
                  <a:pt x="16449" y="17131"/>
                </a:lnTo>
                <a:lnTo>
                  <a:pt x="20021" y="14355"/>
                </a:lnTo>
                <a:cubicBezTo>
                  <a:pt x="21084" y="13610"/>
                  <a:pt x="20404" y="12290"/>
                  <a:pt x="19043" y="12290"/>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51" name="Google Shape;351;p13"/>
          <p:cNvSpPr txBox="1"/>
          <p:nvPr/>
        </p:nvSpPr>
        <p:spPr>
          <a:xfrm>
            <a:off x="4687681" y="2711095"/>
            <a:ext cx="1211546" cy="830997"/>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Langkah 3</a:t>
            </a:r>
            <a:endParaRPr/>
          </a:p>
        </p:txBody>
      </p:sp>
      <p:sp>
        <p:nvSpPr>
          <p:cNvPr id="352" name="Google Shape;352;p13"/>
          <p:cNvSpPr/>
          <p:nvPr/>
        </p:nvSpPr>
        <p:spPr>
          <a:xfrm>
            <a:off x="7497244" y="1313083"/>
            <a:ext cx="2012786" cy="2644509"/>
          </a:xfrm>
          <a:custGeom>
            <a:avLst/>
            <a:gdLst/>
            <a:ahLst/>
            <a:cxnLst/>
            <a:rect l="l" t="t" r="r" b="b"/>
            <a:pathLst>
              <a:path w="20542" h="21490" extrusionOk="0">
                <a:moveTo>
                  <a:pt x="19043" y="12290"/>
                </a:moveTo>
                <a:lnTo>
                  <a:pt x="16747" y="12290"/>
                </a:lnTo>
                <a:cubicBezTo>
                  <a:pt x="15641" y="12290"/>
                  <a:pt x="14749" y="11579"/>
                  <a:pt x="14749" y="10698"/>
                </a:cubicBezTo>
                <a:lnTo>
                  <a:pt x="14749" y="2167"/>
                </a:lnTo>
                <a:cubicBezTo>
                  <a:pt x="14749" y="1354"/>
                  <a:pt x="14408" y="609"/>
                  <a:pt x="13813" y="0"/>
                </a:cubicBezTo>
                <a:cubicBezTo>
                  <a:pt x="13941" y="305"/>
                  <a:pt x="13983" y="609"/>
                  <a:pt x="13983" y="914"/>
                </a:cubicBezTo>
                <a:cubicBezTo>
                  <a:pt x="13983" y="2539"/>
                  <a:pt x="12325" y="3860"/>
                  <a:pt x="10284" y="3860"/>
                </a:cubicBezTo>
                <a:cubicBezTo>
                  <a:pt x="8243" y="3860"/>
                  <a:pt x="6585" y="2539"/>
                  <a:pt x="6585" y="914"/>
                </a:cubicBezTo>
                <a:cubicBezTo>
                  <a:pt x="6585" y="609"/>
                  <a:pt x="6670" y="271"/>
                  <a:pt x="6755" y="0"/>
                </a:cubicBezTo>
                <a:cubicBezTo>
                  <a:pt x="6160" y="609"/>
                  <a:pt x="5819" y="1354"/>
                  <a:pt x="5819" y="2167"/>
                </a:cubicBezTo>
                <a:lnTo>
                  <a:pt x="5819" y="10698"/>
                </a:lnTo>
                <a:cubicBezTo>
                  <a:pt x="5819" y="11579"/>
                  <a:pt x="4927" y="12290"/>
                  <a:pt x="3821" y="12290"/>
                </a:cubicBezTo>
                <a:lnTo>
                  <a:pt x="1525" y="12290"/>
                </a:lnTo>
                <a:cubicBezTo>
                  <a:pt x="164" y="12290"/>
                  <a:pt x="-516" y="13610"/>
                  <a:pt x="462" y="14355"/>
                </a:cubicBezTo>
                <a:lnTo>
                  <a:pt x="4034" y="17131"/>
                </a:lnTo>
                <a:lnTo>
                  <a:pt x="9178" y="21160"/>
                </a:lnTo>
                <a:cubicBezTo>
                  <a:pt x="9774" y="21600"/>
                  <a:pt x="10709" y="21600"/>
                  <a:pt x="11304" y="21160"/>
                </a:cubicBezTo>
                <a:lnTo>
                  <a:pt x="16449" y="17131"/>
                </a:lnTo>
                <a:lnTo>
                  <a:pt x="20021" y="14355"/>
                </a:lnTo>
                <a:cubicBezTo>
                  <a:pt x="21084" y="13610"/>
                  <a:pt x="20404" y="12290"/>
                  <a:pt x="19043" y="12290"/>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
        <p:nvSpPr>
          <p:cNvPr id="353" name="Google Shape;353;p13"/>
          <p:cNvSpPr txBox="1"/>
          <p:nvPr/>
        </p:nvSpPr>
        <p:spPr>
          <a:xfrm>
            <a:off x="7897864" y="2711095"/>
            <a:ext cx="1211546" cy="830997"/>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Langkah 5</a:t>
            </a:r>
            <a:endParaRPr/>
          </a:p>
        </p:txBody>
      </p:sp>
      <p:sp>
        <p:nvSpPr>
          <p:cNvPr id="354" name="Google Shape;354;p13"/>
          <p:cNvSpPr txBox="1"/>
          <p:nvPr/>
        </p:nvSpPr>
        <p:spPr>
          <a:xfrm>
            <a:off x="1225998" y="4151089"/>
            <a:ext cx="1710256" cy="1169551"/>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GB" sz="1000">
                <a:solidFill>
                  <a:schemeClr val="dk1"/>
                </a:solidFill>
                <a:latin typeface="Calibri"/>
                <a:ea typeface="Calibri"/>
                <a:cs typeface="Calibri"/>
                <a:sym typeface="Calibri"/>
              </a:rPr>
              <a:t>Kumpulkan data dan infomasi yang berkaitan dengan FS (</a:t>
            </a:r>
            <a:r>
              <a:rPr lang="en-GB" sz="1000" i="1">
                <a:solidFill>
                  <a:schemeClr val="dk1"/>
                </a:solidFill>
                <a:latin typeface="Calibri"/>
                <a:ea typeface="Calibri"/>
                <a:cs typeface="Calibri"/>
                <a:sym typeface="Calibri"/>
              </a:rPr>
              <a:t>Financial Strength</a:t>
            </a:r>
            <a:r>
              <a:rPr lang="en-GB" sz="1000">
                <a:solidFill>
                  <a:schemeClr val="dk1"/>
                </a:solidFill>
                <a:latin typeface="Calibri"/>
                <a:ea typeface="Calibri"/>
                <a:cs typeface="Calibri"/>
                <a:sym typeface="Calibri"/>
              </a:rPr>
              <a:t>), CA (</a:t>
            </a:r>
            <a:r>
              <a:rPr lang="en-GB" sz="1000" i="1">
                <a:solidFill>
                  <a:schemeClr val="dk1"/>
                </a:solidFill>
                <a:latin typeface="Calibri"/>
                <a:ea typeface="Calibri"/>
                <a:cs typeface="Calibri"/>
                <a:sym typeface="Calibri"/>
              </a:rPr>
              <a:t>Comparative Advantage</a:t>
            </a:r>
            <a:r>
              <a:rPr lang="en-GB" sz="1000">
                <a:solidFill>
                  <a:schemeClr val="dk1"/>
                </a:solidFill>
                <a:latin typeface="Calibri"/>
                <a:ea typeface="Calibri"/>
                <a:cs typeface="Calibri"/>
                <a:sym typeface="Calibri"/>
              </a:rPr>
              <a:t>), ES (</a:t>
            </a:r>
            <a:r>
              <a:rPr lang="en-GB" sz="1000" i="1">
                <a:solidFill>
                  <a:schemeClr val="dk1"/>
                </a:solidFill>
                <a:latin typeface="Calibri"/>
                <a:ea typeface="Calibri"/>
                <a:cs typeface="Calibri"/>
                <a:sym typeface="Calibri"/>
              </a:rPr>
              <a:t>Environmental Stability</a:t>
            </a:r>
            <a:r>
              <a:rPr lang="en-GB" sz="1000">
                <a:solidFill>
                  <a:schemeClr val="dk1"/>
                </a:solidFill>
                <a:latin typeface="Calibri"/>
                <a:ea typeface="Calibri"/>
                <a:cs typeface="Calibri"/>
                <a:sym typeface="Calibri"/>
              </a:rPr>
              <a:t>) dan IS (</a:t>
            </a:r>
            <a:r>
              <a:rPr lang="en-GB" sz="1000" i="1">
                <a:solidFill>
                  <a:schemeClr val="dk1"/>
                </a:solidFill>
                <a:latin typeface="Calibri"/>
                <a:ea typeface="Calibri"/>
                <a:cs typeface="Calibri"/>
                <a:sym typeface="Calibri"/>
              </a:rPr>
              <a:t>Industry Strength</a:t>
            </a:r>
            <a:r>
              <a:rPr lang="en-GB"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595959"/>
              </a:buClr>
              <a:buSzPts val="1000"/>
              <a:buFont typeface="Calibri"/>
              <a:buNone/>
            </a:pPr>
            <a:r>
              <a:rPr lang="en-GB" sz="1000" b="0" i="0" u="none" strike="noStrike" cap="none">
                <a:solidFill>
                  <a:srgbClr val="595959"/>
                </a:solidFill>
                <a:latin typeface="Calibri"/>
                <a:ea typeface="Calibri"/>
                <a:cs typeface="Calibri"/>
                <a:sym typeface="Calibri"/>
              </a:rPr>
              <a:t>. </a:t>
            </a:r>
            <a:endParaRPr/>
          </a:p>
        </p:txBody>
      </p:sp>
      <p:sp>
        <p:nvSpPr>
          <p:cNvPr id="355" name="Google Shape;355;p13"/>
          <p:cNvSpPr txBox="1"/>
          <p:nvPr/>
        </p:nvSpPr>
        <p:spPr>
          <a:xfrm>
            <a:off x="4438326" y="4151089"/>
            <a:ext cx="1710256" cy="2092881"/>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GB" sz="1000">
                <a:solidFill>
                  <a:schemeClr val="dk1"/>
                </a:solidFill>
                <a:latin typeface="Calibri"/>
                <a:ea typeface="Calibri"/>
                <a:cs typeface="Calibri"/>
                <a:sym typeface="Calibri"/>
              </a:rPr>
              <a:t>Hitunglah nilai rata-rata dari masing-masing dimensi FS (</a:t>
            </a:r>
            <a:r>
              <a:rPr lang="en-GB" sz="1000" i="1">
                <a:solidFill>
                  <a:schemeClr val="dk1"/>
                </a:solidFill>
                <a:latin typeface="Calibri"/>
                <a:ea typeface="Calibri"/>
                <a:cs typeface="Calibri"/>
                <a:sym typeface="Calibri"/>
              </a:rPr>
              <a:t>Financial Strength</a:t>
            </a:r>
            <a:r>
              <a:rPr lang="en-GB" sz="1000">
                <a:solidFill>
                  <a:schemeClr val="dk1"/>
                </a:solidFill>
                <a:latin typeface="Calibri"/>
                <a:ea typeface="Calibri"/>
                <a:cs typeface="Calibri"/>
                <a:sym typeface="Calibri"/>
              </a:rPr>
              <a:t>), CA (</a:t>
            </a:r>
            <a:r>
              <a:rPr lang="en-GB" sz="1000" i="1">
                <a:solidFill>
                  <a:schemeClr val="dk1"/>
                </a:solidFill>
                <a:latin typeface="Calibri"/>
                <a:ea typeface="Calibri"/>
                <a:cs typeface="Calibri"/>
                <a:sym typeface="Calibri"/>
              </a:rPr>
              <a:t>Comparative Advantage</a:t>
            </a:r>
            <a:r>
              <a:rPr lang="en-GB" sz="1000">
                <a:solidFill>
                  <a:schemeClr val="dk1"/>
                </a:solidFill>
                <a:latin typeface="Calibri"/>
                <a:ea typeface="Calibri"/>
                <a:cs typeface="Calibri"/>
                <a:sym typeface="Calibri"/>
              </a:rPr>
              <a:t>), ES (</a:t>
            </a:r>
            <a:r>
              <a:rPr lang="en-GB" sz="1000" i="1">
                <a:solidFill>
                  <a:schemeClr val="dk1"/>
                </a:solidFill>
                <a:latin typeface="Calibri"/>
                <a:ea typeface="Calibri"/>
                <a:cs typeface="Calibri"/>
                <a:sym typeface="Calibri"/>
              </a:rPr>
              <a:t>Environmental Stability</a:t>
            </a:r>
            <a:r>
              <a:rPr lang="en-GB" sz="1000">
                <a:solidFill>
                  <a:schemeClr val="dk1"/>
                </a:solidFill>
                <a:latin typeface="Calibri"/>
                <a:ea typeface="Calibri"/>
                <a:cs typeface="Calibri"/>
                <a:sym typeface="Calibri"/>
              </a:rPr>
              <a:t>) dan IS (</a:t>
            </a:r>
            <a:r>
              <a:rPr lang="en-GB" sz="1000" i="1">
                <a:solidFill>
                  <a:schemeClr val="dk1"/>
                </a:solidFill>
                <a:latin typeface="Calibri"/>
                <a:ea typeface="Calibri"/>
                <a:cs typeface="Calibri"/>
                <a:sym typeface="Calibri"/>
              </a:rPr>
              <a:t>Industry Strength</a:t>
            </a:r>
            <a:r>
              <a:rPr lang="en-GB" sz="1000">
                <a:solidFill>
                  <a:schemeClr val="dk1"/>
                </a:solidFill>
                <a:latin typeface="Calibri"/>
                <a:ea typeface="Calibri"/>
                <a:cs typeface="Calibri"/>
                <a:sym typeface="Calibri"/>
              </a:rPr>
              <a:t>) dengan cara menjumlahkan nilai-nilai dari variabel-variabel yang terdapat pada masing-masing dimensi kemudian dibagi dengan jumlah variabel yang terdapat pada setiap dimensi.</a:t>
            </a:r>
            <a:endParaRPr sz="1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000"/>
              <a:buFont typeface="Calibri"/>
              <a:buNone/>
            </a:pPr>
            <a:endParaRPr sz="1000" b="0" i="0" u="none" strike="noStrike" cap="none">
              <a:solidFill>
                <a:srgbClr val="595959"/>
              </a:solidFill>
              <a:latin typeface="Calibri"/>
              <a:ea typeface="Calibri"/>
              <a:cs typeface="Calibri"/>
              <a:sym typeface="Calibri"/>
            </a:endParaRPr>
          </a:p>
        </p:txBody>
      </p:sp>
      <p:sp>
        <p:nvSpPr>
          <p:cNvPr id="356" name="Google Shape;356;p13"/>
          <p:cNvSpPr txBox="1"/>
          <p:nvPr/>
        </p:nvSpPr>
        <p:spPr>
          <a:xfrm>
            <a:off x="7648509" y="4151089"/>
            <a:ext cx="1710256" cy="1477328"/>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GB" sz="1000">
                <a:solidFill>
                  <a:schemeClr val="dk1"/>
                </a:solidFill>
                <a:latin typeface="Calibri"/>
                <a:ea typeface="Calibri"/>
                <a:cs typeface="Calibri"/>
                <a:sym typeface="Calibri"/>
              </a:rPr>
              <a:t>Tambahkan dua nilai pada sumbu X dan gambarkan titik resultan pada sumbu X, tambahkanlah pula dua nilai pada sumbu Y dan gambarkan titik resultan pada sumbu Y, kemudian gambarlah perpotongan dari titik XY yang baru.</a:t>
            </a:r>
            <a:endParaRPr sz="1000">
              <a:solidFill>
                <a:schemeClr val="dk1"/>
              </a:solidFill>
              <a:latin typeface="Calibri"/>
              <a:ea typeface="Calibri"/>
              <a:cs typeface="Calibri"/>
              <a:sym typeface="Calibri"/>
            </a:endParaRPr>
          </a:p>
        </p:txBody>
      </p:sp>
      <p:sp>
        <p:nvSpPr>
          <p:cNvPr id="357" name="Google Shape;357;p13"/>
          <p:cNvSpPr txBox="1"/>
          <p:nvPr/>
        </p:nvSpPr>
        <p:spPr>
          <a:xfrm>
            <a:off x="2825359" y="1013101"/>
            <a:ext cx="1710256" cy="193899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GB" sz="1000">
                <a:solidFill>
                  <a:schemeClr val="dk1"/>
                </a:solidFill>
                <a:latin typeface="Calibri"/>
                <a:ea typeface="Calibri"/>
                <a:cs typeface="Calibri"/>
                <a:sym typeface="Calibri"/>
              </a:rPr>
              <a:t>Pada dimensi FS (</a:t>
            </a:r>
            <a:r>
              <a:rPr lang="en-GB" sz="1000" i="1">
                <a:solidFill>
                  <a:schemeClr val="dk1"/>
                </a:solidFill>
                <a:latin typeface="Calibri"/>
                <a:ea typeface="Calibri"/>
                <a:cs typeface="Calibri"/>
                <a:sym typeface="Calibri"/>
              </a:rPr>
              <a:t>Financial Strength</a:t>
            </a:r>
            <a:r>
              <a:rPr lang="en-GB" sz="1000">
                <a:solidFill>
                  <a:schemeClr val="dk1"/>
                </a:solidFill>
                <a:latin typeface="Calibri"/>
                <a:ea typeface="Calibri"/>
                <a:cs typeface="Calibri"/>
                <a:sym typeface="Calibri"/>
              </a:rPr>
              <a:t>) dan IS (</a:t>
            </a:r>
            <a:r>
              <a:rPr lang="en-GB" sz="1000" i="1">
                <a:solidFill>
                  <a:schemeClr val="dk1"/>
                </a:solidFill>
                <a:latin typeface="Calibri"/>
                <a:ea typeface="Calibri"/>
                <a:cs typeface="Calibri"/>
                <a:sym typeface="Calibri"/>
              </a:rPr>
              <a:t>Industry Strength</a:t>
            </a:r>
            <a:r>
              <a:rPr lang="en-GB" sz="1000">
                <a:solidFill>
                  <a:schemeClr val="dk1"/>
                </a:solidFill>
                <a:latin typeface="Calibri"/>
                <a:ea typeface="Calibri"/>
                <a:cs typeface="Calibri"/>
                <a:sym typeface="Calibri"/>
              </a:rPr>
              <a:t>) masing-masing variabel yang ada pada tahap 1, berikanlah nilai +1 (terburuk) sampai dengan +6 (terbaik). Sedangkan dimensi CA (</a:t>
            </a:r>
            <a:r>
              <a:rPr lang="en-GB" sz="1000" i="1">
                <a:solidFill>
                  <a:schemeClr val="dk1"/>
                </a:solidFill>
                <a:latin typeface="Calibri"/>
                <a:ea typeface="Calibri"/>
                <a:cs typeface="Calibri"/>
                <a:sym typeface="Calibri"/>
              </a:rPr>
              <a:t>Comparative Advantage</a:t>
            </a:r>
            <a:r>
              <a:rPr lang="en-GB" sz="1000">
                <a:solidFill>
                  <a:schemeClr val="dk1"/>
                </a:solidFill>
                <a:latin typeface="Calibri"/>
                <a:ea typeface="Calibri"/>
                <a:cs typeface="Calibri"/>
                <a:sym typeface="Calibri"/>
              </a:rPr>
              <a:t>) dan ES (</a:t>
            </a:r>
            <a:r>
              <a:rPr lang="en-GB" sz="1000" i="1">
                <a:solidFill>
                  <a:schemeClr val="dk1"/>
                </a:solidFill>
                <a:latin typeface="Calibri"/>
                <a:ea typeface="Calibri"/>
                <a:cs typeface="Calibri"/>
                <a:sym typeface="Calibri"/>
              </a:rPr>
              <a:t>Environmental Stability</a:t>
            </a:r>
            <a:r>
              <a:rPr lang="en-GB" sz="1000">
                <a:solidFill>
                  <a:schemeClr val="dk1"/>
                </a:solidFill>
                <a:latin typeface="Calibri"/>
                <a:ea typeface="Calibri"/>
                <a:cs typeface="Calibri"/>
                <a:sym typeface="Calibri"/>
              </a:rPr>
              <a:t>), berikanlah nilai -1 (terbaik) sampai dengan -6 (terburuk).</a:t>
            </a:r>
            <a:endParaRPr sz="1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000"/>
              <a:buFont typeface="Calibri"/>
              <a:buNone/>
            </a:pPr>
            <a:endParaRPr sz="1000" b="0" i="0" u="none" strike="noStrike" cap="none">
              <a:solidFill>
                <a:srgbClr val="595959"/>
              </a:solidFill>
              <a:latin typeface="Calibri"/>
              <a:ea typeface="Calibri"/>
              <a:cs typeface="Calibri"/>
              <a:sym typeface="Calibri"/>
            </a:endParaRPr>
          </a:p>
        </p:txBody>
      </p:sp>
      <p:sp>
        <p:nvSpPr>
          <p:cNvPr id="358" name="Google Shape;358;p13"/>
          <p:cNvSpPr txBox="1"/>
          <p:nvPr/>
        </p:nvSpPr>
        <p:spPr>
          <a:xfrm>
            <a:off x="6043417" y="1704138"/>
            <a:ext cx="1710256" cy="1015663"/>
          </a:xfrm>
          <a:prstGeom prst="rect">
            <a:avLst/>
          </a:prstGeom>
          <a:noFill/>
          <a:ln>
            <a:noFill/>
          </a:ln>
        </p:spPr>
        <p:txBody>
          <a:bodyPr spcFirstLastPara="1" wrap="square" lIns="0" tIns="45700" rIns="0" bIns="45700" anchor="t" anchorCtr="0">
            <a:spAutoFit/>
          </a:bodyPr>
          <a:lstStyle/>
          <a:p>
            <a:pPr marL="0" marR="0" lvl="0" indent="0" algn="just" rtl="0">
              <a:lnSpc>
                <a:spcPct val="100000"/>
              </a:lnSpc>
              <a:spcBef>
                <a:spcPts val="0"/>
              </a:spcBef>
              <a:spcAft>
                <a:spcPts val="0"/>
              </a:spcAft>
              <a:buClr>
                <a:schemeClr val="dk1"/>
              </a:buClr>
              <a:buSzPts val="1000"/>
              <a:buFont typeface="Calibri"/>
              <a:buNone/>
            </a:pPr>
            <a:r>
              <a:rPr lang="en-GB" sz="1000">
                <a:solidFill>
                  <a:schemeClr val="dk1"/>
                </a:solidFill>
                <a:latin typeface="Calibri"/>
                <a:ea typeface="Calibri"/>
                <a:cs typeface="Calibri"/>
                <a:sym typeface="Calibri"/>
              </a:rPr>
              <a:t>Gambarlah nilai rata-rata FS (</a:t>
            </a:r>
            <a:r>
              <a:rPr lang="en-GB" sz="1000" i="1">
                <a:solidFill>
                  <a:schemeClr val="dk1"/>
                </a:solidFill>
                <a:latin typeface="Calibri"/>
                <a:ea typeface="Calibri"/>
                <a:cs typeface="Calibri"/>
                <a:sym typeface="Calibri"/>
              </a:rPr>
              <a:t>Financial Strength</a:t>
            </a:r>
            <a:r>
              <a:rPr lang="en-GB" sz="1000">
                <a:solidFill>
                  <a:schemeClr val="dk1"/>
                </a:solidFill>
                <a:latin typeface="Calibri"/>
                <a:ea typeface="Calibri"/>
                <a:cs typeface="Calibri"/>
                <a:sym typeface="Calibri"/>
              </a:rPr>
              <a:t>), CA (</a:t>
            </a:r>
            <a:r>
              <a:rPr lang="en-GB" sz="1000" i="1">
                <a:solidFill>
                  <a:schemeClr val="dk1"/>
                </a:solidFill>
                <a:latin typeface="Calibri"/>
                <a:ea typeface="Calibri"/>
                <a:cs typeface="Calibri"/>
                <a:sym typeface="Calibri"/>
              </a:rPr>
              <a:t>Comparative Advantage</a:t>
            </a:r>
            <a:r>
              <a:rPr lang="en-GB" sz="1000">
                <a:solidFill>
                  <a:schemeClr val="dk1"/>
                </a:solidFill>
                <a:latin typeface="Calibri"/>
                <a:ea typeface="Calibri"/>
                <a:cs typeface="Calibri"/>
                <a:sym typeface="Calibri"/>
              </a:rPr>
              <a:t>), ES (</a:t>
            </a:r>
            <a:r>
              <a:rPr lang="en-GB" sz="1000" i="1">
                <a:solidFill>
                  <a:schemeClr val="dk1"/>
                </a:solidFill>
                <a:latin typeface="Calibri"/>
                <a:ea typeface="Calibri"/>
                <a:cs typeface="Calibri"/>
                <a:sym typeface="Calibri"/>
              </a:rPr>
              <a:t>Environmental Stability</a:t>
            </a:r>
            <a:r>
              <a:rPr lang="en-GB" sz="1000">
                <a:solidFill>
                  <a:schemeClr val="dk1"/>
                </a:solidFill>
                <a:latin typeface="Calibri"/>
                <a:ea typeface="Calibri"/>
                <a:cs typeface="Calibri"/>
                <a:sym typeface="Calibri"/>
              </a:rPr>
              <a:t>) dan IS (</a:t>
            </a:r>
            <a:r>
              <a:rPr lang="en-GB" sz="1000" i="1">
                <a:solidFill>
                  <a:schemeClr val="dk1"/>
                </a:solidFill>
                <a:latin typeface="Calibri"/>
                <a:ea typeface="Calibri"/>
                <a:cs typeface="Calibri"/>
                <a:sym typeface="Calibri"/>
              </a:rPr>
              <a:t>Industry Strength</a:t>
            </a:r>
            <a:r>
              <a:rPr lang="en-GB" sz="1000">
                <a:solidFill>
                  <a:schemeClr val="dk1"/>
                </a:solidFill>
                <a:latin typeface="Calibri"/>
                <a:ea typeface="Calibri"/>
                <a:cs typeface="Calibri"/>
                <a:sym typeface="Calibri"/>
              </a:rPr>
              <a:t>) pada sumbu X dan Y di Matriks SPACE </a:t>
            </a:r>
            <a:endParaRPr sz="1000" b="0" i="0" u="none" strike="noStrike" cap="none">
              <a:solidFill>
                <a:srgbClr val="595959"/>
              </a:solidFill>
              <a:latin typeface="Calibri"/>
              <a:ea typeface="Calibri"/>
              <a:cs typeface="Calibri"/>
              <a:sym typeface="Calibri"/>
            </a:endParaRPr>
          </a:p>
        </p:txBody>
      </p:sp>
      <p:sp>
        <p:nvSpPr>
          <p:cNvPr id="359" name="Google Shape;359;p13"/>
          <p:cNvSpPr txBox="1"/>
          <p:nvPr/>
        </p:nvSpPr>
        <p:spPr>
          <a:xfrm>
            <a:off x="9253600" y="1460936"/>
            <a:ext cx="1710256" cy="1323439"/>
          </a:xfrm>
          <a:prstGeom prst="rect">
            <a:avLst/>
          </a:prstGeom>
          <a:noFill/>
          <a:ln>
            <a:noFill/>
          </a:ln>
        </p:spPr>
        <p:txBody>
          <a:bodyPr spcFirstLastPara="1" wrap="square" lIns="0" tIns="45700" rIns="0" bIns="45700" anchor="t" anchorCtr="0">
            <a:spAutoFit/>
          </a:bodyPr>
          <a:lstStyle/>
          <a:p>
            <a:pPr marL="0" marR="0" lvl="0" indent="0" algn="just" rtl="0">
              <a:lnSpc>
                <a:spcPct val="100000"/>
              </a:lnSpc>
              <a:spcBef>
                <a:spcPts val="0"/>
              </a:spcBef>
              <a:spcAft>
                <a:spcPts val="0"/>
              </a:spcAft>
              <a:buClr>
                <a:schemeClr val="dk1"/>
              </a:buClr>
              <a:buSzPts val="1000"/>
              <a:buFont typeface="Calibri"/>
              <a:buNone/>
            </a:pPr>
            <a:r>
              <a:rPr lang="en-GB" sz="1000">
                <a:solidFill>
                  <a:schemeClr val="dk1"/>
                </a:solidFill>
                <a:latin typeface="Calibri"/>
                <a:ea typeface="Calibri"/>
                <a:cs typeface="Calibri"/>
                <a:sym typeface="Calibri"/>
              </a:rPr>
              <a:t>Gambarlah vektor penunjuk arah dari Matriks SPACE yang melalui titik perpotongan yang baru. Garis vektor ini menunjukkan rekomendasi beberapa tipe strategi yaitu strategi agresif, konservatif, bersaing dan defensif. </a:t>
            </a:r>
            <a:endParaRPr sz="1000" b="0" i="0" u="none" strike="noStrike" cap="none">
              <a:solidFill>
                <a:srgbClr val="595959"/>
              </a:solidFill>
              <a:latin typeface="Calibri"/>
              <a:ea typeface="Calibri"/>
              <a:cs typeface="Calibri"/>
              <a:sym typeface="Calibri"/>
            </a:endParaRPr>
          </a:p>
        </p:txBody>
      </p:sp>
      <p:sp>
        <p:nvSpPr>
          <p:cNvPr id="21" name="Rectangle 20">
            <a:extLst>
              <a:ext uri="{FF2B5EF4-FFF2-40B4-BE49-F238E27FC236}">
                <a16:creationId xmlns:a16="http://schemas.microsoft.com/office/drawing/2014/main" id="{2A144917-25EC-49B9-87A4-A95ECF8F6616}"/>
              </a:ext>
            </a:extLst>
          </p:cNvPr>
          <p:cNvSpPr/>
          <p:nvPr/>
        </p:nvSpPr>
        <p:spPr>
          <a:xfrm>
            <a:off x="3765240" y="6386053"/>
            <a:ext cx="463916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Google Shape;162;p2">
            <a:extLst>
              <a:ext uri="{FF2B5EF4-FFF2-40B4-BE49-F238E27FC236}">
                <a16:creationId xmlns:a16="http://schemas.microsoft.com/office/drawing/2014/main" id="{8140C7A9-284A-4FFB-AD54-27493D49C7AD}"/>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Google Shape;398;p16">
            <a:extLst>
              <a:ext uri="{FF2B5EF4-FFF2-40B4-BE49-F238E27FC236}">
                <a16:creationId xmlns:a16="http://schemas.microsoft.com/office/drawing/2014/main" id="{A95AE805-786B-4BB7-B6AE-A595D6DB284B}"/>
              </a:ext>
            </a:extLst>
          </p:cNvPr>
          <p:cNvSpPr txBox="1">
            <a:spLocks noGrp="1"/>
          </p:cNvSpPr>
          <p:nvPr>
            <p:ph type="title"/>
          </p:nvPr>
        </p:nvSpPr>
        <p:spPr>
          <a:xfrm>
            <a:off x="838200" y="28243"/>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Black"/>
              <a:buNone/>
            </a:pPr>
            <a:r>
              <a:rPr lang="en-GB" b="1" dirty="0" err="1">
                <a:latin typeface="Arial Black"/>
                <a:ea typeface="Arial Black"/>
                <a:cs typeface="Arial Black"/>
                <a:sym typeface="Arial Black"/>
              </a:rPr>
              <a:t>Matriks</a:t>
            </a:r>
            <a:r>
              <a:rPr lang="en-GB" b="1" dirty="0">
                <a:latin typeface="Arial Black"/>
                <a:ea typeface="Arial Black"/>
                <a:cs typeface="Arial Black"/>
                <a:sym typeface="Arial Black"/>
              </a:rPr>
              <a:t> SPACE</a:t>
            </a:r>
            <a:endParaRPr dirty="0"/>
          </a:p>
        </p:txBody>
      </p:sp>
      <p:sp>
        <p:nvSpPr>
          <p:cNvPr id="20" name="Google Shape;162;p2">
            <a:extLst>
              <a:ext uri="{FF2B5EF4-FFF2-40B4-BE49-F238E27FC236}">
                <a16:creationId xmlns:a16="http://schemas.microsoft.com/office/drawing/2014/main" id="{71BC6B68-E508-4CBB-A0B4-E09010D8FAEB}"/>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grpSp>
        <p:nvGrpSpPr>
          <p:cNvPr id="31" name="Group 30">
            <a:extLst>
              <a:ext uri="{FF2B5EF4-FFF2-40B4-BE49-F238E27FC236}">
                <a16:creationId xmlns:a16="http://schemas.microsoft.com/office/drawing/2014/main" id="{22EF076D-4655-43F8-B111-2767F1F40883}"/>
              </a:ext>
            </a:extLst>
          </p:cNvPr>
          <p:cNvGrpSpPr/>
          <p:nvPr/>
        </p:nvGrpSpPr>
        <p:grpSpPr>
          <a:xfrm>
            <a:off x="2193481" y="815185"/>
            <a:ext cx="8386800" cy="5823570"/>
            <a:chOff x="2193481" y="815185"/>
            <a:chExt cx="8386800" cy="5823570"/>
          </a:xfrm>
        </p:grpSpPr>
        <p:graphicFrame>
          <p:nvGraphicFramePr>
            <p:cNvPr id="32" name="Google Shape;365;p14">
              <a:extLst>
                <a:ext uri="{FF2B5EF4-FFF2-40B4-BE49-F238E27FC236}">
                  <a16:creationId xmlns:a16="http://schemas.microsoft.com/office/drawing/2014/main" id="{E61DC4E0-A48E-4F67-AA56-511EBA78B067}"/>
                </a:ext>
              </a:extLst>
            </p:cNvPr>
            <p:cNvGraphicFramePr/>
            <p:nvPr>
              <p:extLst>
                <p:ext uri="{D42A27DB-BD31-4B8C-83A1-F6EECF244321}">
                  <p14:modId xmlns:p14="http://schemas.microsoft.com/office/powerpoint/2010/main" val="1678452029"/>
                </p:ext>
              </p:extLst>
            </p:nvPr>
          </p:nvGraphicFramePr>
          <p:xfrm>
            <a:off x="2193481" y="815185"/>
            <a:ext cx="8386800" cy="5823570"/>
          </p:xfrm>
          <a:graphic>
            <a:graphicData uri="http://schemas.openxmlformats.org/drawingml/2006/table">
              <a:tbl>
                <a:tblPr>
                  <a:noFill/>
                  <a:tableStyleId>{03C4CBBD-B5E5-460B-97F9-25E5D61A3EFF}</a:tableStyleId>
                </a:tblPr>
                <a:tblGrid>
                  <a:gridCol w="524175">
                    <a:extLst>
                      <a:ext uri="{9D8B030D-6E8A-4147-A177-3AD203B41FA5}">
                        <a16:colId xmlns:a16="http://schemas.microsoft.com/office/drawing/2014/main" val="20000"/>
                      </a:ext>
                    </a:extLst>
                  </a:gridCol>
                  <a:gridCol w="524175">
                    <a:extLst>
                      <a:ext uri="{9D8B030D-6E8A-4147-A177-3AD203B41FA5}">
                        <a16:colId xmlns:a16="http://schemas.microsoft.com/office/drawing/2014/main" val="20001"/>
                      </a:ext>
                    </a:extLst>
                  </a:gridCol>
                  <a:gridCol w="524175">
                    <a:extLst>
                      <a:ext uri="{9D8B030D-6E8A-4147-A177-3AD203B41FA5}">
                        <a16:colId xmlns:a16="http://schemas.microsoft.com/office/drawing/2014/main" val="20002"/>
                      </a:ext>
                    </a:extLst>
                  </a:gridCol>
                  <a:gridCol w="524175">
                    <a:extLst>
                      <a:ext uri="{9D8B030D-6E8A-4147-A177-3AD203B41FA5}">
                        <a16:colId xmlns:a16="http://schemas.microsoft.com/office/drawing/2014/main" val="20003"/>
                      </a:ext>
                    </a:extLst>
                  </a:gridCol>
                  <a:gridCol w="524175">
                    <a:extLst>
                      <a:ext uri="{9D8B030D-6E8A-4147-A177-3AD203B41FA5}">
                        <a16:colId xmlns:a16="http://schemas.microsoft.com/office/drawing/2014/main" val="20004"/>
                      </a:ext>
                    </a:extLst>
                  </a:gridCol>
                  <a:gridCol w="524175">
                    <a:extLst>
                      <a:ext uri="{9D8B030D-6E8A-4147-A177-3AD203B41FA5}">
                        <a16:colId xmlns:a16="http://schemas.microsoft.com/office/drawing/2014/main" val="20005"/>
                      </a:ext>
                    </a:extLst>
                  </a:gridCol>
                  <a:gridCol w="524175">
                    <a:extLst>
                      <a:ext uri="{9D8B030D-6E8A-4147-A177-3AD203B41FA5}">
                        <a16:colId xmlns:a16="http://schemas.microsoft.com/office/drawing/2014/main" val="20006"/>
                      </a:ext>
                    </a:extLst>
                  </a:gridCol>
                  <a:gridCol w="524175">
                    <a:extLst>
                      <a:ext uri="{9D8B030D-6E8A-4147-A177-3AD203B41FA5}">
                        <a16:colId xmlns:a16="http://schemas.microsoft.com/office/drawing/2014/main" val="20007"/>
                      </a:ext>
                    </a:extLst>
                  </a:gridCol>
                  <a:gridCol w="524175">
                    <a:extLst>
                      <a:ext uri="{9D8B030D-6E8A-4147-A177-3AD203B41FA5}">
                        <a16:colId xmlns:a16="http://schemas.microsoft.com/office/drawing/2014/main" val="20008"/>
                      </a:ext>
                    </a:extLst>
                  </a:gridCol>
                  <a:gridCol w="524175">
                    <a:extLst>
                      <a:ext uri="{9D8B030D-6E8A-4147-A177-3AD203B41FA5}">
                        <a16:colId xmlns:a16="http://schemas.microsoft.com/office/drawing/2014/main" val="20009"/>
                      </a:ext>
                    </a:extLst>
                  </a:gridCol>
                  <a:gridCol w="524175">
                    <a:extLst>
                      <a:ext uri="{9D8B030D-6E8A-4147-A177-3AD203B41FA5}">
                        <a16:colId xmlns:a16="http://schemas.microsoft.com/office/drawing/2014/main" val="20010"/>
                      </a:ext>
                    </a:extLst>
                  </a:gridCol>
                  <a:gridCol w="524175">
                    <a:extLst>
                      <a:ext uri="{9D8B030D-6E8A-4147-A177-3AD203B41FA5}">
                        <a16:colId xmlns:a16="http://schemas.microsoft.com/office/drawing/2014/main" val="20011"/>
                      </a:ext>
                    </a:extLst>
                  </a:gridCol>
                  <a:gridCol w="524175">
                    <a:extLst>
                      <a:ext uri="{9D8B030D-6E8A-4147-A177-3AD203B41FA5}">
                        <a16:colId xmlns:a16="http://schemas.microsoft.com/office/drawing/2014/main" val="20012"/>
                      </a:ext>
                    </a:extLst>
                  </a:gridCol>
                  <a:gridCol w="524175">
                    <a:extLst>
                      <a:ext uri="{9D8B030D-6E8A-4147-A177-3AD203B41FA5}">
                        <a16:colId xmlns:a16="http://schemas.microsoft.com/office/drawing/2014/main" val="20013"/>
                      </a:ext>
                    </a:extLst>
                  </a:gridCol>
                  <a:gridCol w="524175">
                    <a:extLst>
                      <a:ext uri="{9D8B030D-6E8A-4147-A177-3AD203B41FA5}">
                        <a16:colId xmlns:a16="http://schemas.microsoft.com/office/drawing/2014/main" val="20014"/>
                      </a:ext>
                    </a:extLst>
                  </a:gridCol>
                  <a:gridCol w="524175">
                    <a:extLst>
                      <a:ext uri="{9D8B030D-6E8A-4147-A177-3AD203B41FA5}">
                        <a16:colId xmlns:a16="http://schemas.microsoft.com/office/drawing/2014/main" val="20015"/>
                      </a:ext>
                    </a:extLst>
                  </a:gridCol>
                </a:tblGrid>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FS</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6</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5</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1482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4</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3</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2</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1</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1804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171850">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CA</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-6</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-5</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-4</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-3</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-2</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-1</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1</a:t>
                        </a:r>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2</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3</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4</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5</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6</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IS</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-1</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-2</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9"/>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-3</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0"/>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1"/>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-4</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2"/>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3"/>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-5</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4"/>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5"/>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-6</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6"/>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7175" marR="7175" marT="71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7"/>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200" b="1" i="0" u="none" strike="noStrike" cap="none">
                            <a:solidFill>
                              <a:srgbClr val="000000"/>
                            </a:solidFill>
                            <a:latin typeface="Calibri"/>
                            <a:ea typeface="Calibri"/>
                            <a:cs typeface="Calibri"/>
                            <a:sym typeface="Calibri"/>
                          </a:rPr>
                          <a:t>ES</a:t>
                        </a:r>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8"/>
                    </a:ext>
                  </a:extLst>
                </a:tr>
                <a:tr h="1718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dirty="0">
                          <a:solidFill>
                            <a:srgbClr val="000000"/>
                          </a:solidFill>
                          <a:latin typeface="Calibri"/>
                          <a:ea typeface="Calibri"/>
                          <a:cs typeface="Calibri"/>
                          <a:sym typeface="Calibri"/>
                        </a:endParaRPr>
                      </a:p>
                    </a:txBody>
                    <a:tcPr marL="7175" marR="7175" marT="7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9"/>
                    </a:ext>
                  </a:extLst>
                </a:tr>
              </a:tbl>
            </a:graphicData>
          </a:graphic>
        </p:graphicFrame>
        <p:sp>
          <p:nvSpPr>
            <p:cNvPr id="33" name="Google Shape;366;p14">
              <a:extLst>
                <a:ext uri="{FF2B5EF4-FFF2-40B4-BE49-F238E27FC236}">
                  <a16:creationId xmlns:a16="http://schemas.microsoft.com/office/drawing/2014/main" id="{EA3233E9-F07F-46B5-96C3-8DD514BF434F}"/>
                </a:ext>
              </a:extLst>
            </p:cNvPr>
            <p:cNvSpPr txBox="1"/>
            <p:nvPr/>
          </p:nvSpPr>
          <p:spPr>
            <a:xfrm>
              <a:off x="7204364" y="1801090"/>
              <a:ext cx="23552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Black"/>
                  <a:ea typeface="Arial Black"/>
                  <a:cs typeface="Arial Black"/>
                  <a:sym typeface="Arial Black"/>
                </a:rPr>
                <a:t>AGRESIF</a:t>
              </a:r>
              <a:endParaRPr sz="2400">
                <a:solidFill>
                  <a:schemeClr val="dk1"/>
                </a:solidFill>
                <a:latin typeface="Arial Black"/>
                <a:ea typeface="Arial Black"/>
                <a:cs typeface="Arial Black"/>
                <a:sym typeface="Arial Black"/>
              </a:endParaRPr>
            </a:p>
          </p:txBody>
        </p:sp>
        <p:sp>
          <p:nvSpPr>
            <p:cNvPr id="34" name="Google Shape;367;p14">
              <a:extLst>
                <a:ext uri="{FF2B5EF4-FFF2-40B4-BE49-F238E27FC236}">
                  <a16:creationId xmlns:a16="http://schemas.microsoft.com/office/drawing/2014/main" id="{E1560802-6049-4D8C-879B-2E98176A33A1}"/>
                </a:ext>
              </a:extLst>
            </p:cNvPr>
            <p:cNvSpPr txBox="1"/>
            <p:nvPr/>
          </p:nvSpPr>
          <p:spPr>
            <a:xfrm>
              <a:off x="2993815" y="1801089"/>
              <a:ext cx="272811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Black"/>
                  <a:ea typeface="Arial Black"/>
                  <a:cs typeface="Arial Black"/>
                  <a:sym typeface="Arial Black"/>
                </a:rPr>
                <a:t>KONSERVATIF</a:t>
              </a:r>
              <a:endParaRPr sz="2400">
                <a:solidFill>
                  <a:schemeClr val="dk1"/>
                </a:solidFill>
                <a:latin typeface="Arial Black"/>
                <a:ea typeface="Arial Black"/>
                <a:cs typeface="Arial Black"/>
                <a:sym typeface="Arial Black"/>
              </a:endParaRPr>
            </a:p>
          </p:txBody>
        </p:sp>
        <p:sp>
          <p:nvSpPr>
            <p:cNvPr id="35" name="Google Shape;368;p14">
              <a:extLst>
                <a:ext uri="{FF2B5EF4-FFF2-40B4-BE49-F238E27FC236}">
                  <a16:creationId xmlns:a16="http://schemas.microsoft.com/office/drawing/2014/main" id="{68CDFB2D-3A78-4EC7-B48D-1AEB4CA16964}"/>
                </a:ext>
              </a:extLst>
            </p:cNvPr>
            <p:cNvSpPr txBox="1"/>
            <p:nvPr/>
          </p:nvSpPr>
          <p:spPr>
            <a:xfrm>
              <a:off x="7204364" y="4862945"/>
              <a:ext cx="23552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Black"/>
                  <a:ea typeface="Arial Black"/>
                  <a:cs typeface="Arial Black"/>
                  <a:sym typeface="Arial Black"/>
                </a:rPr>
                <a:t>BERSAING</a:t>
              </a:r>
              <a:endParaRPr sz="2400">
                <a:solidFill>
                  <a:schemeClr val="dk1"/>
                </a:solidFill>
                <a:latin typeface="Arial Black"/>
                <a:ea typeface="Arial Black"/>
                <a:cs typeface="Arial Black"/>
                <a:sym typeface="Arial Black"/>
              </a:endParaRPr>
            </a:p>
          </p:txBody>
        </p:sp>
        <p:sp>
          <p:nvSpPr>
            <p:cNvPr id="36" name="Google Shape;369;p14">
              <a:extLst>
                <a:ext uri="{FF2B5EF4-FFF2-40B4-BE49-F238E27FC236}">
                  <a16:creationId xmlns:a16="http://schemas.microsoft.com/office/drawing/2014/main" id="{90BA7EBC-A49E-43D7-9503-AA6335FF8F32}"/>
                </a:ext>
              </a:extLst>
            </p:cNvPr>
            <p:cNvSpPr txBox="1"/>
            <p:nvPr/>
          </p:nvSpPr>
          <p:spPr>
            <a:xfrm>
              <a:off x="2993816" y="4862945"/>
              <a:ext cx="23552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Black"/>
                  <a:ea typeface="Arial Black"/>
                  <a:cs typeface="Arial Black"/>
                  <a:sym typeface="Arial Black"/>
                </a:rPr>
                <a:t>DEFENSIF</a:t>
              </a:r>
              <a:endParaRPr sz="2400">
                <a:solidFill>
                  <a:schemeClr val="dk1"/>
                </a:solidFill>
                <a:latin typeface="Arial Black"/>
                <a:ea typeface="Arial Black"/>
                <a:cs typeface="Arial Black"/>
                <a:sym typeface="Arial Black"/>
              </a:endParaRPr>
            </a:p>
          </p:txBody>
        </p:sp>
      </p:grpSp>
    </p:spTree>
    <p:extLst>
      <p:ext uri="{BB962C8B-B14F-4D97-AF65-F5344CB8AC3E}">
        <p14:creationId xmlns:p14="http://schemas.microsoft.com/office/powerpoint/2010/main" val="2626281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5"/>
          <p:cNvSpPr txBox="1">
            <a:spLocks noGrp="1"/>
          </p:cNvSpPr>
          <p:nvPr>
            <p:ph type="title"/>
          </p:nvPr>
        </p:nvSpPr>
        <p:spPr>
          <a:xfrm>
            <a:off x="838200" y="163481"/>
            <a:ext cx="10515600" cy="739056"/>
          </a:xfrm>
          <a:prstGeom prst="rect">
            <a:avLst/>
          </a:prstGeom>
          <a:noFill/>
          <a:ln>
            <a:noFill/>
          </a:ln>
        </p:spPr>
        <p:txBody>
          <a:bodyPr spcFirstLastPara="1" wrap="square" lIns="91425" tIns="45700" rIns="0" bIns="45700" anchor="t" anchorCtr="0">
            <a:normAutofit/>
          </a:bodyPr>
          <a:lstStyle/>
          <a:p>
            <a:pPr marL="0" lvl="0" indent="0" algn="l" rtl="0">
              <a:lnSpc>
                <a:spcPct val="90000"/>
              </a:lnSpc>
              <a:spcBef>
                <a:spcPts val="0"/>
              </a:spcBef>
              <a:spcAft>
                <a:spcPts val="0"/>
              </a:spcAft>
              <a:buClr>
                <a:schemeClr val="dk1"/>
              </a:buClr>
              <a:buSzPts val="3600"/>
              <a:buFont typeface="Helvetica Neue"/>
              <a:buNone/>
            </a:pPr>
            <a:r>
              <a:rPr lang="en-GB"/>
              <a:t>Macam-Macam Rekomendasi Tipe Strategi </a:t>
            </a:r>
            <a:endParaRPr/>
          </a:p>
        </p:txBody>
      </p:sp>
      <p:sp>
        <p:nvSpPr>
          <p:cNvPr id="376" name="Google Shape;376;p15"/>
          <p:cNvSpPr/>
          <p:nvPr/>
        </p:nvSpPr>
        <p:spPr>
          <a:xfrm rot="5400000" flipH="1">
            <a:off x="2341622" y="2354535"/>
            <a:ext cx="5150408" cy="2752344"/>
          </a:xfrm>
          <a:custGeom>
            <a:avLst/>
            <a:gdLst/>
            <a:ahLst/>
            <a:cxnLst/>
            <a:rect l="l" t="t" r="r" b="b"/>
            <a:pathLst>
              <a:path w="5150408" h="2748976" extrusionOk="0">
                <a:moveTo>
                  <a:pt x="5150408" y="1983065"/>
                </a:moveTo>
                <a:lnTo>
                  <a:pt x="4400972" y="2748976"/>
                </a:lnTo>
                <a:lnTo>
                  <a:pt x="3394665" y="1983065"/>
                </a:lnTo>
                <a:lnTo>
                  <a:pt x="3840570" y="1983065"/>
                </a:lnTo>
                <a:cubicBezTo>
                  <a:pt x="3545103" y="1293482"/>
                  <a:pt x="2888749" y="849952"/>
                  <a:pt x="2167853" y="807433"/>
                </a:cubicBezTo>
                <a:lnTo>
                  <a:pt x="0" y="805397"/>
                </a:lnTo>
                <a:lnTo>
                  <a:pt x="0" y="300"/>
                </a:lnTo>
                <a:lnTo>
                  <a:pt x="2047875" y="0"/>
                </a:lnTo>
                <a:lnTo>
                  <a:pt x="2047875" y="456"/>
                </a:lnTo>
                <a:lnTo>
                  <a:pt x="2170188" y="1"/>
                </a:lnTo>
                <a:cubicBezTo>
                  <a:pt x="3331257" y="48724"/>
                  <a:pt x="4361712" y="831717"/>
                  <a:pt x="4695436" y="1983066"/>
                </a:cubicBezTo>
                <a:lnTo>
                  <a:pt x="5150408" y="1983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7" name="Google Shape;377;p15"/>
          <p:cNvSpPr/>
          <p:nvPr/>
        </p:nvSpPr>
        <p:spPr>
          <a:xfrm rot="-5400000">
            <a:off x="4636051" y="4369563"/>
            <a:ext cx="2923271" cy="390625"/>
          </a:xfrm>
          <a:custGeom>
            <a:avLst/>
            <a:gdLst/>
            <a:ahLst/>
            <a:cxnLst/>
            <a:rect l="l" t="t" r="r" b="b"/>
            <a:pathLst>
              <a:path w="2923271" h="390625" extrusionOk="0">
                <a:moveTo>
                  <a:pt x="2923271" y="140887"/>
                </a:moveTo>
                <a:lnTo>
                  <a:pt x="2728254" y="221917"/>
                </a:lnTo>
                <a:cubicBezTo>
                  <a:pt x="2463159" y="320285"/>
                  <a:pt x="2181055" y="378429"/>
                  <a:pt x="1890788" y="390624"/>
                </a:cubicBezTo>
                <a:lnTo>
                  <a:pt x="1768475" y="390169"/>
                </a:lnTo>
                <a:lnTo>
                  <a:pt x="1768475" y="390625"/>
                </a:lnTo>
                <a:lnTo>
                  <a:pt x="0" y="390366"/>
                </a:lnTo>
                <a:lnTo>
                  <a:pt x="0" y="300"/>
                </a:lnTo>
                <a:lnTo>
                  <a:pt x="2047875" y="0"/>
                </a:lnTo>
                <a:lnTo>
                  <a:pt x="2047875" y="456"/>
                </a:lnTo>
                <a:lnTo>
                  <a:pt x="2170188" y="1"/>
                </a:lnTo>
                <a:cubicBezTo>
                  <a:pt x="2387889" y="9137"/>
                  <a:pt x="2600997" y="44087"/>
                  <a:pt x="2805782" y="102439"/>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8" name="Google Shape;378;p15"/>
          <p:cNvSpPr/>
          <p:nvPr/>
        </p:nvSpPr>
        <p:spPr>
          <a:xfrm rot="-5400000">
            <a:off x="4701656" y="2356219"/>
            <a:ext cx="5150408" cy="2748976"/>
          </a:xfrm>
          <a:custGeom>
            <a:avLst/>
            <a:gdLst/>
            <a:ahLst/>
            <a:cxnLst/>
            <a:rect l="l" t="t" r="r" b="b"/>
            <a:pathLst>
              <a:path w="5150408" h="2748976" extrusionOk="0">
                <a:moveTo>
                  <a:pt x="5150408" y="1983065"/>
                </a:moveTo>
                <a:lnTo>
                  <a:pt x="4400972" y="2748976"/>
                </a:lnTo>
                <a:lnTo>
                  <a:pt x="3394665" y="1983065"/>
                </a:lnTo>
                <a:lnTo>
                  <a:pt x="3840570" y="1983065"/>
                </a:lnTo>
                <a:cubicBezTo>
                  <a:pt x="3545103" y="1293482"/>
                  <a:pt x="2888749" y="849952"/>
                  <a:pt x="2167853" y="807433"/>
                </a:cubicBezTo>
                <a:lnTo>
                  <a:pt x="0" y="805397"/>
                </a:lnTo>
                <a:lnTo>
                  <a:pt x="0" y="300"/>
                </a:lnTo>
                <a:lnTo>
                  <a:pt x="2047875" y="0"/>
                </a:lnTo>
                <a:lnTo>
                  <a:pt x="2047875" y="456"/>
                </a:lnTo>
                <a:lnTo>
                  <a:pt x="2170188" y="1"/>
                </a:lnTo>
                <a:cubicBezTo>
                  <a:pt x="3331257" y="48724"/>
                  <a:pt x="4361712" y="831717"/>
                  <a:pt x="4695436" y="1983066"/>
                </a:cubicBezTo>
                <a:lnTo>
                  <a:pt x="5150408" y="1983065"/>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9" name="Google Shape;379;p15"/>
          <p:cNvSpPr/>
          <p:nvPr/>
        </p:nvSpPr>
        <p:spPr>
          <a:xfrm rot="-5400000">
            <a:off x="5117840" y="4427940"/>
            <a:ext cx="1958692" cy="1238450"/>
          </a:xfrm>
          <a:custGeom>
            <a:avLst/>
            <a:gdLst/>
            <a:ahLst/>
            <a:cxnLst/>
            <a:rect l="l" t="t" r="r" b="b"/>
            <a:pathLst>
              <a:path w="1958692" h="1238450" extrusionOk="0">
                <a:moveTo>
                  <a:pt x="1958692" y="0"/>
                </a:moveTo>
                <a:lnTo>
                  <a:pt x="1856880" y="100084"/>
                </a:lnTo>
                <a:cubicBezTo>
                  <a:pt x="1752504" y="195075"/>
                  <a:pt x="1641112" y="281799"/>
                  <a:pt x="1523809" y="359541"/>
                </a:cubicBezTo>
                <a:lnTo>
                  <a:pt x="1417220" y="424462"/>
                </a:lnTo>
                <a:lnTo>
                  <a:pt x="1417221" y="424462"/>
                </a:lnTo>
                <a:lnTo>
                  <a:pt x="1343560" y="469327"/>
                </a:lnTo>
                <a:lnTo>
                  <a:pt x="1343530" y="469342"/>
                </a:lnTo>
                <a:lnTo>
                  <a:pt x="1155274" y="565102"/>
                </a:lnTo>
                <a:lnTo>
                  <a:pt x="1127404" y="576682"/>
                </a:lnTo>
                <a:lnTo>
                  <a:pt x="1107044" y="586794"/>
                </a:lnTo>
                <a:lnTo>
                  <a:pt x="1057726" y="605634"/>
                </a:lnTo>
                <a:lnTo>
                  <a:pt x="1024100" y="619605"/>
                </a:lnTo>
                <a:lnTo>
                  <a:pt x="1155273" y="674042"/>
                </a:lnTo>
                <a:cubicBezTo>
                  <a:pt x="1411311" y="792019"/>
                  <a:pt x="1648128" y="948741"/>
                  <a:pt x="1856879" y="1138490"/>
                </a:cubicBezTo>
                <a:lnTo>
                  <a:pt x="1958689" y="1238450"/>
                </a:lnTo>
                <a:lnTo>
                  <a:pt x="1888452" y="1231845"/>
                </a:lnTo>
                <a:lnTo>
                  <a:pt x="7323" y="1230078"/>
                </a:lnTo>
                <a:lnTo>
                  <a:pt x="0" y="1229963"/>
                </a:lnTo>
                <a:lnTo>
                  <a:pt x="0" y="814582"/>
                </a:lnTo>
                <a:lnTo>
                  <a:pt x="0" y="424867"/>
                </a:lnTo>
                <a:lnTo>
                  <a:pt x="0" y="424669"/>
                </a:lnTo>
                <a:lnTo>
                  <a:pt x="1" y="424669"/>
                </a:lnTo>
                <a:lnTo>
                  <a:pt x="1" y="8498"/>
                </a:lnTo>
                <a:lnTo>
                  <a:pt x="7435" y="8382"/>
                </a:lnTo>
                <a:lnTo>
                  <a:pt x="1888454" y="6613"/>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0" name="Google Shape;380;p15"/>
          <p:cNvSpPr/>
          <p:nvPr/>
        </p:nvSpPr>
        <p:spPr>
          <a:xfrm rot="5400000" flipH="1">
            <a:off x="3365561" y="3378472"/>
            <a:ext cx="3102533" cy="2752344"/>
          </a:xfrm>
          <a:custGeom>
            <a:avLst/>
            <a:gdLst/>
            <a:ahLst/>
            <a:cxnLst/>
            <a:rect l="l" t="t" r="r" b="b"/>
            <a:pathLst>
              <a:path w="2544724" h="2254732" extrusionOk="0">
                <a:moveTo>
                  <a:pt x="2544724" y="1626526"/>
                </a:moveTo>
                <a:lnTo>
                  <a:pt x="1930030" y="2254732"/>
                </a:lnTo>
                <a:lnTo>
                  <a:pt x="1104649" y="1626526"/>
                </a:lnTo>
                <a:lnTo>
                  <a:pt x="1470384" y="1626526"/>
                </a:lnTo>
                <a:cubicBezTo>
                  <a:pt x="1228039" y="1060924"/>
                  <a:pt x="689692" y="697137"/>
                  <a:pt x="98407" y="662262"/>
                </a:cubicBezTo>
                <a:lnTo>
                  <a:pt x="0" y="660720"/>
                </a:lnTo>
                <a:lnTo>
                  <a:pt x="0" y="373"/>
                </a:lnTo>
                <a:lnTo>
                  <a:pt x="100322" y="0"/>
                </a:lnTo>
                <a:cubicBezTo>
                  <a:pt x="1052641" y="39963"/>
                  <a:pt x="1897829" y="682180"/>
                  <a:pt x="2171552" y="16265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1" name="Google Shape;381;p15"/>
          <p:cNvSpPr/>
          <p:nvPr/>
        </p:nvSpPr>
        <p:spPr>
          <a:xfrm rot="-5400000">
            <a:off x="5725593" y="3380157"/>
            <a:ext cx="3102533" cy="2748974"/>
          </a:xfrm>
          <a:custGeom>
            <a:avLst/>
            <a:gdLst/>
            <a:ahLst/>
            <a:cxnLst/>
            <a:rect l="l" t="t" r="r" b="b"/>
            <a:pathLst>
              <a:path w="2544724" h="2254732" extrusionOk="0">
                <a:moveTo>
                  <a:pt x="2544724" y="1626526"/>
                </a:moveTo>
                <a:lnTo>
                  <a:pt x="1930030" y="2254732"/>
                </a:lnTo>
                <a:lnTo>
                  <a:pt x="1104649" y="1626526"/>
                </a:lnTo>
                <a:lnTo>
                  <a:pt x="1470384" y="1626526"/>
                </a:lnTo>
                <a:cubicBezTo>
                  <a:pt x="1228039" y="1060924"/>
                  <a:pt x="689692" y="697137"/>
                  <a:pt x="98407" y="662262"/>
                </a:cubicBezTo>
                <a:lnTo>
                  <a:pt x="0" y="660720"/>
                </a:lnTo>
                <a:lnTo>
                  <a:pt x="0" y="373"/>
                </a:lnTo>
                <a:lnTo>
                  <a:pt x="100322" y="0"/>
                </a:lnTo>
                <a:cubicBezTo>
                  <a:pt x="1052641" y="39963"/>
                  <a:pt x="1897829" y="682180"/>
                  <a:pt x="2171552" y="1626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82" name="Google Shape;382;p15"/>
          <p:cNvGrpSpPr/>
          <p:nvPr/>
        </p:nvGrpSpPr>
        <p:grpSpPr>
          <a:xfrm>
            <a:off x="8927481" y="3296259"/>
            <a:ext cx="2926080" cy="920821"/>
            <a:chOff x="8921977" y="1466725"/>
            <a:chExt cx="2926080" cy="920821"/>
          </a:xfrm>
        </p:grpSpPr>
        <p:sp>
          <p:nvSpPr>
            <p:cNvPr id="383" name="Google Shape;383;p15"/>
            <p:cNvSpPr txBox="1"/>
            <p:nvPr/>
          </p:nvSpPr>
          <p:spPr>
            <a:xfrm>
              <a:off x="8921977" y="1466725"/>
              <a:ext cx="2926080" cy="461665"/>
            </a:xfrm>
            <a:prstGeom prst="rect">
              <a:avLst/>
            </a:prstGeom>
            <a:noFill/>
            <a:ln>
              <a:noFill/>
            </a:ln>
          </p:spPr>
          <p:txBody>
            <a:bodyPr spcFirstLastPara="1" wrap="square" lIns="0" tIns="45700" rIns="0" bIns="45700" anchor="b"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Strategi Defensif</a:t>
              </a:r>
              <a:endParaRPr/>
            </a:p>
          </p:txBody>
        </p:sp>
        <p:sp>
          <p:nvSpPr>
            <p:cNvPr id="384" name="Google Shape;384;p15"/>
            <p:cNvSpPr txBox="1"/>
            <p:nvPr/>
          </p:nvSpPr>
          <p:spPr>
            <a:xfrm>
              <a:off x="8921977" y="1925881"/>
              <a:ext cx="2926080" cy="461665"/>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berupa penghematan, divestasi, likuidasi dan diversifikasi konsentrik	</a:t>
              </a:r>
              <a:endParaRPr sz="1200" b="0" i="0" u="none" strike="noStrike" cap="none">
                <a:solidFill>
                  <a:srgbClr val="595959"/>
                </a:solidFill>
                <a:latin typeface="Calibri"/>
                <a:ea typeface="Calibri"/>
                <a:cs typeface="Calibri"/>
                <a:sym typeface="Calibri"/>
              </a:endParaRPr>
            </a:p>
          </p:txBody>
        </p:sp>
      </p:grpSp>
      <p:grpSp>
        <p:nvGrpSpPr>
          <p:cNvPr id="385" name="Google Shape;385;p15"/>
          <p:cNvGrpSpPr/>
          <p:nvPr/>
        </p:nvGrpSpPr>
        <p:grpSpPr>
          <a:xfrm>
            <a:off x="338440" y="3296259"/>
            <a:ext cx="2926080" cy="1290153"/>
            <a:chOff x="332936" y="2627766"/>
            <a:chExt cx="2926080" cy="1290153"/>
          </a:xfrm>
        </p:grpSpPr>
        <p:sp>
          <p:nvSpPr>
            <p:cNvPr id="386" name="Google Shape;386;p15"/>
            <p:cNvSpPr txBox="1"/>
            <p:nvPr/>
          </p:nvSpPr>
          <p:spPr>
            <a:xfrm>
              <a:off x="332936" y="2627766"/>
              <a:ext cx="2926080" cy="461665"/>
            </a:xfrm>
            <a:prstGeom prst="rect">
              <a:avLst/>
            </a:prstGeom>
            <a:noFill/>
            <a:ln>
              <a:noFill/>
            </a:ln>
          </p:spPr>
          <p:txBody>
            <a:bodyPr spcFirstLastPara="1" wrap="square" lIns="0" tIns="45700" rIns="0" bIns="45700" anchor="b" anchorCtr="0">
              <a:spAutoFit/>
            </a:bodyPr>
            <a:lstStyle/>
            <a:p>
              <a:pPr marL="0" marR="0" lvl="0" indent="0" algn="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Strategi Bersaing</a:t>
              </a:r>
              <a:endParaRPr/>
            </a:p>
          </p:txBody>
        </p:sp>
        <p:sp>
          <p:nvSpPr>
            <p:cNvPr id="387" name="Google Shape;387;p15"/>
            <p:cNvSpPr txBox="1"/>
            <p:nvPr/>
          </p:nvSpPr>
          <p:spPr>
            <a:xfrm>
              <a:off x="332936" y="3086922"/>
              <a:ext cx="2926080" cy="830997"/>
            </a:xfrm>
            <a:prstGeom prst="rect">
              <a:avLst/>
            </a:prstGeom>
            <a:noFill/>
            <a:ln>
              <a:noFill/>
            </a:ln>
          </p:spPr>
          <p:txBody>
            <a:bodyPr spcFirstLastPara="1" wrap="square" lIns="0" tIns="45700" rIns="0" bIns="45700" anchor="t" anchorCtr="0">
              <a:spAutoFit/>
            </a:bodyPr>
            <a:lstStyle/>
            <a:p>
              <a:pPr marL="0" marR="0" lvl="0" indent="0" algn="r"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berupa integrasi ke belakang, integrasi ke depan, integrasi horizontal, penetrasi pasar, pengembangan pasar, pengembangan produk dan usaha patungan</a:t>
              </a:r>
              <a:endParaRPr sz="1200" b="0" i="0" u="none" strike="noStrike" cap="none">
                <a:solidFill>
                  <a:srgbClr val="595959"/>
                </a:solidFill>
                <a:latin typeface="Calibri"/>
                <a:ea typeface="Calibri"/>
                <a:cs typeface="Calibri"/>
                <a:sym typeface="Calibri"/>
              </a:endParaRPr>
            </a:p>
          </p:txBody>
        </p:sp>
      </p:grpSp>
      <p:grpSp>
        <p:nvGrpSpPr>
          <p:cNvPr id="388" name="Google Shape;388;p15"/>
          <p:cNvGrpSpPr/>
          <p:nvPr/>
        </p:nvGrpSpPr>
        <p:grpSpPr>
          <a:xfrm>
            <a:off x="8927481" y="1242150"/>
            <a:ext cx="2926080" cy="1105487"/>
            <a:chOff x="8921977" y="1466725"/>
            <a:chExt cx="2926080" cy="1105487"/>
          </a:xfrm>
        </p:grpSpPr>
        <p:sp>
          <p:nvSpPr>
            <p:cNvPr id="389" name="Google Shape;389;p15"/>
            <p:cNvSpPr txBox="1"/>
            <p:nvPr/>
          </p:nvSpPr>
          <p:spPr>
            <a:xfrm>
              <a:off x="8921977" y="1466725"/>
              <a:ext cx="2926080" cy="461665"/>
            </a:xfrm>
            <a:prstGeom prst="rect">
              <a:avLst/>
            </a:prstGeom>
            <a:noFill/>
            <a:ln>
              <a:noFill/>
            </a:ln>
          </p:spPr>
          <p:txBody>
            <a:bodyPr spcFirstLastPara="1" wrap="square" lIns="0" tIns="45700" rIns="0" bIns="45700" anchor="b"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Strategi Konservatif</a:t>
              </a:r>
              <a:endParaRPr/>
            </a:p>
          </p:txBody>
        </p:sp>
        <p:sp>
          <p:nvSpPr>
            <p:cNvPr id="390" name="Google Shape;390;p15"/>
            <p:cNvSpPr txBox="1"/>
            <p:nvPr/>
          </p:nvSpPr>
          <p:spPr>
            <a:xfrm>
              <a:off x="8921977" y="1925881"/>
              <a:ext cx="2926080" cy="646331"/>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berupa penetrasi pasar, pengembangan pasar, pengembangan produk, dan diversifikasi konsentrik</a:t>
              </a:r>
              <a:endParaRPr sz="1200" b="0" i="0" u="none" strike="noStrike" cap="none">
                <a:solidFill>
                  <a:srgbClr val="595959"/>
                </a:solidFill>
                <a:latin typeface="Calibri"/>
                <a:ea typeface="Calibri"/>
                <a:cs typeface="Calibri"/>
                <a:sym typeface="Calibri"/>
              </a:endParaRPr>
            </a:p>
          </p:txBody>
        </p:sp>
      </p:grpSp>
      <p:grpSp>
        <p:nvGrpSpPr>
          <p:cNvPr id="391" name="Google Shape;391;p15"/>
          <p:cNvGrpSpPr/>
          <p:nvPr/>
        </p:nvGrpSpPr>
        <p:grpSpPr>
          <a:xfrm>
            <a:off x="338440" y="1242150"/>
            <a:ext cx="2926080" cy="1844151"/>
            <a:chOff x="332936" y="2627766"/>
            <a:chExt cx="2926080" cy="1844151"/>
          </a:xfrm>
        </p:grpSpPr>
        <p:sp>
          <p:nvSpPr>
            <p:cNvPr id="392" name="Google Shape;392;p15"/>
            <p:cNvSpPr txBox="1"/>
            <p:nvPr/>
          </p:nvSpPr>
          <p:spPr>
            <a:xfrm>
              <a:off x="332936" y="2627766"/>
              <a:ext cx="2926080" cy="461665"/>
            </a:xfrm>
            <a:prstGeom prst="rect">
              <a:avLst/>
            </a:prstGeom>
            <a:noFill/>
            <a:ln>
              <a:noFill/>
            </a:ln>
          </p:spPr>
          <p:txBody>
            <a:bodyPr spcFirstLastPara="1" wrap="square" lIns="0" tIns="45700" rIns="0" bIns="45700" anchor="b" anchorCtr="0">
              <a:spAutoFit/>
            </a:bodyPr>
            <a:lstStyle/>
            <a:p>
              <a:pPr marL="0" marR="0" lvl="0" indent="0" algn="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Strategi Agresif</a:t>
              </a:r>
              <a:endParaRPr/>
            </a:p>
          </p:txBody>
        </p:sp>
        <p:sp>
          <p:nvSpPr>
            <p:cNvPr id="393" name="Google Shape;393;p15"/>
            <p:cNvSpPr txBox="1"/>
            <p:nvPr/>
          </p:nvSpPr>
          <p:spPr>
            <a:xfrm>
              <a:off x="332936" y="3086922"/>
              <a:ext cx="2926080" cy="1384995"/>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GB" sz="1200">
                  <a:solidFill>
                    <a:schemeClr val="dk1"/>
                  </a:solidFill>
                  <a:latin typeface="Calibri"/>
                  <a:ea typeface="Calibri"/>
                  <a:cs typeface="Calibri"/>
                  <a:sym typeface="Calibri"/>
                </a:rPr>
                <a:t>berupa penetrasi pasar, pengembangan pasar, pengembangan produk, integrasi ke belakang, integrasi ke depan, integrasi horizontal, diversifikasi konglomerat, diversifikasi konsentrik, diversifikasi horizontal, atau kombinasi dari berbagai strategi tersebut</a:t>
              </a:r>
              <a:endParaRPr sz="120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595959"/>
                </a:solidFill>
                <a:latin typeface="Calibri"/>
                <a:ea typeface="Calibri"/>
                <a:cs typeface="Calibri"/>
                <a:sym typeface="Calibri"/>
              </a:endParaRPr>
            </a:p>
          </p:txBody>
        </p:sp>
      </p:grpSp>
      <p:sp>
        <p:nvSpPr>
          <p:cNvPr id="21" name="Rectangle 20">
            <a:extLst>
              <a:ext uri="{FF2B5EF4-FFF2-40B4-BE49-F238E27FC236}">
                <a16:creationId xmlns:a16="http://schemas.microsoft.com/office/drawing/2014/main" id="{8FD81912-7B62-4447-9E21-8F82223F2DAB}"/>
              </a:ext>
            </a:extLst>
          </p:cNvPr>
          <p:cNvSpPr/>
          <p:nvPr/>
        </p:nvSpPr>
        <p:spPr>
          <a:xfrm>
            <a:off x="3765240" y="6386053"/>
            <a:ext cx="463916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Google Shape;162;p2">
            <a:extLst>
              <a:ext uri="{FF2B5EF4-FFF2-40B4-BE49-F238E27FC236}">
                <a16:creationId xmlns:a16="http://schemas.microsoft.com/office/drawing/2014/main" id="{EDAC8E59-16B7-4964-AE59-5D3C65BAB887}"/>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Google Shape;398;p16">
            <a:extLst>
              <a:ext uri="{FF2B5EF4-FFF2-40B4-BE49-F238E27FC236}">
                <a16:creationId xmlns:a16="http://schemas.microsoft.com/office/drawing/2014/main" id="{A95AE805-786B-4BB7-B6AE-A595D6DB284B}"/>
              </a:ext>
            </a:extLst>
          </p:cNvPr>
          <p:cNvSpPr txBox="1">
            <a:spLocks noGrp="1"/>
          </p:cNvSpPr>
          <p:nvPr>
            <p:ph type="title"/>
          </p:nvPr>
        </p:nvSpPr>
        <p:spPr>
          <a:xfrm>
            <a:off x="838200" y="2824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Black"/>
              <a:buNone/>
            </a:pPr>
            <a:r>
              <a:rPr lang="en-GB" b="1" dirty="0" err="1">
                <a:latin typeface="Arial Black"/>
                <a:ea typeface="Arial Black"/>
                <a:cs typeface="Arial Black"/>
                <a:sym typeface="Arial Black"/>
              </a:rPr>
              <a:t>Matriks</a:t>
            </a:r>
            <a:r>
              <a:rPr lang="en-GB" b="1" dirty="0">
                <a:latin typeface="Arial Black"/>
                <a:ea typeface="Arial Black"/>
                <a:cs typeface="Arial Black"/>
                <a:sym typeface="Arial Black"/>
              </a:rPr>
              <a:t> SPACE – Strategi </a:t>
            </a:r>
            <a:r>
              <a:rPr lang="en-GB" b="1" dirty="0" err="1">
                <a:latin typeface="Arial Black"/>
                <a:ea typeface="Arial Black"/>
                <a:cs typeface="Arial Black"/>
                <a:sym typeface="Arial Black"/>
              </a:rPr>
              <a:t>Agresif</a:t>
            </a:r>
            <a:endParaRPr dirty="0"/>
          </a:p>
        </p:txBody>
      </p:sp>
      <p:sp>
        <p:nvSpPr>
          <p:cNvPr id="16" name="Google Shape;399;p16">
            <a:extLst>
              <a:ext uri="{FF2B5EF4-FFF2-40B4-BE49-F238E27FC236}">
                <a16:creationId xmlns:a16="http://schemas.microsoft.com/office/drawing/2014/main" id="{8A735E19-323D-4AC6-95C9-169B3E24C21B}"/>
              </a:ext>
            </a:extLst>
          </p:cNvPr>
          <p:cNvSpPr txBox="1">
            <a:spLocks/>
          </p:cNvSpPr>
          <p:nvPr/>
        </p:nvSpPr>
        <p:spPr>
          <a:xfrm>
            <a:off x="516869" y="5361956"/>
            <a:ext cx="5454806" cy="1311219"/>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2000"/>
              <a:buFont typeface="Arial" panose="020B0604020202020204" pitchFamily="34" charset="0"/>
              <a:buNone/>
            </a:pPr>
            <a:r>
              <a:rPr lang="en-GB" sz="2000"/>
              <a:t>Sebuah perusahaan dengan keuangan kuat yang telah mencapai keunggulan bersaing besar dalam industri yang sedang tumbuh dan stabil</a:t>
            </a:r>
            <a:endParaRPr lang="en-GB" sz="2000" dirty="0"/>
          </a:p>
        </p:txBody>
      </p:sp>
      <p:sp>
        <p:nvSpPr>
          <p:cNvPr id="18" name="Google Shape;406;p16">
            <a:extLst>
              <a:ext uri="{FF2B5EF4-FFF2-40B4-BE49-F238E27FC236}">
                <a16:creationId xmlns:a16="http://schemas.microsoft.com/office/drawing/2014/main" id="{F7C40C8E-1CFA-4EAE-8CD8-C33424F83A08}"/>
              </a:ext>
            </a:extLst>
          </p:cNvPr>
          <p:cNvSpPr txBox="1"/>
          <p:nvPr/>
        </p:nvSpPr>
        <p:spPr>
          <a:xfrm>
            <a:off x="6320591" y="5388241"/>
            <a:ext cx="5454806" cy="1311219"/>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Sebuah perusahaan yang kekuatan keuangannya merupakan faktor dominan dalam industri</a:t>
            </a:r>
            <a:endParaRPr sz="2000">
              <a:solidFill>
                <a:schemeClr val="dk1"/>
              </a:solidFill>
              <a:latin typeface="Calibri"/>
              <a:ea typeface="Calibri"/>
              <a:cs typeface="Calibri"/>
              <a:sym typeface="Calibri"/>
            </a:endParaRPr>
          </a:p>
        </p:txBody>
      </p:sp>
      <p:sp>
        <p:nvSpPr>
          <p:cNvPr id="20" name="Google Shape;162;p2">
            <a:extLst>
              <a:ext uri="{FF2B5EF4-FFF2-40B4-BE49-F238E27FC236}">
                <a16:creationId xmlns:a16="http://schemas.microsoft.com/office/drawing/2014/main" id="{71BC6B68-E508-4CBB-A0B4-E09010D8FAEB}"/>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grpSp>
        <p:nvGrpSpPr>
          <p:cNvPr id="22" name="Group 21">
            <a:extLst>
              <a:ext uri="{FF2B5EF4-FFF2-40B4-BE49-F238E27FC236}">
                <a16:creationId xmlns:a16="http://schemas.microsoft.com/office/drawing/2014/main" id="{368455FF-AF32-4E81-9DB3-403F1B14234C}"/>
              </a:ext>
            </a:extLst>
          </p:cNvPr>
          <p:cNvGrpSpPr/>
          <p:nvPr/>
        </p:nvGrpSpPr>
        <p:grpSpPr>
          <a:xfrm>
            <a:off x="958515" y="1263820"/>
            <a:ext cx="10177363" cy="3890816"/>
            <a:chOff x="958515" y="1263820"/>
            <a:chExt cx="10177363" cy="3890816"/>
          </a:xfrm>
        </p:grpSpPr>
        <p:grpSp>
          <p:nvGrpSpPr>
            <p:cNvPr id="23" name="Google Shape;400;p16">
              <a:extLst>
                <a:ext uri="{FF2B5EF4-FFF2-40B4-BE49-F238E27FC236}">
                  <a16:creationId xmlns:a16="http://schemas.microsoft.com/office/drawing/2014/main" id="{9899F76F-323A-4EF1-A72B-44E0AFB2E3CC}"/>
                </a:ext>
              </a:extLst>
            </p:cNvPr>
            <p:cNvGrpSpPr/>
            <p:nvPr/>
          </p:nvGrpSpPr>
          <p:grpSpPr>
            <a:xfrm>
              <a:off x="958515" y="1263820"/>
              <a:ext cx="4479758" cy="3890816"/>
              <a:chOff x="838200" y="1667773"/>
              <a:chExt cx="4479758" cy="3890816"/>
            </a:xfrm>
          </p:grpSpPr>
          <p:cxnSp>
            <p:nvCxnSpPr>
              <p:cNvPr id="29" name="Google Shape;401;p16">
                <a:extLst>
                  <a:ext uri="{FF2B5EF4-FFF2-40B4-BE49-F238E27FC236}">
                    <a16:creationId xmlns:a16="http://schemas.microsoft.com/office/drawing/2014/main" id="{F0C2E5C2-6A30-453F-AD84-31C2713453D2}"/>
                  </a:ext>
                </a:extLst>
              </p:cNvPr>
              <p:cNvCxnSpPr/>
              <p:nvPr/>
            </p:nvCxnSpPr>
            <p:spPr>
              <a:xfrm>
                <a:off x="838200" y="3516928"/>
                <a:ext cx="4479758" cy="14344"/>
              </a:xfrm>
              <a:prstGeom prst="straightConnector1">
                <a:avLst/>
              </a:prstGeom>
              <a:noFill/>
              <a:ln w="76200" cap="flat" cmpd="sng">
                <a:solidFill>
                  <a:schemeClr val="dk1"/>
                </a:solidFill>
                <a:prstDash val="solid"/>
                <a:miter lim="800000"/>
                <a:headEnd type="none" w="sm" len="sm"/>
                <a:tailEnd type="none" w="sm" len="sm"/>
              </a:ln>
            </p:spPr>
          </p:cxnSp>
          <p:cxnSp>
            <p:nvCxnSpPr>
              <p:cNvPr id="30" name="Google Shape;402;p16">
                <a:extLst>
                  <a:ext uri="{FF2B5EF4-FFF2-40B4-BE49-F238E27FC236}">
                    <a16:creationId xmlns:a16="http://schemas.microsoft.com/office/drawing/2014/main" id="{C50A6C56-2C6C-4EAD-A058-438B81DBEBA8}"/>
                  </a:ext>
                </a:extLst>
              </p:cNvPr>
              <p:cNvCxnSpPr/>
              <p:nvPr/>
            </p:nvCxnSpPr>
            <p:spPr>
              <a:xfrm rot="5400000">
                <a:off x="1222821" y="3605723"/>
                <a:ext cx="3890816" cy="14916"/>
              </a:xfrm>
              <a:prstGeom prst="straightConnector1">
                <a:avLst/>
              </a:prstGeom>
              <a:noFill/>
              <a:ln w="76200" cap="flat" cmpd="sng">
                <a:solidFill>
                  <a:schemeClr val="dk1"/>
                </a:solidFill>
                <a:prstDash val="solid"/>
                <a:miter lim="800000"/>
                <a:headEnd type="none" w="sm" len="sm"/>
                <a:tailEnd type="none" w="sm" len="sm"/>
              </a:ln>
            </p:spPr>
          </p:cxnSp>
        </p:grpSp>
        <p:grpSp>
          <p:nvGrpSpPr>
            <p:cNvPr id="24" name="Google Shape;403;p16">
              <a:extLst>
                <a:ext uri="{FF2B5EF4-FFF2-40B4-BE49-F238E27FC236}">
                  <a16:creationId xmlns:a16="http://schemas.microsoft.com/office/drawing/2014/main" id="{764EF259-48BA-47E3-BAD0-8B7182E7AD3E}"/>
                </a:ext>
              </a:extLst>
            </p:cNvPr>
            <p:cNvGrpSpPr/>
            <p:nvPr/>
          </p:nvGrpSpPr>
          <p:grpSpPr>
            <a:xfrm>
              <a:off x="6656120" y="1263820"/>
              <a:ext cx="4479758" cy="3890816"/>
              <a:chOff x="838200" y="1667773"/>
              <a:chExt cx="4479758" cy="3890816"/>
            </a:xfrm>
          </p:grpSpPr>
          <p:cxnSp>
            <p:nvCxnSpPr>
              <p:cNvPr id="27" name="Google Shape;404;p16">
                <a:extLst>
                  <a:ext uri="{FF2B5EF4-FFF2-40B4-BE49-F238E27FC236}">
                    <a16:creationId xmlns:a16="http://schemas.microsoft.com/office/drawing/2014/main" id="{44A18A28-AB71-49B3-83AB-CFD3A3B10583}"/>
                  </a:ext>
                </a:extLst>
              </p:cNvPr>
              <p:cNvCxnSpPr/>
              <p:nvPr/>
            </p:nvCxnSpPr>
            <p:spPr>
              <a:xfrm>
                <a:off x="838200" y="3516928"/>
                <a:ext cx="4479758" cy="14344"/>
              </a:xfrm>
              <a:prstGeom prst="straightConnector1">
                <a:avLst/>
              </a:prstGeom>
              <a:noFill/>
              <a:ln w="76200" cap="flat" cmpd="sng">
                <a:solidFill>
                  <a:schemeClr val="dk1"/>
                </a:solidFill>
                <a:prstDash val="solid"/>
                <a:miter lim="800000"/>
                <a:headEnd type="none" w="sm" len="sm"/>
                <a:tailEnd type="none" w="sm" len="sm"/>
              </a:ln>
            </p:spPr>
          </p:cxnSp>
          <p:cxnSp>
            <p:nvCxnSpPr>
              <p:cNvPr id="28" name="Google Shape;405;p16">
                <a:extLst>
                  <a:ext uri="{FF2B5EF4-FFF2-40B4-BE49-F238E27FC236}">
                    <a16:creationId xmlns:a16="http://schemas.microsoft.com/office/drawing/2014/main" id="{76DDCC4E-9F6E-472D-AC88-A82C7F406161}"/>
                  </a:ext>
                </a:extLst>
              </p:cNvPr>
              <p:cNvCxnSpPr/>
              <p:nvPr/>
            </p:nvCxnSpPr>
            <p:spPr>
              <a:xfrm rot="5400000">
                <a:off x="1222821" y="3605723"/>
                <a:ext cx="3890816" cy="14916"/>
              </a:xfrm>
              <a:prstGeom prst="straightConnector1">
                <a:avLst/>
              </a:prstGeom>
              <a:noFill/>
              <a:ln w="76200" cap="flat" cmpd="sng">
                <a:solidFill>
                  <a:schemeClr val="dk1"/>
                </a:solidFill>
                <a:prstDash val="solid"/>
                <a:miter lim="800000"/>
                <a:headEnd type="none" w="sm" len="sm"/>
                <a:tailEnd type="none" w="sm" len="sm"/>
              </a:ln>
            </p:spPr>
          </p:cxnSp>
        </p:grpSp>
        <p:cxnSp>
          <p:nvCxnSpPr>
            <p:cNvPr id="25" name="Google Shape;407;p16">
              <a:extLst>
                <a:ext uri="{FF2B5EF4-FFF2-40B4-BE49-F238E27FC236}">
                  <a16:creationId xmlns:a16="http://schemas.microsoft.com/office/drawing/2014/main" id="{0B8CDD4E-5AB5-43F2-8570-DCD071BACF90}"/>
                </a:ext>
              </a:extLst>
            </p:cNvPr>
            <p:cNvCxnSpPr/>
            <p:nvPr/>
          </p:nvCxnSpPr>
          <p:spPr>
            <a:xfrm rot="10800000" flipH="1">
              <a:off x="3296003" y="1368970"/>
              <a:ext cx="1952510" cy="1713676"/>
            </a:xfrm>
            <a:prstGeom prst="straightConnector1">
              <a:avLst/>
            </a:prstGeom>
            <a:noFill/>
            <a:ln w="76200" cap="flat" cmpd="sng">
              <a:solidFill>
                <a:schemeClr val="dk1"/>
              </a:solidFill>
              <a:prstDash val="solid"/>
              <a:miter lim="800000"/>
              <a:headEnd type="none" w="sm" len="sm"/>
              <a:tailEnd type="triangle" w="med" len="med"/>
            </a:ln>
          </p:spPr>
        </p:cxnSp>
        <p:cxnSp>
          <p:nvCxnSpPr>
            <p:cNvPr id="26" name="Google Shape;408;p16">
              <a:extLst>
                <a:ext uri="{FF2B5EF4-FFF2-40B4-BE49-F238E27FC236}">
                  <a16:creationId xmlns:a16="http://schemas.microsoft.com/office/drawing/2014/main" id="{A018CBB7-84B6-4D43-A4F2-07B0DC19C0A5}"/>
                </a:ext>
              </a:extLst>
            </p:cNvPr>
            <p:cNvCxnSpPr/>
            <p:nvPr/>
          </p:nvCxnSpPr>
          <p:spPr>
            <a:xfrm rot="10800000" flipH="1">
              <a:off x="9002754" y="1368970"/>
              <a:ext cx="741751" cy="1758349"/>
            </a:xfrm>
            <a:prstGeom prst="straightConnector1">
              <a:avLst/>
            </a:prstGeom>
            <a:noFill/>
            <a:ln w="76200" cap="flat" cmpd="sng">
              <a:solidFill>
                <a:schemeClr val="dk1"/>
              </a:solidFill>
              <a:prstDash val="solid"/>
              <a:miter lim="800000"/>
              <a:headEnd type="none" w="sm" len="sm"/>
              <a:tailEnd type="triangle" w="med" len="med"/>
            </a:ln>
          </p:spPr>
        </p:cxnSp>
      </p:grpSp>
    </p:spTree>
    <p:extLst>
      <p:ext uri="{BB962C8B-B14F-4D97-AF65-F5344CB8AC3E}">
        <p14:creationId xmlns:p14="http://schemas.microsoft.com/office/powerpoint/2010/main" val="343194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oogle Shape;162;p2">
            <a:extLst>
              <a:ext uri="{FF2B5EF4-FFF2-40B4-BE49-F238E27FC236}">
                <a16:creationId xmlns:a16="http://schemas.microsoft.com/office/drawing/2014/main" id="{71BC6B68-E508-4CBB-A0B4-E09010D8FAEB}"/>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
        <p:nvSpPr>
          <p:cNvPr id="31" name="Google Shape;414;p17">
            <a:extLst>
              <a:ext uri="{FF2B5EF4-FFF2-40B4-BE49-F238E27FC236}">
                <a16:creationId xmlns:a16="http://schemas.microsoft.com/office/drawing/2014/main" id="{B52C072D-3667-4167-B06F-5E7E6CB07B0D}"/>
              </a:ext>
            </a:extLst>
          </p:cNvPr>
          <p:cNvSpPr txBox="1">
            <a:spLocks noGrp="1"/>
          </p:cNvSpPr>
          <p:nvPr>
            <p:ph type="title"/>
          </p:nvPr>
        </p:nvSpPr>
        <p:spPr>
          <a:xfrm>
            <a:off x="174458" y="-24332"/>
            <a:ext cx="11843084" cy="12355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Black"/>
              <a:buNone/>
            </a:pPr>
            <a:r>
              <a:rPr lang="en-GB" b="1" dirty="0" err="1">
                <a:latin typeface="Arial Black"/>
                <a:ea typeface="Arial Black"/>
                <a:cs typeface="Arial Black"/>
                <a:sym typeface="Arial Black"/>
              </a:rPr>
              <a:t>Matriks</a:t>
            </a:r>
            <a:r>
              <a:rPr lang="en-GB" b="1" dirty="0">
                <a:latin typeface="Arial Black"/>
                <a:ea typeface="Arial Black"/>
                <a:cs typeface="Arial Black"/>
                <a:sym typeface="Arial Black"/>
              </a:rPr>
              <a:t> SPACE – Strategi </a:t>
            </a:r>
            <a:r>
              <a:rPr lang="en-GB" b="1" dirty="0" err="1">
                <a:latin typeface="Arial Black"/>
                <a:ea typeface="Arial Black"/>
                <a:cs typeface="Arial Black"/>
                <a:sym typeface="Arial Black"/>
              </a:rPr>
              <a:t>Konservatif</a:t>
            </a:r>
            <a:endParaRPr dirty="0"/>
          </a:p>
        </p:txBody>
      </p:sp>
      <p:grpSp>
        <p:nvGrpSpPr>
          <p:cNvPr id="32" name="Group 31">
            <a:extLst>
              <a:ext uri="{FF2B5EF4-FFF2-40B4-BE49-F238E27FC236}">
                <a16:creationId xmlns:a16="http://schemas.microsoft.com/office/drawing/2014/main" id="{B3BD9642-93F2-4ADD-925D-D3EEE22325D5}"/>
              </a:ext>
            </a:extLst>
          </p:cNvPr>
          <p:cNvGrpSpPr/>
          <p:nvPr/>
        </p:nvGrpSpPr>
        <p:grpSpPr>
          <a:xfrm>
            <a:off x="958515" y="1263820"/>
            <a:ext cx="10177363" cy="3890816"/>
            <a:chOff x="958515" y="1263820"/>
            <a:chExt cx="10177363" cy="3890816"/>
          </a:xfrm>
        </p:grpSpPr>
        <p:grpSp>
          <p:nvGrpSpPr>
            <p:cNvPr id="33" name="Google Shape;416;p17">
              <a:extLst>
                <a:ext uri="{FF2B5EF4-FFF2-40B4-BE49-F238E27FC236}">
                  <a16:creationId xmlns:a16="http://schemas.microsoft.com/office/drawing/2014/main" id="{E89ABB58-FD56-4D86-846B-849AEFC74BF5}"/>
                </a:ext>
              </a:extLst>
            </p:cNvPr>
            <p:cNvGrpSpPr/>
            <p:nvPr/>
          </p:nvGrpSpPr>
          <p:grpSpPr>
            <a:xfrm>
              <a:off x="958515" y="1263820"/>
              <a:ext cx="4479758" cy="3890816"/>
              <a:chOff x="838200" y="1667773"/>
              <a:chExt cx="4479758" cy="3890816"/>
            </a:xfrm>
          </p:grpSpPr>
          <p:cxnSp>
            <p:nvCxnSpPr>
              <p:cNvPr id="39" name="Google Shape;417;p17">
                <a:extLst>
                  <a:ext uri="{FF2B5EF4-FFF2-40B4-BE49-F238E27FC236}">
                    <a16:creationId xmlns:a16="http://schemas.microsoft.com/office/drawing/2014/main" id="{98A05FE2-DB39-42D3-934D-4AF28ACB5092}"/>
                  </a:ext>
                </a:extLst>
              </p:cNvPr>
              <p:cNvCxnSpPr/>
              <p:nvPr/>
            </p:nvCxnSpPr>
            <p:spPr>
              <a:xfrm>
                <a:off x="838200" y="3516928"/>
                <a:ext cx="4479758" cy="14344"/>
              </a:xfrm>
              <a:prstGeom prst="straightConnector1">
                <a:avLst/>
              </a:prstGeom>
              <a:noFill/>
              <a:ln w="76200" cap="flat" cmpd="sng">
                <a:solidFill>
                  <a:schemeClr val="dk1"/>
                </a:solidFill>
                <a:prstDash val="solid"/>
                <a:miter lim="800000"/>
                <a:headEnd type="none" w="sm" len="sm"/>
                <a:tailEnd type="none" w="sm" len="sm"/>
              </a:ln>
            </p:spPr>
          </p:cxnSp>
          <p:cxnSp>
            <p:nvCxnSpPr>
              <p:cNvPr id="40" name="Google Shape;418;p17">
                <a:extLst>
                  <a:ext uri="{FF2B5EF4-FFF2-40B4-BE49-F238E27FC236}">
                    <a16:creationId xmlns:a16="http://schemas.microsoft.com/office/drawing/2014/main" id="{8368BC8B-5907-4DFF-9B13-408D185459BC}"/>
                  </a:ext>
                </a:extLst>
              </p:cNvPr>
              <p:cNvCxnSpPr/>
              <p:nvPr/>
            </p:nvCxnSpPr>
            <p:spPr>
              <a:xfrm rot="5400000">
                <a:off x="1222821" y="3605723"/>
                <a:ext cx="3890816" cy="14916"/>
              </a:xfrm>
              <a:prstGeom prst="straightConnector1">
                <a:avLst/>
              </a:prstGeom>
              <a:noFill/>
              <a:ln w="76200" cap="flat" cmpd="sng">
                <a:solidFill>
                  <a:schemeClr val="dk1"/>
                </a:solidFill>
                <a:prstDash val="solid"/>
                <a:miter lim="800000"/>
                <a:headEnd type="none" w="sm" len="sm"/>
                <a:tailEnd type="none" w="sm" len="sm"/>
              </a:ln>
            </p:spPr>
          </p:cxnSp>
        </p:grpSp>
        <p:grpSp>
          <p:nvGrpSpPr>
            <p:cNvPr id="34" name="Google Shape;419;p17">
              <a:extLst>
                <a:ext uri="{FF2B5EF4-FFF2-40B4-BE49-F238E27FC236}">
                  <a16:creationId xmlns:a16="http://schemas.microsoft.com/office/drawing/2014/main" id="{A92E787A-3A3C-472A-B6BB-218A926C01E7}"/>
                </a:ext>
              </a:extLst>
            </p:cNvPr>
            <p:cNvGrpSpPr/>
            <p:nvPr/>
          </p:nvGrpSpPr>
          <p:grpSpPr>
            <a:xfrm>
              <a:off x="6656120" y="1263820"/>
              <a:ext cx="4479758" cy="3890816"/>
              <a:chOff x="838200" y="1667773"/>
              <a:chExt cx="4479758" cy="3890816"/>
            </a:xfrm>
          </p:grpSpPr>
          <p:cxnSp>
            <p:nvCxnSpPr>
              <p:cNvPr id="37" name="Google Shape;420;p17">
                <a:extLst>
                  <a:ext uri="{FF2B5EF4-FFF2-40B4-BE49-F238E27FC236}">
                    <a16:creationId xmlns:a16="http://schemas.microsoft.com/office/drawing/2014/main" id="{468DA727-0811-4F13-A531-B91CBCFADDE9}"/>
                  </a:ext>
                </a:extLst>
              </p:cNvPr>
              <p:cNvCxnSpPr/>
              <p:nvPr/>
            </p:nvCxnSpPr>
            <p:spPr>
              <a:xfrm>
                <a:off x="838200" y="3516928"/>
                <a:ext cx="4479758" cy="14344"/>
              </a:xfrm>
              <a:prstGeom prst="straightConnector1">
                <a:avLst/>
              </a:prstGeom>
              <a:noFill/>
              <a:ln w="76200" cap="flat" cmpd="sng">
                <a:solidFill>
                  <a:schemeClr val="dk1"/>
                </a:solidFill>
                <a:prstDash val="solid"/>
                <a:miter lim="800000"/>
                <a:headEnd type="none" w="sm" len="sm"/>
                <a:tailEnd type="none" w="sm" len="sm"/>
              </a:ln>
            </p:spPr>
          </p:cxnSp>
          <p:cxnSp>
            <p:nvCxnSpPr>
              <p:cNvPr id="38" name="Google Shape;421;p17">
                <a:extLst>
                  <a:ext uri="{FF2B5EF4-FFF2-40B4-BE49-F238E27FC236}">
                    <a16:creationId xmlns:a16="http://schemas.microsoft.com/office/drawing/2014/main" id="{2A75B8D5-4DDE-48C3-870B-280DEFA3B66D}"/>
                  </a:ext>
                </a:extLst>
              </p:cNvPr>
              <p:cNvCxnSpPr/>
              <p:nvPr/>
            </p:nvCxnSpPr>
            <p:spPr>
              <a:xfrm rot="5400000">
                <a:off x="1222821" y="3605723"/>
                <a:ext cx="3890816" cy="14916"/>
              </a:xfrm>
              <a:prstGeom prst="straightConnector1">
                <a:avLst/>
              </a:prstGeom>
              <a:noFill/>
              <a:ln w="76200" cap="flat" cmpd="sng">
                <a:solidFill>
                  <a:schemeClr val="dk1"/>
                </a:solidFill>
                <a:prstDash val="solid"/>
                <a:miter lim="800000"/>
                <a:headEnd type="none" w="sm" len="sm"/>
                <a:tailEnd type="none" w="sm" len="sm"/>
              </a:ln>
            </p:spPr>
          </p:cxnSp>
        </p:grpSp>
        <p:cxnSp>
          <p:nvCxnSpPr>
            <p:cNvPr id="35" name="Google Shape;423;p17">
              <a:extLst>
                <a:ext uri="{FF2B5EF4-FFF2-40B4-BE49-F238E27FC236}">
                  <a16:creationId xmlns:a16="http://schemas.microsoft.com/office/drawing/2014/main" id="{1BAD629C-34AB-404D-9CC8-870F335E08E2}"/>
                </a:ext>
              </a:extLst>
            </p:cNvPr>
            <p:cNvCxnSpPr/>
            <p:nvPr/>
          </p:nvCxnSpPr>
          <p:spPr>
            <a:xfrm rot="10800000">
              <a:off x="2471558" y="1312855"/>
              <a:ext cx="789878" cy="1773833"/>
            </a:xfrm>
            <a:prstGeom prst="straightConnector1">
              <a:avLst/>
            </a:prstGeom>
            <a:noFill/>
            <a:ln w="76200" cap="flat" cmpd="sng">
              <a:solidFill>
                <a:schemeClr val="dk1"/>
              </a:solidFill>
              <a:prstDash val="solid"/>
              <a:miter lim="800000"/>
              <a:headEnd type="none" w="sm" len="sm"/>
              <a:tailEnd type="triangle" w="med" len="med"/>
            </a:ln>
          </p:spPr>
        </p:cxnSp>
        <p:cxnSp>
          <p:nvCxnSpPr>
            <p:cNvPr id="36" name="Google Shape;424;p17">
              <a:extLst>
                <a:ext uri="{FF2B5EF4-FFF2-40B4-BE49-F238E27FC236}">
                  <a16:creationId xmlns:a16="http://schemas.microsoft.com/office/drawing/2014/main" id="{6B9580CA-CCD0-4EB9-96F4-D115A8B42686}"/>
                </a:ext>
              </a:extLst>
            </p:cNvPr>
            <p:cNvCxnSpPr/>
            <p:nvPr/>
          </p:nvCxnSpPr>
          <p:spPr>
            <a:xfrm rot="10800000">
              <a:off x="6656120" y="2109256"/>
              <a:ext cx="2322571" cy="966059"/>
            </a:xfrm>
            <a:prstGeom prst="straightConnector1">
              <a:avLst/>
            </a:prstGeom>
            <a:noFill/>
            <a:ln w="76200" cap="flat" cmpd="sng">
              <a:solidFill>
                <a:schemeClr val="dk1"/>
              </a:solidFill>
              <a:prstDash val="solid"/>
              <a:miter lim="800000"/>
              <a:headEnd type="none" w="sm" len="sm"/>
              <a:tailEnd type="triangle" w="med" len="med"/>
            </a:ln>
          </p:spPr>
        </p:cxnSp>
      </p:grpSp>
      <p:sp>
        <p:nvSpPr>
          <p:cNvPr id="41" name="Google Shape;415;p17">
            <a:extLst>
              <a:ext uri="{FF2B5EF4-FFF2-40B4-BE49-F238E27FC236}">
                <a16:creationId xmlns:a16="http://schemas.microsoft.com/office/drawing/2014/main" id="{3FCDC220-EF60-4D1B-A413-D68836B96774}"/>
              </a:ext>
            </a:extLst>
          </p:cNvPr>
          <p:cNvSpPr txBox="1">
            <a:spLocks/>
          </p:cNvSpPr>
          <p:nvPr/>
        </p:nvSpPr>
        <p:spPr>
          <a:xfrm>
            <a:off x="516869" y="5273468"/>
            <a:ext cx="5454806" cy="1311219"/>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2000"/>
              <a:buFont typeface="Arial" panose="020B0604020202020204" pitchFamily="34" charset="0"/>
              <a:buNone/>
            </a:pPr>
            <a:r>
              <a:rPr lang="en-GB" sz="2000"/>
              <a:t>Sebuah perusahaan yang telah mencapai kekuatan keuangan dalam industri yang stabil yang tidak tumbuh; perusahaan tidak mempunyai keunggulan bersaing yang besar</a:t>
            </a:r>
            <a:endParaRPr lang="en-GB" sz="2000" dirty="0"/>
          </a:p>
        </p:txBody>
      </p:sp>
      <p:sp>
        <p:nvSpPr>
          <p:cNvPr id="42" name="Google Shape;422;p17">
            <a:extLst>
              <a:ext uri="{FF2B5EF4-FFF2-40B4-BE49-F238E27FC236}">
                <a16:creationId xmlns:a16="http://schemas.microsoft.com/office/drawing/2014/main" id="{0170466D-5700-40A5-9ED3-435316FC96DF}"/>
              </a:ext>
            </a:extLst>
          </p:cNvPr>
          <p:cNvSpPr txBox="1"/>
          <p:nvPr/>
        </p:nvSpPr>
        <p:spPr>
          <a:xfrm>
            <a:off x="6306259" y="5273468"/>
            <a:ext cx="5454806" cy="1311219"/>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GB" sz="2000" dirty="0" err="1">
                <a:solidFill>
                  <a:schemeClr val="dk1"/>
                </a:solidFill>
                <a:latin typeface="Calibri"/>
                <a:ea typeface="Calibri"/>
                <a:cs typeface="Calibri"/>
                <a:sym typeface="Calibri"/>
              </a:rPr>
              <a:t>Sebuah</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perusahaan</a:t>
            </a:r>
            <a:r>
              <a:rPr lang="en-GB" sz="2000" dirty="0">
                <a:solidFill>
                  <a:schemeClr val="dk1"/>
                </a:solidFill>
                <a:latin typeface="Calibri"/>
                <a:ea typeface="Calibri"/>
                <a:cs typeface="Calibri"/>
                <a:sym typeface="Calibri"/>
              </a:rPr>
              <a:t> yang </a:t>
            </a:r>
            <a:r>
              <a:rPr lang="en-GB" sz="2000" dirty="0" err="1">
                <a:solidFill>
                  <a:schemeClr val="dk1"/>
                </a:solidFill>
                <a:latin typeface="Calibri"/>
                <a:ea typeface="Calibri"/>
                <a:cs typeface="Calibri"/>
                <a:sym typeface="Calibri"/>
              </a:rPr>
              <a:t>menderita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dari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kelemahan</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bersaing</a:t>
            </a:r>
            <a:r>
              <a:rPr lang="en-GB" sz="2000" dirty="0">
                <a:solidFill>
                  <a:schemeClr val="dk1"/>
                </a:solidFill>
                <a:latin typeface="Calibri"/>
                <a:ea typeface="Calibri"/>
                <a:cs typeface="Calibri"/>
                <a:sym typeface="Calibri"/>
              </a:rPr>
              <a:t> yang </a:t>
            </a:r>
            <a:r>
              <a:rPr lang="en-GB" sz="2000" dirty="0" err="1">
                <a:solidFill>
                  <a:schemeClr val="dk1"/>
                </a:solidFill>
                <a:latin typeface="Calibri"/>
                <a:ea typeface="Calibri"/>
                <a:cs typeface="Calibri"/>
                <a:sym typeface="Calibri"/>
              </a:rPr>
              <a:t>besar</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dalam</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sebuah</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industri</a:t>
            </a:r>
            <a:r>
              <a:rPr lang="en-GB" sz="2000" dirty="0">
                <a:solidFill>
                  <a:schemeClr val="dk1"/>
                </a:solidFill>
                <a:latin typeface="Calibri"/>
                <a:ea typeface="Calibri"/>
                <a:cs typeface="Calibri"/>
                <a:sym typeface="Calibri"/>
              </a:rPr>
              <a:t> yang </a:t>
            </a:r>
            <a:r>
              <a:rPr lang="en-GB" sz="2000" dirty="0" err="1">
                <a:solidFill>
                  <a:schemeClr val="dk1"/>
                </a:solidFill>
                <a:latin typeface="Calibri"/>
                <a:ea typeface="Calibri"/>
                <a:cs typeface="Calibri"/>
                <a:sym typeface="Calibri"/>
              </a:rPr>
              <a:t>secara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teknologi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stabil</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tetapi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penjualan</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menurun</a:t>
            </a:r>
            <a:endParaRPr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4985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oogle Shape;162;p2">
            <a:extLst>
              <a:ext uri="{FF2B5EF4-FFF2-40B4-BE49-F238E27FC236}">
                <a16:creationId xmlns:a16="http://schemas.microsoft.com/office/drawing/2014/main" id="{71BC6B68-E508-4CBB-A0B4-E09010D8FAEB}"/>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
        <p:nvSpPr>
          <p:cNvPr id="31" name="Google Shape;414;p17">
            <a:extLst>
              <a:ext uri="{FF2B5EF4-FFF2-40B4-BE49-F238E27FC236}">
                <a16:creationId xmlns:a16="http://schemas.microsoft.com/office/drawing/2014/main" id="{B52C072D-3667-4167-B06F-5E7E6CB07B0D}"/>
              </a:ext>
            </a:extLst>
          </p:cNvPr>
          <p:cNvSpPr txBox="1">
            <a:spLocks noGrp="1"/>
          </p:cNvSpPr>
          <p:nvPr>
            <p:ph type="title"/>
          </p:nvPr>
        </p:nvSpPr>
        <p:spPr>
          <a:xfrm>
            <a:off x="174458" y="-24332"/>
            <a:ext cx="11843084" cy="12355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Black"/>
              <a:buNone/>
            </a:pPr>
            <a:r>
              <a:rPr lang="en-GB" b="1" dirty="0" err="1">
                <a:latin typeface="Arial Black"/>
                <a:ea typeface="Arial Black"/>
                <a:cs typeface="Arial Black"/>
                <a:sym typeface="Arial Black"/>
              </a:rPr>
              <a:t>Matriks</a:t>
            </a:r>
            <a:r>
              <a:rPr lang="en-GB" b="1" dirty="0">
                <a:latin typeface="Arial Black"/>
                <a:ea typeface="Arial Black"/>
                <a:cs typeface="Arial Black"/>
                <a:sym typeface="Arial Black"/>
              </a:rPr>
              <a:t> SPACE – Strategi </a:t>
            </a:r>
            <a:r>
              <a:rPr lang="en-GB" b="1" dirty="0" err="1">
                <a:latin typeface="Arial Black"/>
                <a:ea typeface="Arial Black"/>
                <a:cs typeface="Arial Black"/>
                <a:sym typeface="Arial Black"/>
              </a:rPr>
              <a:t>Bersaing</a:t>
            </a:r>
            <a:endParaRPr dirty="0"/>
          </a:p>
        </p:txBody>
      </p:sp>
      <p:grpSp>
        <p:nvGrpSpPr>
          <p:cNvPr id="18" name="Group 17">
            <a:extLst>
              <a:ext uri="{FF2B5EF4-FFF2-40B4-BE49-F238E27FC236}">
                <a16:creationId xmlns:a16="http://schemas.microsoft.com/office/drawing/2014/main" id="{14B6DA72-12E5-47F9-9415-135019B00ED7}"/>
              </a:ext>
            </a:extLst>
          </p:cNvPr>
          <p:cNvGrpSpPr/>
          <p:nvPr/>
        </p:nvGrpSpPr>
        <p:grpSpPr>
          <a:xfrm>
            <a:off x="958515" y="1263820"/>
            <a:ext cx="10177363" cy="3890816"/>
            <a:chOff x="958515" y="1263820"/>
            <a:chExt cx="10177363" cy="3890816"/>
          </a:xfrm>
        </p:grpSpPr>
        <p:grpSp>
          <p:nvGrpSpPr>
            <p:cNvPr id="22" name="Google Shape;432;p18">
              <a:extLst>
                <a:ext uri="{FF2B5EF4-FFF2-40B4-BE49-F238E27FC236}">
                  <a16:creationId xmlns:a16="http://schemas.microsoft.com/office/drawing/2014/main" id="{B73B388A-ADEE-45EF-AC52-AE7667E6455D}"/>
                </a:ext>
              </a:extLst>
            </p:cNvPr>
            <p:cNvGrpSpPr/>
            <p:nvPr/>
          </p:nvGrpSpPr>
          <p:grpSpPr>
            <a:xfrm>
              <a:off x="958515" y="1263820"/>
              <a:ext cx="4479758" cy="3890816"/>
              <a:chOff x="838200" y="1667773"/>
              <a:chExt cx="4479758" cy="3890816"/>
            </a:xfrm>
          </p:grpSpPr>
          <p:cxnSp>
            <p:nvCxnSpPr>
              <p:cNvPr id="28" name="Google Shape;433;p18">
                <a:extLst>
                  <a:ext uri="{FF2B5EF4-FFF2-40B4-BE49-F238E27FC236}">
                    <a16:creationId xmlns:a16="http://schemas.microsoft.com/office/drawing/2014/main" id="{BDE7CA7F-F358-4EB4-96CE-8698DBEFD392}"/>
                  </a:ext>
                </a:extLst>
              </p:cNvPr>
              <p:cNvCxnSpPr/>
              <p:nvPr/>
            </p:nvCxnSpPr>
            <p:spPr>
              <a:xfrm>
                <a:off x="838200" y="3516928"/>
                <a:ext cx="4479758" cy="14344"/>
              </a:xfrm>
              <a:prstGeom prst="straightConnector1">
                <a:avLst/>
              </a:prstGeom>
              <a:noFill/>
              <a:ln w="76200" cap="flat" cmpd="sng">
                <a:solidFill>
                  <a:schemeClr val="dk1"/>
                </a:solidFill>
                <a:prstDash val="solid"/>
                <a:miter lim="800000"/>
                <a:headEnd type="none" w="sm" len="sm"/>
                <a:tailEnd type="none" w="sm" len="sm"/>
              </a:ln>
            </p:spPr>
          </p:cxnSp>
          <p:cxnSp>
            <p:nvCxnSpPr>
              <p:cNvPr id="29" name="Google Shape;434;p18">
                <a:extLst>
                  <a:ext uri="{FF2B5EF4-FFF2-40B4-BE49-F238E27FC236}">
                    <a16:creationId xmlns:a16="http://schemas.microsoft.com/office/drawing/2014/main" id="{9D2329E1-F981-414F-8885-C58F4A179A79}"/>
                  </a:ext>
                </a:extLst>
              </p:cNvPr>
              <p:cNvCxnSpPr/>
              <p:nvPr/>
            </p:nvCxnSpPr>
            <p:spPr>
              <a:xfrm rot="5400000">
                <a:off x="1222821" y="3605723"/>
                <a:ext cx="3890816" cy="14916"/>
              </a:xfrm>
              <a:prstGeom prst="straightConnector1">
                <a:avLst/>
              </a:prstGeom>
              <a:noFill/>
              <a:ln w="76200" cap="flat" cmpd="sng">
                <a:solidFill>
                  <a:schemeClr val="dk1"/>
                </a:solidFill>
                <a:prstDash val="solid"/>
                <a:miter lim="800000"/>
                <a:headEnd type="none" w="sm" len="sm"/>
                <a:tailEnd type="none" w="sm" len="sm"/>
              </a:ln>
            </p:spPr>
          </p:cxnSp>
        </p:grpSp>
        <p:grpSp>
          <p:nvGrpSpPr>
            <p:cNvPr id="23" name="Google Shape;435;p18">
              <a:extLst>
                <a:ext uri="{FF2B5EF4-FFF2-40B4-BE49-F238E27FC236}">
                  <a16:creationId xmlns:a16="http://schemas.microsoft.com/office/drawing/2014/main" id="{7B73872A-0C68-4413-AB80-21709F60A166}"/>
                </a:ext>
              </a:extLst>
            </p:cNvPr>
            <p:cNvGrpSpPr/>
            <p:nvPr/>
          </p:nvGrpSpPr>
          <p:grpSpPr>
            <a:xfrm>
              <a:off x="6656120" y="1263820"/>
              <a:ext cx="4479758" cy="3890816"/>
              <a:chOff x="838200" y="1667773"/>
              <a:chExt cx="4479758" cy="3890816"/>
            </a:xfrm>
          </p:grpSpPr>
          <p:cxnSp>
            <p:nvCxnSpPr>
              <p:cNvPr id="26" name="Google Shape;436;p18">
                <a:extLst>
                  <a:ext uri="{FF2B5EF4-FFF2-40B4-BE49-F238E27FC236}">
                    <a16:creationId xmlns:a16="http://schemas.microsoft.com/office/drawing/2014/main" id="{3D8BF0C2-C4BE-4689-8C2C-7C2F9259CA57}"/>
                  </a:ext>
                </a:extLst>
              </p:cNvPr>
              <p:cNvCxnSpPr/>
              <p:nvPr/>
            </p:nvCxnSpPr>
            <p:spPr>
              <a:xfrm>
                <a:off x="838200" y="3516928"/>
                <a:ext cx="4479758" cy="14344"/>
              </a:xfrm>
              <a:prstGeom prst="straightConnector1">
                <a:avLst/>
              </a:prstGeom>
              <a:noFill/>
              <a:ln w="76200" cap="flat" cmpd="sng">
                <a:solidFill>
                  <a:schemeClr val="dk1"/>
                </a:solidFill>
                <a:prstDash val="solid"/>
                <a:miter lim="800000"/>
                <a:headEnd type="none" w="sm" len="sm"/>
                <a:tailEnd type="none" w="sm" len="sm"/>
              </a:ln>
            </p:spPr>
          </p:cxnSp>
          <p:cxnSp>
            <p:nvCxnSpPr>
              <p:cNvPr id="27" name="Google Shape;437;p18">
                <a:extLst>
                  <a:ext uri="{FF2B5EF4-FFF2-40B4-BE49-F238E27FC236}">
                    <a16:creationId xmlns:a16="http://schemas.microsoft.com/office/drawing/2014/main" id="{D1D9782F-E604-4FBF-B093-AEC040102DAA}"/>
                  </a:ext>
                </a:extLst>
              </p:cNvPr>
              <p:cNvCxnSpPr/>
              <p:nvPr/>
            </p:nvCxnSpPr>
            <p:spPr>
              <a:xfrm rot="5400000">
                <a:off x="1222821" y="3605723"/>
                <a:ext cx="3890816" cy="14916"/>
              </a:xfrm>
              <a:prstGeom prst="straightConnector1">
                <a:avLst/>
              </a:prstGeom>
              <a:noFill/>
              <a:ln w="76200" cap="flat" cmpd="sng">
                <a:solidFill>
                  <a:schemeClr val="dk1"/>
                </a:solidFill>
                <a:prstDash val="solid"/>
                <a:miter lim="800000"/>
                <a:headEnd type="none" w="sm" len="sm"/>
                <a:tailEnd type="none" w="sm" len="sm"/>
              </a:ln>
            </p:spPr>
          </p:cxnSp>
        </p:grpSp>
        <p:cxnSp>
          <p:nvCxnSpPr>
            <p:cNvPr id="24" name="Google Shape;439;p18">
              <a:extLst>
                <a:ext uri="{FF2B5EF4-FFF2-40B4-BE49-F238E27FC236}">
                  <a16:creationId xmlns:a16="http://schemas.microsoft.com/office/drawing/2014/main" id="{69913B92-609E-4937-9B79-3E239E77AB6C}"/>
                </a:ext>
              </a:extLst>
            </p:cNvPr>
            <p:cNvCxnSpPr/>
            <p:nvPr/>
          </p:nvCxnSpPr>
          <p:spPr>
            <a:xfrm>
              <a:off x="3305149" y="3141889"/>
              <a:ext cx="2142270" cy="794976"/>
            </a:xfrm>
            <a:prstGeom prst="straightConnector1">
              <a:avLst/>
            </a:prstGeom>
            <a:noFill/>
            <a:ln w="76200" cap="flat" cmpd="sng">
              <a:solidFill>
                <a:schemeClr val="dk1"/>
              </a:solidFill>
              <a:prstDash val="solid"/>
              <a:miter lim="800000"/>
              <a:headEnd type="none" w="sm" len="sm"/>
              <a:tailEnd type="triangle" w="med" len="med"/>
            </a:ln>
          </p:spPr>
        </p:cxnSp>
        <p:cxnSp>
          <p:nvCxnSpPr>
            <p:cNvPr id="25" name="Google Shape;440;p18">
              <a:extLst>
                <a:ext uri="{FF2B5EF4-FFF2-40B4-BE49-F238E27FC236}">
                  <a16:creationId xmlns:a16="http://schemas.microsoft.com/office/drawing/2014/main" id="{B709180B-1EBF-418C-BF58-DED0D1FEFA56}"/>
                </a:ext>
              </a:extLst>
            </p:cNvPr>
            <p:cNvCxnSpPr/>
            <p:nvPr/>
          </p:nvCxnSpPr>
          <p:spPr>
            <a:xfrm>
              <a:off x="9017670" y="3142827"/>
              <a:ext cx="1016667" cy="1833647"/>
            </a:xfrm>
            <a:prstGeom prst="straightConnector1">
              <a:avLst/>
            </a:prstGeom>
            <a:noFill/>
            <a:ln w="76200" cap="flat" cmpd="sng">
              <a:solidFill>
                <a:schemeClr val="dk1"/>
              </a:solidFill>
              <a:prstDash val="solid"/>
              <a:miter lim="800000"/>
              <a:headEnd type="none" w="sm" len="sm"/>
              <a:tailEnd type="triangle" w="med" len="med"/>
            </a:ln>
          </p:spPr>
        </p:cxnSp>
      </p:grpSp>
      <p:sp>
        <p:nvSpPr>
          <p:cNvPr id="30" name="Google Shape;431;p18">
            <a:extLst>
              <a:ext uri="{FF2B5EF4-FFF2-40B4-BE49-F238E27FC236}">
                <a16:creationId xmlns:a16="http://schemas.microsoft.com/office/drawing/2014/main" id="{B8F93C0A-E765-4189-A52F-6557BD673F27}"/>
              </a:ext>
            </a:extLst>
          </p:cNvPr>
          <p:cNvSpPr txBox="1">
            <a:spLocks/>
          </p:cNvSpPr>
          <p:nvPr/>
        </p:nvSpPr>
        <p:spPr>
          <a:xfrm>
            <a:off x="516869" y="5361956"/>
            <a:ext cx="5454806" cy="1311219"/>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2000"/>
              <a:buFont typeface="Arial" panose="020B0604020202020204" pitchFamily="34" charset="0"/>
              <a:buNone/>
            </a:pPr>
            <a:r>
              <a:rPr lang="en-GB" sz="2000"/>
              <a:t>Sebuah perusahaan dengan keunggulan bersaing yang besar dalam industri dengan pertumbuhan tinggi</a:t>
            </a:r>
            <a:endParaRPr lang="en-GB" sz="2000" dirty="0"/>
          </a:p>
        </p:txBody>
      </p:sp>
      <p:sp>
        <p:nvSpPr>
          <p:cNvPr id="43" name="Google Shape;438;p18">
            <a:extLst>
              <a:ext uri="{FF2B5EF4-FFF2-40B4-BE49-F238E27FC236}">
                <a16:creationId xmlns:a16="http://schemas.microsoft.com/office/drawing/2014/main" id="{5AF45FF9-8349-414D-8146-2B466CCE6C82}"/>
              </a:ext>
            </a:extLst>
          </p:cNvPr>
          <p:cNvSpPr txBox="1"/>
          <p:nvPr/>
        </p:nvSpPr>
        <p:spPr>
          <a:xfrm>
            <a:off x="6320591" y="5388241"/>
            <a:ext cx="5454806" cy="1311219"/>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Sebuah organisasi yang bersaing dengan cukup adil dalam industri yang tidak stabil</a:t>
            </a:r>
            <a:endParaRPr sz="2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5398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oogle Shape;162;p2">
            <a:extLst>
              <a:ext uri="{FF2B5EF4-FFF2-40B4-BE49-F238E27FC236}">
                <a16:creationId xmlns:a16="http://schemas.microsoft.com/office/drawing/2014/main" id="{71BC6B68-E508-4CBB-A0B4-E09010D8FAEB}"/>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
        <p:nvSpPr>
          <p:cNvPr id="31" name="Google Shape;414;p17">
            <a:extLst>
              <a:ext uri="{FF2B5EF4-FFF2-40B4-BE49-F238E27FC236}">
                <a16:creationId xmlns:a16="http://schemas.microsoft.com/office/drawing/2014/main" id="{B52C072D-3667-4167-B06F-5E7E6CB07B0D}"/>
              </a:ext>
            </a:extLst>
          </p:cNvPr>
          <p:cNvSpPr txBox="1">
            <a:spLocks noGrp="1"/>
          </p:cNvSpPr>
          <p:nvPr>
            <p:ph type="title"/>
          </p:nvPr>
        </p:nvSpPr>
        <p:spPr>
          <a:xfrm>
            <a:off x="174458" y="-24332"/>
            <a:ext cx="11843084" cy="12355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Black"/>
              <a:buNone/>
            </a:pPr>
            <a:r>
              <a:rPr lang="en-GB" b="1" dirty="0" err="1">
                <a:latin typeface="Arial Black"/>
                <a:ea typeface="Arial Black"/>
                <a:cs typeface="Arial Black"/>
                <a:sym typeface="Arial Black"/>
              </a:rPr>
              <a:t>Matriks</a:t>
            </a:r>
            <a:r>
              <a:rPr lang="en-GB" b="1" dirty="0">
                <a:latin typeface="Arial Black"/>
                <a:ea typeface="Arial Black"/>
                <a:cs typeface="Arial Black"/>
                <a:sym typeface="Arial Black"/>
              </a:rPr>
              <a:t> SPACE – Strategi </a:t>
            </a:r>
            <a:r>
              <a:rPr lang="en-GB" b="1" dirty="0" err="1">
                <a:latin typeface="Arial Black"/>
                <a:ea typeface="Arial Black"/>
                <a:cs typeface="Arial Black"/>
                <a:sym typeface="Arial Black"/>
              </a:rPr>
              <a:t>Defensif</a:t>
            </a:r>
            <a:endParaRPr dirty="0"/>
          </a:p>
        </p:txBody>
      </p:sp>
      <p:sp>
        <p:nvSpPr>
          <p:cNvPr id="32" name="Google Shape;447;p19">
            <a:extLst>
              <a:ext uri="{FF2B5EF4-FFF2-40B4-BE49-F238E27FC236}">
                <a16:creationId xmlns:a16="http://schemas.microsoft.com/office/drawing/2014/main" id="{8455C35F-E5FD-4FFE-8730-03374E861200}"/>
              </a:ext>
            </a:extLst>
          </p:cNvPr>
          <p:cNvSpPr txBox="1">
            <a:spLocks/>
          </p:cNvSpPr>
          <p:nvPr/>
        </p:nvSpPr>
        <p:spPr>
          <a:xfrm>
            <a:off x="516869" y="5361956"/>
            <a:ext cx="5454806" cy="1311219"/>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2000"/>
              <a:buFont typeface="Arial" panose="020B0604020202020204" pitchFamily="34" charset="0"/>
              <a:buNone/>
            </a:pPr>
            <a:r>
              <a:rPr lang="en-GB" sz="2000"/>
              <a:t>Sebuah perusahaan mempunyai posisi bersaing yang amat lemah dalam pertumbuhan negatif, industri stabil</a:t>
            </a:r>
            <a:endParaRPr lang="en-GB" sz="2000" dirty="0"/>
          </a:p>
        </p:txBody>
      </p:sp>
      <p:sp>
        <p:nvSpPr>
          <p:cNvPr id="33" name="Google Shape;454;p19">
            <a:extLst>
              <a:ext uri="{FF2B5EF4-FFF2-40B4-BE49-F238E27FC236}">
                <a16:creationId xmlns:a16="http://schemas.microsoft.com/office/drawing/2014/main" id="{A359D86C-24FF-44A4-844C-EB5CA0636801}"/>
              </a:ext>
            </a:extLst>
          </p:cNvPr>
          <p:cNvSpPr txBox="1"/>
          <p:nvPr/>
        </p:nvSpPr>
        <p:spPr>
          <a:xfrm>
            <a:off x="6320591" y="5388241"/>
            <a:ext cx="5454806" cy="1311219"/>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Sebuah perusahaan dengan kesulitan keuangan dalam industri yang amat tidak stabil</a:t>
            </a:r>
            <a:endParaRPr sz="2000">
              <a:solidFill>
                <a:schemeClr val="dk1"/>
              </a:solidFill>
              <a:latin typeface="Calibri"/>
              <a:ea typeface="Calibri"/>
              <a:cs typeface="Calibri"/>
              <a:sym typeface="Calibri"/>
            </a:endParaRPr>
          </a:p>
        </p:txBody>
      </p:sp>
      <p:grpSp>
        <p:nvGrpSpPr>
          <p:cNvPr id="34" name="Google Shape;448;p19">
            <a:extLst>
              <a:ext uri="{FF2B5EF4-FFF2-40B4-BE49-F238E27FC236}">
                <a16:creationId xmlns:a16="http://schemas.microsoft.com/office/drawing/2014/main" id="{2716E64A-47A8-49A1-9C19-DB31D3C5885A}"/>
              </a:ext>
            </a:extLst>
          </p:cNvPr>
          <p:cNvGrpSpPr/>
          <p:nvPr/>
        </p:nvGrpSpPr>
        <p:grpSpPr>
          <a:xfrm>
            <a:off x="958515" y="1263820"/>
            <a:ext cx="4479758" cy="3890816"/>
            <a:chOff x="838200" y="1667773"/>
            <a:chExt cx="4479758" cy="3890816"/>
          </a:xfrm>
        </p:grpSpPr>
        <p:cxnSp>
          <p:nvCxnSpPr>
            <p:cNvPr id="35" name="Google Shape;449;p19">
              <a:extLst>
                <a:ext uri="{FF2B5EF4-FFF2-40B4-BE49-F238E27FC236}">
                  <a16:creationId xmlns:a16="http://schemas.microsoft.com/office/drawing/2014/main" id="{79B9C1F6-6BED-41E7-A1B4-6E5F87EAA1D7}"/>
                </a:ext>
              </a:extLst>
            </p:cNvPr>
            <p:cNvCxnSpPr/>
            <p:nvPr/>
          </p:nvCxnSpPr>
          <p:spPr>
            <a:xfrm>
              <a:off x="838200" y="3516928"/>
              <a:ext cx="4479758" cy="14344"/>
            </a:xfrm>
            <a:prstGeom prst="straightConnector1">
              <a:avLst/>
            </a:prstGeom>
            <a:noFill/>
            <a:ln w="76200" cap="flat" cmpd="sng">
              <a:solidFill>
                <a:schemeClr val="dk1"/>
              </a:solidFill>
              <a:prstDash val="solid"/>
              <a:miter lim="800000"/>
              <a:headEnd type="none" w="sm" len="sm"/>
              <a:tailEnd type="none" w="sm" len="sm"/>
            </a:ln>
          </p:spPr>
        </p:cxnSp>
        <p:cxnSp>
          <p:nvCxnSpPr>
            <p:cNvPr id="36" name="Google Shape;450;p19">
              <a:extLst>
                <a:ext uri="{FF2B5EF4-FFF2-40B4-BE49-F238E27FC236}">
                  <a16:creationId xmlns:a16="http://schemas.microsoft.com/office/drawing/2014/main" id="{A0BC0EB9-C7C2-4162-99F9-80C8094C11CD}"/>
                </a:ext>
              </a:extLst>
            </p:cNvPr>
            <p:cNvCxnSpPr/>
            <p:nvPr/>
          </p:nvCxnSpPr>
          <p:spPr>
            <a:xfrm rot="5400000">
              <a:off x="1222821" y="3605723"/>
              <a:ext cx="3890816" cy="14916"/>
            </a:xfrm>
            <a:prstGeom prst="straightConnector1">
              <a:avLst/>
            </a:prstGeom>
            <a:noFill/>
            <a:ln w="76200" cap="flat" cmpd="sng">
              <a:solidFill>
                <a:schemeClr val="dk1"/>
              </a:solidFill>
              <a:prstDash val="solid"/>
              <a:miter lim="800000"/>
              <a:headEnd type="none" w="sm" len="sm"/>
              <a:tailEnd type="none" w="sm" len="sm"/>
            </a:ln>
          </p:spPr>
        </p:cxnSp>
      </p:grpSp>
      <p:grpSp>
        <p:nvGrpSpPr>
          <p:cNvPr id="37" name="Google Shape;451;p19">
            <a:extLst>
              <a:ext uri="{FF2B5EF4-FFF2-40B4-BE49-F238E27FC236}">
                <a16:creationId xmlns:a16="http://schemas.microsoft.com/office/drawing/2014/main" id="{B1A769BD-0C28-4C60-866D-C03B025F6E31}"/>
              </a:ext>
            </a:extLst>
          </p:cNvPr>
          <p:cNvGrpSpPr/>
          <p:nvPr/>
        </p:nvGrpSpPr>
        <p:grpSpPr>
          <a:xfrm>
            <a:off x="6656120" y="1263820"/>
            <a:ext cx="4479758" cy="3890816"/>
            <a:chOff x="838200" y="1667773"/>
            <a:chExt cx="4479758" cy="3890816"/>
          </a:xfrm>
        </p:grpSpPr>
        <p:cxnSp>
          <p:nvCxnSpPr>
            <p:cNvPr id="38" name="Google Shape;452;p19">
              <a:extLst>
                <a:ext uri="{FF2B5EF4-FFF2-40B4-BE49-F238E27FC236}">
                  <a16:creationId xmlns:a16="http://schemas.microsoft.com/office/drawing/2014/main" id="{373EF676-F018-4842-8740-B984931A7FC4}"/>
                </a:ext>
              </a:extLst>
            </p:cNvPr>
            <p:cNvCxnSpPr/>
            <p:nvPr/>
          </p:nvCxnSpPr>
          <p:spPr>
            <a:xfrm>
              <a:off x="838200" y="3516928"/>
              <a:ext cx="4479758" cy="14344"/>
            </a:xfrm>
            <a:prstGeom prst="straightConnector1">
              <a:avLst/>
            </a:prstGeom>
            <a:noFill/>
            <a:ln w="76200" cap="flat" cmpd="sng">
              <a:solidFill>
                <a:schemeClr val="dk1"/>
              </a:solidFill>
              <a:prstDash val="solid"/>
              <a:miter lim="800000"/>
              <a:headEnd type="none" w="sm" len="sm"/>
              <a:tailEnd type="none" w="sm" len="sm"/>
            </a:ln>
          </p:spPr>
        </p:cxnSp>
        <p:cxnSp>
          <p:nvCxnSpPr>
            <p:cNvPr id="39" name="Google Shape;453;p19">
              <a:extLst>
                <a:ext uri="{FF2B5EF4-FFF2-40B4-BE49-F238E27FC236}">
                  <a16:creationId xmlns:a16="http://schemas.microsoft.com/office/drawing/2014/main" id="{FE0E02B5-465C-49D8-9BFF-6DFB289F9E45}"/>
                </a:ext>
              </a:extLst>
            </p:cNvPr>
            <p:cNvCxnSpPr/>
            <p:nvPr/>
          </p:nvCxnSpPr>
          <p:spPr>
            <a:xfrm rot="5400000">
              <a:off x="1222821" y="3605723"/>
              <a:ext cx="3890816" cy="14916"/>
            </a:xfrm>
            <a:prstGeom prst="straightConnector1">
              <a:avLst/>
            </a:prstGeom>
            <a:noFill/>
            <a:ln w="76200" cap="flat" cmpd="sng">
              <a:solidFill>
                <a:schemeClr val="dk1"/>
              </a:solidFill>
              <a:prstDash val="solid"/>
              <a:miter lim="800000"/>
              <a:headEnd type="none" w="sm" len="sm"/>
              <a:tailEnd type="none" w="sm" len="sm"/>
            </a:ln>
          </p:spPr>
        </p:cxnSp>
      </p:grpSp>
      <p:cxnSp>
        <p:nvCxnSpPr>
          <p:cNvPr id="40" name="Google Shape;455;p19">
            <a:extLst>
              <a:ext uri="{FF2B5EF4-FFF2-40B4-BE49-F238E27FC236}">
                <a16:creationId xmlns:a16="http://schemas.microsoft.com/office/drawing/2014/main" id="{14EBB30E-3433-4A92-ABA0-F508ED74AD67}"/>
              </a:ext>
            </a:extLst>
          </p:cNvPr>
          <p:cNvCxnSpPr/>
          <p:nvPr/>
        </p:nvCxnSpPr>
        <p:spPr>
          <a:xfrm flipH="1">
            <a:off x="958515" y="3141889"/>
            <a:ext cx="2346634" cy="588793"/>
          </a:xfrm>
          <a:prstGeom prst="straightConnector1">
            <a:avLst/>
          </a:prstGeom>
          <a:noFill/>
          <a:ln w="76200" cap="flat" cmpd="sng">
            <a:solidFill>
              <a:schemeClr val="dk1"/>
            </a:solidFill>
            <a:prstDash val="solid"/>
            <a:miter lim="800000"/>
            <a:headEnd type="none" w="sm" len="sm"/>
            <a:tailEnd type="triangle" w="med" len="med"/>
          </a:ln>
        </p:spPr>
      </p:cxnSp>
      <p:cxnSp>
        <p:nvCxnSpPr>
          <p:cNvPr id="41" name="Google Shape;456;p19">
            <a:extLst>
              <a:ext uri="{FF2B5EF4-FFF2-40B4-BE49-F238E27FC236}">
                <a16:creationId xmlns:a16="http://schemas.microsoft.com/office/drawing/2014/main" id="{BA359E87-64BB-4C44-B4A7-55AE733CD85D}"/>
              </a:ext>
            </a:extLst>
          </p:cNvPr>
          <p:cNvCxnSpPr/>
          <p:nvPr/>
        </p:nvCxnSpPr>
        <p:spPr>
          <a:xfrm flipH="1">
            <a:off x="8373979" y="3112975"/>
            <a:ext cx="595567" cy="2041661"/>
          </a:xfrm>
          <a:prstGeom prst="straightConnector1">
            <a:avLst/>
          </a:prstGeom>
          <a:noFill/>
          <a:ln w="76200"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241494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useBgFill="1">
        <p:nvSpPr>
          <p:cNvPr id="164" name="Rectangle 102">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6" name="Rectangle 10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Rectangle 10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Google Shape;160;p2"/>
          <p:cNvSpPr txBox="1">
            <a:spLocks noGrp="1"/>
          </p:cNvSpPr>
          <p:nvPr>
            <p:ph type="title"/>
          </p:nvPr>
        </p:nvSpPr>
        <p:spPr>
          <a:xfrm>
            <a:off x="1043631" y="873940"/>
            <a:ext cx="4928291" cy="1035781"/>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400"/>
              <a:buFont typeface="Arial Black"/>
              <a:buNone/>
            </a:pPr>
            <a:r>
              <a:rPr lang="en-GB" sz="3600" b="1">
                <a:latin typeface="Arial Black"/>
                <a:ea typeface="Arial Black"/>
                <a:cs typeface="Arial Black"/>
                <a:sym typeface="Arial Black"/>
              </a:rPr>
              <a:t>PENDAHULUAN</a:t>
            </a:r>
          </a:p>
        </p:txBody>
      </p:sp>
      <p:sp>
        <p:nvSpPr>
          <p:cNvPr id="161" name="Google Shape;161;p2"/>
          <p:cNvSpPr txBox="1">
            <a:spLocks noGrp="1"/>
          </p:cNvSpPr>
          <p:nvPr>
            <p:ph type="body" idx="1"/>
          </p:nvPr>
        </p:nvSpPr>
        <p:spPr>
          <a:xfrm>
            <a:off x="535670" y="2351311"/>
            <a:ext cx="5590787" cy="4075066"/>
          </a:xfrm>
          <a:prstGeom prst="rect">
            <a:avLst/>
          </a:prstGeom>
        </p:spPr>
        <p:txBody>
          <a:bodyPr spcFirstLastPara="1" lIns="91425" tIns="45700" rIns="91425" bIns="45700" anchor="ctr" anchorCtr="0">
            <a:normAutofit fontScale="92500" lnSpcReduction="20000"/>
          </a:bodyPr>
          <a:lstStyle/>
          <a:p>
            <a:pPr marL="228600" lvl="0" indent="-228600" algn="just" rtl="0">
              <a:spcBef>
                <a:spcPts val="0"/>
              </a:spcBef>
              <a:spcAft>
                <a:spcPts val="0"/>
              </a:spcAft>
              <a:buClr>
                <a:schemeClr val="dk1"/>
              </a:buClr>
              <a:buSzPts val="1800"/>
              <a:buChar char="•"/>
            </a:pPr>
            <a:r>
              <a:rPr lang="en-GB" sz="1600" dirty="0" err="1">
                <a:latin typeface="Calibri" panose="020F0502020204030204" pitchFamily="34" charset="0"/>
                <a:ea typeface="Times New Roman"/>
                <a:cs typeface="Calibri" panose="020F0502020204030204" pitchFamily="34" charset="0"/>
                <a:sym typeface="Times New Roman"/>
              </a:rPr>
              <a:t>Analisis</a:t>
            </a:r>
            <a:r>
              <a:rPr lang="en-GB" sz="1600" dirty="0">
                <a:latin typeface="Calibri" panose="020F0502020204030204" pitchFamily="34" charset="0"/>
                <a:ea typeface="Times New Roman"/>
                <a:cs typeface="Calibri" panose="020F0502020204030204" pitchFamily="34" charset="0"/>
                <a:sym typeface="Times New Roman"/>
              </a:rPr>
              <a:t> strategi dan </a:t>
            </a:r>
            <a:r>
              <a:rPr lang="en-GB" sz="1600" dirty="0" err="1">
                <a:latin typeface="Calibri" panose="020F0502020204030204" pitchFamily="34" charset="0"/>
                <a:ea typeface="Times New Roman"/>
                <a:cs typeface="Calibri" panose="020F0502020204030204" pitchFamily="34" charset="0"/>
                <a:sym typeface="Times New Roman"/>
              </a:rPr>
              <a:t>pilihan</a:t>
            </a:r>
            <a:r>
              <a:rPr lang="en-GB" sz="1600" dirty="0">
                <a:latin typeface="Calibri" panose="020F0502020204030204" pitchFamily="34" charset="0"/>
                <a:ea typeface="Times New Roman"/>
                <a:cs typeface="Calibri" panose="020F0502020204030204" pitchFamily="34" charset="0"/>
                <a:sym typeface="Times New Roman"/>
              </a:rPr>
              <a:t> strategi </a:t>
            </a:r>
            <a:r>
              <a:rPr lang="en-GB" sz="1600" dirty="0" err="1">
                <a:latin typeface="Calibri" panose="020F0502020204030204" pitchFamily="34" charset="0"/>
                <a:ea typeface="Times New Roman"/>
                <a:cs typeface="Calibri" panose="020F0502020204030204" pitchFamily="34" charset="0"/>
                <a:sym typeface="Times New Roman"/>
              </a:rPr>
              <a:t>merupakan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suatu</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langkah</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alternatif</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terbaik</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bagi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perusahaan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untuk</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mewujudkan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misi</a:t>
            </a:r>
            <a:r>
              <a:rPr lang="en-GB" sz="1600" dirty="0">
                <a:latin typeface="Calibri" panose="020F0502020204030204" pitchFamily="34" charset="0"/>
                <a:ea typeface="Times New Roman"/>
                <a:cs typeface="Calibri" panose="020F0502020204030204" pitchFamily="34" charset="0"/>
                <a:sym typeface="Times New Roman"/>
              </a:rPr>
              <a:t> dan </a:t>
            </a:r>
            <a:r>
              <a:rPr lang="en-GB" sz="1600" dirty="0" err="1">
                <a:latin typeface="Calibri" panose="020F0502020204030204" pitchFamily="34" charset="0"/>
                <a:ea typeface="Times New Roman"/>
                <a:cs typeface="Calibri" panose="020F0502020204030204" pitchFamily="34" charset="0"/>
                <a:sym typeface="Times New Roman"/>
              </a:rPr>
              <a:t>sasarannya</a:t>
            </a:r>
            <a:r>
              <a:rPr lang="en-GB" sz="1600" dirty="0">
                <a:latin typeface="Calibri" panose="020F0502020204030204" pitchFamily="34" charset="0"/>
                <a:ea typeface="Times New Roman"/>
                <a:cs typeface="Calibri" panose="020F0502020204030204" pitchFamily="34" charset="0"/>
                <a:sym typeface="Times New Roman"/>
              </a:rPr>
              <a:t>. Strategi, </a:t>
            </a:r>
            <a:r>
              <a:rPr lang="en-GB" sz="1600" dirty="0" err="1">
                <a:latin typeface="Calibri" panose="020F0502020204030204" pitchFamily="34" charset="0"/>
                <a:ea typeface="Times New Roman"/>
                <a:cs typeface="Calibri" panose="020F0502020204030204" pitchFamily="34" charset="0"/>
                <a:sym typeface="Times New Roman"/>
              </a:rPr>
              <a:t>sasaran</a:t>
            </a:r>
            <a:r>
              <a:rPr lang="en-GB" sz="1600" dirty="0">
                <a:latin typeface="Calibri" panose="020F0502020204030204" pitchFamily="34" charset="0"/>
                <a:ea typeface="Times New Roman"/>
                <a:cs typeface="Calibri" panose="020F0502020204030204" pitchFamily="34" charset="0"/>
                <a:sym typeface="Times New Roman"/>
              </a:rPr>
              <a:t> dan </a:t>
            </a:r>
            <a:r>
              <a:rPr lang="en-GB" sz="1600" dirty="0" err="1">
                <a:latin typeface="Calibri" panose="020F0502020204030204" pitchFamily="34" charset="0"/>
                <a:ea typeface="Times New Roman"/>
                <a:cs typeface="Calibri" panose="020F0502020204030204" pitchFamily="34" charset="0"/>
                <a:sym typeface="Times New Roman"/>
              </a:rPr>
              <a:t>misi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perusahaan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saat</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ini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beserta</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informasi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faktor</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eksternal</a:t>
            </a:r>
            <a:r>
              <a:rPr lang="en-GB" sz="1600" dirty="0">
                <a:latin typeface="Calibri" panose="020F0502020204030204" pitchFamily="34" charset="0"/>
                <a:ea typeface="Times New Roman"/>
                <a:cs typeface="Calibri" panose="020F0502020204030204" pitchFamily="34" charset="0"/>
                <a:sym typeface="Times New Roman"/>
              </a:rPr>
              <a:t> dan internal yang </a:t>
            </a:r>
            <a:r>
              <a:rPr lang="en-GB" sz="1600" dirty="0" err="1">
                <a:latin typeface="Calibri" panose="020F0502020204030204" pitchFamily="34" charset="0"/>
                <a:ea typeface="Times New Roman"/>
                <a:cs typeface="Calibri" panose="020F0502020204030204" pitchFamily="34" charset="0"/>
                <a:sym typeface="Times New Roman"/>
              </a:rPr>
              <a:t>mempengaruhi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perusahaan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dapat</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dijadikan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sebagai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dasar</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untuk</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penyusunan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alternatif</a:t>
            </a:r>
            <a:r>
              <a:rPr lang="en-GB" sz="1600" dirty="0">
                <a:latin typeface="Calibri" panose="020F0502020204030204" pitchFamily="34" charset="0"/>
                <a:ea typeface="Times New Roman"/>
                <a:cs typeface="Calibri" panose="020F0502020204030204" pitchFamily="34" charset="0"/>
                <a:sym typeface="Times New Roman"/>
              </a:rPr>
              <a:t> strategi yang </a:t>
            </a:r>
            <a:r>
              <a:rPr lang="en-GB" sz="1600" dirty="0" err="1">
                <a:latin typeface="Calibri" panose="020F0502020204030204" pitchFamily="34" charset="0"/>
                <a:ea typeface="Times New Roman"/>
                <a:cs typeface="Calibri" panose="020F0502020204030204" pitchFamily="34" charset="0"/>
                <a:sym typeface="Times New Roman"/>
              </a:rPr>
              <a:t>sesuai</a:t>
            </a:r>
            <a:r>
              <a:rPr lang="en-GB" sz="1600" dirty="0">
                <a:latin typeface="Calibri" panose="020F0502020204030204" pitchFamily="34" charset="0"/>
                <a:ea typeface="Times New Roman"/>
                <a:cs typeface="Calibri" panose="020F0502020204030204" pitchFamily="34" charset="0"/>
                <a:sym typeface="Times New Roman"/>
              </a:rPr>
              <a:t>. </a:t>
            </a:r>
            <a:endParaRPr lang="en-GB" sz="1600" dirty="0">
              <a:latin typeface="Calibri" panose="020F0502020204030204" pitchFamily="34" charset="0"/>
              <a:cs typeface="Calibri" panose="020F0502020204030204" pitchFamily="34" charset="0"/>
              <a:sym typeface="Calibri"/>
            </a:endParaRPr>
          </a:p>
          <a:p>
            <a:pPr marL="228600" lvl="0" indent="-228600" algn="just" rtl="0">
              <a:spcBef>
                <a:spcPts val="1000"/>
              </a:spcBef>
              <a:spcAft>
                <a:spcPts val="0"/>
              </a:spcAft>
              <a:buClr>
                <a:schemeClr val="dk1"/>
              </a:buClr>
              <a:buSzPts val="1800"/>
              <a:buChar char="•"/>
            </a:pPr>
            <a:r>
              <a:rPr lang="en-GB" sz="1600" dirty="0">
                <a:latin typeface="Calibri" panose="020F0502020204030204" pitchFamily="34" charset="0"/>
                <a:ea typeface="Times New Roman"/>
                <a:cs typeface="Calibri" panose="020F0502020204030204" pitchFamily="34" charset="0"/>
                <a:sym typeface="Times New Roman"/>
              </a:rPr>
              <a:t>“Strategi </a:t>
            </a:r>
            <a:r>
              <a:rPr lang="en-GB" sz="1600" dirty="0" err="1">
                <a:latin typeface="Calibri" panose="020F0502020204030204" pitchFamily="34" charset="0"/>
                <a:ea typeface="Times New Roman"/>
                <a:cs typeface="Calibri" panose="020F0502020204030204" pitchFamily="34" charset="0"/>
                <a:sym typeface="Times New Roman"/>
              </a:rPr>
              <a:t>alternatif</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tidak</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jatuh</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dari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langit</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Melainkan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diturunkan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dari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misi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sasaran</a:t>
            </a:r>
            <a:r>
              <a:rPr lang="en-GB" sz="1600" dirty="0">
                <a:latin typeface="Calibri" panose="020F0502020204030204" pitchFamily="34" charset="0"/>
                <a:ea typeface="Times New Roman"/>
                <a:cs typeface="Calibri" panose="020F0502020204030204" pitchFamily="34" charset="0"/>
                <a:sym typeface="Times New Roman"/>
              </a:rPr>
              <a:t>, audit </a:t>
            </a:r>
            <a:r>
              <a:rPr lang="en-GB" sz="1600" dirty="0" err="1">
                <a:latin typeface="Calibri" panose="020F0502020204030204" pitchFamily="34" charset="0"/>
                <a:ea typeface="Times New Roman"/>
                <a:cs typeface="Calibri" panose="020F0502020204030204" pitchFamily="34" charset="0"/>
                <a:sym typeface="Times New Roman"/>
              </a:rPr>
              <a:t>eksternal</a:t>
            </a:r>
            <a:r>
              <a:rPr lang="en-GB" sz="1600" dirty="0">
                <a:latin typeface="Calibri" panose="020F0502020204030204" pitchFamily="34" charset="0"/>
                <a:ea typeface="Times New Roman"/>
                <a:cs typeface="Calibri" panose="020F0502020204030204" pitchFamily="34" charset="0"/>
                <a:sym typeface="Times New Roman"/>
              </a:rPr>
              <a:t> dan audit internal; </a:t>
            </a:r>
            <a:r>
              <a:rPr lang="en-GB" sz="1600" dirty="0" err="1">
                <a:latin typeface="Calibri" panose="020F0502020204030204" pitchFamily="34" charset="0"/>
                <a:ea typeface="Times New Roman"/>
                <a:cs typeface="Calibri" panose="020F0502020204030204" pitchFamily="34" charset="0"/>
                <a:sym typeface="Times New Roman"/>
              </a:rPr>
              <a:t>alternatif</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itu</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konsisten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dengan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atau</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disusun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atas</a:t>
            </a:r>
            <a:r>
              <a:rPr lang="en-GB" sz="1600" dirty="0">
                <a:latin typeface="Calibri" panose="020F0502020204030204" pitchFamily="34" charset="0"/>
                <a:ea typeface="Times New Roman"/>
                <a:cs typeface="Calibri" panose="020F0502020204030204" pitchFamily="34" charset="0"/>
                <a:sym typeface="Times New Roman"/>
              </a:rPr>
              <a:t> strategi masa </a:t>
            </a:r>
            <a:r>
              <a:rPr lang="en-GB" sz="1600" dirty="0" err="1">
                <a:latin typeface="Calibri" panose="020F0502020204030204" pitchFamily="34" charset="0"/>
                <a:ea typeface="Times New Roman"/>
                <a:cs typeface="Calibri" panose="020F0502020204030204" pitchFamily="34" charset="0"/>
                <a:sym typeface="Times New Roman"/>
              </a:rPr>
              <a:t>lalu</a:t>
            </a:r>
            <a:r>
              <a:rPr lang="en-GB" sz="1600" dirty="0">
                <a:latin typeface="Calibri" panose="020F0502020204030204" pitchFamily="34" charset="0"/>
                <a:ea typeface="Times New Roman"/>
                <a:cs typeface="Calibri" panose="020F0502020204030204" pitchFamily="34" charset="0"/>
                <a:sym typeface="Times New Roman"/>
              </a:rPr>
              <a:t> yang </a:t>
            </a:r>
            <a:r>
              <a:rPr lang="en-GB" sz="1600" dirty="0" err="1">
                <a:latin typeface="Calibri" panose="020F0502020204030204" pitchFamily="34" charset="0"/>
                <a:ea typeface="Times New Roman"/>
                <a:cs typeface="Calibri" panose="020F0502020204030204" pitchFamily="34" charset="0"/>
                <a:sym typeface="Times New Roman"/>
              </a:rPr>
              <a:t>berfungsi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dengan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baik</a:t>
            </a:r>
            <a:r>
              <a:rPr lang="en-GB" sz="1600" dirty="0">
                <a:latin typeface="Calibri" panose="020F0502020204030204" pitchFamily="34" charset="0"/>
                <a:ea typeface="Times New Roman"/>
                <a:cs typeface="Calibri" panose="020F0502020204030204" pitchFamily="34" charset="0"/>
                <a:sym typeface="Times New Roman"/>
              </a:rPr>
              <a:t>”</a:t>
            </a:r>
            <a:endParaRPr lang="en-GB" sz="1600" dirty="0">
              <a:latin typeface="Calibri" panose="020F0502020204030204" pitchFamily="34" charset="0"/>
              <a:cs typeface="Calibri" panose="020F0502020204030204" pitchFamily="34" charset="0"/>
              <a:sym typeface="Calibri"/>
            </a:endParaRPr>
          </a:p>
          <a:p>
            <a:pPr marL="228600" lvl="0" indent="-228600" algn="just" rtl="0">
              <a:spcBef>
                <a:spcPts val="1000"/>
              </a:spcBef>
              <a:spcAft>
                <a:spcPts val="0"/>
              </a:spcAft>
              <a:buClr>
                <a:schemeClr val="dk1"/>
              </a:buClr>
              <a:buSzPts val="1800"/>
              <a:buChar char="•"/>
            </a:pPr>
            <a:r>
              <a:rPr lang="en-GB" sz="1600" dirty="0">
                <a:latin typeface="Calibri" panose="020F0502020204030204" pitchFamily="34" charset="0"/>
                <a:ea typeface="Times New Roman"/>
                <a:cs typeface="Calibri" panose="020F0502020204030204" pitchFamily="34" charset="0"/>
                <a:sym typeface="Times New Roman"/>
              </a:rPr>
              <a:t>Proses </a:t>
            </a:r>
            <a:r>
              <a:rPr lang="en-GB" sz="1600" dirty="0" err="1">
                <a:latin typeface="Calibri" panose="020F0502020204030204" pitchFamily="34" charset="0"/>
                <a:ea typeface="Times New Roman"/>
                <a:cs typeface="Calibri" panose="020F0502020204030204" pitchFamily="34" charset="0"/>
                <a:sym typeface="Times New Roman"/>
              </a:rPr>
              <a:t>penyusunan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alternatif</a:t>
            </a:r>
            <a:r>
              <a:rPr lang="en-GB" sz="1600" dirty="0">
                <a:latin typeface="Calibri" panose="020F0502020204030204" pitchFamily="34" charset="0"/>
                <a:ea typeface="Times New Roman"/>
                <a:cs typeface="Calibri" panose="020F0502020204030204" pitchFamily="34" charset="0"/>
                <a:sym typeface="Times New Roman"/>
              </a:rPr>
              <a:t> strategi </a:t>
            </a:r>
            <a:r>
              <a:rPr lang="en-GB" sz="1600" dirty="0" err="1">
                <a:latin typeface="Calibri" panose="020F0502020204030204" pitchFamily="34" charset="0"/>
                <a:ea typeface="Times New Roman"/>
                <a:cs typeface="Calibri" panose="020F0502020204030204" pitchFamily="34" charset="0"/>
                <a:sym typeface="Times New Roman"/>
              </a:rPr>
              <a:t>terbaik</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melibatkan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manajer</a:t>
            </a:r>
            <a:r>
              <a:rPr lang="en-GB" sz="1600" dirty="0">
                <a:latin typeface="Calibri" panose="020F0502020204030204" pitchFamily="34" charset="0"/>
                <a:ea typeface="Times New Roman"/>
                <a:cs typeface="Calibri" panose="020F0502020204030204" pitchFamily="34" charset="0"/>
                <a:sym typeface="Times New Roman"/>
              </a:rPr>
              <a:t> dan </a:t>
            </a:r>
            <a:r>
              <a:rPr lang="en-GB" sz="1600" dirty="0" err="1">
                <a:latin typeface="Calibri" panose="020F0502020204030204" pitchFamily="34" charset="0"/>
                <a:ea typeface="Times New Roman"/>
                <a:cs typeface="Calibri" panose="020F0502020204030204" pitchFamily="34" charset="0"/>
                <a:sym typeface="Times New Roman"/>
              </a:rPr>
              <a:t>karyawan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dari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berbagai</a:t>
            </a:r>
            <a:r>
              <a:rPr lang="en-GB" sz="1600" dirty="0">
                <a:latin typeface="Calibri" panose="020F0502020204030204" pitchFamily="34" charset="0"/>
                <a:ea typeface="Times New Roman"/>
                <a:cs typeface="Calibri" panose="020F0502020204030204" pitchFamily="34" charset="0"/>
                <a:sym typeface="Times New Roman"/>
              </a:rPr>
              <a:t> divisi </a:t>
            </a:r>
            <a:r>
              <a:rPr lang="en-GB" sz="1600" dirty="0" err="1">
                <a:latin typeface="Calibri" panose="020F0502020204030204" pitchFamily="34" charset="0"/>
                <a:ea typeface="Times New Roman"/>
                <a:cs typeface="Calibri" panose="020F0502020204030204" pitchFamily="34" charset="0"/>
                <a:sym typeface="Times New Roman"/>
              </a:rPr>
              <a:t>dalam</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perusahaan</a:t>
            </a:r>
            <a:r>
              <a:rPr lang="en-GB" sz="1600" dirty="0">
                <a:latin typeface="Calibri" panose="020F0502020204030204" pitchFamily="34" charset="0"/>
                <a:ea typeface="Times New Roman"/>
                <a:cs typeface="Calibri" panose="020F0502020204030204" pitchFamily="34" charset="0"/>
                <a:sym typeface="Times New Roman"/>
              </a:rPr>
              <a:t> yang </a:t>
            </a:r>
            <a:r>
              <a:rPr lang="en-GB" sz="1600" dirty="0" err="1">
                <a:latin typeface="Calibri" panose="020F0502020204030204" pitchFamily="34" charset="0"/>
                <a:ea typeface="Times New Roman"/>
                <a:cs typeface="Calibri" panose="020F0502020204030204" pitchFamily="34" charset="0"/>
                <a:sym typeface="Times New Roman"/>
              </a:rPr>
              <a:t>sebelumnya</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terlibat</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dalam</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penyusunan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misi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struktur</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organisasi</a:t>
            </a:r>
            <a:r>
              <a:rPr lang="en-GB" sz="1600" dirty="0">
                <a:latin typeface="Calibri" panose="020F0502020204030204" pitchFamily="34" charset="0"/>
                <a:ea typeface="Times New Roman"/>
                <a:cs typeface="Calibri" panose="020F0502020204030204" pitchFamily="34" charset="0"/>
                <a:sym typeface="Times New Roman"/>
              </a:rPr>
              <a:t>, audit </a:t>
            </a:r>
            <a:r>
              <a:rPr lang="en-GB" sz="1600" dirty="0" err="1">
                <a:latin typeface="Calibri" panose="020F0502020204030204" pitchFamily="34" charset="0"/>
                <a:ea typeface="Times New Roman"/>
                <a:cs typeface="Calibri" panose="020F0502020204030204" pitchFamily="34" charset="0"/>
                <a:sym typeface="Times New Roman"/>
              </a:rPr>
              <a:t>faktor</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eksternal</a:t>
            </a:r>
            <a:r>
              <a:rPr lang="en-GB" sz="1600" dirty="0">
                <a:latin typeface="Calibri" panose="020F0502020204030204" pitchFamily="34" charset="0"/>
                <a:ea typeface="Times New Roman"/>
                <a:cs typeface="Calibri" panose="020F0502020204030204" pitchFamily="34" charset="0"/>
                <a:sym typeface="Times New Roman"/>
              </a:rPr>
              <a:t> dan audit </a:t>
            </a:r>
            <a:r>
              <a:rPr lang="en-GB" sz="1600" dirty="0" err="1">
                <a:latin typeface="Calibri" panose="020F0502020204030204" pitchFamily="34" charset="0"/>
                <a:ea typeface="Times New Roman"/>
                <a:cs typeface="Calibri" panose="020F0502020204030204" pitchFamily="34" charset="0"/>
                <a:sym typeface="Times New Roman"/>
              </a:rPr>
              <a:t>faktor</a:t>
            </a:r>
            <a:r>
              <a:rPr lang="en-GB" sz="1600" dirty="0">
                <a:latin typeface="Calibri" panose="020F0502020204030204" pitchFamily="34" charset="0"/>
                <a:ea typeface="Times New Roman"/>
                <a:cs typeface="Calibri" panose="020F0502020204030204" pitchFamily="34" charset="0"/>
                <a:sym typeface="Times New Roman"/>
              </a:rPr>
              <a:t> internal. </a:t>
            </a:r>
            <a:endParaRPr lang="en-GB" sz="1600" dirty="0">
              <a:latin typeface="Calibri" panose="020F0502020204030204" pitchFamily="34" charset="0"/>
              <a:cs typeface="Calibri" panose="020F0502020204030204" pitchFamily="34" charset="0"/>
              <a:sym typeface="Calibri"/>
            </a:endParaRPr>
          </a:p>
          <a:p>
            <a:pPr marL="228600" lvl="0" indent="-228600" algn="just" rtl="0">
              <a:spcBef>
                <a:spcPts val="1000"/>
              </a:spcBef>
              <a:spcAft>
                <a:spcPts val="0"/>
              </a:spcAft>
              <a:buClr>
                <a:schemeClr val="dk1"/>
              </a:buClr>
              <a:buSzPts val="1800"/>
              <a:buChar char="•"/>
            </a:pPr>
            <a:r>
              <a:rPr lang="en-GB" sz="1600" dirty="0">
                <a:latin typeface="Calibri" panose="020F0502020204030204" pitchFamily="34" charset="0"/>
                <a:ea typeface="Times New Roman"/>
                <a:cs typeface="Calibri" panose="020F0502020204030204" pitchFamily="34" charset="0"/>
                <a:sym typeface="Times New Roman"/>
              </a:rPr>
              <a:t>Strategi yang </a:t>
            </a:r>
            <a:r>
              <a:rPr lang="en-GB" sz="1600" dirty="0" err="1">
                <a:latin typeface="Calibri" panose="020F0502020204030204" pitchFamily="34" charset="0"/>
                <a:ea typeface="Times New Roman"/>
                <a:cs typeface="Calibri" panose="020F0502020204030204" pitchFamily="34" charset="0"/>
                <a:sym typeface="Times New Roman"/>
              </a:rPr>
              <a:t>diusulkan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kemudian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akan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didiskusikan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terlebih</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dahulu</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dalam</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rapat</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kemudian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diurutkan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berdasarkan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peringkat</a:t>
            </a:r>
            <a:r>
              <a:rPr lang="en-GB" sz="1600" dirty="0">
                <a:latin typeface="Calibri" panose="020F0502020204030204" pitchFamily="34" charset="0"/>
                <a:ea typeface="Times New Roman"/>
                <a:cs typeface="Calibri" panose="020F0502020204030204" pitchFamily="34" charset="0"/>
                <a:sym typeface="Times New Roman"/>
              </a:rPr>
              <a:t> 1 </a:t>
            </a:r>
            <a:r>
              <a:rPr lang="en-GB" sz="1600" dirty="0" err="1">
                <a:latin typeface="Calibri" panose="020F0502020204030204" pitchFamily="34" charset="0"/>
                <a:ea typeface="Times New Roman"/>
                <a:cs typeface="Calibri" panose="020F0502020204030204" pitchFamily="34" charset="0"/>
                <a:sym typeface="Times New Roman"/>
              </a:rPr>
              <a:t>sampai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dengan</a:t>
            </a:r>
            <a:r>
              <a:rPr lang="en-GB" sz="1600" dirty="0">
                <a:latin typeface="Calibri" panose="020F0502020204030204" pitchFamily="34" charset="0"/>
                <a:ea typeface="Times New Roman"/>
                <a:cs typeface="Calibri" panose="020F0502020204030204" pitchFamily="34" charset="0"/>
                <a:sym typeface="Times New Roman"/>
              </a:rPr>
              <a:t> 4, </a:t>
            </a:r>
            <a:r>
              <a:rPr lang="en-GB" sz="1600" dirty="0" err="1">
                <a:latin typeface="Calibri" panose="020F0502020204030204" pitchFamily="34" charset="0"/>
                <a:ea typeface="Times New Roman"/>
                <a:cs typeface="Calibri" panose="020F0502020204030204" pitchFamily="34" charset="0"/>
                <a:sym typeface="Times New Roman"/>
              </a:rPr>
              <a:t>dimana</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peringkat</a:t>
            </a:r>
            <a:r>
              <a:rPr lang="en-GB" sz="1600" dirty="0">
                <a:latin typeface="Calibri" panose="020F0502020204030204" pitchFamily="34" charset="0"/>
                <a:ea typeface="Times New Roman"/>
                <a:cs typeface="Calibri" panose="020F0502020204030204" pitchFamily="34" charset="0"/>
                <a:sym typeface="Times New Roman"/>
              </a:rPr>
              <a:t> 1 </a:t>
            </a:r>
            <a:r>
              <a:rPr lang="en-GB" sz="1600" dirty="0" err="1">
                <a:latin typeface="Calibri" panose="020F0502020204030204" pitchFamily="34" charset="0"/>
                <a:ea typeface="Times New Roman"/>
                <a:cs typeface="Calibri" panose="020F0502020204030204" pitchFamily="34" charset="0"/>
                <a:sym typeface="Times New Roman"/>
              </a:rPr>
              <a:t>tidak</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diimplementasikan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sedangkan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peringkat</a:t>
            </a:r>
            <a:r>
              <a:rPr lang="en-GB" sz="1600" dirty="0">
                <a:latin typeface="Calibri" panose="020F0502020204030204" pitchFamily="34" charset="0"/>
                <a:ea typeface="Times New Roman"/>
                <a:cs typeface="Calibri" panose="020F0502020204030204" pitchFamily="34" charset="0"/>
                <a:sym typeface="Times New Roman"/>
              </a:rPr>
              <a:t> 4 </a:t>
            </a:r>
            <a:r>
              <a:rPr lang="en-GB" sz="1600" dirty="0" err="1">
                <a:latin typeface="Calibri" panose="020F0502020204030204" pitchFamily="34" charset="0"/>
                <a:ea typeface="Times New Roman"/>
                <a:cs typeface="Calibri" panose="020F0502020204030204" pitchFamily="34" charset="0"/>
                <a:sym typeface="Times New Roman"/>
              </a:rPr>
              <a:t>harus</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diimplementasikan</a:t>
            </a:r>
            <a:r>
              <a:rPr lang="en-GB" sz="1600" dirty="0">
                <a:latin typeface="Calibri" panose="020F0502020204030204" pitchFamily="34" charset="0"/>
                <a:ea typeface="Times New Roman"/>
                <a:cs typeface="Calibri" panose="020F0502020204030204" pitchFamily="34" charset="0"/>
                <a:sym typeface="Times New Roman"/>
              </a:rPr>
              <a:t>. Proses </a:t>
            </a:r>
            <a:r>
              <a:rPr lang="en-GB" sz="1600" dirty="0" err="1">
                <a:latin typeface="Calibri" panose="020F0502020204030204" pitchFamily="34" charset="0"/>
                <a:ea typeface="Times New Roman"/>
                <a:cs typeface="Calibri" panose="020F0502020204030204" pitchFamily="34" charset="0"/>
                <a:sym typeface="Times New Roman"/>
              </a:rPr>
              <a:t>penyusunan</a:t>
            </a:r>
            <a:r>
              <a:rPr lang="en-GB" sz="1600" dirty="0">
                <a:latin typeface="Calibri" panose="020F0502020204030204" pitchFamily="34" charset="0"/>
                <a:ea typeface="Times New Roman"/>
                <a:cs typeface="Calibri" panose="020F0502020204030204" pitchFamily="34" charset="0"/>
                <a:sym typeface="Times New Roman"/>
              </a:rPr>
              <a:t> strategi </a:t>
            </a:r>
            <a:r>
              <a:rPr lang="en-GB" sz="1600" dirty="0" err="1">
                <a:latin typeface="Calibri" panose="020F0502020204030204" pitchFamily="34" charset="0"/>
                <a:ea typeface="Times New Roman"/>
                <a:cs typeface="Calibri" panose="020F0502020204030204" pitchFamily="34" charset="0"/>
                <a:sym typeface="Times New Roman"/>
              </a:rPr>
              <a:t>ini</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akan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menghasilkan</a:t>
            </a:r>
            <a:r>
              <a:rPr lang="en-GB" sz="1600" dirty="0">
                <a:latin typeface="Calibri" panose="020F0502020204030204" pitchFamily="34" charset="0"/>
                <a:ea typeface="Times New Roman"/>
                <a:cs typeface="Calibri" panose="020F0502020204030204" pitchFamily="34" charset="0"/>
                <a:sym typeface="Times New Roman"/>
              </a:rPr>
              <a:t> daftar </a:t>
            </a:r>
            <a:r>
              <a:rPr lang="en-GB" sz="1600" dirty="0" err="1">
                <a:latin typeface="Calibri" panose="020F0502020204030204" pitchFamily="34" charset="0"/>
                <a:ea typeface="Times New Roman"/>
                <a:cs typeface="Calibri" panose="020F0502020204030204" pitchFamily="34" charset="0"/>
                <a:sym typeface="Times New Roman"/>
              </a:rPr>
              <a:t>prioritas</a:t>
            </a:r>
            <a:r>
              <a:rPr lang="en-GB" sz="1600" dirty="0">
                <a:latin typeface="Calibri" panose="020F0502020204030204" pitchFamily="34" charset="0"/>
                <a:ea typeface="Times New Roman"/>
                <a:cs typeface="Calibri" panose="020F0502020204030204" pitchFamily="34" charset="0"/>
                <a:sym typeface="Times New Roman"/>
              </a:rPr>
              <a:t> strategi </a:t>
            </a:r>
            <a:r>
              <a:rPr lang="en-GB" sz="1600" dirty="0" err="1">
                <a:latin typeface="Calibri" panose="020F0502020204030204" pitchFamily="34" charset="0"/>
                <a:ea typeface="Times New Roman"/>
                <a:cs typeface="Calibri" panose="020F0502020204030204" pitchFamily="34" charset="0"/>
                <a:sym typeface="Times New Roman"/>
              </a:rPr>
              <a:t>terbaik</a:t>
            </a:r>
            <a:r>
              <a:rPr lang="en-GB" sz="1600" dirty="0">
                <a:latin typeface="Calibri" panose="020F0502020204030204" pitchFamily="34" charset="0"/>
                <a:ea typeface="Times New Roman"/>
                <a:cs typeface="Calibri" panose="020F0502020204030204" pitchFamily="34" charset="0"/>
                <a:sym typeface="Times New Roman"/>
              </a:rPr>
              <a:t> yang </a:t>
            </a:r>
            <a:r>
              <a:rPr lang="en-GB" sz="1600" dirty="0" err="1">
                <a:latin typeface="Calibri" panose="020F0502020204030204" pitchFamily="34" charset="0"/>
                <a:ea typeface="Times New Roman"/>
                <a:cs typeface="Calibri" panose="020F0502020204030204" pitchFamily="34" charset="0"/>
                <a:sym typeface="Times New Roman"/>
              </a:rPr>
              <a:t>akan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diimplementasikan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berdasarkan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kesepakatan</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bersama</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hasil</a:t>
            </a:r>
            <a:r>
              <a:rPr lang="en-GB" sz="1600" dirty="0">
                <a:latin typeface="Calibri" panose="020F0502020204030204" pitchFamily="34" charset="0"/>
                <a:ea typeface="Times New Roman"/>
                <a:cs typeface="Calibri" panose="020F0502020204030204" pitchFamily="34" charset="0"/>
                <a:sym typeface="Times New Roman"/>
              </a:rPr>
              <a:t> </a:t>
            </a:r>
            <a:r>
              <a:rPr lang="en-GB" sz="1600" dirty="0" err="1">
                <a:latin typeface="Calibri" panose="020F0502020204030204" pitchFamily="34" charset="0"/>
                <a:ea typeface="Times New Roman"/>
                <a:cs typeface="Calibri" panose="020F0502020204030204" pitchFamily="34" charset="0"/>
                <a:sym typeface="Times New Roman"/>
              </a:rPr>
              <a:t>diskusi</a:t>
            </a:r>
            <a:r>
              <a:rPr lang="en-GB" sz="1600" dirty="0">
                <a:latin typeface="Calibri" panose="020F0502020204030204" pitchFamily="34" charset="0"/>
                <a:ea typeface="Times New Roman"/>
                <a:cs typeface="Calibri" panose="020F0502020204030204" pitchFamily="34" charset="0"/>
                <a:sym typeface="Times New Roman"/>
              </a:rPr>
              <a:t>. </a:t>
            </a:r>
            <a:endParaRPr lang="en-GB" sz="1600" dirty="0">
              <a:latin typeface="Calibri" panose="020F0502020204030204" pitchFamily="34" charset="0"/>
              <a:cs typeface="Calibri" panose="020F0502020204030204" pitchFamily="34" charset="0"/>
              <a:sym typeface="Calibri"/>
            </a:endParaRPr>
          </a:p>
          <a:p>
            <a:pPr marL="0" lvl="0" indent="0" algn="just" rtl="0">
              <a:spcBef>
                <a:spcPts val="1000"/>
              </a:spcBef>
              <a:spcAft>
                <a:spcPts val="0"/>
              </a:spcAft>
              <a:buClr>
                <a:schemeClr val="dk1"/>
              </a:buClr>
              <a:buSzPts val="2800"/>
              <a:buNone/>
            </a:pPr>
            <a:endParaRPr lang="en-GB" sz="1600" dirty="0"/>
          </a:p>
        </p:txBody>
      </p:sp>
      <p:pic>
        <p:nvPicPr>
          <p:cNvPr id="3" name="Picture 2" descr="Chart, funnel chart&#10;&#10;Description automatically generated">
            <a:extLst>
              <a:ext uri="{FF2B5EF4-FFF2-40B4-BE49-F238E27FC236}">
                <a16:creationId xmlns:a16="http://schemas.microsoft.com/office/drawing/2014/main" id="{8C3F484F-18F9-4DBC-AFD9-2CC755797C76}"/>
              </a:ext>
            </a:extLst>
          </p:cNvPr>
          <p:cNvPicPr>
            <a:picLocks noChangeAspect="1"/>
          </p:cNvPicPr>
          <p:nvPr/>
        </p:nvPicPr>
        <p:blipFill rotWithShape="1">
          <a:blip r:embed="rId3"/>
          <a:srcRect l="6208" r="5894" b="5521"/>
          <a:stretch/>
        </p:blipFill>
        <p:spPr>
          <a:xfrm>
            <a:off x="6788383" y="613148"/>
            <a:ext cx="4763451" cy="5513968"/>
          </a:xfrm>
          <a:prstGeom prst="rect">
            <a:avLst/>
          </a:prstGeom>
        </p:spPr>
      </p:pic>
      <p:cxnSp>
        <p:nvCxnSpPr>
          <p:cNvPr id="112" name="Straight Connector 11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2" name="Google Shape;162;p2"/>
          <p:cNvSpPr txBox="1"/>
          <p:nvPr/>
        </p:nvSpPr>
        <p:spPr>
          <a:xfrm>
            <a:off x="958515" y="6427950"/>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7"/>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3" name="Arc 19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8" name="Google Shape;288;p9"/>
          <p:cNvSpPr txBox="1">
            <a:spLocks noGrp="1"/>
          </p:cNvSpPr>
          <p:nvPr>
            <p:ph type="title"/>
          </p:nvPr>
        </p:nvSpPr>
        <p:spPr>
          <a:xfrm>
            <a:off x="853678" y="479493"/>
            <a:ext cx="10500122" cy="173276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Black"/>
              <a:buNone/>
            </a:pPr>
            <a:r>
              <a:rPr lang="en-GB" sz="7200" b="1" dirty="0" err="1">
                <a:latin typeface="Arial Black"/>
                <a:ea typeface="Arial Black"/>
                <a:cs typeface="Arial Black"/>
                <a:sym typeface="Arial Black"/>
              </a:rPr>
              <a:t>Matriks</a:t>
            </a:r>
            <a:r>
              <a:rPr lang="en-GB" sz="7200" b="1" dirty="0">
                <a:latin typeface="Arial Black"/>
                <a:ea typeface="Arial Black"/>
                <a:cs typeface="Arial Black"/>
                <a:sym typeface="Arial Black"/>
              </a:rPr>
              <a:t> BCG</a:t>
            </a:r>
            <a:endParaRPr lang="en-GB" sz="7200" dirty="0">
              <a:latin typeface="Arial Black"/>
              <a:ea typeface="Arial Black"/>
              <a:cs typeface="Arial Black"/>
              <a:sym typeface="Arial Black"/>
            </a:endParaRPr>
          </a:p>
        </p:txBody>
      </p:sp>
      <p:sp>
        <p:nvSpPr>
          <p:cNvPr id="194" name="Freeform: Shape 19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9" name="Google Shape;289;p9"/>
          <p:cNvSpPr txBox="1">
            <a:spLocks noGrp="1"/>
          </p:cNvSpPr>
          <p:nvPr>
            <p:ph type="body" idx="1"/>
          </p:nvPr>
        </p:nvSpPr>
        <p:spPr>
          <a:xfrm>
            <a:off x="985184" y="2076497"/>
            <a:ext cx="10237109" cy="4323266"/>
          </a:xfrm>
          <a:prstGeom prst="rect">
            <a:avLst/>
          </a:prstGeom>
        </p:spPr>
        <p:txBody>
          <a:bodyPr spcFirstLastPara="1" lIns="91425" tIns="45700" rIns="91425" bIns="45700" anchorCtr="0">
            <a:normAutofit/>
          </a:bodyPr>
          <a:lstStyle/>
          <a:p>
            <a:pPr marL="0" indent="0" algn="just">
              <a:spcBef>
                <a:spcPts val="0"/>
              </a:spcBef>
              <a:buSzPts val="2400"/>
              <a:buNone/>
            </a:pPr>
            <a:r>
              <a:rPr lang="en-GB" sz="2400" dirty="0" err="1">
                <a:latin typeface="Calibri" panose="020F0502020204030204" pitchFamily="34" charset="0"/>
                <a:ea typeface="Times New Roman"/>
                <a:cs typeface="Calibri" panose="020F0502020204030204" pitchFamily="34" charset="0"/>
                <a:sym typeface="Times New Roman"/>
              </a:rPr>
              <a:t>Matriks</a:t>
            </a:r>
            <a:r>
              <a:rPr lang="en-GB" sz="2400" dirty="0">
                <a:latin typeface="Calibri" panose="020F0502020204030204" pitchFamily="34" charset="0"/>
                <a:ea typeface="Times New Roman"/>
                <a:cs typeface="Calibri" panose="020F0502020204030204" pitchFamily="34" charset="0"/>
                <a:sym typeface="Times New Roman"/>
              </a:rPr>
              <a:t> BCG </a:t>
            </a:r>
            <a:r>
              <a:rPr lang="en-GB" sz="2400" dirty="0" err="1">
                <a:latin typeface="Calibri" panose="020F0502020204030204" pitchFamily="34" charset="0"/>
                <a:ea typeface="Times New Roman"/>
                <a:cs typeface="Calibri" panose="020F0502020204030204" pitchFamily="34" charset="0"/>
                <a:sym typeface="Times New Roman"/>
              </a:rPr>
              <a:t>merupakan</a:t>
            </a:r>
            <a:r>
              <a:rPr lang="en-GB" sz="2400" dirty="0">
                <a:latin typeface="Calibri" panose="020F0502020204030204" pitchFamily="34" charset="0"/>
                <a:ea typeface="Times New Roman"/>
                <a:cs typeface="Calibri" panose="020F0502020204030204" pitchFamily="34" charset="0"/>
                <a:sym typeface="Times New Roman"/>
              </a:rPr>
              <a:t> salah </a:t>
            </a:r>
            <a:r>
              <a:rPr lang="en-GB" sz="2400" dirty="0" err="1">
                <a:latin typeface="Calibri" panose="020F0502020204030204" pitchFamily="34" charset="0"/>
                <a:ea typeface="Times New Roman"/>
                <a:cs typeface="Calibri" panose="020F0502020204030204" pitchFamily="34" charset="0"/>
                <a:sym typeface="Times New Roman"/>
              </a:rPr>
              <a:t>satu</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alat</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analisis</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perumusan</a:t>
            </a:r>
            <a:r>
              <a:rPr lang="en-GB" sz="2400" dirty="0">
                <a:latin typeface="Calibri" panose="020F0502020204030204" pitchFamily="34" charset="0"/>
                <a:ea typeface="Times New Roman"/>
                <a:cs typeface="Calibri" panose="020F0502020204030204" pitchFamily="34" charset="0"/>
                <a:sym typeface="Times New Roman"/>
              </a:rPr>
              <a:t> strategi </a:t>
            </a:r>
            <a:r>
              <a:rPr lang="en-GB" sz="2400" dirty="0" err="1">
                <a:latin typeface="Calibri" panose="020F0502020204030204" pitchFamily="34" charset="0"/>
                <a:ea typeface="Times New Roman"/>
                <a:cs typeface="Calibri" panose="020F0502020204030204" pitchFamily="34" charset="0"/>
                <a:sym typeface="Times New Roman"/>
              </a:rPr>
              <a:t>untuk</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perusahaan</a:t>
            </a:r>
            <a:r>
              <a:rPr lang="en-GB" sz="2400" dirty="0">
                <a:latin typeface="Calibri" panose="020F0502020204030204" pitchFamily="34" charset="0"/>
                <a:ea typeface="Times New Roman"/>
                <a:cs typeface="Calibri" panose="020F0502020204030204" pitchFamily="34" charset="0"/>
                <a:sym typeface="Times New Roman"/>
              </a:rPr>
              <a:t> yang </a:t>
            </a:r>
            <a:r>
              <a:rPr lang="en-GB" sz="2400" dirty="0" err="1">
                <a:latin typeface="Calibri" panose="020F0502020204030204" pitchFamily="34" charset="0"/>
                <a:ea typeface="Times New Roman"/>
                <a:cs typeface="Calibri" panose="020F0502020204030204" pitchFamily="34" charset="0"/>
                <a:sym typeface="Times New Roman"/>
              </a:rPr>
              <a:t>multidivisi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Grafik</a:t>
            </a:r>
            <a:r>
              <a:rPr lang="en-GB" sz="2400" dirty="0">
                <a:latin typeface="Calibri" panose="020F0502020204030204" pitchFamily="34" charset="0"/>
                <a:ea typeface="Times New Roman"/>
                <a:cs typeface="Calibri" panose="020F0502020204030204" pitchFamily="34" charset="0"/>
                <a:sym typeface="Times New Roman"/>
              </a:rPr>
              <a:t> yang </a:t>
            </a:r>
            <a:r>
              <a:rPr lang="en-GB" sz="2400" dirty="0" err="1">
                <a:latin typeface="Calibri" panose="020F0502020204030204" pitchFamily="34" charset="0"/>
                <a:ea typeface="Times New Roman"/>
                <a:cs typeface="Calibri" panose="020F0502020204030204" pitchFamily="34" charset="0"/>
                <a:sym typeface="Times New Roman"/>
              </a:rPr>
              <a:t>terdapat</a:t>
            </a:r>
            <a:r>
              <a:rPr lang="en-GB" sz="2400" dirty="0">
                <a:latin typeface="Calibri" panose="020F0502020204030204" pitchFamily="34" charset="0"/>
                <a:ea typeface="Times New Roman"/>
                <a:cs typeface="Calibri" panose="020F0502020204030204" pitchFamily="34" charset="0"/>
                <a:sym typeface="Times New Roman"/>
              </a:rPr>
              <a:t> pada </a:t>
            </a:r>
            <a:r>
              <a:rPr lang="en-GB" sz="2400" dirty="0" err="1">
                <a:latin typeface="Calibri" panose="020F0502020204030204" pitchFamily="34" charset="0"/>
                <a:ea typeface="Times New Roman"/>
                <a:cs typeface="Calibri" panose="020F0502020204030204" pitchFamily="34" charset="0"/>
                <a:sym typeface="Times New Roman"/>
              </a:rPr>
              <a:t>matriks</a:t>
            </a:r>
            <a:r>
              <a:rPr lang="en-GB" sz="2400" dirty="0">
                <a:latin typeface="Calibri" panose="020F0502020204030204" pitchFamily="34" charset="0"/>
                <a:ea typeface="Times New Roman"/>
                <a:cs typeface="Calibri" panose="020F0502020204030204" pitchFamily="34" charset="0"/>
                <a:sym typeface="Times New Roman"/>
              </a:rPr>
              <a:t> BCG </a:t>
            </a:r>
            <a:r>
              <a:rPr lang="en-GB" sz="2400" dirty="0" err="1">
                <a:latin typeface="Calibri" panose="020F0502020204030204" pitchFamily="34" charset="0"/>
                <a:ea typeface="Times New Roman"/>
                <a:cs typeface="Calibri" panose="020F0502020204030204" pitchFamily="34" charset="0"/>
                <a:sym typeface="Times New Roman"/>
              </a:rPr>
              <a:t>menggambarkan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perbedaan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antar</a:t>
            </a:r>
            <a:r>
              <a:rPr lang="en-GB" sz="2400" dirty="0">
                <a:latin typeface="Calibri" panose="020F0502020204030204" pitchFamily="34" charset="0"/>
                <a:ea typeface="Times New Roman"/>
                <a:cs typeface="Calibri" panose="020F0502020204030204" pitchFamily="34" charset="0"/>
                <a:sym typeface="Times New Roman"/>
              </a:rPr>
              <a:t> divisi </a:t>
            </a:r>
            <a:r>
              <a:rPr lang="en-GB" sz="2400" dirty="0" err="1">
                <a:latin typeface="Calibri" panose="020F0502020204030204" pitchFamily="34" charset="0"/>
                <a:ea typeface="Times New Roman"/>
                <a:cs typeface="Calibri" panose="020F0502020204030204" pitchFamily="34" charset="0"/>
                <a:sym typeface="Times New Roman"/>
              </a:rPr>
              <a:t>dalam</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hal</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posisi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pangsa</a:t>
            </a:r>
            <a:r>
              <a:rPr lang="en-GB" sz="2400" dirty="0">
                <a:latin typeface="Calibri" panose="020F0502020204030204" pitchFamily="34" charset="0"/>
                <a:ea typeface="Times New Roman"/>
                <a:cs typeface="Calibri" panose="020F0502020204030204" pitchFamily="34" charset="0"/>
                <a:sym typeface="Times New Roman"/>
              </a:rPr>
              <a:t> pasar </a:t>
            </a:r>
            <a:r>
              <a:rPr lang="en-GB" sz="2400" dirty="0" err="1">
                <a:latin typeface="Calibri" panose="020F0502020204030204" pitchFamily="34" charset="0"/>
                <a:ea typeface="Times New Roman"/>
                <a:cs typeface="Calibri" panose="020F0502020204030204" pitchFamily="34" charset="0"/>
                <a:sym typeface="Times New Roman"/>
              </a:rPr>
              <a:t>relatif</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yaitu</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rasio</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pangsa</a:t>
            </a:r>
            <a:r>
              <a:rPr lang="en-GB" sz="2400" dirty="0">
                <a:latin typeface="Calibri" panose="020F0502020204030204" pitchFamily="34" charset="0"/>
                <a:ea typeface="Times New Roman"/>
                <a:cs typeface="Calibri" panose="020F0502020204030204" pitchFamily="34" charset="0"/>
                <a:sym typeface="Times New Roman"/>
              </a:rPr>
              <a:t> pasar divisi pada </a:t>
            </a:r>
            <a:r>
              <a:rPr lang="en-GB" sz="2400" dirty="0" err="1">
                <a:latin typeface="Calibri" panose="020F0502020204030204" pitchFamily="34" charset="0"/>
                <a:ea typeface="Times New Roman"/>
                <a:cs typeface="Calibri" panose="020F0502020204030204" pitchFamily="34" charset="0"/>
                <a:sym typeface="Times New Roman"/>
              </a:rPr>
              <a:t>suatu</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industri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terhadap</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pangsa</a:t>
            </a:r>
            <a:r>
              <a:rPr lang="en-GB" sz="2400" dirty="0">
                <a:latin typeface="Calibri" panose="020F0502020204030204" pitchFamily="34" charset="0"/>
                <a:ea typeface="Times New Roman"/>
                <a:cs typeface="Calibri" panose="020F0502020204030204" pitchFamily="34" charset="0"/>
                <a:sym typeface="Times New Roman"/>
              </a:rPr>
              <a:t> pasar </a:t>
            </a:r>
            <a:r>
              <a:rPr lang="en-GB" sz="2400" dirty="0" err="1">
                <a:latin typeface="Calibri" panose="020F0502020204030204" pitchFamily="34" charset="0"/>
                <a:ea typeface="Times New Roman"/>
                <a:cs typeface="Calibri" panose="020F0502020204030204" pitchFamily="34" charset="0"/>
                <a:sym typeface="Times New Roman"/>
              </a:rPr>
              <a:t>perusahaan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terbesar</a:t>
            </a:r>
            <a:r>
              <a:rPr lang="en-GB" sz="2400" dirty="0">
                <a:latin typeface="Calibri" panose="020F0502020204030204" pitchFamily="34" charset="0"/>
                <a:ea typeface="Times New Roman"/>
                <a:cs typeface="Calibri" panose="020F0502020204030204" pitchFamily="34" charset="0"/>
                <a:sym typeface="Times New Roman"/>
              </a:rPr>
              <a:t> pada </a:t>
            </a:r>
            <a:r>
              <a:rPr lang="en-GB" sz="2400" dirty="0" err="1">
                <a:latin typeface="Calibri" panose="020F0502020204030204" pitchFamily="34" charset="0"/>
                <a:ea typeface="Times New Roman"/>
                <a:cs typeface="Calibri" panose="020F0502020204030204" pitchFamily="34" charset="0"/>
                <a:sym typeface="Times New Roman"/>
              </a:rPr>
              <a:t>industri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tersebut</a:t>
            </a:r>
            <a:r>
              <a:rPr lang="en-GB" sz="2400" dirty="0">
                <a:latin typeface="Calibri" panose="020F0502020204030204" pitchFamily="34" charset="0"/>
                <a:ea typeface="Times New Roman"/>
                <a:cs typeface="Calibri" panose="020F0502020204030204" pitchFamily="34" charset="0"/>
                <a:sym typeface="Times New Roman"/>
              </a:rPr>
              <a:t>) dan </a:t>
            </a:r>
            <a:r>
              <a:rPr lang="en-GB" sz="2400" dirty="0" err="1">
                <a:latin typeface="Calibri" panose="020F0502020204030204" pitchFamily="34" charset="0"/>
                <a:ea typeface="Times New Roman"/>
                <a:cs typeface="Calibri" panose="020F0502020204030204" pitchFamily="34" charset="0"/>
                <a:sym typeface="Times New Roman"/>
              </a:rPr>
              <a:t>kecepatan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pertumbuhan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Matriks</a:t>
            </a:r>
            <a:r>
              <a:rPr lang="en-GB" sz="2400" dirty="0">
                <a:latin typeface="Calibri" panose="020F0502020204030204" pitchFamily="34" charset="0"/>
                <a:ea typeface="Times New Roman"/>
                <a:cs typeface="Calibri" panose="020F0502020204030204" pitchFamily="34" charset="0"/>
                <a:sym typeface="Times New Roman"/>
              </a:rPr>
              <a:t> BCG juga </a:t>
            </a:r>
            <a:r>
              <a:rPr lang="en-GB" sz="2400" dirty="0" err="1">
                <a:latin typeface="Calibri" panose="020F0502020204030204" pitchFamily="34" charset="0"/>
                <a:ea typeface="Times New Roman"/>
                <a:cs typeface="Calibri" panose="020F0502020204030204" pitchFamily="34" charset="0"/>
                <a:sym typeface="Times New Roman"/>
              </a:rPr>
              <a:t>memperhatikan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arus</a:t>
            </a:r>
            <a:r>
              <a:rPr lang="en-GB" sz="2400" dirty="0">
                <a:latin typeface="Calibri" panose="020F0502020204030204" pitchFamily="34" charset="0"/>
                <a:ea typeface="Times New Roman"/>
                <a:cs typeface="Calibri" panose="020F0502020204030204" pitchFamily="34" charset="0"/>
                <a:sym typeface="Times New Roman"/>
              </a:rPr>
              <a:t> kas, </a:t>
            </a:r>
            <a:r>
              <a:rPr lang="en-GB" sz="2400" dirty="0" err="1">
                <a:latin typeface="Calibri" panose="020F0502020204030204" pitchFamily="34" charset="0"/>
                <a:ea typeface="Times New Roman"/>
                <a:cs typeface="Calibri" panose="020F0502020204030204" pitchFamily="34" charset="0"/>
                <a:sym typeface="Times New Roman"/>
              </a:rPr>
              <a:t>karakteristik</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investasi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serta</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kebutuhan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berbagai</a:t>
            </a:r>
            <a:r>
              <a:rPr lang="en-GB" sz="2400" dirty="0">
                <a:latin typeface="Calibri" panose="020F0502020204030204" pitchFamily="34" charset="0"/>
                <a:ea typeface="Times New Roman"/>
                <a:cs typeface="Calibri" panose="020F0502020204030204" pitchFamily="34" charset="0"/>
                <a:sym typeface="Times New Roman"/>
              </a:rPr>
              <a:t> divisi </a:t>
            </a:r>
            <a:r>
              <a:rPr lang="en-GB" sz="2400" dirty="0" err="1">
                <a:latin typeface="Calibri" panose="020F0502020204030204" pitchFamily="34" charset="0"/>
                <a:ea typeface="Times New Roman"/>
                <a:cs typeface="Calibri" panose="020F0502020204030204" pitchFamily="34" charset="0"/>
                <a:sym typeface="Times New Roman"/>
              </a:rPr>
              <a:t>dari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suatu</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perusahaan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Matriks</a:t>
            </a:r>
            <a:r>
              <a:rPr lang="en-GB" sz="2400" dirty="0">
                <a:latin typeface="Calibri" panose="020F0502020204030204" pitchFamily="34" charset="0"/>
                <a:ea typeface="Times New Roman"/>
                <a:cs typeface="Calibri" panose="020F0502020204030204" pitchFamily="34" charset="0"/>
                <a:sym typeface="Times New Roman"/>
              </a:rPr>
              <a:t> BCG </a:t>
            </a:r>
            <a:r>
              <a:rPr lang="en-GB" sz="2400" dirty="0" err="1">
                <a:latin typeface="Calibri" panose="020F0502020204030204" pitchFamily="34" charset="0"/>
                <a:ea typeface="Times New Roman"/>
                <a:cs typeface="Calibri" panose="020F0502020204030204" pitchFamily="34" charset="0"/>
                <a:sym typeface="Times New Roman"/>
              </a:rPr>
              <a:t>terdiri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atas</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sumbu</a:t>
            </a:r>
            <a:r>
              <a:rPr lang="en-GB" sz="2400" dirty="0">
                <a:latin typeface="Calibri" panose="020F0502020204030204" pitchFamily="34" charset="0"/>
                <a:ea typeface="Times New Roman"/>
                <a:cs typeface="Calibri" panose="020F0502020204030204" pitchFamily="34" charset="0"/>
                <a:sym typeface="Times New Roman"/>
              </a:rPr>
              <a:t> X yang </a:t>
            </a:r>
            <a:r>
              <a:rPr lang="en-GB" sz="2400" dirty="0" err="1">
                <a:latin typeface="Calibri" panose="020F0502020204030204" pitchFamily="34" charset="0"/>
                <a:ea typeface="Times New Roman"/>
                <a:cs typeface="Calibri" panose="020F0502020204030204" pitchFamily="34" charset="0"/>
                <a:sym typeface="Times New Roman"/>
              </a:rPr>
              <a:t>menunjukkan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posisi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pangsa</a:t>
            </a:r>
            <a:r>
              <a:rPr lang="en-GB" sz="2400" dirty="0">
                <a:latin typeface="Calibri" panose="020F0502020204030204" pitchFamily="34" charset="0"/>
                <a:ea typeface="Times New Roman"/>
                <a:cs typeface="Calibri" panose="020F0502020204030204" pitchFamily="34" charset="0"/>
                <a:sym typeface="Times New Roman"/>
              </a:rPr>
              <a:t> pasar </a:t>
            </a:r>
            <a:r>
              <a:rPr lang="en-GB" sz="2400" dirty="0" err="1">
                <a:latin typeface="Calibri" panose="020F0502020204030204" pitchFamily="34" charset="0"/>
                <a:ea typeface="Times New Roman"/>
                <a:cs typeface="Calibri" panose="020F0502020204030204" pitchFamily="34" charset="0"/>
                <a:sym typeface="Times New Roman"/>
              </a:rPr>
              <a:t>relatif</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dengan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nilai</a:t>
            </a:r>
            <a:r>
              <a:rPr lang="en-GB" sz="2400" dirty="0">
                <a:latin typeface="Calibri" panose="020F0502020204030204" pitchFamily="34" charset="0"/>
                <a:ea typeface="Times New Roman"/>
                <a:cs typeface="Calibri" panose="020F0502020204030204" pitchFamily="34" charset="0"/>
                <a:sym typeface="Times New Roman"/>
              </a:rPr>
              <a:t> 0,0 (</a:t>
            </a:r>
            <a:r>
              <a:rPr lang="en-GB" sz="2400" dirty="0" err="1">
                <a:latin typeface="Calibri" panose="020F0502020204030204" pitchFamily="34" charset="0"/>
                <a:ea typeface="Times New Roman"/>
                <a:cs typeface="Calibri" panose="020F0502020204030204" pitchFamily="34" charset="0"/>
                <a:sym typeface="Times New Roman"/>
              </a:rPr>
              <a:t>rendah</a:t>
            </a:r>
            <a:r>
              <a:rPr lang="en-GB" sz="2400" dirty="0">
                <a:latin typeface="Calibri" panose="020F0502020204030204" pitchFamily="34" charset="0"/>
                <a:ea typeface="Times New Roman"/>
                <a:cs typeface="Calibri" panose="020F0502020204030204" pitchFamily="34" charset="0"/>
                <a:sym typeface="Times New Roman"/>
              </a:rPr>
              <a:t>) ; 0,5 (</a:t>
            </a:r>
            <a:r>
              <a:rPr lang="en-GB" sz="2400" dirty="0" err="1">
                <a:latin typeface="Calibri" panose="020F0502020204030204" pitchFamily="34" charset="0"/>
                <a:ea typeface="Times New Roman"/>
                <a:cs typeface="Calibri" panose="020F0502020204030204" pitchFamily="34" charset="0"/>
                <a:sym typeface="Times New Roman"/>
              </a:rPr>
              <a:t>sedang</a:t>
            </a:r>
            <a:r>
              <a:rPr lang="en-GB" sz="2400" dirty="0">
                <a:latin typeface="Calibri" panose="020F0502020204030204" pitchFamily="34" charset="0"/>
                <a:ea typeface="Times New Roman"/>
                <a:cs typeface="Calibri" panose="020F0502020204030204" pitchFamily="34" charset="0"/>
                <a:sym typeface="Times New Roman"/>
              </a:rPr>
              <a:t>) ; 1,0 (</a:t>
            </a:r>
            <a:r>
              <a:rPr lang="en-GB" sz="2400" dirty="0" err="1">
                <a:latin typeface="Calibri" panose="020F0502020204030204" pitchFamily="34" charset="0"/>
                <a:ea typeface="Times New Roman"/>
                <a:cs typeface="Calibri" panose="020F0502020204030204" pitchFamily="34" charset="0"/>
                <a:sym typeface="Times New Roman"/>
              </a:rPr>
              <a:t>tinggi</a:t>
            </a:r>
            <a:r>
              <a:rPr lang="en-GB" sz="2400" dirty="0">
                <a:latin typeface="Calibri" panose="020F0502020204030204" pitchFamily="34" charset="0"/>
                <a:ea typeface="Times New Roman"/>
                <a:cs typeface="Calibri" panose="020F0502020204030204" pitchFamily="34" charset="0"/>
                <a:sym typeface="Times New Roman"/>
              </a:rPr>
              <a:t>) dan </a:t>
            </a:r>
            <a:r>
              <a:rPr lang="en-GB" sz="2400" dirty="0" err="1">
                <a:latin typeface="Calibri" panose="020F0502020204030204" pitchFamily="34" charset="0"/>
                <a:ea typeface="Times New Roman"/>
                <a:cs typeface="Calibri" panose="020F0502020204030204" pitchFamily="34" charset="0"/>
                <a:sym typeface="Times New Roman"/>
              </a:rPr>
              <a:t>sumbu</a:t>
            </a:r>
            <a:r>
              <a:rPr lang="en-GB" sz="2400" dirty="0">
                <a:latin typeface="Calibri" panose="020F0502020204030204" pitchFamily="34" charset="0"/>
                <a:ea typeface="Times New Roman"/>
                <a:cs typeface="Calibri" panose="020F0502020204030204" pitchFamily="34" charset="0"/>
                <a:sym typeface="Times New Roman"/>
              </a:rPr>
              <a:t> Y </a:t>
            </a:r>
            <a:r>
              <a:rPr lang="en-GB" sz="2400" dirty="0" err="1">
                <a:latin typeface="Calibri" panose="020F0502020204030204" pitchFamily="34" charset="0"/>
                <a:ea typeface="Times New Roman"/>
                <a:cs typeface="Calibri" panose="020F0502020204030204" pitchFamily="34" charset="0"/>
                <a:sym typeface="Times New Roman"/>
              </a:rPr>
              <a:t>menunjukkan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kecepatan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pertumbuhan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penjualan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industri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dalam</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bentuk</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persentase</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dengan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nilai</a:t>
            </a:r>
            <a:r>
              <a:rPr lang="en-GB" sz="2400" dirty="0">
                <a:latin typeface="Calibri" panose="020F0502020204030204" pitchFamily="34" charset="0"/>
                <a:ea typeface="Times New Roman"/>
                <a:cs typeface="Calibri" panose="020F0502020204030204" pitchFamily="34" charset="0"/>
                <a:sym typeface="Times New Roman"/>
              </a:rPr>
              <a:t> -20 (</a:t>
            </a:r>
            <a:r>
              <a:rPr lang="en-GB" sz="2400" dirty="0" err="1">
                <a:latin typeface="Calibri" panose="020F0502020204030204" pitchFamily="34" charset="0"/>
                <a:ea typeface="Times New Roman"/>
                <a:cs typeface="Calibri" panose="020F0502020204030204" pitchFamily="34" charset="0"/>
                <a:sym typeface="Times New Roman"/>
              </a:rPr>
              <a:t>rendah</a:t>
            </a:r>
            <a:r>
              <a:rPr lang="en-GB" sz="2400" dirty="0">
                <a:latin typeface="Calibri" panose="020F0502020204030204" pitchFamily="34" charset="0"/>
                <a:ea typeface="Times New Roman"/>
                <a:cs typeface="Calibri" panose="020F0502020204030204" pitchFamily="34" charset="0"/>
                <a:sym typeface="Times New Roman"/>
              </a:rPr>
              <a:t>); 0 (</a:t>
            </a:r>
            <a:r>
              <a:rPr lang="en-GB" sz="2400" dirty="0" err="1">
                <a:latin typeface="Calibri" panose="020F0502020204030204" pitchFamily="34" charset="0"/>
                <a:ea typeface="Times New Roman"/>
                <a:cs typeface="Calibri" panose="020F0502020204030204" pitchFamily="34" charset="0"/>
                <a:sym typeface="Times New Roman"/>
              </a:rPr>
              <a:t>sedang</a:t>
            </a:r>
            <a:r>
              <a:rPr lang="en-GB" sz="2400" dirty="0">
                <a:latin typeface="Calibri" panose="020F0502020204030204" pitchFamily="34" charset="0"/>
                <a:ea typeface="Times New Roman"/>
                <a:cs typeface="Calibri" panose="020F0502020204030204" pitchFamily="34" charset="0"/>
                <a:sym typeface="Times New Roman"/>
              </a:rPr>
              <a:t>); +20 (</a:t>
            </a:r>
            <a:r>
              <a:rPr lang="en-GB" sz="2400" dirty="0" err="1">
                <a:latin typeface="Calibri" panose="020F0502020204030204" pitchFamily="34" charset="0"/>
                <a:ea typeface="Times New Roman"/>
                <a:cs typeface="Calibri" panose="020F0502020204030204" pitchFamily="34" charset="0"/>
                <a:sym typeface="Times New Roman"/>
              </a:rPr>
              <a:t>tinggi</a:t>
            </a:r>
            <a:r>
              <a:rPr lang="en-GB" sz="2400" dirty="0">
                <a:latin typeface="Calibri" panose="020F0502020204030204" pitchFamily="34" charset="0"/>
                <a:ea typeface="Times New Roman"/>
                <a:cs typeface="Calibri" panose="020F0502020204030204" pitchFamily="34" charset="0"/>
                <a:sym typeface="Times New Roman"/>
              </a:rPr>
              <a:t>). </a:t>
            </a:r>
            <a:endParaRPr lang="en-GB" sz="2400" dirty="0">
              <a:latin typeface="Calibri" panose="020F0502020204030204" pitchFamily="34" charset="0"/>
              <a:cs typeface="Calibri" panose="020F0502020204030204" pitchFamily="34" charset="0"/>
            </a:endParaRPr>
          </a:p>
          <a:p>
            <a:pPr marL="0" lvl="0" indent="0" algn="just" rtl="0">
              <a:lnSpc>
                <a:spcPct val="90000"/>
              </a:lnSpc>
              <a:spcBef>
                <a:spcPts val="0"/>
              </a:spcBef>
              <a:spcAft>
                <a:spcPts val="0"/>
              </a:spcAft>
              <a:buClr>
                <a:schemeClr val="dk1"/>
              </a:buClr>
              <a:buSzPts val="2400"/>
              <a:buNone/>
            </a:pPr>
            <a:endParaRPr lang="en-GB" sz="2400" dirty="0">
              <a:latin typeface="Calibri" panose="020F0502020204030204" pitchFamily="34" charset="0"/>
              <a:cs typeface="Calibri" panose="020F0502020204030204" pitchFamily="34" charset="0"/>
              <a:sym typeface="Calibri"/>
            </a:endParaRPr>
          </a:p>
        </p:txBody>
      </p:sp>
      <p:sp>
        <p:nvSpPr>
          <p:cNvPr id="4" name="Google Shape;162;p2">
            <a:extLst>
              <a:ext uri="{FF2B5EF4-FFF2-40B4-BE49-F238E27FC236}">
                <a16:creationId xmlns:a16="http://schemas.microsoft.com/office/drawing/2014/main" id="{D29670C9-7473-4B41-B5FF-C90E0C1B0493}"/>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3592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1"/>
          <p:cNvSpPr txBox="1">
            <a:spLocks noGrp="1"/>
          </p:cNvSpPr>
          <p:nvPr>
            <p:ph type="title"/>
          </p:nvPr>
        </p:nvSpPr>
        <p:spPr>
          <a:xfrm>
            <a:off x="838200" y="163481"/>
            <a:ext cx="10515600" cy="7390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Helvetica Neue"/>
              <a:buNone/>
            </a:pPr>
            <a:r>
              <a:rPr lang="en-GB"/>
              <a:t>Matrix BCG</a:t>
            </a:r>
            <a:endParaRPr/>
          </a:p>
        </p:txBody>
      </p:sp>
      <p:sp>
        <p:nvSpPr>
          <p:cNvPr id="470" name="Google Shape;470;p21"/>
          <p:cNvSpPr/>
          <p:nvPr/>
        </p:nvSpPr>
        <p:spPr>
          <a:xfrm>
            <a:off x="7019528" y="1882335"/>
            <a:ext cx="4334272" cy="800219"/>
          </a:xfrm>
          <a:prstGeom prst="rect">
            <a:avLst/>
          </a:prstGeom>
          <a:solidFill>
            <a:srgbClr val="CCCCCC">
              <a:alpha val="40000"/>
            </a:srgbClr>
          </a:solidFill>
          <a:ln>
            <a:noFill/>
          </a:ln>
        </p:spPr>
        <p:txBody>
          <a:bodyPr spcFirstLastPara="1" wrap="square" lIns="182875" tIns="91425" rIns="182875" bIns="91425" anchor="t" anchorCtr="0">
            <a:spAutoFit/>
          </a:bodyPr>
          <a:lstStyle/>
          <a:p>
            <a:pPr marL="0" marR="0" lvl="0" indent="0" algn="just" rtl="0">
              <a:spcBef>
                <a:spcPts val="0"/>
              </a:spcBef>
              <a:spcAft>
                <a:spcPts val="0"/>
              </a:spcAft>
              <a:buNone/>
            </a:pPr>
            <a:r>
              <a:rPr lang="en-GB" sz="1000" dirty="0" err="1">
                <a:solidFill>
                  <a:schemeClr val="dk1"/>
                </a:solidFill>
                <a:latin typeface="Calibri"/>
                <a:ea typeface="Calibri"/>
                <a:cs typeface="Calibri"/>
                <a:sym typeface="Calibri"/>
              </a:rPr>
              <a:t>Kuadran</a:t>
            </a:r>
            <a:r>
              <a:rPr lang="en-GB" sz="1000" dirty="0">
                <a:solidFill>
                  <a:schemeClr val="dk1"/>
                </a:solidFill>
                <a:latin typeface="Calibri"/>
                <a:ea typeface="Calibri"/>
                <a:cs typeface="Calibri"/>
                <a:sym typeface="Calibri"/>
              </a:rPr>
              <a:t> I </a:t>
            </a:r>
            <a:r>
              <a:rPr lang="en-GB" sz="1000" dirty="0" err="1">
                <a:solidFill>
                  <a:schemeClr val="dk1"/>
                </a:solidFill>
                <a:latin typeface="Calibri"/>
                <a:ea typeface="Calibri"/>
                <a:cs typeface="Calibri"/>
                <a:sym typeface="Calibri"/>
              </a:rPr>
              <a:t>menunjukkan</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posisi</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pangsa</a:t>
            </a:r>
            <a:r>
              <a:rPr lang="en-GB" sz="1000" dirty="0">
                <a:solidFill>
                  <a:schemeClr val="dk1"/>
                </a:solidFill>
                <a:latin typeface="Calibri"/>
                <a:ea typeface="Calibri"/>
                <a:cs typeface="Calibri"/>
                <a:sym typeface="Calibri"/>
              </a:rPr>
              <a:t> pasar </a:t>
            </a:r>
            <a:r>
              <a:rPr lang="en-GB" sz="1000" dirty="0" err="1">
                <a:solidFill>
                  <a:schemeClr val="dk1"/>
                </a:solidFill>
                <a:latin typeface="Calibri"/>
                <a:ea typeface="Calibri"/>
                <a:cs typeface="Calibri"/>
                <a:sym typeface="Calibri"/>
              </a:rPr>
              <a:t>relatif</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rendah</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tetapi</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dapat</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bersaing</a:t>
            </a:r>
            <a:r>
              <a:rPr lang="en-GB" sz="1000" dirty="0">
                <a:solidFill>
                  <a:schemeClr val="dk1"/>
                </a:solidFill>
                <a:latin typeface="Calibri"/>
                <a:ea typeface="Calibri"/>
                <a:cs typeface="Calibri"/>
                <a:sym typeface="Calibri"/>
              </a:rPr>
              <a:t>, dan </a:t>
            </a:r>
            <a:r>
              <a:rPr lang="en-GB" sz="1000" dirty="0" err="1">
                <a:solidFill>
                  <a:schemeClr val="dk1"/>
                </a:solidFill>
                <a:latin typeface="Calibri"/>
                <a:ea typeface="Calibri"/>
                <a:cs typeface="Calibri"/>
                <a:sym typeface="Calibri"/>
              </a:rPr>
              <a:t>kecepatan</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pertumbuhannya</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tinggi</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Kuadran</a:t>
            </a:r>
            <a:r>
              <a:rPr lang="en-GB" sz="1000" dirty="0">
                <a:solidFill>
                  <a:schemeClr val="dk1"/>
                </a:solidFill>
                <a:latin typeface="Calibri"/>
                <a:ea typeface="Calibri"/>
                <a:cs typeface="Calibri"/>
                <a:sym typeface="Calibri"/>
              </a:rPr>
              <a:t> I </a:t>
            </a:r>
            <a:r>
              <a:rPr lang="en-GB" sz="1000" dirty="0" err="1">
                <a:solidFill>
                  <a:schemeClr val="dk1"/>
                </a:solidFill>
                <a:latin typeface="Calibri"/>
                <a:ea typeface="Calibri"/>
                <a:cs typeface="Calibri"/>
                <a:sym typeface="Calibri"/>
              </a:rPr>
              <a:t>disebut</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dengan</a:t>
            </a:r>
            <a:r>
              <a:rPr lang="en-GB" sz="1000" dirty="0">
                <a:solidFill>
                  <a:schemeClr val="dk1"/>
                </a:solidFill>
                <a:latin typeface="Calibri"/>
                <a:ea typeface="Calibri"/>
                <a:cs typeface="Calibri"/>
                <a:sym typeface="Calibri"/>
              </a:rPr>
              <a:t> </a:t>
            </a:r>
            <a:r>
              <a:rPr lang="en-GB" sz="1000" b="1" dirty="0">
                <a:solidFill>
                  <a:schemeClr val="dk1"/>
                </a:solidFill>
                <a:latin typeface="Calibri"/>
                <a:ea typeface="Calibri"/>
                <a:cs typeface="Calibri"/>
                <a:sym typeface="Calibri"/>
              </a:rPr>
              <a:t>Tanda Tanya</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maksudnya</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apakah</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perusahaan</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tersebut</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akan</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memperkuat</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dengan</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menjalankan</a:t>
            </a:r>
            <a:r>
              <a:rPr lang="en-GB" sz="1000" dirty="0">
                <a:solidFill>
                  <a:schemeClr val="dk1"/>
                </a:solidFill>
                <a:latin typeface="Calibri"/>
                <a:ea typeface="Calibri"/>
                <a:cs typeface="Calibri"/>
                <a:sym typeface="Calibri"/>
              </a:rPr>
              <a:t> strategi </a:t>
            </a:r>
            <a:r>
              <a:rPr lang="en-GB" sz="1000" dirty="0" err="1">
                <a:solidFill>
                  <a:schemeClr val="dk1"/>
                </a:solidFill>
                <a:latin typeface="Calibri"/>
                <a:ea typeface="Calibri"/>
                <a:cs typeface="Calibri"/>
                <a:sym typeface="Calibri"/>
              </a:rPr>
              <a:t>intensif</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ataukah</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malah</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menjualnya</a:t>
            </a:r>
            <a:r>
              <a:rPr lang="en-GB" sz="1000" dirty="0">
                <a:solidFill>
                  <a:schemeClr val="dk1"/>
                </a:solidFill>
                <a:latin typeface="Calibri"/>
                <a:ea typeface="Calibri"/>
                <a:cs typeface="Calibri"/>
                <a:sym typeface="Calibri"/>
              </a:rPr>
              <a:t>.</a:t>
            </a:r>
            <a:endParaRPr sz="1000" dirty="0">
              <a:solidFill>
                <a:schemeClr val="dk1"/>
              </a:solidFill>
              <a:latin typeface="Calibri"/>
              <a:ea typeface="Calibri"/>
              <a:cs typeface="Calibri"/>
              <a:sym typeface="Calibri"/>
            </a:endParaRPr>
          </a:p>
        </p:txBody>
      </p:sp>
      <p:sp>
        <p:nvSpPr>
          <p:cNvPr id="471" name="Google Shape;471;p21"/>
          <p:cNvSpPr/>
          <p:nvPr/>
        </p:nvSpPr>
        <p:spPr>
          <a:xfrm>
            <a:off x="7019526" y="2958099"/>
            <a:ext cx="4334273" cy="954107"/>
          </a:xfrm>
          <a:prstGeom prst="rect">
            <a:avLst/>
          </a:prstGeom>
          <a:solidFill>
            <a:srgbClr val="CCCCCC">
              <a:alpha val="40000"/>
            </a:srgbClr>
          </a:solidFill>
          <a:ln>
            <a:noFill/>
          </a:ln>
        </p:spPr>
        <p:txBody>
          <a:bodyPr spcFirstLastPara="1" wrap="square" lIns="182875" tIns="91425" rIns="182875" bIns="91425" anchor="t" anchorCtr="0">
            <a:spAutoFit/>
          </a:bodyPr>
          <a:lstStyle/>
          <a:p>
            <a:pPr marL="0" marR="0" lvl="0" indent="0" algn="just" rtl="0">
              <a:spcBef>
                <a:spcPts val="0"/>
              </a:spcBef>
              <a:spcAft>
                <a:spcPts val="0"/>
              </a:spcAft>
              <a:buNone/>
            </a:pPr>
            <a:r>
              <a:rPr lang="en-GB" sz="1000">
                <a:solidFill>
                  <a:schemeClr val="dk1"/>
                </a:solidFill>
                <a:latin typeface="Calibri"/>
                <a:ea typeface="Calibri"/>
                <a:cs typeface="Calibri"/>
                <a:sym typeface="Calibri"/>
              </a:rPr>
              <a:t>Kuadran II disebut juga dengan </a:t>
            </a:r>
            <a:r>
              <a:rPr lang="en-GB" sz="1000" b="1">
                <a:solidFill>
                  <a:schemeClr val="dk1"/>
                </a:solidFill>
                <a:latin typeface="Calibri"/>
                <a:ea typeface="Calibri"/>
                <a:cs typeface="Calibri"/>
                <a:sym typeface="Calibri"/>
              </a:rPr>
              <a:t>Bintang</a:t>
            </a:r>
            <a:r>
              <a:rPr lang="en-GB" sz="1000">
                <a:solidFill>
                  <a:schemeClr val="dk1"/>
                </a:solidFill>
                <a:latin typeface="Calibri"/>
                <a:ea typeface="Calibri"/>
                <a:cs typeface="Calibri"/>
                <a:sym typeface="Calibri"/>
              </a:rPr>
              <a:t> karena menunjukkan posisi pangsa pasar relatif dan kecepatan pertumbuhannya tinggi. Tipe strategi untuk kuadran ini yaitu berupa integrasi ke belakang, integrasi ke depan, integrasi horizontal, penetrasi pasar, pengembangan pasar, pengembangan produk dan usaha patungan.</a:t>
            </a:r>
            <a:endParaRPr sz="1800">
              <a:solidFill>
                <a:schemeClr val="dk1"/>
              </a:solidFill>
              <a:latin typeface="Calibri"/>
              <a:ea typeface="Calibri"/>
              <a:cs typeface="Calibri"/>
              <a:sym typeface="Calibri"/>
            </a:endParaRPr>
          </a:p>
        </p:txBody>
      </p:sp>
      <p:sp>
        <p:nvSpPr>
          <p:cNvPr id="472" name="Google Shape;472;p21"/>
          <p:cNvSpPr/>
          <p:nvPr/>
        </p:nvSpPr>
        <p:spPr>
          <a:xfrm>
            <a:off x="7019526" y="4033863"/>
            <a:ext cx="4334273" cy="954107"/>
          </a:xfrm>
          <a:prstGeom prst="rect">
            <a:avLst/>
          </a:prstGeom>
          <a:solidFill>
            <a:srgbClr val="CCCCCC">
              <a:alpha val="40000"/>
            </a:srgbClr>
          </a:solidFill>
          <a:ln>
            <a:noFill/>
          </a:ln>
        </p:spPr>
        <p:txBody>
          <a:bodyPr spcFirstLastPara="1" wrap="square" lIns="182875" tIns="91425" rIns="182875" bIns="91425" anchor="t" anchorCtr="0">
            <a:spAutoFit/>
          </a:bodyPr>
          <a:lstStyle/>
          <a:p>
            <a:pPr marL="0" marR="0" lvl="0" indent="0" algn="just" rtl="0">
              <a:spcBef>
                <a:spcPts val="0"/>
              </a:spcBef>
              <a:spcAft>
                <a:spcPts val="0"/>
              </a:spcAft>
              <a:buNone/>
            </a:pPr>
            <a:r>
              <a:rPr lang="en-GB" sz="1000">
                <a:solidFill>
                  <a:schemeClr val="dk1"/>
                </a:solidFill>
                <a:latin typeface="Calibri"/>
                <a:ea typeface="Calibri"/>
                <a:cs typeface="Calibri"/>
                <a:sym typeface="Calibri"/>
              </a:rPr>
              <a:t>Kuadran III disebut sebagai </a:t>
            </a:r>
            <a:r>
              <a:rPr lang="en-GB" sz="1000" b="1">
                <a:solidFill>
                  <a:schemeClr val="dk1"/>
                </a:solidFill>
                <a:latin typeface="Calibri"/>
                <a:ea typeface="Calibri"/>
                <a:cs typeface="Calibri"/>
                <a:sym typeface="Calibri"/>
              </a:rPr>
              <a:t>Sapi Perah </a:t>
            </a:r>
            <a:r>
              <a:rPr lang="en-GB" sz="1000">
                <a:solidFill>
                  <a:schemeClr val="dk1"/>
                </a:solidFill>
                <a:latin typeface="Calibri"/>
                <a:ea typeface="Calibri"/>
                <a:cs typeface="Calibri"/>
                <a:sym typeface="Calibri"/>
              </a:rPr>
              <a:t>menunjukkan posisi pangsa pasar relatif tinggi akan tetapi kecepatan pertumbuhannya lambat, tipe strategi ketika posisinya kuat yaitu pengembangan produk dan diversifikasi konsentrik, akan tetapi jika posisinya lemah maka strateginya penghematan atau divestasi. </a:t>
            </a:r>
            <a:endParaRPr sz="1000">
              <a:solidFill>
                <a:schemeClr val="dk1"/>
              </a:solidFill>
              <a:latin typeface="Calibri"/>
              <a:ea typeface="Calibri"/>
              <a:cs typeface="Calibri"/>
              <a:sym typeface="Calibri"/>
            </a:endParaRPr>
          </a:p>
        </p:txBody>
      </p:sp>
      <p:sp>
        <p:nvSpPr>
          <p:cNvPr id="473" name="Google Shape;473;p21"/>
          <p:cNvSpPr/>
          <p:nvPr/>
        </p:nvSpPr>
        <p:spPr>
          <a:xfrm>
            <a:off x="7031303" y="5109628"/>
            <a:ext cx="4334273" cy="800219"/>
          </a:xfrm>
          <a:prstGeom prst="rect">
            <a:avLst/>
          </a:prstGeom>
          <a:solidFill>
            <a:srgbClr val="CCCCCC">
              <a:alpha val="40000"/>
            </a:srgbClr>
          </a:solidFill>
          <a:ln>
            <a:noFill/>
          </a:ln>
        </p:spPr>
        <p:txBody>
          <a:bodyPr spcFirstLastPara="1" wrap="square" lIns="182875" tIns="91425" rIns="182875" bIns="91425" anchor="t" anchorCtr="0">
            <a:spAutoFit/>
          </a:bodyPr>
          <a:lstStyle/>
          <a:p>
            <a:pPr marL="0" marR="0" lvl="0" indent="0" algn="just" rtl="0">
              <a:spcBef>
                <a:spcPts val="0"/>
              </a:spcBef>
              <a:spcAft>
                <a:spcPts val="0"/>
              </a:spcAft>
              <a:buNone/>
            </a:pPr>
            <a:r>
              <a:rPr lang="en-GB" sz="1000">
                <a:solidFill>
                  <a:schemeClr val="dk1"/>
                </a:solidFill>
                <a:latin typeface="Calibri"/>
                <a:ea typeface="Calibri"/>
                <a:cs typeface="Calibri"/>
                <a:sym typeface="Calibri"/>
              </a:rPr>
              <a:t>Kuadran IV posisi ini disebut juga dengan </a:t>
            </a:r>
            <a:r>
              <a:rPr lang="en-GB" sz="1000" b="1">
                <a:solidFill>
                  <a:schemeClr val="dk1"/>
                </a:solidFill>
                <a:latin typeface="Calibri"/>
                <a:ea typeface="Calibri"/>
                <a:cs typeface="Calibri"/>
                <a:sym typeface="Calibri"/>
              </a:rPr>
              <a:t>Anjing</a:t>
            </a:r>
            <a:r>
              <a:rPr lang="en-GB" sz="1000">
                <a:solidFill>
                  <a:schemeClr val="dk1"/>
                </a:solidFill>
                <a:latin typeface="Calibri"/>
                <a:ea typeface="Calibri"/>
                <a:cs typeface="Calibri"/>
                <a:sym typeface="Calibri"/>
              </a:rPr>
              <a:t>, pada kuadran ini posisi pangsa pasar relatif rendah dan kecepatan pertumbuhannya lambat atau tidak ada pertumbuhan, tipe strategi pada posisi ini yaitu likuidasi, divestasi, dan penghematan.</a:t>
            </a:r>
            <a:endParaRPr sz="1000">
              <a:solidFill>
                <a:schemeClr val="dk1"/>
              </a:solidFill>
              <a:latin typeface="Calibri"/>
              <a:ea typeface="Calibri"/>
              <a:cs typeface="Calibri"/>
              <a:sym typeface="Calibri"/>
            </a:endParaRPr>
          </a:p>
        </p:txBody>
      </p:sp>
      <p:sp>
        <p:nvSpPr>
          <p:cNvPr id="474" name="Google Shape;474;p21"/>
          <p:cNvSpPr/>
          <p:nvPr/>
        </p:nvSpPr>
        <p:spPr>
          <a:xfrm>
            <a:off x="1371708" y="1863716"/>
            <a:ext cx="2052828" cy="2052228"/>
          </a:xfrm>
          <a:prstGeom prst="rect">
            <a:avLst/>
          </a:prstGeom>
          <a:solidFill>
            <a:schemeClr val="accent3"/>
          </a:solidFill>
          <a:ln w="38100" cap="flat" cmpd="sng">
            <a:solidFill>
              <a:srgbClr val="F0EEE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STARS</a:t>
            </a:r>
            <a:endParaRPr/>
          </a:p>
        </p:txBody>
      </p:sp>
      <p:sp>
        <p:nvSpPr>
          <p:cNvPr id="475" name="Google Shape;475;p21"/>
          <p:cNvSpPr/>
          <p:nvPr/>
        </p:nvSpPr>
        <p:spPr>
          <a:xfrm>
            <a:off x="1371708" y="3915944"/>
            <a:ext cx="2052828" cy="2052228"/>
          </a:xfrm>
          <a:prstGeom prst="rect">
            <a:avLst/>
          </a:prstGeom>
          <a:solidFill>
            <a:schemeClr val="dk2"/>
          </a:solidFill>
          <a:ln w="38100" cap="flat" cmpd="sng">
            <a:solidFill>
              <a:srgbClr val="F0EEE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CASH COWS</a:t>
            </a:r>
            <a:endParaRPr/>
          </a:p>
        </p:txBody>
      </p:sp>
      <p:sp>
        <p:nvSpPr>
          <p:cNvPr id="476" name="Google Shape;476;p21"/>
          <p:cNvSpPr/>
          <p:nvPr/>
        </p:nvSpPr>
        <p:spPr>
          <a:xfrm>
            <a:off x="3424536" y="1863716"/>
            <a:ext cx="2052828" cy="2052228"/>
          </a:xfrm>
          <a:prstGeom prst="rect">
            <a:avLst/>
          </a:prstGeom>
          <a:solidFill>
            <a:schemeClr val="accent4"/>
          </a:solidFill>
          <a:ln w="38100" cap="flat" cmpd="sng">
            <a:solidFill>
              <a:srgbClr val="F0EEE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QUESTION MARKS</a:t>
            </a:r>
            <a:endParaRPr/>
          </a:p>
        </p:txBody>
      </p:sp>
      <p:sp>
        <p:nvSpPr>
          <p:cNvPr id="477" name="Google Shape;477;p21"/>
          <p:cNvSpPr/>
          <p:nvPr/>
        </p:nvSpPr>
        <p:spPr>
          <a:xfrm>
            <a:off x="3424536" y="3915944"/>
            <a:ext cx="2052828" cy="2052228"/>
          </a:xfrm>
          <a:prstGeom prst="rect">
            <a:avLst/>
          </a:prstGeom>
          <a:solidFill>
            <a:schemeClr val="accent5"/>
          </a:solidFill>
          <a:ln w="38100" cap="flat" cmpd="sng">
            <a:solidFill>
              <a:srgbClr val="F0EEEF"/>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DOGS</a:t>
            </a:r>
            <a:endParaRPr/>
          </a:p>
        </p:txBody>
      </p:sp>
      <p:pic>
        <p:nvPicPr>
          <p:cNvPr id="478" name="Google Shape;478;p21" descr="Cow"/>
          <p:cNvPicPr preferRelativeResize="0"/>
          <p:nvPr/>
        </p:nvPicPr>
        <p:blipFill rotWithShape="1">
          <a:blip r:embed="rId3">
            <a:alphaModFix/>
          </a:blip>
          <a:srcRect/>
          <a:stretch/>
        </p:blipFill>
        <p:spPr>
          <a:xfrm>
            <a:off x="1582620" y="4048441"/>
            <a:ext cx="1631003" cy="1631003"/>
          </a:xfrm>
          <a:prstGeom prst="rect">
            <a:avLst/>
          </a:prstGeom>
          <a:noFill/>
          <a:ln>
            <a:noFill/>
          </a:ln>
        </p:spPr>
      </p:pic>
      <p:pic>
        <p:nvPicPr>
          <p:cNvPr id="479" name="Google Shape;479;p21" descr="Shooting star"/>
          <p:cNvPicPr preferRelativeResize="0"/>
          <p:nvPr/>
        </p:nvPicPr>
        <p:blipFill rotWithShape="1">
          <a:blip r:embed="rId4">
            <a:alphaModFix/>
          </a:blip>
          <a:srcRect/>
          <a:stretch/>
        </p:blipFill>
        <p:spPr>
          <a:xfrm>
            <a:off x="1582620" y="2187661"/>
            <a:ext cx="1631003" cy="1631003"/>
          </a:xfrm>
          <a:prstGeom prst="rect">
            <a:avLst/>
          </a:prstGeom>
          <a:noFill/>
          <a:ln>
            <a:noFill/>
          </a:ln>
        </p:spPr>
      </p:pic>
      <p:pic>
        <p:nvPicPr>
          <p:cNvPr id="480" name="Google Shape;480;p21" descr="Help"/>
          <p:cNvPicPr preferRelativeResize="0"/>
          <p:nvPr/>
        </p:nvPicPr>
        <p:blipFill rotWithShape="1">
          <a:blip r:embed="rId5">
            <a:alphaModFix/>
          </a:blip>
          <a:srcRect/>
          <a:stretch/>
        </p:blipFill>
        <p:spPr>
          <a:xfrm>
            <a:off x="3635448" y="2187661"/>
            <a:ext cx="1631003" cy="1631003"/>
          </a:xfrm>
          <a:prstGeom prst="rect">
            <a:avLst/>
          </a:prstGeom>
          <a:noFill/>
          <a:ln>
            <a:noFill/>
          </a:ln>
        </p:spPr>
      </p:pic>
      <p:pic>
        <p:nvPicPr>
          <p:cNvPr id="481" name="Google Shape;481;p21" descr="Dog"/>
          <p:cNvPicPr preferRelativeResize="0"/>
          <p:nvPr/>
        </p:nvPicPr>
        <p:blipFill rotWithShape="1">
          <a:blip r:embed="rId6">
            <a:alphaModFix/>
          </a:blip>
          <a:srcRect/>
          <a:stretch/>
        </p:blipFill>
        <p:spPr>
          <a:xfrm>
            <a:off x="3635448" y="4048441"/>
            <a:ext cx="1631003" cy="1631003"/>
          </a:xfrm>
          <a:prstGeom prst="rect">
            <a:avLst/>
          </a:prstGeom>
          <a:noFill/>
          <a:ln>
            <a:noFill/>
          </a:ln>
        </p:spPr>
      </p:pic>
      <p:pic>
        <p:nvPicPr>
          <p:cNvPr id="482" name="Google Shape;482;p21" descr="Cow"/>
          <p:cNvPicPr preferRelativeResize="0"/>
          <p:nvPr/>
        </p:nvPicPr>
        <p:blipFill rotWithShape="1">
          <a:blip r:embed="rId7">
            <a:alphaModFix/>
          </a:blip>
          <a:srcRect/>
          <a:stretch/>
        </p:blipFill>
        <p:spPr>
          <a:xfrm>
            <a:off x="6004889" y="4015244"/>
            <a:ext cx="914400" cy="914400"/>
          </a:xfrm>
          <a:prstGeom prst="rect">
            <a:avLst/>
          </a:prstGeom>
          <a:noFill/>
          <a:ln>
            <a:noFill/>
          </a:ln>
        </p:spPr>
      </p:pic>
      <p:pic>
        <p:nvPicPr>
          <p:cNvPr id="483" name="Google Shape;483;p21" descr="Dog"/>
          <p:cNvPicPr preferRelativeResize="0"/>
          <p:nvPr/>
        </p:nvPicPr>
        <p:blipFill rotWithShape="1">
          <a:blip r:embed="rId8">
            <a:alphaModFix/>
          </a:blip>
          <a:srcRect/>
          <a:stretch/>
        </p:blipFill>
        <p:spPr>
          <a:xfrm>
            <a:off x="6004889" y="5091009"/>
            <a:ext cx="914400" cy="914400"/>
          </a:xfrm>
          <a:prstGeom prst="rect">
            <a:avLst/>
          </a:prstGeom>
          <a:noFill/>
          <a:ln>
            <a:noFill/>
          </a:ln>
        </p:spPr>
      </p:pic>
      <p:sp>
        <p:nvSpPr>
          <p:cNvPr id="484" name="Google Shape;484;p21"/>
          <p:cNvSpPr txBox="1"/>
          <p:nvPr/>
        </p:nvSpPr>
        <p:spPr>
          <a:xfrm>
            <a:off x="1737216" y="1096411"/>
            <a:ext cx="337464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63951"/>
              </a:buClr>
              <a:buSzPts val="2400"/>
              <a:buFont typeface="Calibri"/>
              <a:buNone/>
            </a:pPr>
            <a:r>
              <a:rPr lang="en-GB" sz="2400" b="0" i="0" u="none" strike="noStrike" cap="none" dirty="0">
                <a:solidFill>
                  <a:srgbClr val="063951"/>
                </a:solidFill>
                <a:latin typeface="Calibri"/>
                <a:ea typeface="Calibri"/>
                <a:cs typeface="Calibri"/>
                <a:sym typeface="Calibri"/>
              </a:rPr>
              <a:t>RELATIVE MARKET SHARE</a:t>
            </a:r>
            <a:endParaRPr dirty="0"/>
          </a:p>
        </p:txBody>
      </p:sp>
      <p:sp>
        <p:nvSpPr>
          <p:cNvPr id="485" name="Google Shape;485;p21"/>
          <p:cNvSpPr txBox="1"/>
          <p:nvPr/>
        </p:nvSpPr>
        <p:spPr>
          <a:xfrm rot="-5400000">
            <a:off x="-806431" y="3685113"/>
            <a:ext cx="318875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63951"/>
              </a:buClr>
              <a:buSzPts val="2400"/>
              <a:buFont typeface="Calibri"/>
              <a:buNone/>
            </a:pPr>
            <a:r>
              <a:rPr lang="en-GB" sz="2400" b="0" i="0" u="none" strike="noStrike" cap="none" dirty="0">
                <a:solidFill>
                  <a:srgbClr val="063951"/>
                </a:solidFill>
                <a:latin typeface="Calibri"/>
                <a:ea typeface="Calibri"/>
                <a:cs typeface="Calibri"/>
                <a:sym typeface="Calibri"/>
              </a:rPr>
              <a:t>MARKET GROWTH RATE</a:t>
            </a:r>
            <a:endParaRPr dirty="0"/>
          </a:p>
        </p:txBody>
      </p:sp>
      <p:grpSp>
        <p:nvGrpSpPr>
          <p:cNvPr id="486" name="Google Shape;486;p21"/>
          <p:cNvGrpSpPr/>
          <p:nvPr/>
        </p:nvGrpSpPr>
        <p:grpSpPr>
          <a:xfrm>
            <a:off x="2117313" y="1543467"/>
            <a:ext cx="2603014" cy="338554"/>
            <a:chOff x="2117313" y="1755903"/>
            <a:chExt cx="2603014" cy="338554"/>
          </a:xfrm>
        </p:grpSpPr>
        <p:sp>
          <p:nvSpPr>
            <p:cNvPr id="487" name="Google Shape;487;p21"/>
            <p:cNvSpPr txBox="1"/>
            <p:nvPr/>
          </p:nvSpPr>
          <p:spPr>
            <a:xfrm>
              <a:off x="2117313" y="1755903"/>
              <a:ext cx="562975" cy="33855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A5A5A5"/>
                </a:buClr>
                <a:buSzPts val="1600"/>
                <a:buFont typeface="Calibri"/>
                <a:buNone/>
              </a:pPr>
              <a:r>
                <a:rPr lang="en-GB" sz="1600" b="0" i="0" u="none" strike="noStrike" cap="none">
                  <a:solidFill>
                    <a:srgbClr val="A5A5A5"/>
                  </a:solidFill>
                  <a:latin typeface="Calibri"/>
                  <a:ea typeface="Calibri"/>
                  <a:cs typeface="Calibri"/>
                  <a:sym typeface="Calibri"/>
                </a:rPr>
                <a:t>High</a:t>
              </a:r>
              <a:endParaRPr/>
            </a:p>
          </p:txBody>
        </p:sp>
        <p:sp>
          <p:nvSpPr>
            <p:cNvPr id="488" name="Google Shape;488;p21"/>
            <p:cNvSpPr txBox="1"/>
            <p:nvPr/>
          </p:nvSpPr>
          <p:spPr>
            <a:xfrm>
              <a:off x="4193451" y="1755903"/>
              <a:ext cx="526876" cy="33855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A5A5A5"/>
                </a:buClr>
                <a:buSzPts val="1600"/>
                <a:buFont typeface="Calibri"/>
                <a:buNone/>
              </a:pPr>
              <a:r>
                <a:rPr lang="en-GB" sz="1600" b="0" i="0" u="none" strike="noStrike" cap="none">
                  <a:solidFill>
                    <a:srgbClr val="A5A5A5"/>
                  </a:solidFill>
                  <a:latin typeface="Calibri"/>
                  <a:ea typeface="Calibri"/>
                  <a:cs typeface="Calibri"/>
                  <a:sym typeface="Calibri"/>
                </a:rPr>
                <a:t>Low</a:t>
              </a:r>
              <a:endParaRPr/>
            </a:p>
          </p:txBody>
        </p:sp>
      </p:grpSp>
      <p:grpSp>
        <p:nvGrpSpPr>
          <p:cNvPr id="489" name="Google Shape;489;p21"/>
          <p:cNvGrpSpPr/>
          <p:nvPr/>
        </p:nvGrpSpPr>
        <p:grpSpPr>
          <a:xfrm rot="-5400000">
            <a:off x="-113449" y="3728619"/>
            <a:ext cx="2603013" cy="338554"/>
            <a:chOff x="2135363" y="1755903"/>
            <a:chExt cx="2603013" cy="338554"/>
          </a:xfrm>
        </p:grpSpPr>
        <p:sp>
          <p:nvSpPr>
            <p:cNvPr id="490" name="Google Shape;490;p21"/>
            <p:cNvSpPr txBox="1"/>
            <p:nvPr/>
          </p:nvSpPr>
          <p:spPr>
            <a:xfrm>
              <a:off x="2135363" y="1755903"/>
              <a:ext cx="526876" cy="33855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A5A5A5"/>
                </a:buClr>
                <a:buSzPts val="1600"/>
                <a:buFont typeface="Calibri"/>
                <a:buNone/>
              </a:pPr>
              <a:r>
                <a:rPr lang="en-GB" sz="1600" b="0" i="0" u="none" strike="noStrike" cap="none">
                  <a:solidFill>
                    <a:srgbClr val="A5A5A5"/>
                  </a:solidFill>
                  <a:latin typeface="Calibri"/>
                  <a:ea typeface="Calibri"/>
                  <a:cs typeface="Calibri"/>
                  <a:sym typeface="Calibri"/>
                </a:rPr>
                <a:t>Low</a:t>
              </a:r>
              <a:endParaRPr/>
            </a:p>
          </p:txBody>
        </p:sp>
        <p:sp>
          <p:nvSpPr>
            <p:cNvPr id="491" name="Google Shape;491;p21"/>
            <p:cNvSpPr txBox="1"/>
            <p:nvPr/>
          </p:nvSpPr>
          <p:spPr>
            <a:xfrm>
              <a:off x="4175401" y="1755903"/>
              <a:ext cx="562975" cy="33855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A5A5A5"/>
                </a:buClr>
                <a:buSzPts val="1600"/>
                <a:buFont typeface="Calibri"/>
                <a:buNone/>
              </a:pPr>
              <a:r>
                <a:rPr lang="en-GB" sz="1600" b="0" i="0" u="none" strike="noStrike" cap="none">
                  <a:solidFill>
                    <a:srgbClr val="A5A5A5"/>
                  </a:solidFill>
                  <a:latin typeface="Calibri"/>
                  <a:ea typeface="Calibri"/>
                  <a:cs typeface="Calibri"/>
                  <a:sym typeface="Calibri"/>
                </a:rPr>
                <a:t>High</a:t>
              </a:r>
              <a:endParaRPr/>
            </a:p>
          </p:txBody>
        </p:sp>
      </p:grpSp>
      <p:pic>
        <p:nvPicPr>
          <p:cNvPr id="492" name="Google Shape;492;p21" descr="Shooting star"/>
          <p:cNvPicPr preferRelativeResize="0"/>
          <p:nvPr/>
        </p:nvPicPr>
        <p:blipFill rotWithShape="1">
          <a:blip r:embed="rId9">
            <a:alphaModFix/>
          </a:blip>
          <a:srcRect/>
          <a:stretch/>
        </p:blipFill>
        <p:spPr>
          <a:xfrm>
            <a:off x="6096000" y="2970894"/>
            <a:ext cx="914400" cy="914400"/>
          </a:xfrm>
          <a:prstGeom prst="rect">
            <a:avLst/>
          </a:prstGeom>
          <a:noFill/>
          <a:ln>
            <a:noFill/>
          </a:ln>
        </p:spPr>
      </p:pic>
      <p:pic>
        <p:nvPicPr>
          <p:cNvPr id="493" name="Google Shape;493;p21" descr="Help"/>
          <p:cNvPicPr preferRelativeResize="0"/>
          <p:nvPr/>
        </p:nvPicPr>
        <p:blipFill rotWithShape="1">
          <a:blip r:embed="rId10">
            <a:alphaModFix/>
          </a:blip>
          <a:srcRect/>
          <a:stretch/>
        </p:blipFill>
        <p:spPr>
          <a:xfrm>
            <a:off x="6004889" y="1895129"/>
            <a:ext cx="914400" cy="914400"/>
          </a:xfrm>
          <a:prstGeom prst="rect">
            <a:avLst/>
          </a:prstGeom>
          <a:noFill/>
          <a:ln>
            <a:noFill/>
          </a:ln>
        </p:spPr>
      </p:pic>
      <p:sp>
        <p:nvSpPr>
          <p:cNvPr id="27" name="Rectangle 26">
            <a:extLst>
              <a:ext uri="{FF2B5EF4-FFF2-40B4-BE49-F238E27FC236}">
                <a16:creationId xmlns:a16="http://schemas.microsoft.com/office/drawing/2014/main" id="{10019AEE-0B9D-46C1-A6EB-FC4C461ECA02}"/>
              </a:ext>
            </a:extLst>
          </p:cNvPr>
          <p:cNvSpPr/>
          <p:nvPr/>
        </p:nvSpPr>
        <p:spPr>
          <a:xfrm>
            <a:off x="3765240" y="6386053"/>
            <a:ext cx="463916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Google Shape;162;p2">
            <a:extLst>
              <a:ext uri="{FF2B5EF4-FFF2-40B4-BE49-F238E27FC236}">
                <a16:creationId xmlns:a16="http://schemas.microsoft.com/office/drawing/2014/main" id="{AD1E1A32-D467-42F6-ADB1-EDC81982241F}"/>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18">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 name="Rectangle 19">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0">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2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98;p22">
            <a:extLst>
              <a:ext uri="{FF2B5EF4-FFF2-40B4-BE49-F238E27FC236}">
                <a16:creationId xmlns:a16="http://schemas.microsoft.com/office/drawing/2014/main" id="{7E797CAB-824B-4457-BA71-65AF147C4C17}"/>
              </a:ext>
            </a:extLst>
          </p:cNvPr>
          <p:cNvSpPr txBox="1">
            <a:spLocks noGrp="1"/>
          </p:cNvSpPr>
          <p:nvPr>
            <p:ph type="title"/>
          </p:nvPr>
        </p:nvSpPr>
        <p:spPr>
          <a:xfrm>
            <a:off x="877592" y="5000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en-GB" b="1" dirty="0" err="1">
                <a:latin typeface="Arial Black"/>
                <a:ea typeface="Arial Black"/>
                <a:cs typeface="Arial Black"/>
                <a:sym typeface="Arial Black"/>
              </a:rPr>
              <a:t>Matriks</a:t>
            </a:r>
            <a:r>
              <a:rPr lang="en-GB" b="1" dirty="0">
                <a:latin typeface="Arial Black"/>
                <a:ea typeface="Arial Black"/>
                <a:cs typeface="Arial Black"/>
                <a:sym typeface="Arial Black"/>
              </a:rPr>
              <a:t> Internal-</a:t>
            </a:r>
            <a:r>
              <a:rPr lang="en-GB" b="1" dirty="0" err="1">
                <a:latin typeface="Arial Black"/>
                <a:ea typeface="Arial Black"/>
                <a:cs typeface="Arial Black"/>
                <a:sym typeface="Arial Black"/>
              </a:rPr>
              <a:t>Eksternal</a:t>
            </a:r>
            <a:r>
              <a:rPr lang="en-GB" b="1" dirty="0">
                <a:latin typeface="Arial Black"/>
                <a:ea typeface="Arial Black"/>
                <a:cs typeface="Arial Black"/>
                <a:sym typeface="Arial Black"/>
              </a:rPr>
              <a:t> (IE)</a:t>
            </a:r>
            <a:endParaRPr dirty="0">
              <a:latin typeface="Arial Black"/>
              <a:ea typeface="Arial Black"/>
              <a:cs typeface="Arial Black"/>
              <a:sym typeface="Arial Black"/>
            </a:endParaRPr>
          </a:p>
        </p:txBody>
      </p:sp>
      <p:sp>
        <p:nvSpPr>
          <p:cNvPr id="13" name="Google Shape;499;p22">
            <a:extLst>
              <a:ext uri="{FF2B5EF4-FFF2-40B4-BE49-F238E27FC236}">
                <a16:creationId xmlns:a16="http://schemas.microsoft.com/office/drawing/2014/main" id="{7CE12FF1-49D8-4D15-B4D4-EC564C32A2DA}"/>
              </a:ext>
            </a:extLst>
          </p:cNvPr>
          <p:cNvSpPr txBox="1">
            <a:spLocks/>
          </p:cNvSpPr>
          <p:nvPr/>
        </p:nvSpPr>
        <p:spPr>
          <a:xfrm>
            <a:off x="838200" y="1825625"/>
            <a:ext cx="10515600" cy="435133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800"/>
              <a:buNone/>
            </a:pPr>
            <a:r>
              <a:rPr lang="en-GB" sz="3200" dirty="0" err="1">
                <a:latin typeface="Calibri" panose="020F0502020204030204" pitchFamily="34" charset="0"/>
                <a:ea typeface="Times New Roman"/>
                <a:cs typeface="Calibri" panose="020F0502020204030204" pitchFamily="34" charset="0"/>
                <a:sym typeface="Times New Roman"/>
              </a:rPr>
              <a:t>Matriks</a:t>
            </a:r>
            <a:r>
              <a:rPr lang="en-GB" sz="3200" dirty="0">
                <a:latin typeface="Calibri" panose="020F0502020204030204" pitchFamily="34" charset="0"/>
                <a:ea typeface="Times New Roman"/>
                <a:cs typeface="Calibri" panose="020F0502020204030204" pitchFamily="34" charset="0"/>
                <a:sym typeface="Times New Roman"/>
              </a:rPr>
              <a:t> Internal-</a:t>
            </a:r>
            <a:r>
              <a:rPr lang="en-GB" sz="3200" dirty="0" err="1">
                <a:latin typeface="Calibri" panose="020F0502020204030204" pitchFamily="34" charset="0"/>
                <a:ea typeface="Times New Roman"/>
                <a:cs typeface="Calibri" panose="020F0502020204030204" pitchFamily="34" charset="0"/>
                <a:sym typeface="Times New Roman"/>
              </a:rPr>
              <a:t>Ekternal</a:t>
            </a:r>
            <a:r>
              <a:rPr lang="en-GB" sz="3200" dirty="0">
                <a:latin typeface="Calibri" panose="020F0502020204030204" pitchFamily="34" charset="0"/>
                <a:ea typeface="Times New Roman"/>
                <a:cs typeface="Calibri" panose="020F0502020204030204" pitchFamily="34" charset="0"/>
                <a:sym typeface="Times New Roman"/>
              </a:rPr>
              <a:t> (IE) juga </a:t>
            </a:r>
            <a:r>
              <a:rPr lang="en-GB" sz="3200" dirty="0" err="1">
                <a:latin typeface="Calibri" panose="020F0502020204030204" pitchFamily="34" charset="0"/>
                <a:ea typeface="Times New Roman"/>
                <a:cs typeface="Calibri" panose="020F0502020204030204" pitchFamily="34" charset="0"/>
                <a:sym typeface="Times New Roman"/>
              </a:rPr>
              <a:t>sama</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seperti</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matriks</a:t>
            </a:r>
            <a:r>
              <a:rPr lang="en-GB" sz="3200" dirty="0">
                <a:latin typeface="Calibri" panose="020F0502020204030204" pitchFamily="34" charset="0"/>
                <a:ea typeface="Times New Roman"/>
                <a:cs typeface="Calibri" panose="020F0502020204030204" pitchFamily="34" charset="0"/>
                <a:sym typeface="Times New Roman"/>
              </a:rPr>
              <a:t> BCG yang </a:t>
            </a:r>
            <a:r>
              <a:rPr lang="en-GB" sz="3200" dirty="0" err="1">
                <a:latin typeface="Calibri" panose="020F0502020204030204" pitchFamily="34" charset="0"/>
                <a:ea typeface="Times New Roman"/>
                <a:cs typeface="Calibri" panose="020F0502020204030204" pitchFamily="34" charset="0"/>
                <a:sym typeface="Times New Roman"/>
              </a:rPr>
              <a:t>memperhatikan</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keberadaan</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mutidivisi</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dalam</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suatu</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perusahaan</a:t>
            </a:r>
            <a:r>
              <a:rPr lang="en-GB" sz="3200" dirty="0">
                <a:latin typeface="Calibri" panose="020F0502020204030204" pitchFamily="34" charset="0"/>
                <a:ea typeface="Times New Roman"/>
                <a:cs typeface="Calibri" panose="020F0502020204030204" pitchFamily="34" charset="0"/>
                <a:sym typeface="Times New Roman"/>
              </a:rPr>
              <a:t>. Pada </a:t>
            </a:r>
            <a:r>
              <a:rPr lang="en-GB" sz="3200" dirty="0" err="1">
                <a:latin typeface="Calibri" panose="020F0502020204030204" pitchFamily="34" charset="0"/>
                <a:ea typeface="Times New Roman"/>
                <a:cs typeface="Calibri" panose="020F0502020204030204" pitchFamily="34" charset="0"/>
                <a:sym typeface="Times New Roman"/>
              </a:rPr>
              <a:t>matriks</a:t>
            </a:r>
            <a:r>
              <a:rPr lang="en-GB" sz="3200" dirty="0">
                <a:latin typeface="Calibri" panose="020F0502020204030204" pitchFamily="34" charset="0"/>
                <a:ea typeface="Times New Roman"/>
                <a:cs typeface="Calibri" panose="020F0502020204030204" pitchFamily="34" charset="0"/>
                <a:sym typeface="Times New Roman"/>
              </a:rPr>
              <a:t> IE </a:t>
            </a:r>
            <a:r>
              <a:rPr lang="en-GB" sz="3200" dirty="0" err="1">
                <a:latin typeface="Calibri" panose="020F0502020204030204" pitchFamily="34" charset="0"/>
                <a:ea typeface="Times New Roman"/>
                <a:cs typeface="Calibri" panose="020F0502020204030204" pitchFamily="34" charset="0"/>
                <a:sym typeface="Times New Roman"/>
              </a:rPr>
              <a:t>sumbu</a:t>
            </a:r>
            <a:r>
              <a:rPr lang="en-GB" sz="3200" dirty="0">
                <a:latin typeface="Calibri" panose="020F0502020204030204" pitchFamily="34" charset="0"/>
                <a:ea typeface="Times New Roman"/>
                <a:cs typeface="Calibri" panose="020F0502020204030204" pitchFamily="34" charset="0"/>
                <a:sym typeface="Times New Roman"/>
              </a:rPr>
              <a:t> X </a:t>
            </a:r>
            <a:r>
              <a:rPr lang="en-GB" sz="3200" dirty="0" err="1">
                <a:latin typeface="Calibri" panose="020F0502020204030204" pitchFamily="34" charset="0"/>
                <a:ea typeface="Times New Roman"/>
                <a:cs typeface="Calibri" panose="020F0502020204030204" pitchFamily="34" charset="0"/>
                <a:sym typeface="Times New Roman"/>
              </a:rPr>
              <a:t>menunjukkan</a:t>
            </a:r>
            <a:r>
              <a:rPr lang="en-GB" sz="3200" dirty="0">
                <a:latin typeface="Calibri" panose="020F0502020204030204" pitchFamily="34" charset="0"/>
                <a:ea typeface="Times New Roman"/>
                <a:cs typeface="Calibri" panose="020F0502020204030204" pitchFamily="34" charset="0"/>
                <a:sym typeface="Times New Roman"/>
              </a:rPr>
              <a:t> total </a:t>
            </a:r>
            <a:r>
              <a:rPr lang="en-GB" sz="3200" dirty="0" err="1">
                <a:latin typeface="Calibri" panose="020F0502020204030204" pitchFamily="34" charset="0"/>
                <a:ea typeface="Times New Roman"/>
                <a:cs typeface="Calibri" panose="020F0502020204030204" pitchFamily="34" charset="0"/>
                <a:sym typeface="Times New Roman"/>
              </a:rPr>
              <a:t>nilai</a:t>
            </a:r>
            <a:r>
              <a:rPr lang="en-GB" sz="3200" dirty="0">
                <a:latin typeface="Calibri" panose="020F0502020204030204" pitchFamily="34" charset="0"/>
                <a:ea typeface="Times New Roman"/>
                <a:cs typeface="Calibri" panose="020F0502020204030204" pitchFamily="34" charset="0"/>
                <a:sym typeface="Times New Roman"/>
              </a:rPr>
              <a:t> EFI dan </a:t>
            </a:r>
            <a:r>
              <a:rPr lang="en-GB" sz="3200" dirty="0" err="1">
                <a:latin typeface="Calibri" panose="020F0502020204030204" pitchFamily="34" charset="0"/>
                <a:ea typeface="Times New Roman"/>
                <a:cs typeface="Calibri" panose="020F0502020204030204" pitchFamily="34" charset="0"/>
                <a:sym typeface="Times New Roman"/>
              </a:rPr>
              <a:t>sumbu</a:t>
            </a:r>
            <a:r>
              <a:rPr lang="en-GB" sz="3200" dirty="0">
                <a:latin typeface="Calibri" panose="020F0502020204030204" pitchFamily="34" charset="0"/>
                <a:ea typeface="Times New Roman"/>
                <a:cs typeface="Calibri" panose="020F0502020204030204" pitchFamily="34" charset="0"/>
                <a:sym typeface="Times New Roman"/>
              </a:rPr>
              <a:t> Y </a:t>
            </a:r>
            <a:r>
              <a:rPr lang="en-GB" sz="3200" dirty="0" err="1">
                <a:latin typeface="Calibri" panose="020F0502020204030204" pitchFamily="34" charset="0"/>
                <a:ea typeface="Times New Roman"/>
                <a:cs typeface="Calibri" panose="020F0502020204030204" pitchFamily="34" charset="0"/>
                <a:sym typeface="Times New Roman"/>
              </a:rPr>
              <a:t>menunjukkan</a:t>
            </a:r>
            <a:r>
              <a:rPr lang="en-GB" sz="3200" dirty="0">
                <a:latin typeface="Calibri" panose="020F0502020204030204" pitchFamily="34" charset="0"/>
                <a:ea typeface="Times New Roman"/>
                <a:cs typeface="Calibri" panose="020F0502020204030204" pitchFamily="34" charset="0"/>
                <a:sym typeface="Times New Roman"/>
              </a:rPr>
              <a:t> total </a:t>
            </a:r>
            <a:r>
              <a:rPr lang="en-GB" sz="3200" dirty="0" err="1">
                <a:latin typeface="Calibri" panose="020F0502020204030204" pitchFamily="34" charset="0"/>
                <a:ea typeface="Times New Roman"/>
                <a:cs typeface="Calibri" panose="020F0502020204030204" pitchFamily="34" charset="0"/>
                <a:sym typeface="Times New Roman"/>
              </a:rPr>
              <a:t>nilai</a:t>
            </a:r>
            <a:r>
              <a:rPr lang="en-GB" sz="3200" dirty="0">
                <a:latin typeface="Calibri" panose="020F0502020204030204" pitchFamily="34" charset="0"/>
                <a:ea typeface="Times New Roman"/>
                <a:cs typeface="Calibri" panose="020F0502020204030204" pitchFamily="34" charset="0"/>
                <a:sym typeface="Times New Roman"/>
              </a:rPr>
              <a:t> EFE, </a:t>
            </a:r>
            <a:r>
              <a:rPr lang="en-GB" sz="3200" dirty="0" err="1">
                <a:latin typeface="Calibri" panose="020F0502020204030204" pitchFamily="34" charset="0"/>
                <a:ea typeface="Times New Roman"/>
                <a:cs typeface="Calibri" panose="020F0502020204030204" pitchFamily="34" charset="0"/>
                <a:sym typeface="Times New Roman"/>
              </a:rPr>
              <a:t>jadi</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setiap</a:t>
            </a:r>
            <a:r>
              <a:rPr lang="en-GB" sz="3200" dirty="0">
                <a:latin typeface="Calibri" panose="020F0502020204030204" pitchFamily="34" charset="0"/>
                <a:ea typeface="Times New Roman"/>
                <a:cs typeface="Calibri" panose="020F0502020204030204" pitchFamily="34" charset="0"/>
                <a:sym typeface="Times New Roman"/>
              </a:rPr>
              <a:t> divisi </a:t>
            </a:r>
            <a:r>
              <a:rPr lang="en-GB" sz="3200" dirty="0" err="1">
                <a:latin typeface="Calibri" panose="020F0502020204030204" pitchFamily="34" charset="0"/>
                <a:ea typeface="Times New Roman"/>
                <a:cs typeface="Calibri" panose="020F0502020204030204" pitchFamily="34" charset="0"/>
                <a:sym typeface="Times New Roman"/>
              </a:rPr>
              <a:t>harus</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membuat</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matriks</a:t>
            </a:r>
            <a:r>
              <a:rPr lang="en-GB" sz="3200" dirty="0">
                <a:latin typeface="Calibri" panose="020F0502020204030204" pitchFamily="34" charset="0"/>
                <a:ea typeface="Times New Roman"/>
                <a:cs typeface="Calibri" panose="020F0502020204030204" pitchFamily="34" charset="0"/>
                <a:sym typeface="Times New Roman"/>
              </a:rPr>
              <a:t> EFI dan EFE. Nilai </a:t>
            </a:r>
            <a:r>
              <a:rPr lang="en-GB" sz="3200" dirty="0" err="1">
                <a:latin typeface="Calibri" panose="020F0502020204030204" pitchFamily="34" charset="0"/>
                <a:ea typeface="Times New Roman"/>
                <a:cs typeface="Calibri" panose="020F0502020204030204" pitchFamily="34" charset="0"/>
                <a:sym typeface="Times New Roman"/>
              </a:rPr>
              <a:t>sumbu</a:t>
            </a:r>
            <a:r>
              <a:rPr lang="en-GB" sz="3200" dirty="0">
                <a:latin typeface="Calibri" panose="020F0502020204030204" pitchFamily="34" charset="0"/>
                <a:ea typeface="Times New Roman"/>
                <a:cs typeface="Calibri" panose="020F0502020204030204" pitchFamily="34" charset="0"/>
                <a:sym typeface="Times New Roman"/>
              </a:rPr>
              <a:t> X </a:t>
            </a:r>
            <a:r>
              <a:rPr lang="en-GB" sz="3200" dirty="0" err="1">
                <a:latin typeface="Calibri" panose="020F0502020204030204" pitchFamily="34" charset="0"/>
                <a:ea typeface="Times New Roman"/>
                <a:cs typeface="Calibri" panose="020F0502020204030204" pitchFamily="34" charset="0"/>
                <a:sym typeface="Times New Roman"/>
              </a:rPr>
              <a:t>antara</a:t>
            </a:r>
            <a:r>
              <a:rPr lang="en-GB" sz="3200" dirty="0">
                <a:latin typeface="Calibri" panose="020F0502020204030204" pitchFamily="34" charset="0"/>
                <a:ea typeface="Times New Roman"/>
                <a:cs typeface="Calibri" panose="020F0502020204030204" pitchFamily="34" charset="0"/>
                <a:sym typeface="Times New Roman"/>
              </a:rPr>
              <a:t> 1,0 </a:t>
            </a:r>
            <a:r>
              <a:rPr lang="en-GB" sz="3200" dirty="0" err="1">
                <a:latin typeface="Calibri" panose="020F0502020204030204" pitchFamily="34" charset="0"/>
                <a:ea typeface="Times New Roman"/>
                <a:cs typeface="Calibri" panose="020F0502020204030204" pitchFamily="34" charset="0"/>
                <a:sym typeface="Times New Roman"/>
              </a:rPr>
              <a:t>sampai</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dengan</a:t>
            </a:r>
            <a:r>
              <a:rPr lang="en-GB" sz="3200" dirty="0">
                <a:latin typeface="Calibri" panose="020F0502020204030204" pitchFamily="34" charset="0"/>
                <a:ea typeface="Times New Roman"/>
                <a:cs typeface="Calibri" panose="020F0502020204030204" pitchFamily="34" charset="0"/>
                <a:sym typeface="Times New Roman"/>
              </a:rPr>
              <a:t> 4,0 </a:t>
            </a:r>
            <a:r>
              <a:rPr lang="en-GB" sz="3200" dirty="0" err="1">
                <a:latin typeface="Calibri" panose="020F0502020204030204" pitchFamily="34" charset="0"/>
                <a:ea typeface="Times New Roman"/>
                <a:cs typeface="Calibri" panose="020F0502020204030204" pitchFamily="34" charset="0"/>
                <a:sym typeface="Times New Roman"/>
              </a:rPr>
              <a:t>sedangkan</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nilai</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sumbu</a:t>
            </a:r>
            <a:r>
              <a:rPr lang="en-GB" sz="3200" dirty="0">
                <a:latin typeface="Calibri" panose="020F0502020204030204" pitchFamily="34" charset="0"/>
                <a:ea typeface="Times New Roman"/>
                <a:cs typeface="Calibri" panose="020F0502020204030204" pitchFamily="34" charset="0"/>
                <a:sym typeface="Times New Roman"/>
              </a:rPr>
              <a:t> Y </a:t>
            </a:r>
            <a:r>
              <a:rPr lang="en-GB" sz="3200" dirty="0" err="1">
                <a:latin typeface="Calibri" panose="020F0502020204030204" pitchFamily="34" charset="0"/>
                <a:ea typeface="Times New Roman"/>
                <a:cs typeface="Calibri" panose="020F0502020204030204" pitchFamily="34" charset="0"/>
                <a:sym typeface="Times New Roman"/>
              </a:rPr>
              <a:t>antara</a:t>
            </a:r>
            <a:r>
              <a:rPr lang="en-GB" sz="3200" dirty="0">
                <a:latin typeface="Calibri" panose="020F0502020204030204" pitchFamily="34" charset="0"/>
                <a:ea typeface="Times New Roman"/>
                <a:cs typeface="Calibri" panose="020F0502020204030204" pitchFamily="34" charset="0"/>
                <a:sym typeface="Times New Roman"/>
              </a:rPr>
              <a:t> 1,0 </a:t>
            </a:r>
            <a:r>
              <a:rPr lang="en-GB" sz="3200" dirty="0" err="1">
                <a:latin typeface="Calibri" panose="020F0502020204030204" pitchFamily="34" charset="0"/>
                <a:ea typeface="Times New Roman"/>
                <a:cs typeface="Calibri" panose="020F0502020204030204" pitchFamily="34" charset="0"/>
                <a:sym typeface="Times New Roman"/>
              </a:rPr>
              <a:t>sampai</a:t>
            </a:r>
            <a:r>
              <a:rPr lang="en-GB" sz="3200" dirty="0">
                <a:latin typeface="Calibri" panose="020F0502020204030204" pitchFamily="34" charset="0"/>
                <a:ea typeface="Times New Roman"/>
                <a:cs typeface="Calibri" panose="020F0502020204030204" pitchFamily="34" charset="0"/>
                <a:sym typeface="Times New Roman"/>
              </a:rPr>
              <a:t> </a:t>
            </a:r>
            <a:r>
              <a:rPr lang="en-GB" sz="3200" dirty="0" err="1">
                <a:latin typeface="Calibri" panose="020F0502020204030204" pitchFamily="34" charset="0"/>
                <a:ea typeface="Times New Roman"/>
                <a:cs typeface="Calibri" panose="020F0502020204030204" pitchFamily="34" charset="0"/>
                <a:sym typeface="Times New Roman"/>
              </a:rPr>
              <a:t>dengan</a:t>
            </a:r>
            <a:r>
              <a:rPr lang="en-GB" sz="3200" dirty="0">
                <a:latin typeface="Calibri" panose="020F0502020204030204" pitchFamily="34" charset="0"/>
                <a:ea typeface="Times New Roman"/>
                <a:cs typeface="Calibri" panose="020F0502020204030204" pitchFamily="34" charset="0"/>
                <a:sym typeface="Times New Roman"/>
              </a:rPr>
              <a:t> 4,0. </a:t>
            </a:r>
            <a:endParaRPr lang="en-GB" sz="4400" dirty="0">
              <a:latin typeface="Calibri" panose="020F0502020204030204" pitchFamily="34" charset="0"/>
              <a:cs typeface="Calibri" panose="020F0502020204030204" pitchFamily="34" charset="0"/>
            </a:endParaRPr>
          </a:p>
        </p:txBody>
      </p:sp>
      <p:sp>
        <p:nvSpPr>
          <p:cNvPr id="14" name="Google Shape;162;p2">
            <a:extLst>
              <a:ext uri="{FF2B5EF4-FFF2-40B4-BE49-F238E27FC236}">
                <a16:creationId xmlns:a16="http://schemas.microsoft.com/office/drawing/2014/main" id="{18D21B7D-7E98-461F-8C1B-27D3CCBE2422}"/>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5503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useBgFill="1">
        <p:nvSpPr>
          <p:cNvPr id="169" name="Rectangle 16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2" name="Rectangle 17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Google Shape;161;p2"/>
          <p:cNvSpPr txBox="1">
            <a:spLocks noGrp="1"/>
          </p:cNvSpPr>
          <p:nvPr>
            <p:ph type="body" idx="1"/>
          </p:nvPr>
        </p:nvSpPr>
        <p:spPr>
          <a:xfrm>
            <a:off x="627902" y="2448365"/>
            <a:ext cx="4559425" cy="3979585"/>
          </a:xfrm>
          <a:prstGeom prst="rect">
            <a:avLst/>
          </a:prstGeom>
        </p:spPr>
        <p:txBody>
          <a:bodyPr spcFirstLastPara="1" lIns="91425" tIns="45700" rIns="91425" bIns="45700" anchor="ctr" anchorCtr="0">
            <a:normAutofit fontScale="92500" lnSpcReduction="10000"/>
          </a:bodyPr>
          <a:lstStyle/>
          <a:p>
            <a:pPr marL="360363" lvl="0" indent="-360363" algn="just" rtl="0">
              <a:lnSpc>
                <a:spcPct val="90000"/>
              </a:lnSpc>
              <a:spcBef>
                <a:spcPts val="0"/>
              </a:spcBef>
              <a:spcAft>
                <a:spcPts val="0"/>
              </a:spcAft>
              <a:buClr>
                <a:schemeClr val="dk1"/>
              </a:buClr>
              <a:buSzPts val="2800"/>
              <a:buFont typeface="Noto Sans Symbols"/>
              <a:buChar char="❑"/>
            </a:pPr>
            <a:r>
              <a:rPr lang="en-GB" sz="3200" dirty="0" err="1"/>
              <a:t>Sel</a:t>
            </a:r>
            <a:r>
              <a:rPr lang="en-GB" sz="3200" dirty="0"/>
              <a:t> I, II, IV : </a:t>
            </a:r>
          </a:p>
          <a:p>
            <a:pPr marL="354013" lvl="0" indent="0" algn="just" rtl="0">
              <a:lnSpc>
                <a:spcPct val="90000"/>
              </a:lnSpc>
              <a:spcBef>
                <a:spcPts val="0"/>
              </a:spcBef>
              <a:spcAft>
                <a:spcPts val="0"/>
              </a:spcAft>
              <a:buClr>
                <a:schemeClr val="dk1"/>
              </a:buClr>
              <a:buSzPts val="2800"/>
              <a:buNone/>
            </a:pPr>
            <a:r>
              <a:rPr lang="en-GB" sz="3200" dirty="0"/>
              <a:t>Strategi </a:t>
            </a:r>
            <a:r>
              <a:rPr lang="en-GB" sz="3200" dirty="0" err="1"/>
              <a:t>keadaan</a:t>
            </a:r>
            <a:r>
              <a:rPr lang="en-GB" sz="3200" dirty="0"/>
              <a:t> </a:t>
            </a:r>
            <a:r>
              <a:rPr lang="en-GB" sz="3200" dirty="0" err="1"/>
              <a:t>tumbuh</a:t>
            </a:r>
            <a:r>
              <a:rPr lang="en-GB" sz="3200" dirty="0"/>
              <a:t> dan </a:t>
            </a:r>
            <a:r>
              <a:rPr lang="en-GB" sz="3200" dirty="0" err="1"/>
              <a:t>bina</a:t>
            </a:r>
            <a:endParaRPr lang="en-GB" sz="3200" dirty="0"/>
          </a:p>
          <a:p>
            <a:pPr marL="360363" lvl="0" indent="-360363" algn="just" rtl="0">
              <a:lnSpc>
                <a:spcPct val="90000"/>
              </a:lnSpc>
              <a:spcBef>
                <a:spcPts val="1000"/>
              </a:spcBef>
              <a:spcAft>
                <a:spcPts val="0"/>
              </a:spcAft>
              <a:buClr>
                <a:schemeClr val="dk1"/>
              </a:buClr>
              <a:buSzPts val="2800"/>
              <a:buFont typeface="Noto Sans Symbols"/>
              <a:buChar char="❑"/>
            </a:pPr>
            <a:r>
              <a:rPr lang="en-GB" sz="3200" dirty="0" err="1"/>
              <a:t>Sel</a:t>
            </a:r>
            <a:r>
              <a:rPr lang="en-GB" sz="3200" dirty="0"/>
              <a:t> III, V, VII : </a:t>
            </a:r>
          </a:p>
          <a:p>
            <a:pPr marL="354013" lvl="0" indent="0" algn="just" rtl="0">
              <a:lnSpc>
                <a:spcPct val="90000"/>
              </a:lnSpc>
              <a:spcBef>
                <a:spcPts val="1000"/>
              </a:spcBef>
              <a:spcAft>
                <a:spcPts val="0"/>
              </a:spcAft>
              <a:buClr>
                <a:schemeClr val="dk1"/>
              </a:buClr>
              <a:buSzPts val="2800"/>
              <a:buNone/>
            </a:pPr>
            <a:r>
              <a:rPr lang="en-GB" sz="3200" dirty="0"/>
              <a:t>Strategi </a:t>
            </a:r>
            <a:r>
              <a:rPr lang="en-GB" sz="3200" dirty="0" err="1"/>
              <a:t>pertahankan</a:t>
            </a:r>
            <a:r>
              <a:rPr lang="en-GB" sz="3200" dirty="0"/>
              <a:t> dan </a:t>
            </a:r>
            <a:r>
              <a:rPr lang="en-GB" sz="3200" dirty="0" err="1"/>
              <a:t>pelihara</a:t>
            </a:r>
            <a:endParaRPr lang="en-GB" sz="3200" dirty="0"/>
          </a:p>
          <a:p>
            <a:pPr marL="360363" lvl="0" indent="-360363" algn="just" rtl="0">
              <a:lnSpc>
                <a:spcPct val="90000"/>
              </a:lnSpc>
              <a:spcBef>
                <a:spcPts val="1000"/>
              </a:spcBef>
              <a:spcAft>
                <a:spcPts val="0"/>
              </a:spcAft>
              <a:buClr>
                <a:schemeClr val="dk1"/>
              </a:buClr>
              <a:buSzPts val="2800"/>
              <a:buFont typeface="Noto Sans Symbols"/>
              <a:buChar char="❑"/>
            </a:pPr>
            <a:r>
              <a:rPr lang="en-GB" sz="3200" dirty="0" err="1"/>
              <a:t>Sel</a:t>
            </a:r>
            <a:r>
              <a:rPr lang="en-GB" sz="3200" dirty="0"/>
              <a:t> VI, VIII, IX : </a:t>
            </a:r>
          </a:p>
          <a:p>
            <a:pPr marL="354013" lvl="0" indent="0" algn="just" rtl="0">
              <a:lnSpc>
                <a:spcPct val="90000"/>
              </a:lnSpc>
              <a:spcBef>
                <a:spcPts val="1000"/>
              </a:spcBef>
              <a:spcAft>
                <a:spcPts val="0"/>
              </a:spcAft>
              <a:buClr>
                <a:schemeClr val="dk1"/>
              </a:buClr>
              <a:buSzPts val="2800"/>
              <a:buNone/>
            </a:pPr>
            <a:r>
              <a:rPr lang="en-GB" sz="3200" dirty="0"/>
              <a:t>Strategi </a:t>
            </a:r>
            <a:r>
              <a:rPr lang="en-GB" sz="3200" dirty="0" err="1"/>
              <a:t>panen</a:t>
            </a:r>
            <a:r>
              <a:rPr lang="en-GB" sz="3200" dirty="0"/>
              <a:t> </a:t>
            </a:r>
            <a:r>
              <a:rPr lang="en-GB" sz="3200" dirty="0" err="1"/>
              <a:t>atau</a:t>
            </a:r>
            <a:r>
              <a:rPr lang="en-GB" sz="3200" dirty="0"/>
              <a:t> </a:t>
            </a:r>
            <a:r>
              <a:rPr lang="en-GB" sz="3200" dirty="0" err="1"/>
              <a:t>divestasi</a:t>
            </a:r>
            <a:r>
              <a:rPr lang="en-GB" sz="3200" dirty="0"/>
              <a:t>  </a:t>
            </a:r>
          </a:p>
          <a:p>
            <a:pPr marL="0" lvl="0" indent="0" algn="just" rtl="0">
              <a:spcBef>
                <a:spcPts val="1000"/>
              </a:spcBef>
              <a:spcAft>
                <a:spcPts val="0"/>
              </a:spcAft>
              <a:buClr>
                <a:schemeClr val="dk1"/>
              </a:buClr>
              <a:buSzPts val="2800"/>
              <a:buNone/>
            </a:pPr>
            <a:endParaRPr lang="en-GB" sz="3200" dirty="0"/>
          </a:p>
        </p:txBody>
      </p:sp>
      <p:sp>
        <p:nvSpPr>
          <p:cNvPr id="177" name="Rectangle 17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Google Shape;162;p2"/>
          <p:cNvSpPr txBox="1"/>
          <p:nvPr/>
        </p:nvSpPr>
        <p:spPr>
          <a:xfrm>
            <a:off x="958515" y="6427950"/>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
        <p:nvSpPr>
          <p:cNvPr id="4" name="Title 3">
            <a:extLst>
              <a:ext uri="{FF2B5EF4-FFF2-40B4-BE49-F238E27FC236}">
                <a16:creationId xmlns:a16="http://schemas.microsoft.com/office/drawing/2014/main" id="{4AA75B23-4A51-4227-A44D-496214D6F68F}"/>
              </a:ext>
            </a:extLst>
          </p:cNvPr>
          <p:cNvSpPr>
            <a:spLocks noGrp="1"/>
          </p:cNvSpPr>
          <p:nvPr>
            <p:ph type="title"/>
          </p:nvPr>
        </p:nvSpPr>
        <p:spPr>
          <a:xfrm>
            <a:off x="783206" y="57345"/>
            <a:ext cx="10515600" cy="1325563"/>
          </a:xfrm>
        </p:spPr>
        <p:txBody>
          <a:bodyPr/>
          <a:lstStyle/>
          <a:p>
            <a:r>
              <a:rPr lang="en-GB" b="1" dirty="0" err="1">
                <a:latin typeface="Arial Black"/>
                <a:ea typeface="Arial Black"/>
                <a:cs typeface="Arial Black"/>
                <a:sym typeface="Arial Black"/>
              </a:rPr>
              <a:t>Matriks</a:t>
            </a:r>
            <a:r>
              <a:rPr lang="en-GB" b="1" dirty="0">
                <a:latin typeface="Arial Black"/>
                <a:ea typeface="Arial Black"/>
                <a:cs typeface="Arial Black"/>
                <a:sym typeface="Arial Black"/>
              </a:rPr>
              <a:t> IE (Internal-</a:t>
            </a:r>
            <a:r>
              <a:rPr lang="en-GB" b="1" dirty="0" err="1">
                <a:latin typeface="Arial Black"/>
                <a:ea typeface="Arial Black"/>
                <a:cs typeface="Arial Black"/>
                <a:sym typeface="Arial Black"/>
              </a:rPr>
              <a:t>Eksternal</a:t>
            </a:r>
            <a:r>
              <a:rPr lang="en-GB" b="1" dirty="0">
                <a:latin typeface="Arial Black"/>
                <a:ea typeface="Arial Black"/>
                <a:cs typeface="Arial Black"/>
                <a:sym typeface="Arial Black"/>
              </a:rPr>
              <a:t>)</a:t>
            </a:r>
            <a:endParaRPr lang="en-ID" dirty="0"/>
          </a:p>
        </p:txBody>
      </p:sp>
      <p:pic>
        <p:nvPicPr>
          <p:cNvPr id="22" name="Google Shape;504;p23">
            <a:extLst>
              <a:ext uri="{FF2B5EF4-FFF2-40B4-BE49-F238E27FC236}">
                <a16:creationId xmlns:a16="http://schemas.microsoft.com/office/drawing/2014/main" id="{97E65B87-C9B0-437B-9DCE-DC11203F9F66}"/>
              </a:ext>
            </a:extLst>
          </p:cNvPr>
          <p:cNvPicPr preferRelativeResize="0"/>
          <p:nvPr/>
        </p:nvPicPr>
        <p:blipFill rotWithShape="1">
          <a:blip r:embed="rId3">
            <a:alphaModFix/>
          </a:blip>
          <a:srcRect l="26023" t="27262" r="31362" b="20793"/>
          <a:stretch/>
        </p:blipFill>
        <p:spPr>
          <a:xfrm>
            <a:off x="5815229" y="1098232"/>
            <a:ext cx="5709259" cy="5260663"/>
          </a:xfrm>
          <a:prstGeom prst="rect">
            <a:avLst/>
          </a:prstGeom>
          <a:noFill/>
          <a:ln>
            <a:noFill/>
          </a:ln>
        </p:spPr>
      </p:pic>
    </p:spTree>
    <p:extLst>
      <p:ext uri="{BB962C8B-B14F-4D97-AF65-F5344CB8AC3E}">
        <p14:creationId xmlns:p14="http://schemas.microsoft.com/office/powerpoint/2010/main" val="3758735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18">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 name="Rectangle 19">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0">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2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98;p22">
            <a:extLst>
              <a:ext uri="{FF2B5EF4-FFF2-40B4-BE49-F238E27FC236}">
                <a16:creationId xmlns:a16="http://schemas.microsoft.com/office/drawing/2014/main" id="{7E797CAB-824B-4457-BA71-65AF147C4C17}"/>
              </a:ext>
            </a:extLst>
          </p:cNvPr>
          <p:cNvSpPr txBox="1">
            <a:spLocks noGrp="1"/>
          </p:cNvSpPr>
          <p:nvPr>
            <p:ph type="title"/>
          </p:nvPr>
        </p:nvSpPr>
        <p:spPr>
          <a:xfrm>
            <a:off x="877592" y="5000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en-GB" b="1" dirty="0" err="1">
                <a:latin typeface="Arial Black"/>
                <a:ea typeface="Arial Black"/>
                <a:cs typeface="Arial Black"/>
                <a:sym typeface="Arial Black"/>
              </a:rPr>
              <a:t>Matriks</a:t>
            </a:r>
            <a:r>
              <a:rPr lang="en-GB" b="1" dirty="0">
                <a:latin typeface="Arial Black"/>
                <a:ea typeface="Arial Black"/>
                <a:cs typeface="Arial Black"/>
                <a:sym typeface="Arial Black"/>
              </a:rPr>
              <a:t> Internal-</a:t>
            </a:r>
            <a:r>
              <a:rPr lang="en-GB" b="1" dirty="0" err="1">
                <a:latin typeface="Arial Black"/>
                <a:ea typeface="Arial Black"/>
                <a:cs typeface="Arial Black"/>
                <a:sym typeface="Arial Black"/>
              </a:rPr>
              <a:t>Eksternal</a:t>
            </a:r>
            <a:r>
              <a:rPr lang="en-GB" b="1" dirty="0">
                <a:latin typeface="Arial Black"/>
                <a:ea typeface="Arial Black"/>
                <a:cs typeface="Arial Black"/>
                <a:sym typeface="Arial Black"/>
              </a:rPr>
              <a:t> (IE)</a:t>
            </a:r>
            <a:endParaRPr dirty="0">
              <a:latin typeface="Arial Black"/>
              <a:ea typeface="Arial Black"/>
              <a:cs typeface="Arial Black"/>
              <a:sym typeface="Arial Black"/>
            </a:endParaRPr>
          </a:p>
        </p:txBody>
      </p:sp>
      <p:sp>
        <p:nvSpPr>
          <p:cNvPr id="14" name="Google Shape;162;p2">
            <a:extLst>
              <a:ext uri="{FF2B5EF4-FFF2-40B4-BE49-F238E27FC236}">
                <a16:creationId xmlns:a16="http://schemas.microsoft.com/office/drawing/2014/main" id="{18D21B7D-7E98-461F-8C1B-27D3CCBE2422}"/>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
        <p:nvSpPr>
          <p:cNvPr id="10" name="Google Shape;513;p24">
            <a:extLst>
              <a:ext uri="{FF2B5EF4-FFF2-40B4-BE49-F238E27FC236}">
                <a16:creationId xmlns:a16="http://schemas.microsoft.com/office/drawing/2014/main" id="{9D05B96D-A198-4781-A9C0-6E0CDDCB9203}"/>
              </a:ext>
            </a:extLst>
          </p:cNvPr>
          <p:cNvSpPr txBox="1">
            <a:spLocks/>
          </p:cNvSpPr>
          <p:nvPr/>
        </p:nvSpPr>
        <p:spPr>
          <a:xfrm>
            <a:off x="877592" y="1508726"/>
            <a:ext cx="10515600" cy="43513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dk1"/>
              </a:buClr>
              <a:buSzPts val="1800"/>
              <a:buNone/>
            </a:pPr>
            <a:r>
              <a:rPr lang="en-GB" sz="2300" dirty="0" err="1">
                <a:latin typeface="Calibri" panose="020F0502020204030204" pitchFamily="34" charset="0"/>
                <a:ea typeface="Times New Roman"/>
                <a:cs typeface="Calibri" panose="020F0502020204030204" pitchFamily="34" charset="0"/>
                <a:sym typeface="Times New Roman"/>
              </a:rPr>
              <a:t>Berikut</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ini</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merupakan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tipe-tipe</a:t>
            </a:r>
            <a:r>
              <a:rPr lang="en-GB" sz="2300" dirty="0">
                <a:latin typeface="Calibri" panose="020F0502020204030204" pitchFamily="34" charset="0"/>
                <a:ea typeface="Times New Roman"/>
                <a:cs typeface="Calibri" panose="020F0502020204030204" pitchFamily="34" charset="0"/>
                <a:sym typeface="Times New Roman"/>
              </a:rPr>
              <a:t> strategi </a:t>
            </a:r>
            <a:r>
              <a:rPr lang="en-GB" sz="2300" dirty="0" err="1">
                <a:latin typeface="Calibri" panose="020F0502020204030204" pitchFamily="34" charset="0"/>
                <a:ea typeface="Times New Roman"/>
                <a:cs typeface="Calibri" panose="020F0502020204030204" pitchFamily="34" charset="0"/>
                <a:sym typeface="Times New Roman"/>
              </a:rPr>
              <a:t>dari</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sembilan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sel</a:t>
            </a:r>
            <a:r>
              <a:rPr lang="en-GB" sz="2300" dirty="0">
                <a:latin typeface="Calibri" panose="020F0502020204030204" pitchFamily="34" charset="0"/>
                <a:ea typeface="Times New Roman"/>
                <a:cs typeface="Calibri" panose="020F0502020204030204" pitchFamily="34" charset="0"/>
                <a:sym typeface="Times New Roman"/>
              </a:rPr>
              <a:t> yang </a:t>
            </a:r>
            <a:r>
              <a:rPr lang="en-GB" sz="2300" dirty="0" err="1">
                <a:latin typeface="Calibri" panose="020F0502020204030204" pitchFamily="34" charset="0"/>
                <a:ea typeface="Times New Roman"/>
                <a:cs typeface="Calibri" panose="020F0502020204030204" pitchFamily="34" charset="0"/>
                <a:sym typeface="Times New Roman"/>
              </a:rPr>
              <a:t>terdapat</a:t>
            </a:r>
            <a:r>
              <a:rPr lang="en-GB" sz="2300" dirty="0">
                <a:latin typeface="Calibri" panose="020F0502020204030204" pitchFamily="34" charset="0"/>
                <a:ea typeface="Times New Roman"/>
                <a:cs typeface="Calibri" panose="020F0502020204030204" pitchFamily="34" charset="0"/>
                <a:sym typeface="Times New Roman"/>
              </a:rPr>
              <a:t> pada </a:t>
            </a:r>
            <a:r>
              <a:rPr lang="en-GB" sz="2300" dirty="0" err="1">
                <a:latin typeface="Calibri" panose="020F0502020204030204" pitchFamily="34" charset="0"/>
                <a:ea typeface="Times New Roman"/>
                <a:cs typeface="Calibri" panose="020F0502020204030204" pitchFamily="34" charset="0"/>
                <a:sym typeface="Times New Roman"/>
              </a:rPr>
              <a:t>matriks</a:t>
            </a:r>
            <a:r>
              <a:rPr lang="en-GB" sz="2300" dirty="0">
                <a:latin typeface="Calibri" panose="020F0502020204030204" pitchFamily="34" charset="0"/>
                <a:ea typeface="Times New Roman"/>
                <a:cs typeface="Calibri" panose="020F0502020204030204" pitchFamily="34" charset="0"/>
                <a:sym typeface="Times New Roman"/>
              </a:rPr>
              <a:t> IE </a:t>
            </a:r>
            <a:r>
              <a:rPr lang="en-GB" sz="2300" dirty="0" err="1">
                <a:latin typeface="Calibri" panose="020F0502020204030204" pitchFamily="34" charset="0"/>
                <a:ea typeface="Times New Roman"/>
                <a:cs typeface="Calibri" panose="020F0502020204030204" pitchFamily="34" charset="0"/>
                <a:sym typeface="Times New Roman"/>
              </a:rPr>
              <a:t>yaitu</a:t>
            </a:r>
            <a:r>
              <a:rPr lang="en-GB" sz="2300" dirty="0">
                <a:latin typeface="Calibri" panose="020F0502020204030204" pitchFamily="34" charset="0"/>
                <a:ea typeface="Times New Roman"/>
                <a:cs typeface="Calibri" panose="020F0502020204030204" pitchFamily="34" charset="0"/>
                <a:sym typeface="Times New Roman"/>
              </a:rPr>
              <a:t> :</a:t>
            </a:r>
            <a:endParaRPr lang="en-GB" sz="2300" dirty="0">
              <a:latin typeface="Calibri" panose="020F0502020204030204" pitchFamily="34" charset="0"/>
              <a:cs typeface="Calibri" panose="020F0502020204030204" pitchFamily="34" charset="0"/>
              <a:sym typeface="Calibri"/>
            </a:endParaRPr>
          </a:p>
          <a:p>
            <a:pPr marL="179388" indent="-179388" algn="just">
              <a:lnSpc>
                <a:spcPct val="100000"/>
              </a:lnSpc>
              <a:spcBef>
                <a:spcPts val="1800"/>
              </a:spcBef>
              <a:buClr>
                <a:schemeClr val="dk1"/>
              </a:buClr>
              <a:buSzPts val="1800"/>
            </a:pPr>
            <a:r>
              <a:rPr lang="en-GB" sz="2300" dirty="0" err="1">
                <a:latin typeface="Calibri" panose="020F0502020204030204" pitchFamily="34" charset="0"/>
                <a:ea typeface="Times New Roman"/>
                <a:cs typeface="Calibri" panose="020F0502020204030204" pitchFamily="34" charset="0"/>
                <a:sym typeface="Times New Roman"/>
              </a:rPr>
              <a:t>Sel</a:t>
            </a:r>
            <a:r>
              <a:rPr lang="en-GB" sz="2300" dirty="0">
                <a:latin typeface="Calibri" panose="020F0502020204030204" pitchFamily="34" charset="0"/>
                <a:ea typeface="Times New Roman"/>
                <a:cs typeface="Calibri" panose="020F0502020204030204" pitchFamily="34" charset="0"/>
                <a:sym typeface="Times New Roman"/>
              </a:rPr>
              <a:t> I, II dan IV		: </a:t>
            </a:r>
            <a:r>
              <a:rPr lang="en-GB" sz="2300" dirty="0" err="1">
                <a:latin typeface="Calibri" panose="020F0502020204030204" pitchFamily="34" charset="0"/>
                <a:ea typeface="Times New Roman"/>
                <a:cs typeface="Calibri" panose="020F0502020204030204" pitchFamily="34" charset="0"/>
                <a:sym typeface="Times New Roman"/>
              </a:rPr>
              <a:t>disebut</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dengan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keadaan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tumbuh</a:t>
            </a:r>
            <a:r>
              <a:rPr lang="en-GB" sz="2300" dirty="0">
                <a:latin typeface="Calibri" panose="020F0502020204030204" pitchFamily="34" charset="0"/>
                <a:ea typeface="Times New Roman"/>
                <a:cs typeface="Calibri" panose="020F0502020204030204" pitchFamily="34" charset="0"/>
                <a:sym typeface="Times New Roman"/>
              </a:rPr>
              <a:t> dan </a:t>
            </a:r>
            <a:r>
              <a:rPr lang="en-GB" sz="2300" dirty="0" err="1">
                <a:latin typeface="Calibri" panose="020F0502020204030204" pitchFamily="34" charset="0"/>
                <a:ea typeface="Times New Roman"/>
                <a:cs typeface="Calibri" panose="020F0502020204030204" pitchFamily="34" charset="0"/>
                <a:sym typeface="Times New Roman"/>
              </a:rPr>
              <a:t>bina</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tipe</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strateginya</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berupa</a:t>
            </a:r>
            <a:r>
              <a:rPr lang="en-GB" sz="2300" dirty="0">
                <a:latin typeface="Calibri" panose="020F0502020204030204" pitchFamily="34" charset="0"/>
                <a:ea typeface="Times New Roman"/>
                <a:cs typeface="Calibri" panose="020F0502020204030204" pitchFamily="34" charset="0"/>
                <a:sym typeface="Times New Roman"/>
              </a:rPr>
              <a:t> strategi </a:t>
            </a:r>
            <a:r>
              <a:rPr lang="en-GB" sz="2300" dirty="0" err="1">
                <a:latin typeface="Calibri" panose="020F0502020204030204" pitchFamily="34" charset="0"/>
                <a:ea typeface="Times New Roman"/>
                <a:cs typeface="Calibri" panose="020F0502020204030204" pitchFamily="34" charset="0"/>
                <a:sym typeface="Times New Roman"/>
              </a:rPr>
              <a:t>intensif</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yaitu</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penetrasi</a:t>
            </a:r>
            <a:r>
              <a:rPr lang="en-GB" sz="2300" dirty="0">
                <a:latin typeface="Calibri" panose="020F0502020204030204" pitchFamily="34" charset="0"/>
                <a:ea typeface="Times New Roman"/>
                <a:cs typeface="Calibri" panose="020F0502020204030204" pitchFamily="34" charset="0"/>
                <a:sym typeface="Times New Roman"/>
              </a:rPr>
              <a:t> pasar, </a:t>
            </a:r>
            <a:r>
              <a:rPr lang="en-GB" sz="2300" dirty="0" err="1">
                <a:latin typeface="Calibri" panose="020F0502020204030204" pitchFamily="34" charset="0"/>
                <a:ea typeface="Times New Roman"/>
                <a:cs typeface="Calibri" panose="020F0502020204030204" pitchFamily="34" charset="0"/>
                <a:sym typeface="Times New Roman"/>
              </a:rPr>
              <a:t>pengembangan</a:t>
            </a:r>
            <a:r>
              <a:rPr lang="en-GB" sz="2300" dirty="0">
                <a:latin typeface="Calibri" panose="020F0502020204030204" pitchFamily="34" charset="0"/>
                <a:ea typeface="Times New Roman"/>
                <a:cs typeface="Calibri" panose="020F0502020204030204" pitchFamily="34" charset="0"/>
                <a:sym typeface="Times New Roman"/>
              </a:rPr>
              <a:t> 			pasar, </a:t>
            </a:r>
            <a:r>
              <a:rPr lang="en-GB" sz="2300" dirty="0" err="1">
                <a:latin typeface="Calibri" panose="020F0502020204030204" pitchFamily="34" charset="0"/>
                <a:ea typeface="Times New Roman"/>
                <a:cs typeface="Calibri" panose="020F0502020204030204" pitchFamily="34" charset="0"/>
                <a:sym typeface="Times New Roman"/>
              </a:rPr>
              <a:t>pengembangan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produk</a:t>
            </a:r>
            <a:r>
              <a:rPr lang="en-GB" sz="2300" dirty="0">
                <a:latin typeface="Calibri" panose="020F0502020204030204" pitchFamily="34" charset="0"/>
                <a:ea typeface="Times New Roman"/>
                <a:cs typeface="Calibri" panose="020F0502020204030204" pitchFamily="34" charset="0"/>
                <a:sym typeface="Times New Roman"/>
              </a:rPr>
              <a:t> dan strategi integrative </a:t>
            </a:r>
            <a:r>
              <a:rPr lang="en-GB" sz="2300" dirty="0" err="1">
                <a:latin typeface="Calibri" panose="020F0502020204030204" pitchFamily="34" charset="0"/>
                <a:ea typeface="Times New Roman"/>
                <a:cs typeface="Calibri" panose="020F0502020204030204" pitchFamily="34" charset="0"/>
                <a:sym typeface="Times New Roman"/>
              </a:rPr>
              <a:t>yaitu</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integrasi</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ke</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belakang</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integrasi</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ke</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depan</a:t>
            </a:r>
            <a:r>
              <a:rPr lang="en-GB" sz="2300" dirty="0">
                <a:latin typeface="Calibri" panose="020F0502020204030204" pitchFamily="34" charset="0"/>
                <a:ea typeface="Times New Roman"/>
                <a:cs typeface="Calibri" panose="020F0502020204030204" pitchFamily="34" charset="0"/>
                <a:sym typeface="Times New Roman"/>
              </a:rPr>
              <a:t>, dan </a:t>
            </a:r>
            <a:r>
              <a:rPr lang="en-GB" sz="2300" dirty="0" err="1">
                <a:latin typeface="Calibri" panose="020F0502020204030204" pitchFamily="34" charset="0"/>
                <a:ea typeface="Times New Roman"/>
                <a:cs typeface="Calibri" panose="020F0502020204030204" pitchFamily="34" charset="0"/>
                <a:sym typeface="Times New Roman"/>
              </a:rPr>
              <a:t>integrasi</a:t>
            </a:r>
            <a:r>
              <a:rPr lang="en-GB" sz="2300" dirty="0">
                <a:latin typeface="Calibri" panose="020F0502020204030204" pitchFamily="34" charset="0"/>
                <a:ea typeface="Times New Roman"/>
                <a:cs typeface="Calibri" panose="020F0502020204030204" pitchFamily="34" charset="0"/>
                <a:sym typeface="Times New Roman"/>
              </a:rPr>
              <a:t> 				horizontal.</a:t>
            </a:r>
            <a:endParaRPr lang="en-GB" sz="2300" dirty="0">
              <a:latin typeface="Calibri" panose="020F0502020204030204" pitchFamily="34" charset="0"/>
              <a:cs typeface="Calibri" panose="020F0502020204030204" pitchFamily="34" charset="0"/>
              <a:sym typeface="Calibri"/>
            </a:endParaRPr>
          </a:p>
          <a:p>
            <a:pPr algn="just">
              <a:lnSpc>
                <a:spcPct val="100000"/>
              </a:lnSpc>
              <a:spcBef>
                <a:spcPts val="1800"/>
              </a:spcBef>
              <a:buClr>
                <a:schemeClr val="dk1"/>
              </a:buClr>
              <a:buSzPts val="1800"/>
            </a:pPr>
            <a:r>
              <a:rPr lang="en-GB" sz="2300" dirty="0" err="1">
                <a:latin typeface="Calibri" panose="020F0502020204030204" pitchFamily="34" charset="0"/>
                <a:ea typeface="Times New Roman"/>
                <a:cs typeface="Calibri" panose="020F0502020204030204" pitchFamily="34" charset="0"/>
                <a:sym typeface="Times New Roman"/>
              </a:rPr>
              <a:t>Sel</a:t>
            </a:r>
            <a:r>
              <a:rPr lang="en-GB" sz="2300" dirty="0">
                <a:latin typeface="Calibri" panose="020F0502020204030204" pitchFamily="34" charset="0"/>
                <a:ea typeface="Times New Roman"/>
                <a:cs typeface="Calibri" panose="020F0502020204030204" pitchFamily="34" charset="0"/>
                <a:sym typeface="Times New Roman"/>
              </a:rPr>
              <a:t> III, V dan VII	: </a:t>
            </a:r>
            <a:r>
              <a:rPr lang="en-GB" sz="2300" dirty="0" err="1">
                <a:latin typeface="Calibri" panose="020F0502020204030204" pitchFamily="34" charset="0"/>
                <a:ea typeface="Times New Roman"/>
                <a:cs typeface="Calibri" panose="020F0502020204030204" pitchFamily="34" charset="0"/>
                <a:sym typeface="Times New Roman"/>
              </a:rPr>
              <a:t>disebut</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dengan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keadaan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pertahankan</a:t>
            </a:r>
            <a:r>
              <a:rPr lang="en-GB" sz="2300" dirty="0">
                <a:latin typeface="Calibri" panose="020F0502020204030204" pitchFamily="34" charset="0"/>
                <a:ea typeface="Times New Roman"/>
                <a:cs typeface="Calibri" panose="020F0502020204030204" pitchFamily="34" charset="0"/>
                <a:sym typeface="Times New Roman"/>
              </a:rPr>
              <a:t> dan </a:t>
            </a:r>
            <a:r>
              <a:rPr lang="en-GB" sz="2300" dirty="0" err="1">
                <a:latin typeface="Calibri" panose="020F0502020204030204" pitchFamily="34" charset="0"/>
                <a:ea typeface="Times New Roman"/>
                <a:cs typeface="Calibri" panose="020F0502020204030204" pitchFamily="34" charset="0"/>
                <a:sym typeface="Times New Roman"/>
              </a:rPr>
              <a:t>pelihara</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tipe</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strateginya</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berupa</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penetrasi</a:t>
            </a:r>
            <a:r>
              <a:rPr lang="en-GB" sz="2300" dirty="0">
                <a:latin typeface="Calibri" panose="020F0502020204030204" pitchFamily="34" charset="0"/>
                <a:ea typeface="Times New Roman"/>
                <a:cs typeface="Calibri" panose="020F0502020204030204" pitchFamily="34" charset="0"/>
                <a:sym typeface="Times New Roman"/>
              </a:rPr>
              <a:t> pasar dan </a:t>
            </a:r>
            <a:r>
              <a:rPr lang="en-GB" sz="2300" dirty="0" err="1">
                <a:latin typeface="Calibri" panose="020F0502020204030204" pitchFamily="34" charset="0"/>
                <a:ea typeface="Times New Roman"/>
                <a:cs typeface="Calibri" panose="020F0502020204030204" pitchFamily="34" charset="0"/>
                <a:sym typeface="Times New Roman"/>
              </a:rPr>
              <a:t>pengembangan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produk</a:t>
            </a:r>
            <a:r>
              <a:rPr lang="en-GB" sz="2300" dirty="0">
                <a:latin typeface="Calibri" panose="020F0502020204030204" pitchFamily="34" charset="0"/>
                <a:ea typeface="Times New Roman"/>
                <a:cs typeface="Calibri" panose="020F0502020204030204" pitchFamily="34" charset="0"/>
                <a:sym typeface="Times New Roman"/>
              </a:rPr>
              <a:t>.</a:t>
            </a:r>
            <a:endParaRPr lang="en-GB" sz="2300" dirty="0">
              <a:latin typeface="Calibri" panose="020F0502020204030204" pitchFamily="34" charset="0"/>
              <a:cs typeface="Calibri" panose="020F0502020204030204" pitchFamily="34" charset="0"/>
            </a:endParaRPr>
          </a:p>
          <a:p>
            <a:pPr algn="just">
              <a:lnSpc>
                <a:spcPct val="100000"/>
              </a:lnSpc>
              <a:spcBef>
                <a:spcPts val="1800"/>
              </a:spcBef>
              <a:buClr>
                <a:schemeClr val="dk1"/>
              </a:buClr>
              <a:buSzPts val="1800"/>
            </a:pPr>
            <a:r>
              <a:rPr lang="en-GB" sz="2300" dirty="0" err="1">
                <a:latin typeface="Calibri" panose="020F0502020204030204" pitchFamily="34" charset="0"/>
                <a:ea typeface="Times New Roman"/>
                <a:cs typeface="Calibri" panose="020F0502020204030204" pitchFamily="34" charset="0"/>
                <a:sym typeface="Times New Roman"/>
              </a:rPr>
              <a:t>Sel</a:t>
            </a:r>
            <a:r>
              <a:rPr lang="en-GB" sz="2300" dirty="0">
                <a:latin typeface="Calibri" panose="020F0502020204030204" pitchFamily="34" charset="0"/>
                <a:ea typeface="Times New Roman"/>
                <a:cs typeface="Calibri" panose="020F0502020204030204" pitchFamily="34" charset="0"/>
                <a:sym typeface="Times New Roman"/>
              </a:rPr>
              <a:t> VI, VIII dan IX	: </a:t>
            </a:r>
            <a:r>
              <a:rPr lang="en-GB" sz="2300" dirty="0" err="1">
                <a:latin typeface="Calibri" panose="020F0502020204030204" pitchFamily="34" charset="0"/>
                <a:ea typeface="Times New Roman"/>
                <a:cs typeface="Calibri" panose="020F0502020204030204" pitchFamily="34" charset="0"/>
                <a:sym typeface="Times New Roman"/>
              </a:rPr>
              <a:t>disebut</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dengan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keadaan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panen</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atau</a:t>
            </a:r>
            <a:r>
              <a:rPr lang="en-GB" sz="2300" dirty="0">
                <a:latin typeface="Calibri" panose="020F0502020204030204" pitchFamily="34" charset="0"/>
                <a:ea typeface="Times New Roman"/>
                <a:cs typeface="Calibri" panose="020F0502020204030204" pitchFamily="34" charset="0"/>
                <a:sym typeface="Times New Roman"/>
              </a:rPr>
              <a:t> </a:t>
            </a:r>
            <a:r>
              <a:rPr lang="en-GB" sz="2300" dirty="0" err="1">
                <a:latin typeface="Calibri" panose="020F0502020204030204" pitchFamily="34" charset="0"/>
                <a:ea typeface="Times New Roman"/>
                <a:cs typeface="Calibri" panose="020F0502020204030204" pitchFamily="34" charset="0"/>
                <a:sym typeface="Times New Roman"/>
              </a:rPr>
              <a:t>divestasi</a:t>
            </a:r>
            <a:endParaRPr lang="en-GB" sz="2300" dirty="0">
              <a:latin typeface="Calibri" panose="020F0502020204030204" pitchFamily="34" charset="0"/>
              <a:cs typeface="Calibri" panose="020F0502020204030204" pitchFamily="34" charset="0"/>
              <a:sym typeface="Calibri"/>
            </a:endParaRPr>
          </a:p>
          <a:p>
            <a:pPr indent="-50800" algn="just">
              <a:lnSpc>
                <a:spcPct val="100000"/>
              </a:lnSpc>
              <a:spcBef>
                <a:spcPts val="1800"/>
              </a:spcBef>
              <a:buClr>
                <a:schemeClr val="dk1"/>
              </a:buClr>
              <a:buSzPts val="2800"/>
              <a:buFont typeface="Arial" panose="020B0604020202020204" pitchFamily="34" charset="0"/>
              <a:buNone/>
            </a:pPr>
            <a:endParaRPr lang="en-GB"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629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8"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518;p25">
            <a:extLst>
              <a:ext uri="{FF2B5EF4-FFF2-40B4-BE49-F238E27FC236}">
                <a16:creationId xmlns:a16="http://schemas.microsoft.com/office/drawing/2014/main" id="{E9533A63-C61C-48D9-B260-96C01E40190B}"/>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en-GB" sz="6000" b="1" i="1" dirty="0" err="1">
                <a:latin typeface="Arial Black"/>
                <a:ea typeface="Arial Black"/>
                <a:cs typeface="Arial Black"/>
                <a:sym typeface="Arial Black"/>
              </a:rPr>
              <a:t>Matriks</a:t>
            </a:r>
            <a:r>
              <a:rPr lang="en-GB" sz="6000" b="1" i="1" dirty="0">
                <a:latin typeface="Arial Black"/>
                <a:ea typeface="Arial Black"/>
                <a:cs typeface="Arial Black"/>
                <a:sym typeface="Arial Black"/>
              </a:rPr>
              <a:t> Grand Strategy</a:t>
            </a:r>
            <a:endParaRPr sz="6000" i="1" dirty="0">
              <a:latin typeface="Arial Black"/>
              <a:ea typeface="Arial Black"/>
              <a:cs typeface="Arial Black"/>
              <a:sym typeface="Arial Black"/>
            </a:endParaRPr>
          </a:p>
        </p:txBody>
      </p:sp>
      <p:sp>
        <p:nvSpPr>
          <p:cNvPr id="9" name="Google Shape;519;p25">
            <a:extLst>
              <a:ext uri="{FF2B5EF4-FFF2-40B4-BE49-F238E27FC236}">
                <a16:creationId xmlns:a16="http://schemas.microsoft.com/office/drawing/2014/main" id="{EDA5A12E-4359-4174-A330-E0C80A3CB442}"/>
              </a:ext>
            </a:extLst>
          </p:cNvPr>
          <p:cNvSpPr txBox="1">
            <a:spLocks/>
          </p:cNvSpPr>
          <p:nvPr/>
        </p:nvSpPr>
        <p:spPr>
          <a:xfrm>
            <a:off x="469106" y="2203079"/>
            <a:ext cx="11073593" cy="428979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0000"/>
              <a:buFont typeface="Arial" panose="020B0604020202020204" pitchFamily="34" charset="0"/>
              <a:buNone/>
            </a:pPr>
            <a:r>
              <a:rPr lang="en-GB" sz="1500" dirty="0">
                <a:latin typeface="Calibri" panose="020F0502020204030204" pitchFamily="34" charset="0"/>
                <a:ea typeface="Times New Roman"/>
                <a:cs typeface="Calibri" panose="020F0502020204030204" pitchFamily="34" charset="0"/>
                <a:sym typeface="Times New Roman"/>
              </a:rPr>
              <a:t>Salah </a:t>
            </a:r>
            <a:r>
              <a:rPr lang="en-GB" sz="1500" dirty="0" err="1">
                <a:latin typeface="Calibri" panose="020F0502020204030204" pitchFamily="34" charset="0"/>
                <a:ea typeface="Times New Roman"/>
                <a:cs typeface="Calibri" panose="020F0502020204030204" pitchFamily="34" charset="0"/>
                <a:sym typeface="Times New Roman"/>
              </a:rPr>
              <a:t>satu</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alat</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analisis</a:t>
            </a:r>
            <a:r>
              <a:rPr lang="en-GB" sz="1500" dirty="0">
                <a:latin typeface="Calibri" panose="020F0502020204030204" pitchFamily="34" charset="0"/>
                <a:ea typeface="Times New Roman"/>
                <a:cs typeface="Calibri" panose="020F0502020204030204" pitchFamily="34" charset="0"/>
                <a:sym typeface="Times New Roman"/>
              </a:rPr>
              <a:t> lain yang </a:t>
            </a:r>
            <a:r>
              <a:rPr lang="en-GB" sz="1500" dirty="0" err="1">
                <a:latin typeface="Calibri" panose="020F0502020204030204" pitchFamily="34" charset="0"/>
                <a:ea typeface="Times New Roman"/>
                <a:cs typeface="Calibri" panose="020F0502020204030204" pitchFamily="34" charset="0"/>
                <a:sym typeface="Times New Roman"/>
              </a:rPr>
              <a:t>dapat</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digunakan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untuk</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perumusan</a:t>
            </a:r>
            <a:r>
              <a:rPr lang="en-GB" sz="1500" dirty="0">
                <a:latin typeface="Calibri" panose="020F0502020204030204" pitchFamily="34" charset="0"/>
                <a:ea typeface="Times New Roman"/>
                <a:cs typeface="Calibri" panose="020F0502020204030204" pitchFamily="34" charset="0"/>
                <a:sym typeface="Times New Roman"/>
              </a:rPr>
              <a:t> strategi </a:t>
            </a:r>
            <a:r>
              <a:rPr lang="en-GB" sz="1500" dirty="0" err="1">
                <a:latin typeface="Calibri" panose="020F0502020204030204" pitchFamily="34" charset="0"/>
                <a:ea typeface="Times New Roman"/>
                <a:cs typeface="Calibri" panose="020F0502020204030204" pitchFamily="34" charset="0"/>
                <a:sym typeface="Times New Roman"/>
              </a:rPr>
              <a:t>yaitu</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Matriks</a:t>
            </a:r>
            <a:r>
              <a:rPr lang="en-GB" sz="1500" dirty="0">
                <a:latin typeface="Calibri" panose="020F0502020204030204" pitchFamily="34" charset="0"/>
                <a:ea typeface="Times New Roman"/>
                <a:cs typeface="Calibri" panose="020F0502020204030204" pitchFamily="34" charset="0"/>
                <a:sym typeface="Times New Roman"/>
              </a:rPr>
              <a:t> </a:t>
            </a:r>
            <a:r>
              <a:rPr lang="en-GB" sz="1500" i="1" dirty="0">
                <a:latin typeface="Calibri" panose="020F0502020204030204" pitchFamily="34" charset="0"/>
                <a:ea typeface="Times New Roman"/>
                <a:cs typeface="Calibri" panose="020F0502020204030204" pitchFamily="34" charset="0"/>
                <a:sym typeface="Times New Roman"/>
              </a:rPr>
              <a:t>Grand Strategy</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Matriks</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ini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berdasarkan</a:t>
            </a:r>
            <a:r>
              <a:rPr lang="en-GB" sz="1500" dirty="0">
                <a:latin typeface="Calibri" panose="020F0502020204030204" pitchFamily="34" charset="0"/>
                <a:ea typeface="Times New Roman"/>
                <a:cs typeface="Calibri" panose="020F0502020204030204" pitchFamily="34" charset="0"/>
                <a:sym typeface="Times New Roman"/>
              </a:rPr>
              <a:t> pada </a:t>
            </a:r>
            <a:r>
              <a:rPr lang="en-GB" sz="1500" dirty="0" err="1">
                <a:latin typeface="Calibri" panose="020F0502020204030204" pitchFamily="34" charset="0"/>
                <a:ea typeface="Times New Roman"/>
                <a:cs typeface="Calibri" panose="020F0502020204030204" pitchFamily="34" charset="0"/>
                <a:sym typeface="Times New Roman"/>
              </a:rPr>
              <a:t>dua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dimensi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yaitu</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posisi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bersaing</a:t>
            </a:r>
            <a:r>
              <a:rPr lang="en-GB" sz="1500" dirty="0">
                <a:latin typeface="Calibri" panose="020F0502020204030204" pitchFamily="34" charset="0"/>
                <a:ea typeface="Times New Roman"/>
                <a:cs typeface="Calibri" panose="020F0502020204030204" pitchFamily="34" charset="0"/>
                <a:sym typeface="Times New Roman"/>
              </a:rPr>
              <a:t> dan </a:t>
            </a:r>
            <a:r>
              <a:rPr lang="en-GB" sz="1500" dirty="0" err="1">
                <a:latin typeface="Calibri" panose="020F0502020204030204" pitchFamily="34" charset="0"/>
                <a:ea typeface="Times New Roman"/>
                <a:cs typeface="Calibri" panose="020F0502020204030204" pitchFamily="34" charset="0"/>
                <a:sym typeface="Times New Roman"/>
              </a:rPr>
              <a:t>pertumbuhan</a:t>
            </a:r>
            <a:r>
              <a:rPr lang="en-GB" sz="1500" dirty="0">
                <a:latin typeface="Calibri" panose="020F0502020204030204" pitchFamily="34" charset="0"/>
                <a:ea typeface="Times New Roman"/>
                <a:cs typeface="Calibri" panose="020F0502020204030204" pitchFamily="34" charset="0"/>
                <a:sym typeface="Times New Roman"/>
              </a:rPr>
              <a:t> pasar. </a:t>
            </a:r>
            <a:r>
              <a:rPr lang="en-GB" sz="1500" dirty="0">
                <a:latin typeface="Calibri" panose="020F0502020204030204" pitchFamily="34" charset="0"/>
                <a:cs typeface="Calibri" panose="020F0502020204030204" pitchFamily="34" charset="0"/>
              </a:rPr>
              <a:t> </a:t>
            </a:r>
            <a:r>
              <a:rPr lang="en-GB" sz="1500" dirty="0" err="1">
                <a:latin typeface="Calibri" panose="020F0502020204030204" pitchFamily="34" charset="0"/>
                <a:ea typeface="Times New Roman"/>
                <a:cs typeface="Calibri" panose="020F0502020204030204" pitchFamily="34" charset="0"/>
                <a:sym typeface="Times New Roman"/>
              </a:rPr>
              <a:t>Terdapat</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empat</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kuadran</a:t>
            </a:r>
            <a:r>
              <a:rPr lang="en-GB" sz="1500" dirty="0">
                <a:latin typeface="Calibri" panose="020F0502020204030204" pitchFamily="34" charset="0"/>
                <a:ea typeface="Times New Roman"/>
                <a:cs typeface="Calibri" panose="020F0502020204030204" pitchFamily="34" charset="0"/>
                <a:sym typeface="Times New Roman"/>
              </a:rPr>
              <a:t> pada </a:t>
            </a:r>
            <a:r>
              <a:rPr lang="en-GB" sz="1500" dirty="0" err="1">
                <a:latin typeface="Calibri" panose="020F0502020204030204" pitchFamily="34" charset="0"/>
                <a:ea typeface="Times New Roman"/>
                <a:cs typeface="Calibri" panose="020F0502020204030204" pitchFamily="34" charset="0"/>
                <a:sym typeface="Times New Roman"/>
              </a:rPr>
              <a:t>matriks</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ini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yaitu</a:t>
            </a:r>
            <a:r>
              <a:rPr lang="en-GB" sz="1500" dirty="0">
                <a:latin typeface="Calibri" panose="020F0502020204030204" pitchFamily="34" charset="0"/>
                <a:ea typeface="Times New Roman"/>
                <a:cs typeface="Calibri" panose="020F0502020204030204" pitchFamily="34" charset="0"/>
                <a:sym typeface="Times New Roman"/>
              </a:rPr>
              <a:t> :</a:t>
            </a:r>
            <a:endParaRPr lang="en-GB" sz="1500" dirty="0">
              <a:latin typeface="Calibri" panose="020F0502020204030204" pitchFamily="34" charset="0"/>
              <a:cs typeface="Calibri" panose="020F0502020204030204" pitchFamily="34" charset="0"/>
            </a:endParaRPr>
          </a:p>
          <a:p>
            <a:pPr>
              <a:lnSpc>
                <a:spcPct val="100000"/>
              </a:lnSpc>
              <a:spcBef>
                <a:spcPts val="1800"/>
              </a:spcBef>
              <a:buClr>
                <a:schemeClr val="dk1"/>
              </a:buClr>
              <a:buSzPct val="100000"/>
            </a:pPr>
            <a:r>
              <a:rPr lang="en-GB" sz="1500" dirty="0" err="1">
                <a:latin typeface="Calibri" panose="020F0502020204030204" pitchFamily="34" charset="0"/>
                <a:ea typeface="Times New Roman"/>
                <a:cs typeface="Calibri" panose="020F0502020204030204" pitchFamily="34" charset="0"/>
                <a:sym typeface="Times New Roman"/>
              </a:rPr>
              <a:t>Kuadran</a:t>
            </a:r>
            <a:r>
              <a:rPr lang="en-GB" sz="1500" dirty="0">
                <a:latin typeface="Calibri" panose="020F0502020204030204" pitchFamily="34" charset="0"/>
                <a:ea typeface="Times New Roman"/>
                <a:cs typeface="Calibri" panose="020F0502020204030204" pitchFamily="34" charset="0"/>
                <a:sym typeface="Times New Roman"/>
              </a:rPr>
              <a:t> I	: </a:t>
            </a:r>
            <a:r>
              <a:rPr lang="en-GB" sz="1500" dirty="0" err="1">
                <a:latin typeface="Calibri" panose="020F0502020204030204" pitchFamily="34" charset="0"/>
                <a:ea typeface="Times New Roman"/>
                <a:cs typeface="Calibri" panose="020F0502020204030204" pitchFamily="34" charset="0"/>
                <a:sym typeface="Times New Roman"/>
              </a:rPr>
              <a:t>berada</a:t>
            </a:r>
            <a:r>
              <a:rPr lang="en-GB" sz="1500" dirty="0">
                <a:latin typeface="Calibri" panose="020F0502020204030204" pitchFamily="34" charset="0"/>
                <a:ea typeface="Times New Roman"/>
                <a:cs typeface="Calibri" panose="020F0502020204030204" pitchFamily="34" charset="0"/>
                <a:sym typeface="Times New Roman"/>
              </a:rPr>
              <a:t> di </a:t>
            </a:r>
            <a:r>
              <a:rPr lang="en-GB" sz="1500" dirty="0" err="1">
                <a:latin typeface="Calibri" panose="020F0502020204030204" pitchFamily="34" charset="0"/>
                <a:ea typeface="Times New Roman"/>
                <a:cs typeface="Calibri" panose="020F0502020204030204" pitchFamily="34" charset="0"/>
                <a:sym typeface="Times New Roman"/>
              </a:rPr>
              <a:t>kondisi</a:t>
            </a:r>
            <a:r>
              <a:rPr lang="en-GB" sz="1500" dirty="0">
                <a:latin typeface="Calibri" panose="020F0502020204030204" pitchFamily="34" charset="0"/>
                <a:ea typeface="Times New Roman"/>
                <a:cs typeface="Calibri" panose="020F0502020204030204" pitchFamily="34" charset="0"/>
                <a:sym typeface="Times New Roman"/>
              </a:rPr>
              <a:t> yang </a:t>
            </a:r>
            <a:r>
              <a:rPr lang="en-GB" sz="1500" dirty="0" err="1">
                <a:latin typeface="Calibri" panose="020F0502020204030204" pitchFamily="34" charset="0"/>
                <a:ea typeface="Times New Roman"/>
                <a:cs typeface="Calibri" panose="020F0502020204030204" pitchFamily="34" charset="0"/>
                <a:sym typeface="Times New Roman"/>
              </a:rPr>
              <a:t>menguntungkan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yaitu</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posisi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bersaingnya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kuat</a:t>
            </a:r>
            <a:r>
              <a:rPr lang="en-GB" sz="1500" dirty="0">
                <a:latin typeface="Calibri" panose="020F0502020204030204" pitchFamily="34" charset="0"/>
                <a:ea typeface="Times New Roman"/>
                <a:cs typeface="Calibri" panose="020F0502020204030204" pitchFamily="34" charset="0"/>
                <a:sym typeface="Times New Roman"/>
              </a:rPr>
              <a:t> dan </a:t>
            </a:r>
            <a:r>
              <a:rPr lang="en-GB" sz="1500" dirty="0" err="1">
                <a:latin typeface="Calibri" panose="020F0502020204030204" pitchFamily="34" charset="0"/>
                <a:ea typeface="Times New Roman"/>
                <a:cs typeface="Calibri" panose="020F0502020204030204" pitchFamily="34" charset="0"/>
                <a:sym typeface="Times New Roman"/>
              </a:rPr>
              <a:t>pertumbuhan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pasarnya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cepat</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tipe</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strateginya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yaitu</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pengembangan</a:t>
            </a:r>
            <a:r>
              <a:rPr lang="en-GB" sz="1500" dirty="0">
                <a:latin typeface="Calibri" panose="020F0502020204030204" pitchFamily="34" charset="0"/>
                <a:ea typeface="Times New Roman"/>
                <a:cs typeface="Calibri" panose="020F0502020204030204" pitchFamily="34" charset="0"/>
                <a:sym typeface="Times New Roman"/>
              </a:rPr>
              <a:t> pasar, </a:t>
            </a:r>
            <a:r>
              <a:rPr lang="en-GB" sz="1500" dirty="0" err="1">
                <a:latin typeface="Calibri" panose="020F0502020204030204" pitchFamily="34" charset="0"/>
                <a:ea typeface="Times New Roman"/>
                <a:cs typeface="Calibri" panose="020F0502020204030204" pitchFamily="34" charset="0"/>
                <a:sym typeface="Times New Roman"/>
              </a:rPr>
              <a:t>penetrasi</a:t>
            </a:r>
            <a:r>
              <a:rPr lang="en-GB" sz="1500" dirty="0">
                <a:latin typeface="Calibri" panose="020F0502020204030204" pitchFamily="34" charset="0"/>
                <a:ea typeface="Times New Roman"/>
                <a:cs typeface="Calibri" panose="020F0502020204030204" pitchFamily="34" charset="0"/>
                <a:sym typeface="Times New Roman"/>
              </a:rPr>
              <a:t> pasar, </a:t>
            </a:r>
            <a:r>
              <a:rPr lang="en-GB" sz="1500" dirty="0" err="1">
                <a:latin typeface="Calibri" panose="020F0502020204030204" pitchFamily="34" charset="0"/>
                <a:ea typeface="Times New Roman"/>
                <a:cs typeface="Calibri" panose="020F0502020204030204" pitchFamily="34" charset="0"/>
                <a:sym typeface="Times New Roman"/>
              </a:rPr>
              <a:t>pengembangan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produk</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integrasi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ke</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depan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integrasi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ke</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belakang</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integrasi</a:t>
            </a:r>
            <a:r>
              <a:rPr lang="en-GB" sz="1500" dirty="0">
                <a:latin typeface="Calibri" panose="020F0502020204030204" pitchFamily="34" charset="0"/>
                <a:ea typeface="Times New Roman"/>
                <a:cs typeface="Calibri" panose="020F0502020204030204" pitchFamily="34" charset="0"/>
                <a:sym typeface="Times New Roman"/>
              </a:rPr>
              <a:t> horizontal dan </a:t>
            </a:r>
            <a:r>
              <a:rPr lang="en-GB" sz="1500" dirty="0" err="1">
                <a:latin typeface="Calibri" panose="020F0502020204030204" pitchFamily="34" charset="0"/>
                <a:ea typeface="Times New Roman"/>
                <a:cs typeface="Calibri" panose="020F0502020204030204" pitchFamily="34" charset="0"/>
                <a:sym typeface="Times New Roman"/>
              </a:rPr>
              <a:t>diversifikasi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konsentrik</a:t>
            </a:r>
            <a:endParaRPr lang="en-GB" sz="1500" dirty="0">
              <a:latin typeface="Calibri" panose="020F0502020204030204" pitchFamily="34" charset="0"/>
              <a:cs typeface="Calibri" panose="020F0502020204030204" pitchFamily="34" charset="0"/>
              <a:sym typeface="Calibri"/>
            </a:endParaRPr>
          </a:p>
          <a:p>
            <a:pPr>
              <a:lnSpc>
                <a:spcPct val="100000"/>
              </a:lnSpc>
              <a:spcBef>
                <a:spcPts val="1800"/>
              </a:spcBef>
              <a:buClr>
                <a:schemeClr val="dk1"/>
              </a:buClr>
              <a:buSzPct val="100000"/>
            </a:pPr>
            <a:r>
              <a:rPr lang="en-GB" sz="1500" dirty="0" err="1">
                <a:latin typeface="Calibri" panose="020F0502020204030204" pitchFamily="34" charset="0"/>
                <a:ea typeface="Times New Roman"/>
                <a:cs typeface="Calibri" panose="020F0502020204030204" pitchFamily="34" charset="0"/>
                <a:sym typeface="Times New Roman"/>
              </a:rPr>
              <a:t>Kuadran</a:t>
            </a:r>
            <a:r>
              <a:rPr lang="en-GB" sz="1500" dirty="0">
                <a:latin typeface="Calibri" panose="020F0502020204030204" pitchFamily="34" charset="0"/>
                <a:ea typeface="Times New Roman"/>
                <a:cs typeface="Calibri" panose="020F0502020204030204" pitchFamily="34" charset="0"/>
                <a:sym typeface="Times New Roman"/>
              </a:rPr>
              <a:t> II	: </a:t>
            </a:r>
            <a:r>
              <a:rPr lang="en-GB" sz="1500" dirty="0" err="1">
                <a:latin typeface="Calibri" panose="020F0502020204030204" pitchFamily="34" charset="0"/>
                <a:ea typeface="Times New Roman"/>
                <a:cs typeface="Calibri" panose="020F0502020204030204" pitchFamily="34" charset="0"/>
                <a:sym typeface="Times New Roman"/>
              </a:rPr>
              <a:t>berada</a:t>
            </a:r>
            <a:r>
              <a:rPr lang="en-GB" sz="1500" dirty="0">
                <a:latin typeface="Calibri" panose="020F0502020204030204" pitchFamily="34" charset="0"/>
                <a:ea typeface="Times New Roman"/>
                <a:cs typeface="Calibri" panose="020F0502020204030204" pitchFamily="34" charset="0"/>
                <a:sym typeface="Times New Roman"/>
              </a:rPr>
              <a:t> pada </a:t>
            </a:r>
            <a:r>
              <a:rPr lang="en-GB" sz="1500" dirty="0" err="1">
                <a:latin typeface="Calibri" panose="020F0502020204030204" pitchFamily="34" charset="0"/>
                <a:ea typeface="Times New Roman"/>
                <a:cs typeface="Calibri" panose="020F0502020204030204" pitchFamily="34" charset="0"/>
                <a:sym typeface="Times New Roman"/>
              </a:rPr>
              <a:t>konsisi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posisi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bersaing</a:t>
            </a:r>
            <a:r>
              <a:rPr lang="en-GB" sz="1500" dirty="0">
                <a:latin typeface="Calibri" panose="020F0502020204030204" pitchFamily="34" charset="0"/>
                <a:ea typeface="Times New Roman"/>
                <a:cs typeface="Calibri" panose="020F0502020204030204" pitchFamily="34" charset="0"/>
                <a:sym typeface="Times New Roman"/>
              </a:rPr>
              <a:t> yang </a:t>
            </a:r>
            <a:r>
              <a:rPr lang="en-GB" sz="1500" dirty="0" err="1">
                <a:latin typeface="Calibri" panose="020F0502020204030204" pitchFamily="34" charset="0"/>
                <a:ea typeface="Times New Roman"/>
                <a:cs typeface="Calibri" panose="020F0502020204030204" pitchFamily="34" charset="0"/>
                <a:sym typeface="Times New Roman"/>
              </a:rPr>
              <a:t>lemah</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akan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tetapi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pertumbuhan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pasarnya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cepat</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tipe</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strateginya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yaitu</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pengembangan</a:t>
            </a:r>
            <a:r>
              <a:rPr lang="en-GB" sz="1500" dirty="0">
                <a:latin typeface="Calibri" panose="020F0502020204030204" pitchFamily="34" charset="0"/>
                <a:ea typeface="Times New Roman"/>
                <a:cs typeface="Calibri" panose="020F0502020204030204" pitchFamily="34" charset="0"/>
                <a:sym typeface="Times New Roman"/>
              </a:rPr>
              <a:t> pasar, </a:t>
            </a:r>
            <a:r>
              <a:rPr lang="en-GB" sz="1500" dirty="0" err="1">
                <a:latin typeface="Calibri" panose="020F0502020204030204" pitchFamily="34" charset="0"/>
                <a:ea typeface="Times New Roman"/>
                <a:cs typeface="Calibri" panose="020F0502020204030204" pitchFamily="34" charset="0"/>
                <a:sym typeface="Times New Roman"/>
              </a:rPr>
              <a:t>penetrasi</a:t>
            </a:r>
            <a:r>
              <a:rPr lang="en-GB" sz="1500" dirty="0">
                <a:latin typeface="Calibri" panose="020F0502020204030204" pitchFamily="34" charset="0"/>
                <a:ea typeface="Times New Roman"/>
                <a:cs typeface="Calibri" panose="020F0502020204030204" pitchFamily="34" charset="0"/>
                <a:sym typeface="Times New Roman"/>
              </a:rPr>
              <a:t> pasar, </a:t>
            </a:r>
            <a:r>
              <a:rPr lang="en-GB" sz="1500" dirty="0" err="1">
                <a:latin typeface="Calibri" panose="020F0502020204030204" pitchFamily="34" charset="0"/>
                <a:ea typeface="Times New Roman"/>
                <a:cs typeface="Calibri" panose="020F0502020204030204" pitchFamily="34" charset="0"/>
                <a:sym typeface="Times New Roman"/>
              </a:rPr>
              <a:t>pengembangan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produk</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integrasi</a:t>
            </a:r>
            <a:r>
              <a:rPr lang="en-GB" sz="1500" dirty="0">
                <a:latin typeface="Calibri" panose="020F0502020204030204" pitchFamily="34" charset="0"/>
                <a:ea typeface="Times New Roman"/>
                <a:cs typeface="Calibri" panose="020F0502020204030204" pitchFamily="34" charset="0"/>
                <a:sym typeface="Times New Roman"/>
              </a:rPr>
              <a:t> horizontal, 			</a:t>
            </a:r>
            <a:r>
              <a:rPr lang="en-GB" sz="1500" dirty="0" err="1">
                <a:latin typeface="Calibri" panose="020F0502020204030204" pitchFamily="34" charset="0"/>
                <a:ea typeface="Times New Roman"/>
                <a:cs typeface="Calibri" panose="020F0502020204030204" pitchFamily="34" charset="0"/>
                <a:sym typeface="Times New Roman"/>
              </a:rPr>
              <a:t>divestasi</a:t>
            </a:r>
            <a:r>
              <a:rPr lang="en-GB" sz="1500" dirty="0">
                <a:latin typeface="Calibri" panose="020F0502020204030204" pitchFamily="34" charset="0"/>
                <a:ea typeface="Times New Roman"/>
                <a:cs typeface="Calibri" panose="020F0502020204030204" pitchFamily="34" charset="0"/>
                <a:sym typeface="Times New Roman"/>
              </a:rPr>
              <a:t> dan </a:t>
            </a:r>
            <a:r>
              <a:rPr lang="en-GB" sz="1500" dirty="0" err="1">
                <a:latin typeface="Calibri" panose="020F0502020204030204" pitchFamily="34" charset="0"/>
                <a:ea typeface="Times New Roman"/>
                <a:cs typeface="Calibri" panose="020F0502020204030204" pitchFamily="34" charset="0"/>
                <a:sym typeface="Times New Roman"/>
              </a:rPr>
              <a:t>likuidasi</a:t>
            </a:r>
            <a:endParaRPr lang="en-GB" sz="1500" dirty="0">
              <a:latin typeface="Calibri" panose="020F0502020204030204" pitchFamily="34" charset="0"/>
              <a:ea typeface="Times New Roman"/>
              <a:cs typeface="Calibri" panose="020F0502020204030204" pitchFamily="34" charset="0"/>
              <a:sym typeface="Times New Roman"/>
            </a:endParaRPr>
          </a:p>
          <a:p>
            <a:pPr>
              <a:lnSpc>
                <a:spcPct val="100000"/>
              </a:lnSpc>
              <a:spcBef>
                <a:spcPts val="1800"/>
              </a:spcBef>
              <a:buClr>
                <a:schemeClr val="dk1"/>
              </a:buClr>
              <a:buSzPct val="100000"/>
            </a:pPr>
            <a:r>
              <a:rPr lang="en-GB" sz="1500" dirty="0" err="1">
                <a:latin typeface="Calibri" panose="020F0502020204030204" pitchFamily="34" charset="0"/>
                <a:ea typeface="Times New Roman"/>
                <a:cs typeface="Calibri" panose="020F0502020204030204" pitchFamily="34" charset="0"/>
                <a:sym typeface="Times New Roman"/>
              </a:rPr>
              <a:t>Kuadran</a:t>
            </a:r>
            <a:r>
              <a:rPr lang="en-GB" sz="1500" dirty="0">
                <a:latin typeface="Calibri" panose="020F0502020204030204" pitchFamily="34" charset="0"/>
                <a:ea typeface="Times New Roman"/>
                <a:cs typeface="Calibri" panose="020F0502020204030204" pitchFamily="34" charset="0"/>
                <a:sym typeface="Times New Roman"/>
              </a:rPr>
              <a:t> III	: </a:t>
            </a:r>
            <a:r>
              <a:rPr lang="en-GB" sz="1500" dirty="0" err="1">
                <a:latin typeface="Calibri" panose="020F0502020204030204" pitchFamily="34" charset="0"/>
                <a:ea typeface="Times New Roman"/>
                <a:cs typeface="Calibri" panose="020F0502020204030204" pitchFamily="34" charset="0"/>
                <a:sym typeface="Times New Roman"/>
              </a:rPr>
              <a:t>kondisi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perusahaan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berada</a:t>
            </a:r>
            <a:r>
              <a:rPr lang="en-GB" sz="1500" dirty="0">
                <a:latin typeface="Calibri" panose="020F0502020204030204" pitchFamily="34" charset="0"/>
                <a:ea typeface="Times New Roman"/>
                <a:cs typeface="Calibri" panose="020F0502020204030204" pitchFamily="34" charset="0"/>
                <a:sym typeface="Times New Roman"/>
              </a:rPr>
              <a:t> pada </a:t>
            </a:r>
            <a:r>
              <a:rPr lang="en-GB" sz="1500" dirty="0" err="1">
                <a:latin typeface="Calibri" panose="020F0502020204030204" pitchFamily="34" charset="0"/>
                <a:ea typeface="Times New Roman"/>
                <a:cs typeface="Calibri" panose="020F0502020204030204" pitchFamily="34" charset="0"/>
                <a:sym typeface="Times New Roman"/>
              </a:rPr>
              <a:t>posisi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bersaing</a:t>
            </a:r>
            <a:r>
              <a:rPr lang="en-GB" sz="1500" dirty="0">
                <a:latin typeface="Calibri" panose="020F0502020204030204" pitchFamily="34" charset="0"/>
                <a:ea typeface="Times New Roman"/>
                <a:cs typeface="Calibri" panose="020F0502020204030204" pitchFamily="34" charset="0"/>
                <a:sym typeface="Times New Roman"/>
              </a:rPr>
              <a:t> yang </a:t>
            </a:r>
            <a:r>
              <a:rPr lang="en-GB" sz="1500" dirty="0" err="1">
                <a:latin typeface="Calibri" panose="020F0502020204030204" pitchFamily="34" charset="0"/>
                <a:ea typeface="Times New Roman"/>
                <a:cs typeface="Calibri" panose="020F0502020204030204" pitchFamily="34" charset="0"/>
                <a:sym typeface="Times New Roman"/>
              </a:rPr>
              <a:t>lemah</a:t>
            </a:r>
            <a:r>
              <a:rPr lang="en-GB" sz="1500" dirty="0">
                <a:latin typeface="Calibri" panose="020F0502020204030204" pitchFamily="34" charset="0"/>
                <a:ea typeface="Times New Roman"/>
                <a:cs typeface="Calibri" panose="020F0502020204030204" pitchFamily="34" charset="0"/>
                <a:sym typeface="Times New Roman"/>
              </a:rPr>
              <a:t> dan </a:t>
            </a:r>
            <a:r>
              <a:rPr lang="en-GB" sz="1500" dirty="0" err="1">
                <a:latin typeface="Calibri" panose="020F0502020204030204" pitchFamily="34" charset="0"/>
                <a:ea typeface="Times New Roman"/>
                <a:cs typeface="Calibri" panose="020F0502020204030204" pitchFamily="34" charset="0"/>
                <a:sym typeface="Times New Roman"/>
              </a:rPr>
              <a:t>pertumbuhan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pasarnya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lambat</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tipe</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strateginya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yaitu</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penghematan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diversifikasi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konsentrik</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diversifikasi</a:t>
            </a:r>
            <a:r>
              <a:rPr lang="en-GB" sz="1500" dirty="0">
                <a:latin typeface="Calibri" panose="020F0502020204030204" pitchFamily="34" charset="0"/>
                <a:ea typeface="Times New Roman"/>
                <a:cs typeface="Calibri" panose="020F0502020204030204" pitchFamily="34" charset="0"/>
                <a:sym typeface="Times New Roman"/>
              </a:rPr>
              <a:t> horizontal, </a:t>
            </a:r>
            <a:r>
              <a:rPr lang="en-GB" sz="1500" dirty="0" err="1">
                <a:latin typeface="Calibri" panose="020F0502020204030204" pitchFamily="34" charset="0"/>
                <a:ea typeface="Times New Roman"/>
                <a:cs typeface="Calibri" panose="020F0502020204030204" pitchFamily="34" charset="0"/>
                <a:sym typeface="Times New Roman"/>
              </a:rPr>
              <a:t>diversifikasi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konglomerat</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divestasi</a:t>
            </a:r>
            <a:r>
              <a:rPr lang="en-GB" sz="1500" dirty="0">
                <a:latin typeface="Calibri" panose="020F0502020204030204" pitchFamily="34" charset="0"/>
                <a:ea typeface="Times New Roman"/>
                <a:cs typeface="Calibri" panose="020F0502020204030204" pitchFamily="34" charset="0"/>
                <a:sym typeface="Times New Roman"/>
              </a:rPr>
              <a:t> dan </a:t>
            </a:r>
            <a:r>
              <a:rPr lang="en-GB" sz="1500" dirty="0" err="1">
                <a:latin typeface="Calibri" panose="020F0502020204030204" pitchFamily="34" charset="0"/>
                <a:ea typeface="Times New Roman"/>
                <a:cs typeface="Calibri" panose="020F0502020204030204" pitchFamily="34" charset="0"/>
                <a:sym typeface="Times New Roman"/>
              </a:rPr>
              <a:t>likuidasi</a:t>
            </a:r>
            <a:endParaRPr lang="en-GB" sz="1500" dirty="0">
              <a:latin typeface="Calibri" panose="020F0502020204030204" pitchFamily="34" charset="0"/>
              <a:ea typeface="Times New Roman"/>
              <a:cs typeface="Calibri" panose="020F0502020204030204" pitchFamily="34" charset="0"/>
              <a:sym typeface="Times New Roman"/>
            </a:endParaRPr>
          </a:p>
          <a:p>
            <a:pPr>
              <a:lnSpc>
                <a:spcPct val="100000"/>
              </a:lnSpc>
              <a:spcBef>
                <a:spcPts val="1800"/>
              </a:spcBef>
              <a:buClr>
                <a:schemeClr val="dk1"/>
              </a:buClr>
              <a:buSzPct val="100000"/>
            </a:pPr>
            <a:r>
              <a:rPr lang="en-GB" sz="1500" dirty="0" err="1">
                <a:latin typeface="Calibri" panose="020F0502020204030204" pitchFamily="34" charset="0"/>
                <a:ea typeface="Times New Roman"/>
                <a:cs typeface="Calibri" panose="020F0502020204030204" pitchFamily="34" charset="0"/>
                <a:sym typeface="Times New Roman"/>
              </a:rPr>
              <a:t>Kuadran</a:t>
            </a:r>
            <a:r>
              <a:rPr lang="en-GB" sz="1500" dirty="0">
                <a:latin typeface="Calibri" panose="020F0502020204030204" pitchFamily="34" charset="0"/>
                <a:ea typeface="Times New Roman"/>
                <a:cs typeface="Calibri" panose="020F0502020204030204" pitchFamily="34" charset="0"/>
                <a:sym typeface="Times New Roman"/>
              </a:rPr>
              <a:t> IV	: </a:t>
            </a:r>
            <a:r>
              <a:rPr lang="en-GB" sz="1500" dirty="0" err="1">
                <a:latin typeface="Calibri" panose="020F0502020204030204" pitchFamily="34" charset="0"/>
                <a:ea typeface="Times New Roman"/>
                <a:cs typeface="Calibri" panose="020F0502020204030204" pitchFamily="34" charset="0"/>
                <a:sym typeface="Times New Roman"/>
              </a:rPr>
              <a:t>kondisinya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berada</a:t>
            </a:r>
            <a:r>
              <a:rPr lang="en-GB" sz="1500" dirty="0">
                <a:latin typeface="Calibri" panose="020F0502020204030204" pitchFamily="34" charset="0"/>
                <a:ea typeface="Times New Roman"/>
                <a:cs typeface="Calibri" panose="020F0502020204030204" pitchFamily="34" charset="0"/>
                <a:sym typeface="Times New Roman"/>
              </a:rPr>
              <a:t> pada </a:t>
            </a:r>
            <a:r>
              <a:rPr lang="en-GB" sz="1500" dirty="0" err="1">
                <a:latin typeface="Calibri" panose="020F0502020204030204" pitchFamily="34" charset="0"/>
                <a:ea typeface="Times New Roman"/>
                <a:cs typeface="Calibri" panose="020F0502020204030204" pitchFamily="34" charset="0"/>
                <a:sym typeface="Times New Roman"/>
              </a:rPr>
              <a:t>posisi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bersaing</a:t>
            </a:r>
            <a:r>
              <a:rPr lang="en-GB" sz="1500" dirty="0">
                <a:latin typeface="Calibri" panose="020F0502020204030204" pitchFamily="34" charset="0"/>
                <a:ea typeface="Times New Roman"/>
                <a:cs typeface="Calibri" panose="020F0502020204030204" pitchFamily="34" charset="0"/>
                <a:sym typeface="Times New Roman"/>
              </a:rPr>
              <a:t> yang </a:t>
            </a:r>
            <a:r>
              <a:rPr lang="en-GB" sz="1500" dirty="0" err="1">
                <a:latin typeface="Calibri" panose="020F0502020204030204" pitchFamily="34" charset="0"/>
                <a:ea typeface="Times New Roman"/>
                <a:cs typeface="Calibri" panose="020F0502020204030204" pitchFamily="34" charset="0"/>
                <a:sym typeface="Times New Roman"/>
              </a:rPr>
              <a:t>kuat</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akan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tetapi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pertumbuhan</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pasarnya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lambat</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tipe</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strateginya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yaitu</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diversifikasi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konsentrik</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diversifikasi</a:t>
            </a:r>
            <a:r>
              <a:rPr lang="en-GB" sz="1500" dirty="0">
                <a:latin typeface="Calibri" panose="020F0502020204030204" pitchFamily="34" charset="0"/>
                <a:ea typeface="Times New Roman"/>
                <a:cs typeface="Calibri" panose="020F0502020204030204" pitchFamily="34" charset="0"/>
                <a:sym typeface="Times New Roman"/>
              </a:rPr>
              <a:t> horizontal, </a:t>
            </a:r>
            <a:r>
              <a:rPr lang="en-GB" sz="1500" dirty="0" err="1">
                <a:latin typeface="Calibri" panose="020F0502020204030204" pitchFamily="34" charset="0"/>
                <a:ea typeface="Times New Roman"/>
                <a:cs typeface="Calibri" panose="020F0502020204030204" pitchFamily="34" charset="0"/>
                <a:sym typeface="Times New Roman"/>
              </a:rPr>
              <a:t>diversifikasi</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konglomerat</a:t>
            </a:r>
            <a:r>
              <a:rPr lang="en-GB" sz="1500" dirty="0">
                <a:latin typeface="Calibri" panose="020F0502020204030204" pitchFamily="34" charset="0"/>
                <a:ea typeface="Times New Roman"/>
                <a:cs typeface="Calibri" panose="020F0502020204030204" pitchFamily="34" charset="0"/>
                <a:sym typeface="Times New Roman"/>
              </a:rPr>
              <a:t> dan </a:t>
            </a:r>
            <a:r>
              <a:rPr lang="en-GB" sz="1500" dirty="0" err="1">
                <a:latin typeface="Calibri" panose="020F0502020204030204" pitchFamily="34" charset="0"/>
                <a:ea typeface="Times New Roman"/>
                <a:cs typeface="Calibri" panose="020F0502020204030204" pitchFamily="34" charset="0"/>
                <a:sym typeface="Times New Roman"/>
              </a:rPr>
              <a:t>usaha</a:t>
            </a:r>
            <a:r>
              <a:rPr lang="en-GB" sz="1500" dirty="0">
                <a:latin typeface="Calibri" panose="020F0502020204030204" pitchFamily="34" charset="0"/>
                <a:ea typeface="Times New Roman"/>
                <a:cs typeface="Calibri" panose="020F0502020204030204" pitchFamily="34" charset="0"/>
                <a:sym typeface="Times New Roman"/>
              </a:rPr>
              <a:t> 			</a:t>
            </a:r>
            <a:r>
              <a:rPr lang="en-GB" sz="1500" dirty="0" err="1">
                <a:latin typeface="Calibri" panose="020F0502020204030204" pitchFamily="34" charset="0"/>
                <a:ea typeface="Times New Roman"/>
                <a:cs typeface="Calibri" panose="020F0502020204030204" pitchFamily="34" charset="0"/>
                <a:sym typeface="Times New Roman"/>
              </a:rPr>
              <a:t>patungan</a:t>
            </a:r>
            <a:endParaRPr lang="en-GB" sz="1500" dirty="0">
              <a:latin typeface="Calibri" panose="020F0502020204030204" pitchFamily="34" charset="0"/>
              <a:cs typeface="Calibri" panose="020F0502020204030204" pitchFamily="34" charset="0"/>
              <a:sym typeface="Calibri"/>
            </a:endParaRPr>
          </a:p>
          <a:p>
            <a:pPr indent="-90804">
              <a:lnSpc>
                <a:spcPct val="100000"/>
              </a:lnSpc>
              <a:spcBef>
                <a:spcPts val="1800"/>
              </a:spcBef>
              <a:buClr>
                <a:schemeClr val="dk1"/>
              </a:buClr>
              <a:buSzPct val="100000"/>
              <a:buFont typeface="Arial" panose="020B0604020202020204" pitchFamily="34" charset="0"/>
              <a:buNone/>
            </a:pPr>
            <a:endParaRPr lang="en-GB" sz="1500" dirty="0">
              <a:latin typeface="Calibri" panose="020F0502020204030204" pitchFamily="34" charset="0"/>
              <a:cs typeface="Calibri" panose="020F0502020204030204" pitchFamily="34" charset="0"/>
            </a:endParaRPr>
          </a:p>
        </p:txBody>
      </p:sp>
      <p:sp>
        <p:nvSpPr>
          <p:cNvPr id="12" name="Google Shape;162;p2">
            <a:extLst>
              <a:ext uri="{FF2B5EF4-FFF2-40B4-BE49-F238E27FC236}">
                <a16:creationId xmlns:a16="http://schemas.microsoft.com/office/drawing/2014/main" id="{3F1855D6-21BA-4DE9-B223-0DFEA69ECFD3}"/>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2183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20" name="Google Shape;162;p2">
            <a:extLst>
              <a:ext uri="{FF2B5EF4-FFF2-40B4-BE49-F238E27FC236}">
                <a16:creationId xmlns:a16="http://schemas.microsoft.com/office/drawing/2014/main" id="{71BC6B68-E508-4CBB-A0B4-E09010D8FAEB}"/>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nb-NO" sz="1800" b="1" i="0" u="none" strike="noStrike" kern="0" cap="none" spc="0" normalizeH="0" baseline="0" noProof="0" dirty="0">
                <a:ln>
                  <a:noFill/>
                </a:ln>
                <a:solidFill>
                  <a:prstClr val="black"/>
                </a:solidFill>
                <a:effectLst/>
                <a:uLnTx/>
                <a:uFillTx/>
                <a:latin typeface="Calibri"/>
                <a:ea typeface="Calibri"/>
                <a:cs typeface="Calibri"/>
                <a:sym typeface="Calibri"/>
              </a:rPr>
              <a:t>Sumber : David, F.R. 2011. Strategic Management Concepts and Cases. Thirteenth Edition. Pearson Education  </a:t>
            </a:r>
            <a:endParaRPr kumimoji="0" lang="nb-NO" sz="1800" b="0" i="0" u="none" strike="noStrike" kern="0" cap="none" spc="0" normalizeH="0" baseline="0" noProof="0" dirty="0">
              <a:ln>
                <a:noFill/>
              </a:ln>
              <a:solidFill>
                <a:prstClr val="black"/>
              </a:solidFill>
              <a:effectLst/>
              <a:uLnTx/>
              <a:uFillTx/>
              <a:latin typeface="Calibri"/>
              <a:ea typeface="Calibri"/>
              <a:cs typeface="Calibri"/>
              <a:sym typeface="Calibri"/>
            </a:endParaRPr>
          </a:p>
        </p:txBody>
      </p:sp>
      <p:sp>
        <p:nvSpPr>
          <p:cNvPr id="31" name="Google Shape;414;p17">
            <a:extLst>
              <a:ext uri="{FF2B5EF4-FFF2-40B4-BE49-F238E27FC236}">
                <a16:creationId xmlns:a16="http://schemas.microsoft.com/office/drawing/2014/main" id="{B52C072D-3667-4167-B06F-5E7E6CB07B0D}"/>
              </a:ext>
            </a:extLst>
          </p:cNvPr>
          <p:cNvSpPr txBox="1">
            <a:spLocks noGrp="1"/>
          </p:cNvSpPr>
          <p:nvPr>
            <p:ph type="title"/>
          </p:nvPr>
        </p:nvSpPr>
        <p:spPr>
          <a:xfrm>
            <a:off x="174458" y="-24332"/>
            <a:ext cx="11843084" cy="1235577"/>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Black"/>
              <a:buNone/>
            </a:pPr>
            <a:r>
              <a:rPr lang="en-GB" b="1" dirty="0" err="1">
                <a:latin typeface="Arial Black"/>
                <a:ea typeface="Arial Black"/>
                <a:cs typeface="Arial Black"/>
                <a:sym typeface="Arial Black"/>
              </a:rPr>
              <a:t>Matriks</a:t>
            </a:r>
            <a:r>
              <a:rPr lang="en-GB" b="1" dirty="0">
                <a:latin typeface="Arial Black"/>
                <a:ea typeface="Arial Black"/>
                <a:cs typeface="Arial Black"/>
                <a:sym typeface="Arial Black"/>
              </a:rPr>
              <a:t> </a:t>
            </a:r>
            <a:r>
              <a:rPr lang="en-GB" b="1" i="1" dirty="0">
                <a:latin typeface="Arial Black"/>
                <a:ea typeface="Arial Black"/>
                <a:cs typeface="Arial Black"/>
                <a:sym typeface="Arial Black"/>
              </a:rPr>
              <a:t>Grand Strategy</a:t>
            </a:r>
            <a:endParaRPr dirty="0"/>
          </a:p>
        </p:txBody>
      </p:sp>
      <p:graphicFrame>
        <p:nvGraphicFramePr>
          <p:cNvPr id="22" name="Google Shape;524;p26">
            <a:extLst>
              <a:ext uri="{FF2B5EF4-FFF2-40B4-BE49-F238E27FC236}">
                <a16:creationId xmlns:a16="http://schemas.microsoft.com/office/drawing/2014/main" id="{0F9EB025-0293-497F-AD33-02071F3EE5C1}"/>
              </a:ext>
            </a:extLst>
          </p:cNvPr>
          <p:cNvGraphicFramePr/>
          <p:nvPr>
            <p:extLst>
              <p:ext uri="{D42A27DB-BD31-4B8C-83A1-F6EECF244321}">
                <p14:modId xmlns:p14="http://schemas.microsoft.com/office/powerpoint/2010/main" val="3705116556"/>
              </p:ext>
            </p:extLst>
          </p:nvPr>
        </p:nvGraphicFramePr>
        <p:xfrm>
          <a:off x="1606788" y="507235"/>
          <a:ext cx="8523900" cy="6252585"/>
        </p:xfrm>
        <a:graphic>
          <a:graphicData uri="http://schemas.openxmlformats.org/drawingml/2006/table">
            <a:tbl>
              <a:tblPr>
                <a:noFill/>
                <a:tableStyleId>{03C4CBBD-B5E5-460B-97F9-25E5D61A3EFF}</a:tableStyleId>
              </a:tblPr>
              <a:tblGrid>
                <a:gridCol w="608850">
                  <a:extLst>
                    <a:ext uri="{9D8B030D-6E8A-4147-A177-3AD203B41FA5}">
                      <a16:colId xmlns:a16="http://schemas.microsoft.com/office/drawing/2014/main" val="20000"/>
                    </a:ext>
                  </a:extLst>
                </a:gridCol>
                <a:gridCol w="608850">
                  <a:extLst>
                    <a:ext uri="{9D8B030D-6E8A-4147-A177-3AD203B41FA5}">
                      <a16:colId xmlns:a16="http://schemas.microsoft.com/office/drawing/2014/main" val="20001"/>
                    </a:ext>
                  </a:extLst>
                </a:gridCol>
                <a:gridCol w="608850">
                  <a:extLst>
                    <a:ext uri="{9D8B030D-6E8A-4147-A177-3AD203B41FA5}">
                      <a16:colId xmlns:a16="http://schemas.microsoft.com/office/drawing/2014/main" val="20002"/>
                    </a:ext>
                  </a:extLst>
                </a:gridCol>
                <a:gridCol w="608850">
                  <a:extLst>
                    <a:ext uri="{9D8B030D-6E8A-4147-A177-3AD203B41FA5}">
                      <a16:colId xmlns:a16="http://schemas.microsoft.com/office/drawing/2014/main" val="20003"/>
                    </a:ext>
                  </a:extLst>
                </a:gridCol>
                <a:gridCol w="608850">
                  <a:extLst>
                    <a:ext uri="{9D8B030D-6E8A-4147-A177-3AD203B41FA5}">
                      <a16:colId xmlns:a16="http://schemas.microsoft.com/office/drawing/2014/main" val="20004"/>
                    </a:ext>
                  </a:extLst>
                </a:gridCol>
                <a:gridCol w="608850">
                  <a:extLst>
                    <a:ext uri="{9D8B030D-6E8A-4147-A177-3AD203B41FA5}">
                      <a16:colId xmlns:a16="http://schemas.microsoft.com/office/drawing/2014/main" val="20005"/>
                    </a:ext>
                  </a:extLst>
                </a:gridCol>
                <a:gridCol w="608850">
                  <a:extLst>
                    <a:ext uri="{9D8B030D-6E8A-4147-A177-3AD203B41FA5}">
                      <a16:colId xmlns:a16="http://schemas.microsoft.com/office/drawing/2014/main" val="20006"/>
                    </a:ext>
                  </a:extLst>
                </a:gridCol>
                <a:gridCol w="608850">
                  <a:extLst>
                    <a:ext uri="{9D8B030D-6E8A-4147-A177-3AD203B41FA5}">
                      <a16:colId xmlns:a16="http://schemas.microsoft.com/office/drawing/2014/main" val="20007"/>
                    </a:ext>
                  </a:extLst>
                </a:gridCol>
                <a:gridCol w="608850">
                  <a:extLst>
                    <a:ext uri="{9D8B030D-6E8A-4147-A177-3AD203B41FA5}">
                      <a16:colId xmlns:a16="http://schemas.microsoft.com/office/drawing/2014/main" val="20008"/>
                    </a:ext>
                  </a:extLst>
                </a:gridCol>
                <a:gridCol w="608850">
                  <a:extLst>
                    <a:ext uri="{9D8B030D-6E8A-4147-A177-3AD203B41FA5}">
                      <a16:colId xmlns:a16="http://schemas.microsoft.com/office/drawing/2014/main" val="20009"/>
                    </a:ext>
                  </a:extLst>
                </a:gridCol>
                <a:gridCol w="608850">
                  <a:extLst>
                    <a:ext uri="{9D8B030D-6E8A-4147-A177-3AD203B41FA5}">
                      <a16:colId xmlns:a16="http://schemas.microsoft.com/office/drawing/2014/main" val="20010"/>
                    </a:ext>
                  </a:extLst>
                </a:gridCol>
                <a:gridCol w="608850">
                  <a:extLst>
                    <a:ext uri="{9D8B030D-6E8A-4147-A177-3AD203B41FA5}">
                      <a16:colId xmlns:a16="http://schemas.microsoft.com/office/drawing/2014/main" val="20011"/>
                    </a:ext>
                  </a:extLst>
                </a:gridCol>
                <a:gridCol w="608850">
                  <a:extLst>
                    <a:ext uri="{9D8B030D-6E8A-4147-A177-3AD203B41FA5}">
                      <a16:colId xmlns:a16="http://schemas.microsoft.com/office/drawing/2014/main" val="20012"/>
                    </a:ext>
                  </a:extLst>
                </a:gridCol>
                <a:gridCol w="608850">
                  <a:extLst>
                    <a:ext uri="{9D8B030D-6E8A-4147-A177-3AD203B41FA5}">
                      <a16:colId xmlns:a16="http://schemas.microsoft.com/office/drawing/2014/main" val="20013"/>
                    </a:ext>
                  </a:extLst>
                </a:gridCol>
              </a:tblGrid>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1. Pengembangan pasar</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1. Pengembangan pasar</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2. Penetrasi pasar</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2. Penetrasi pasar</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3. Pengembangan produk</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3. Pengembangan produk</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4. Integrasi horizontal</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4. Integrasi ke depan</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5. Divestasi</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5. Integrasi ke belakang</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6. Likuidasi</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6. Integrasi horizontal</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7. Diversifikasi konsentrik</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19002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dirty="0">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1. Penghematan</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1. Diversifikasi konsentrik</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2. Diversifikasi konsentrik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2. Diversifikasi horizontal</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9"/>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dirty="0">
                          <a:solidFill>
                            <a:srgbClr val="000000"/>
                          </a:solidFill>
                          <a:latin typeface="Calibri"/>
                          <a:ea typeface="Calibri"/>
                          <a:cs typeface="Calibri"/>
                          <a:sym typeface="Calibri"/>
                        </a:rPr>
                        <a:t>3. </a:t>
                      </a:r>
                      <a:r>
                        <a:rPr lang="en-GB" sz="1200" b="0" i="0" u="none" strike="noStrike" cap="none" dirty="0" err="1">
                          <a:solidFill>
                            <a:srgbClr val="000000"/>
                          </a:solidFill>
                          <a:latin typeface="Calibri"/>
                          <a:ea typeface="Calibri"/>
                          <a:cs typeface="Calibri"/>
                          <a:sym typeface="Calibri"/>
                        </a:rPr>
                        <a:t>Diversifikasi</a:t>
                      </a:r>
                      <a:r>
                        <a:rPr lang="en-GB" sz="1200" b="0" i="0" u="none" strike="noStrike" cap="none" dirty="0">
                          <a:solidFill>
                            <a:srgbClr val="000000"/>
                          </a:solidFill>
                          <a:latin typeface="Calibri"/>
                          <a:ea typeface="Calibri"/>
                          <a:cs typeface="Calibri"/>
                          <a:sym typeface="Calibri"/>
                        </a:rPr>
                        <a:t> horizontal</a:t>
                      </a:r>
                      <a:endParaRPr dirty="0"/>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3. Diversifikasi konglomerat</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0"/>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4. Diversifikasi konglomerat</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4. Usaha Patungan </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1"/>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5. Divestasi</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2"/>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6. Likuidasi</a:t>
                      </a:r>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3"/>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4"/>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5"/>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6"/>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7"/>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8"/>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9"/>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30"/>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200" b="0" i="0" u="none" strike="noStrike" cap="none">
                          <a:solidFill>
                            <a:srgbClr val="000000"/>
                          </a:solidFill>
                          <a:latin typeface="Calibri"/>
                          <a:ea typeface="Calibri"/>
                          <a:cs typeface="Calibri"/>
                          <a:sym typeface="Calibri"/>
                        </a:rPr>
                        <a:t> </a:t>
                      </a:r>
                      <a:endParaRPr/>
                    </a:p>
                  </a:txBody>
                  <a:tcPr marL="6575" marR="6575" marT="657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31"/>
                  </a:ext>
                </a:extLst>
              </a:tr>
              <a:tr h="180975">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dirty="0">
                        <a:solidFill>
                          <a:srgbClr val="000000"/>
                        </a:solidFill>
                        <a:latin typeface="Calibri"/>
                        <a:ea typeface="Calibri"/>
                        <a:cs typeface="Calibri"/>
                        <a:sym typeface="Calibri"/>
                      </a:endParaRPr>
                    </a:p>
                  </a:txBody>
                  <a:tcPr marL="6575" marR="6575" marT="65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32"/>
                  </a:ext>
                </a:extLst>
              </a:tr>
            </a:tbl>
          </a:graphicData>
        </a:graphic>
      </p:graphicFrame>
      <p:sp>
        <p:nvSpPr>
          <p:cNvPr id="23" name="Google Shape;526;p26">
            <a:extLst>
              <a:ext uri="{FF2B5EF4-FFF2-40B4-BE49-F238E27FC236}">
                <a16:creationId xmlns:a16="http://schemas.microsoft.com/office/drawing/2014/main" id="{C45DECDC-BD83-4CE5-96D0-3C4F87CEC137}"/>
              </a:ext>
            </a:extLst>
          </p:cNvPr>
          <p:cNvSpPr txBox="1"/>
          <p:nvPr/>
        </p:nvSpPr>
        <p:spPr>
          <a:xfrm>
            <a:off x="6410280" y="1161298"/>
            <a:ext cx="23552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Black"/>
                <a:ea typeface="Arial Black"/>
                <a:cs typeface="Arial Black"/>
                <a:sym typeface="Arial Black"/>
              </a:rPr>
              <a:t>KUADRAN I</a:t>
            </a:r>
            <a:endParaRPr sz="2400">
              <a:solidFill>
                <a:schemeClr val="dk1"/>
              </a:solidFill>
              <a:latin typeface="Arial Black"/>
              <a:ea typeface="Arial Black"/>
              <a:cs typeface="Arial Black"/>
              <a:sym typeface="Arial Black"/>
            </a:endParaRPr>
          </a:p>
        </p:txBody>
      </p:sp>
      <p:sp>
        <p:nvSpPr>
          <p:cNvPr id="24" name="Google Shape;527;p26">
            <a:extLst>
              <a:ext uri="{FF2B5EF4-FFF2-40B4-BE49-F238E27FC236}">
                <a16:creationId xmlns:a16="http://schemas.microsoft.com/office/drawing/2014/main" id="{44896E6E-3D0F-409D-9905-EC65DC2E0C31}"/>
              </a:ext>
            </a:extLst>
          </p:cNvPr>
          <p:cNvSpPr txBox="1"/>
          <p:nvPr/>
        </p:nvSpPr>
        <p:spPr>
          <a:xfrm>
            <a:off x="3026852" y="1161297"/>
            <a:ext cx="23552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a:solidFill>
                  <a:schemeClr val="dk1"/>
                </a:solidFill>
                <a:latin typeface="Arial Black"/>
                <a:ea typeface="Arial Black"/>
                <a:cs typeface="Arial Black"/>
                <a:sym typeface="Arial Black"/>
              </a:rPr>
              <a:t>KUADRAN II</a:t>
            </a:r>
            <a:endParaRPr sz="2400" dirty="0">
              <a:solidFill>
                <a:schemeClr val="dk1"/>
              </a:solidFill>
              <a:latin typeface="Arial Black"/>
              <a:ea typeface="Arial Black"/>
              <a:cs typeface="Arial Black"/>
              <a:sym typeface="Arial Black"/>
            </a:endParaRPr>
          </a:p>
        </p:txBody>
      </p:sp>
      <p:sp>
        <p:nvSpPr>
          <p:cNvPr id="25" name="Google Shape;528;p26">
            <a:extLst>
              <a:ext uri="{FF2B5EF4-FFF2-40B4-BE49-F238E27FC236}">
                <a16:creationId xmlns:a16="http://schemas.microsoft.com/office/drawing/2014/main" id="{4304059A-B41B-45A0-AE4C-524129056867}"/>
              </a:ext>
            </a:extLst>
          </p:cNvPr>
          <p:cNvSpPr txBox="1"/>
          <p:nvPr/>
        </p:nvSpPr>
        <p:spPr>
          <a:xfrm>
            <a:off x="6410280" y="5672639"/>
            <a:ext cx="23552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Black"/>
                <a:ea typeface="Arial Black"/>
                <a:cs typeface="Arial Black"/>
                <a:sym typeface="Arial Black"/>
              </a:rPr>
              <a:t>KUADRAN IV</a:t>
            </a:r>
            <a:endParaRPr sz="2400">
              <a:solidFill>
                <a:schemeClr val="dk1"/>
              </a:solidFill>
              <a:latin typeface="Arial Black"/>
              <a:ea typeface="Arial Black"/>
              <a:cs typeface="Arial Black"/>
              <a:sym typeface="Arial Black"/>
            </a:endParaRPr>
          </a:p>
        </p:txBody>
      </p:sp>
      <p:sp>
        <p:nvSpPr>
          <p:cNvPr id="26" name="Google Shape;529;p26">
            <a:extLst>
              <a:ext uri="{FF2B5EF4-FFF2-40B4-BE49-F238E27FC236}">
                <a16:creationId xmlns:a16="http://schemas.microsoft.com/office/drawing/2014/main" id="{586565B5-1663-47A6-B177-EBF5026A62CA}"/>
              </a:ext>
            </a:extLst>
          </p:cNvPr>
          <p:cNvSpPr txBox="1"/>
          <p:nvPr/>
        </p:nvSpPr>
        <p:spPr>
          <a:xfrm>
            <a:off x="3026852" y="5672638"/>
            <a:ext cx="23552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Black"/>
                <a:ea typeface="Arial Black"/>
                <a:cs typeface="Arial Black"/>
                <a:sym typeface="Arial Black"/>
              </a:rPr>
              <a:t>KUADRAN III</a:t>
            </a:r>
            <a:endParaRPr sz="24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1889301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2"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A99BA9-5764-470F-BC7E-CD9967F47D73}"/>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11500" b="1" kern="1200" dirty="0">
                <a:solidFill>
                  <a:schemeClr val="tx1"/>
                </a:solidFill>
                <a:latin typeface="+mj-lt"/>
                <a:ea typeface="+mj-ea"/>
                <a:cs typeface="+mj-cs"/>
              </a:rPr>
              <a:t>TERIMAKASIH</a:t>
            </a:r>
          </a:p>
        </p:txBody>
      </p:sp>
    </p:spTree>
    <p:extLst>
      <p:ext uri="{BB962C8B-B14F-4D97-AF65-F5344CB8AC3E}">
        <p14:creationId xmlns:p14="http://schemas.microsoft.com/office/powerpoint/2010/main" val="107421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Rectangle 1">
            <a:extLst>
              <a:ext uri="{FF2B5EF4-FFF2-40B4-BE49-F238E27FC236}">
                <a16:creationId xmlns:a16="http://schemas.microsoft.com/office/drawing/2014/main" id="{E812470E-0867-45E1-80C3-030F7CBE7588}"/>
              </a:ext>
            </a:extLst>
          </p:cNvPr>
          <p:cNvSpPr/>
          <p:nvPr/>
        </p:nvSpPr>
        <p:spPr>
          <a:xfrm>
            <a:off x="2987040" y="6349882"/>
            <a:ext cx="591670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Google Shape;168;p3"/>
          <p:cNvSpPr/>
          <p:nvPr/>
        </p:nvSpPr>
        <p:spPr>
          <a:xfrm>
            <a:off x="8446627" y="3746397"/>
            <a:ext cx="594283" cy="512312"/>
          </a:xfrm>
          <a:prstGeom prst="triangle">
            <a:avLst>
              <a:gd name="adj" fmla="val 10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9" name="Google Shape;169;p3"/>
          <p:cNvSpPr/>
          <p:nvPr/>
        </p:nvSpPr>
        <p:spPr>
          <a:xfrm rot="10800000">
            <a:off x="1424443" y="2761657"/>
            <a:ext cx="594283" cy="512312"/>
          </a:xfrm>
          <a:prstGeom prst="triangle">
            <a:avLst>
              <a:gd name="adj" fmla="val 10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0" name="Google Shape;170;p3"/>
          <p:cNvSpPr/>
          <p:nvPr/>
        </p:nvSpPr>
        <p:spPr>
          <a:xfrm rot="449462">
            <a:off x="6164730" y="3273224"/>
            <a:ext cx="622899" cy="9489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1" name="Google Shape;171;p3"/>
          <p:cNvSpPr/>
          <p:nvPr/>
        </p:nvSpPr>
        <p:spPr>
          <a:xfrm rot="449462">
            <a:off x="5994810" y="2798211"/>
            <a:ext cx="622899" cy="9489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2" name="Google Shape;172;p3"/>
          <p:cNvSpPr/>
          <p:nvPr/>
        </p:nvSpPr>
        <p:spPr>
          <a:xfrm rot="449462">
            <a:off x="3678582" y="2798211"/>
            <a:ext cx="622899" cy="9489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3" name="Google Shape;173;p3"/>
          <p:cNvSpPr/>
          <p:nvPr/>
        </p:nvSpPr>
        <p:spPr>
          <a:xfrm rot="449462">
            <a:off x="3845410" y="3273225"/>
            <a:ext cx="622899" cy="9489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4" name="Google Shape;174;p3"/>
          <p:cNvSpPr txBox="1">
            <a:spLocks noGrp="1"/>
          </p:cNvSpPr>
          <p:nvPr>
            <p:ph type="title"/>
          </p:nvPr>
        </p:nvSpPr>
        <p:spPr>
          <a:xfrm>
            <a:off x="5633145" y="954559"/>
            <a:ext cx="10515600" cy="739056"/>
          </a:xfrm>
          <a:prstGeom prst="rect">
            <a:avLst/>
          </a:prstGeom>
          <a:noFill/>
          <a:ln>
            <a:noFill/>
          </a:ln>
        </p:spPr>
        <p:txBody>
          <a:bodyPr spcFirstLastPara="1" wrap="square" lIns="91425" tIns="45700" rIns="0" bIns="45700" anchor="t" anchorCtr="0">
            <a:normAutofit/>
          </a:bodyPr>
          <a:lstStyle/>
          <a:p>
            <a:pPr marL="0" lvl="0" indent="0" algn="l" rtl="0">
              <a:lnSpc>
                <a:spcPct val="90000"/>
              </a:lnSpc>
              <a:spcBef>
                <a:spcPts val="0"/>
              </a:spcBef>
              <a:spcAft>
                <a:spcPts val="0"/>
              </a:spcAft>
              <a:buClr>
                <a:schemeClr val="dk1"/>
              </a:buClr>
              <a:buSzPts val="3600"/>
              <a:buFont typeface="Helvetica Neue"/>
              <a:buNone/>
            </a:pPr>
            <a:r>
              <a:rPr lang="en-GB"/>
              <a:t>Tahapan Perumusan Strategi</a:t>
            </a:r>
            <a:endParaRPr/>
          </a:p>
        </p:txBody>
      </p:sp>
      <p:sp>
        <p:nvSpPr>
          <p:cNvPr id="175" name="Google Shape;175;p3"/>
          <p:cNvSpPr/>
          <p:nvPr/>
        </p:nvSpPr>
        <p:spPr>
          <a:xfrm>
            <a:off x="595214" y="2982402"/>
            <a:ext cx="10075862" cy="1054100"/>
          </a:xfrm>
          <a:prstGeom prst="roundRect">
            <a:avLst>
              <a:gd name="adj" fmla="val 50000"/>
            </a:avLst>
          </a:prstGeom>
          <a:solidFill>
            <a:srgbClr val="1C2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6" name="Google Shape;176;p3"/>
          <p:cNvSpPr/>
          <p:nvPr/>
        </p:nvSpPr>
        <p:spPr>
          <a:xfrm rot="-1966443" flipH="1">
            <a:off x="6699973" y="2071561"/>
            <a:ext cx="1697692" cy="2875782"/>
          </a:xfrm>
          <a:prstGeom prst="parallelogram">
            <a:avLst>
              <a:gd name="adj" fmla="val 3472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7" name="Google Shape;177;p3"/>
          <p:cNvSpPr/>
          <p:nvPr/>
        </p:nvSpPr>
        <p:spPr>
          <a:xfrm>
            <a:off x="9040910" y="1820748"/>
            <a:ext cx="2555876" cy="3377408"/>
          </a:xfrm>
          <a:custGeom>
            <a:avLst/>
            <a:gdLst/>
            <a:ahLst/>
            <a:cxnLst/>
            <a:rect l="l" t="t" r="r" b="b"/>
            <a:pathLst>
              <a:path w="350" h="463" extrusionOk="0">
                <a:moveTo>
                  <a:pt x="88" y="0"/>
                </a:moveTo>
                <a:lnTo>
                  <a:pt x="88" y="0"/>
                </a:lnTo>
                <a:cubicBezTo>
                  <a:pt x="28" y="0"/>
                  <a:pt x="0" y="74"/>
                  <a:pt x="45" y="114"/>
                </a:cubicBezTo>
                <a:lnTo>
                  <a:pt x="123" y="183"/>
                </a:lnTo>
                <a:cubicBezTo>
                  <a:pt x="152" y="209"/>
                  <a:pt x="152" y="255"/>
                  <a:pt x="123" y="281"/>
                </a:cubicBezTo>
                <a:lnTo>
                  <a:pt x="45" y="349"/>
                </a:lnTo>
                <a:cubicBezTo>
                  <a:pt x="0" y="389"/>
                  <a:pt x="28" y="463"/>
                  <a:pt x="88" y="463"/>
                </a:cubicBezTo>
                <a:cubicBezTo>
                  <a:pt x="104" y="463"/>
                  <a:pt x="120" y="457"/>
                  <a:pt x="132" y="447"/>
                </a:cubicBezTo>
                <a:lnTo>
                  <a:pt x="320" y="281"/>
                </a:lnTo>
                <a:cubicBezTo>
                  <a:pt x="350" y="255"/>
                  <a:pt x="350" y="209"/>
                  <a:pt x="320" y="183"/>
                </a:cubicBezTo>
                <a:lnTo>
                  <a:pt x="132" y="16"/>
                </a:lnTo>
                <a:cubicBezTo>
                  <a:pt x="120" y="6"/>
                  <a:pt x="104" y="0"/>
                  <a:pt x="88" y="0"/>
                </a:cubicBezTo>
                <a:close/>
              </a:path>
            </a:pathLst>
          </a:custGeom>
          <a:solidFill>
            <a:srgbClr val="1C2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8" name="Google Shape;178;p3"/>
          <p:cNvSpPr/>
          <p:nvPr/>
        </p:nvSpPr>
        <p:spPr>
          <a:xfrm rot="-1966443" flipH="1">
            <a:off x="4383830" y="2071561"/>
            <a:ext cx="1697692" cy="2875782"/>
          </a:xfrm>
          <a:prstGeom prst="parallelogram">
            <a:avLst>
              <a:gd name="adj" fmla="val 34725"/>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9" name="Google Shape;179;p3"/>
          <p:cNvSpPr/>
          <p:nvPr/>
        </p:nvSpPr>
        <p:spPr>
          <a:xfrm rot="-1966443" flipH="1">
            <a:off x="2067688" y="2071561"/>
            <a:ext cx="1697692" cy="2875782"/>
          </a:xfrm>
          <a:prstGeom prst="parallelogram">
            <a:avLst>
              <a:gd name="adj" fmla="val 34725"/>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80" name="Google Shape;180;p3"/>
          <p:cNvGrpSpPr/>
          <p:nvPr/>
        </p:nvGrpSpPr>
        <p:grpSpPr>
          <a:xfrm>
            <a:off x="1482544" y="4846672"/>
            <a:ext cx="2926080" cy="1397875"/>
            <a:chOff x="332936" y="4652338"/>
            <a:chExt cx="2926080" cy="1397875"/>
          </a:xfrm>
        </p:grpSpPr>
        <p:sp>
          <p:nvSpPr>
            <p:cNvPr id="181" name="Google Shape;181;p3"/>
            <p:cNvSpPr txBox="1"/>
            <p:nvPr/>
          </p:nvSpPr>
          <p:spPr>
            <a:xfrm>
              <a:off x="332936" y="4652338"/>
              <a:ext cx="2926080" cy="461665"/>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Tahap Input</a:t>
              </a:r>
              <a:endParaRPr/>
            </a:p>
          </p:txBody>
        </p:sp>
        <p:sp>
          <p:nvSpPr>
            <p:cNvPr id="182" name="Google Shape;182;p3"/>
            <p:cNvSpPr txBox="1"/>
            <p:nvPr/>
          </p:nvSpPr>
          <p:spPr>
            <a:xfrm>
              <a:off x="332936" y="5111494"/>
              <a:ext cx="2926080" cy="938719"/>
            </a:xfrm>
            <a:prstGeom prst="rect">
              <a:avLst/>
            </a:prstGeom>
            <a:noFill/>
            <a:ln>
              <a:noFill/>
            </a:ln>
          </p:spPr>
          <p:txBody>
            <a:bodyPr spcFirstLastPara="1" wrap="square" lIns="0" tIns="45700" rIns="0" bIns="45700" anchor="t" anchorCtr="0">
              <a:spAutoFit/>
            </a:bodyPr>
            <a:lstStyle/>
            <a:p>
              <a:pPr marL="0" marR="0" lvl="0" indent="0" algn="just" rtl="0">
                <a:lnSpc>
                  <a:spcPct val="10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Tahapan yang berisi tentang ringkasan informasi dasar yang diperlukan untuk merumuskan strategi. Tahapan input terdiri atas Matriks Evaluasi Faktor Eksternal (EFE), Matriks Evaluasi Faktor Internal (IFE), dan Matriks Profil Persaingan.</a:t>
              </a:r>
              <a:endParaRPr sz="900" b="0" i="0" u="none" strike="noStrike" cap="none">
                <a:solidFill>
                  <a:srgbClr val="595959"/>
                </a:solidFill>
                <a:latin typeface="Calibri"/>
                <a:ea typeface="Calibri"/>
                <a:cs typeface="Calibri"/>
                <a:sym typeface="Calibri"/>
              </a:endParaRPr>
            </a:p>
          </p:txBody>
        </p:sp>
      </p:grpSp>
      <p:grpSp>
        <p:nvGrpSpPr>
          <p:cNvPr id="183" name="Google Shape;183;p3"/>
          <p:cNvGrpSpPr/>
          <p:nvPr/>
        </p:nvGrpSpPr>
        <p:grpSpPr>
          <a:xfrm>
            <a:off x="408660" y="192921"/>
            <a:ext cx="4851142" cy="2921369"/>
            <a:chOff x="332936" y="2627766"/>
            <a:chExt cx="2926080" cy="2921369"/>
          </a:xfrm>
        </p:grpSpPr>
        <p:sp>
          <p:nvSpPr>
            <p:cNvPr id="184" name="Google Shape;184;p3"/>
            <p:cNvSpPr txBox="1"/>
            <p:nvPr/>
          </p:nvSpPr>
          <p:spPr>
            <a:xfrm>
              <a:off x="332936" y="2627766"/>
              <a:ext cx="2926080" cy="461665"/>
            </a:xfrm>
            <a:prstGeom prst="rect">
              <a:avLst/>
            </a:prstGeom>
            <a:noFill/>
            <a:ln>
              <a:noFill/>
            </a:ln>
          </p:spPr>
          <p:txBody>
            <a:bodyPr spcFirstLastPara="1" wrap="square" lIns="0" tIns="45700" rIns="0" bIns="45700" anchor="b" anchorCtr="0">
              <a:spAutoFit/>
            </a:bodyPr>
            <a:lstStyle/>
            <a:p>
              <a:pPr marL="0" marR="0" lvl="0" indent="0" algn="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Tahap Pencocokan</a:t>
              </a:r>
              <a:endParaRPr/>
            </a:p>
          </p:txBody>
        </p:sp>
        <p:sp>
          <p:nvSpPr>
            <p:cNvPr id="185" name="Google Shape;185;p3"/>
            <p:cNvSpPr txBox="1"/>
            <p:nvPr/>
          </p:nvSpPr>
          <p:spPr>
            <a:xfrm>
              <a:off x="332936" y="3086922"/>
              <a:ext cx="2926080" cy="2462213"/>
            </a:xfrm>
            <a:prstGeom prst="rect">
              <a:avLst/>
            </a:prstGeom>
            <a:noFill/>
            <a:ln>
              <a:noFill/>
            </a:ln>
          </p:spPr>
          <p:txBody>
            <a:bodyPr spcFirstLastPara="1" wrap="square" lIns="0" tIns="45700" rIns="0" bIns="45700" anchor="t" anchorCtr="0">
              <a:spAutoFit/>
            </a:bodyPr>
            <a:lstStyle/>
            <a:p>
              <a:pPr marL="0" marR="0" lvl="0" indent="0" algn="just" rtl="0">
                <a:lnSpc>
                  <a:spcPct val="10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Tahapan untuk menghasilkan strategi alternatif yang layak dengan mempertimbangkan faktor-faktor internal dan eksternal. Berbagai macam teknik analisis yang dapat digunakan untuk merumuskan strategi alternatif yaitu Matriks </a:t>
              </a:r>
              <a:r>
                <a:rPr lang="en-GB" sz="1100" i="1">
                  <a:solidFill>
                    <a:schemeClr val="dk1"/>
                  </a:solidFill>
                  <a:latin typeface="Calibri"/>
                  <a:ea typeface="Calibri"/>
                  <a:cs typeface="Calibri"/>
                  <a:sym typeface="Calibri"/>
                </a:rPr>
                <a:t>Threats-Opportunities-Weakness-Strengths</a:t>
              </a:r>
              <a:r>
                <a:rPr lang="en-GB" sz="1100">
                  <a:solidFill>
                    <a:schemeClr val="dk1"/>
                  </a:solidFill>
                  <a:latin typeface="Calibri"/>
                  <a:ea typeface="Calibri"/>
                  <a:cs typeface="Calibri"/>
                  <a:sym typeface="Calibri"/>
                </a:rPr>
                <a:t> (TOWS), Matriks </a:t>
              </a:r>
              <a:r>
                <a:rPr lang="en-GB" sz="1100" i="1">
                  <a:solidFill>
                    <a:schemeClr val="dk1"/>
                  </a:solidFill>
                  <a:latin typeface="Calibri"/>
                  <a:ea typeface="Calibri"/>
                  <a:cs typeface="Calibri"/>
                  <a:sym typeface="Calibri"/>
                </a:rPr>
                <a:t>Strategic Position and Action Evaluation</a:t>
              </a:r>
              <a:r>
                <a:rPr lang="en-GB" sz="1100">
                  <a:solidFill>
                    <a:schemeClr val="dk1"/>
                  </a:solidFill>
                  <a:latin typeface="Calibri"/>
                  <a:ea typeface="Calibri"/>
                  <a:cs typeface="Calibri"/>
                  <a:sym typeface="Calibri"/>
                </a:rPr>
                <a:t> (SPACE), Matriks </a:t>
              </a:r>
              <a:r>
                <a:rPr lang="en-GB" sz="1100" i="1">
                  <a:solidFill>
                    <a:schemeClr val="dk1"/>
                  </a:solidFill>
                  <a:latin typeface="Calibri"/>
                  <a:ea typeface="Calibri"/>
                  <a:cs typeface="Calibri"/>
                  <a:sym typeface="Calibri"/>
                </a:rPr>
                <a:t>Boston Consulting Group</a:t>
              </a:r>
              <a:r>
                <a:rPr lang="en-GB" sz="1100">
                  <a:solidFill>
                    <a:schemeClr val="dk1"/>
                  </a:solidFill>
                  <a:latin typeface="Calibri"/>
                  <a:ea typeface="Calibri"/>
                  <a:cs typeface="Calibri"/>
                  <a:sym typeface="Calibri"/>
                </a:rPr>
                <a:t> (BCG), Matriks Internal-Eksternal (IE), Matriks </a:t>
              </a:r>
              <a:r>
                <a:rPr lang="en-GB" sz="1100" i="1">
                  <a:solidFill>
                    <a:schemeClr val="dk1"/>
                  </a:solidFill>
                  <a:latin typeface="Calibri"/>
                  <a:ea typeface="Calibri"/>
                  <a:cs typeface="Calibri"/>
                  <a:sym typeface="Calibri"/>
                </a:rPr>
                <a:t>Grand Strategy</a:t>
              </a:r>
              <a:r>
                <a:rPr lang="en-GB" sz="1100">
                  <a:solidFill>
                    <a:schemeClr val="dk1"/>
                  </a:solidFill>
                  <a:latin typeface="Calibri"/>
                  <a:ea typeface="Calibri"/>
                  <a:cs typeface="Calibri"/>
                  <a:sym typeface="Calibri"/>
                </a:rPr>
                <a:t>, dan lain sebagainya. Alat analisis berikut tergantung dari informasi yang diperoleh dari tahap 1 yang merupakan dasar untuk menghasilkan strategi alternatif yang layak bukan menetapkan strategi yang terbaik.</a:t>
              </a:r>
              <a:endParaRPr sz="900" b="0" i="0" u="none" strike="noStrike" cap="none">
                <a:solidFill>
                  <a:srgbClr val="595959"/>
                </a:solidFill>
                <a:latin typeface="Calibri"/>
                <a:ea typeface="Calibri"/>
                <a:cs typeface="Calibri"/>
                <a:sym typeface="Calibri"/>
              </a:endParaRPr>
            </a:p>
          </p:txBody>
        </p:sp>
      </p:grpSp>
      <p:grpSp>
        <p:nvGrpSpPr>
          <p:cNvPr id="186" name="Google Shape;186;p3"/>
          <p:cNvGrpSpPr/>
          <p:nvPr/>
        </p:nvGrpSpPr>
        <p:grpSpPr>
          <a:xfrm>
            <a:off x="5236688" y="4719997"/>
            <a:ext cx="5447294" cy="1883382"/>
            <a:chOff x="332936" y="4480183"/>
            <a:chExt cx="2926080" cy="2585692"/>
          </a:xfrm>
        </p:grpSpPr>
        <p:sp>
          <p:nvSpPr>
            <p:cNvPr id="187" name="Google Shape;187;p3"/>
            <p:cNvSpPr txBox="1"/>
            <p:nvPr/>
          </p:nvSpPr>
          <p:spPr>
            <a:xfrm>
              <a:off x="332936" y="4480183"/>
              <a:ext cx="2926080" cy="633819"/>
            </a:xfrm>
            <a:prstGeom prst="rect">
              <a:avLst/>
            </a:prstGeom>
            <a:noFill/>
            <a:ln>
              <a:noFill/>
            </a:ln>
          </p:spPr>
          <p:txBody>
            <a:bodyPr spcFirstLastPara="1" wrap="square" lIns="0" tIns="45700" rIns="0" bIns="45700" anchor="b"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00"/>
                  </a:solidFill>
                  <a:latin typeface="Calibri"/>
                  <a:ea typeface="Calibri"/>
                  <a:cs typeface="Calibri"/>
                  <a:sym typeface="Calibri"/>
                </a:rPr>
                <a:t>Tahap Keputusan</a:t>
              </a:r>
              <a:endParaRPr/>
            </a:p>
          </p:txBody>
        </p:sp>
        <p:sp>
          <p:nvSpPr>
            <p:cNvPr id="188" name="Google Shape;188;p3"/>
            <p:cNvSpPr txBox="1"/>
            <p:nvPr/>
          </p:nvSpPr>
          <p:spPr>
            <a:xfrm>
              <a:off x="332936" y="5111494"/>
              <a:ext cx="2926080" cy="1954381"/>
            </a:xfrm>
            <a:prstGeom prst="rect">
              <a:avLst/>
            </a:prstGeom>
            <a:noFill/>
            <a:ln>
              <a:noFill/>
            </a:ln>
          </p:spPr>
          <p:txBody>
            <a:bodyPr spcFirstLastPara="1" wrap="square" lIns="0" tIns="45700" rIns="0" bIns="45700" anchor="t" anchorCtr="0">
              <a:spAutoFit/>
            </a:bodyPr>
            <a:lstStyle/>
            <a:p>
              <a:pPr marL="0" marR="0" lvl="0" indent="0" algn="just" rtl="0">
                <a:lnSpc>
                  <a:spcPct val="10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Tahapan ini menggunakan alat analisis berupa </a:t>
              </a:r>
              <a:r>
                <a:rPr lang="en-GB" sz="1100" i="1">
                  <a:solidFill>
                    <a:schemeClr val="dk1"/>
                  </a:solidFill>
                  <a:latin typeface="Calibri"/>
                  <a:ea typeface="Calibri"/>
                  <a:cs typeface="Calibri"/>
                  <a:sym typeface="Calibri"/>
                </a:rPr>
                <a:t>Quantitative Strategic Planning Matrix </a:t>
              </a:r>
              <a:r>
                <a:rPr lang="en-GB" sz="1100">
                  <a:solidFill>
                    <a:schemeClr val="dk1"/>
                  </a:solidFill>
                  <a:latin typeface="Calibri"/>
                  <a:ea typeface="Calibri"/>
                  <a:cs typeface="Calibri"/>
                  <a:sym typeface="Calibri"/>
                </a:rPr>
                <a:t>(QSPM) yaitu mengolah informasi pada tahap 1 dan mengevaluasi alternatif strategi yang dipilih pada tahap 2 apakah sudah layak dan sesuai atau belum, sehingga nantinya diperoleh kesimpulan alternatif strategi apa yang akan diambil. QSPM ini digunakan sebagai dasar untuk memilih strategi spesifik. Dalam proses perumusan strategi ini, ahli strategi harus objektif dan empiris (berdasarkan data dan informasi yang tersedia). </a:t>
              </a:r>
              <a:endParaRPr sz="900" b="0" i="0" u="none" strike="noStrike" cap="none">
                <a:solidFill>
                  <a:srgbClr val="595959"/>
                </a:solidFill>
                <a:latin typeface="Calibri"/>
                <a:ea typeface="Calibri"/>
                <a:cs typeface="Calibri"/>
                <a:sym typeface="Calibri"/>
              </a:endParaRPr>
            </a:p>
          </p:txBody>
        </p:sp>
      </p:grpSp>
      <p:sp>
        <p:nvSpPr>
          <p:cNvPr id="189" name="Google Shape;189;p3"/>
          <p:cNvSpPr txBox="1"/>
          <p:nvPr/>
        </p:nvSpPr>
        <p:spPr>
          <a:xfrm rot="2769117">
            <a:off x="2194779" y="3247842"/>
            <a:ext cx="1451679" cy="5232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800"/>
              <a:buFont typeface="Calibri"/>
              <a:buNone/>
            </a:pPr>
            <a:r>
              <a:rPr lang="en-GB" sz="2800" b="1" i="0" u="none" strike="noStrike" cap="none">
                <a:solidFill>
                  <a:srgbClr val="000000"/>
                </a:solidFill>
                <a:latin typeface="Calibri"/>
                <a:ea typeface="Calibri"/>
                <a:cs typeface="Calibri"/>
                <a:sym typeface="Calibri"/>
              </a:rPr>
              <a:t>TAHAP 1</a:t>
            </a:r>
            <a:endParaRPr/>
          </a:p>
        </p:txBody>
      </p:sp>
      <p:sp>
        <p:nvSpPr>
          <p:cNvPr id="190" name="Google Shape;190;p3"/>
          <p:cNvSpPr txBox="1"/>
          <p:nvPr/>
        </p:nvSpPr>
        <p:spPr>
          <a:xfrm rot="2769117">
            <a:off x="4435815" y="3183358"/>
            <a:ext cx="1451679" cy="5232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800"/>
              <a:buFont typeface="Calibri"/>
              <a:buNone/>
            </a:pPr>
            <a:r>
              <a:rPr lang="en-GB" sz="2800" b="1" i="0" u="none" strike="noStrike" cap="none">
                <a:solidFill>
                  <a:srgbClr val="000000"/>
                </a:solidFill>
                <a:latin typeface="Calibri"/>
                <a:ea typeface="Calibri"/>
                <a:cs typeface="Calibri"/>
                <a:sym typeface="Calibri"/>
              </a:rPr>
              <a:t>TAHAP 2</a:t>
            </a:r>
            <a:endParaRPr/>
          </a:p>
        </p:txBody>
      </p:sp>
      <p:sp>
        <p:nvSpPr>
          <p:cNvPr id="191" name="Google Shape;191;p3"/>
          <p:cNvSpPr txBox="1"/>
          <p:nvPr/>
        </p:nvSpPr>
        <p:spPr>
          <a:xfrm rot="2769117">
            <a:off x="6772319" y="3247843"/>
            <a:ext cx="1451679" cy="5232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800"/>
              <a:buFont typeface="Calibri"/>
              <a:buNone/>
            </a:pPr>
            <a:r>
              <a:rPr lang="en-GB" sz="2800" b="1" i="0" u="none" strike="noStrike" cap="none">
                <a:solidFill>
                  <a:srgbClr val="000000"/>
                </a:solidFill>
                <a:latin typeface="Calibri"/>
                <a:ea typeface="Calibri"/>
                <a:cs typeface="Calibri"/>
                <a:sym typeface="Calibri"/>
              </a:rPr>
              <a:t>TAHAP 3</a:t>
            </a:r>
            <a:endParaRPr/>
          </a:p>
        </p:txBody>
      </p:sp>
      <p:sp>
        <p:nvSpPr>
          <p:cNvPr id="26" name="Google Shape;162;p2">
            <a:extLst>
              <a:ext uri="{FF2B5EF4-FFF2-40B4-BE49-F238E27FC236}">
                <a16:creationId xmlns:a16="http://schemas.microsoft.com/office/drawing/2014/main" id="{6DC37850-D86B-43FA-8FA8-4566DE15B4DA}"/>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Rectangle 1">
            <a:extLst>
              <a:ext uri="{FF2B5EF4-FFF2-40B4-BE49-F238E27FC236}">
                <a16:creationId xmlns:a16="http://schemas.microsoft.com/office/drawing/2014/main" id="{3B0AA2DC-F031-4ED0-8DAB-4DCC25E63F32}"/>
              </a:ext>
            </a:extLst>
          </p:cNvPr>
          <p:cNvSpPr/>
          <p:nvPr/>
        </p:nvSpPr>
        <p:spPr>
          <a:xfrm>
            <a:off x="3274142" y="6372098"/>
            <a:ext cx="5141628" cy="452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Google Shape;197;p4"/>
          <p:cNvSpPr/>
          <p:nvPr/>
        </p:nvSpPr>
        <p:spPr>
          <a:xfrm>
            <a:off x="4533522" y="3343378"/>
            <a:ext cx="2516012" cy="2965058"/>
          </a:xfrm>
          <a:custGeom>
            <a:avLst/>
            <a:gdLst/>
            <a:ahLst/>
            <a:cxnLst/>
            <a:rect l="l" t="t" r="r" b="b"/>
            <a:pathLst>
              <a:path w="2982347" h="3514622" extrusionOk="0">
                <a:moveTo>
                  <a:pt x="1666141" y="239"/>
                </a:moveTo>
                <a:cubicBezTo>
                  <a:pt x="2126276" y="8952"/>
                  <a:pt x="2568209" y="256003"/>
                  <a:pt x="2799671" y="661872"/>
                </a:cubicBezTo>
                <a:cubicBezTo>
                  <a:pt x="2929918" y="890628"/>
                  <a:pt x="2993889" y="1157414"/>
                  <a:pt x="2980634" y="1420167"/>
                </a:cubicBezTo>
                <a:cubicBezTo>
                  <a:pt x="2965073" y="1723255"/>
                  <a:pt x="2826182" y="1987736"/>
                  <a:pt x="2708614" y="2261436"/>
                </a:cubicBezTo>
                <a:cubicBezTo>
                  <a:pt x="2569146" y="2587284"/>
                  <a:pt x="2521744" y="2926241"/>
                  <a:pt x="2539322" y="3264838"/>
                </a:cubicBezTo>
                <a:lnTo>
                  <a:pt x="2563883" y="3514622"/>
                </a:lnTo>
                <a:lnTo>
                  <a:pt x="1051857" y="3514622"/>
                </a:lnTo>
                <a:lnTo>
                  <a:pt x="1055745" y="3424232"/>
                </a:lnTo>
                <a:cubicBezTo>
                  <a:pt x="1057330" y="3369204"/>
                  <a:pt x="1056034" y="3314464"/>
                  <a:pt x="1045372" y="3265198"/>
                </a:cubicBezTo>
                <a:cubicBezTo>
                  <a:pt x="1018285" y="3139007"/>
                  <a:pt x="832712" y="3166089"/>
                  <a:pt x="732433" y="3165513"/>
                </a:cubicBezTo>
                <a:cubicBezTo>
                  <a:pt x="579710" y="3163784"/>
                  <a:pt x="425834" y="3147650"/>
                  <a:pt x="348032" y="2997259"/>
                </a:cubicBezTo>
                <a:cubicBezTo>
                  <a:pt x="309995" y="2924080"/>
                  <a:pt x="310571" y="2839953"/>
                  <a:pt x="308266" y="2759860"/>
                </a:cubicBezTo>
                <a:cubicBezTo>
                  <a:pt x="305384" y="2653837"/>
                  <a:pt x="300774" y="2547814"/>
                  <a:pt x="300198" y="2441791"/>
                </a:cubicBezTo>
                <a:cubicBezTo>
                  <a:pt x="300198" y="2440638"/>
                  <a:pt x="300198" y="2440062"/>
                  <a:pt x="300198" y="2439486"/>
                </a:cubicBezTo>
                <a:cubicBezTo>
                  <a:pt x="159001" y="2407218"/>
                  <a:pt x="74859" y="2369764"/>
                  <a:pt x="18380" y="2276418"/>
                </a:cubicBezTo>
                <a:cubicBezTo>
                  <a:pt x="-36370" y="2185377"/>
                  <a:pt x="43162" y="2064948"/>
                  <a:pt x="100793" y="1943368"/>
                </a:cubicBezTo>
                <a:cubicBezTo>
                  <a:pt x="174561" y="1786638"/>
                  <a:pt x="226429" y="1641432"/>
                  <a:pt x="288671" y="1478941"/>
                </a:cubicBezTo>
                <a:cubicBezTo>
                  <a:pt x="350337" y="1318754"/>
                  <a:pt x="342845" y="1144162"/>
                  <a:pt x="385492" y="979365"/>
                </a:cubicBezTo>
                <a:cubicBezTo>
                  <a:pt x="515163" y="478637"/>
                  <a:pt x="954314" y="79322"/>
                  <a:pt x="1468386" y="11329"/>
                </a:cubicBezTo>
                <a:cubicBezTo>
                  <a:pt x="1534302" y="2614"/>
                  <a:pt x="1600407" y="-1006"/>
                  <a:pt x="1666141" y="239"/>
                </a:cubicBezTo>
                <a:close/>
              </a:path>
            </a:pathLst>
          </a:custGeom>
          <a:solidFill>
            <a:srgbClr val="BDBD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8" name="Google Shape;198;p4" descr="Lightbulb"/>
          <p:cNvPicPr preferRelativeResize="0"/>
          <p:nvPr/>
        </p:nvPicPr>
        <p:blipFill rotWithShape="1">
          <a:blip r:embed="rId3">
            <a:alphaModFix/>
          </a:blip>
          <a:srcRect/>
          <a:stretch/>
        </p:blipFill>
        <p:spPr>
          <a:xfrm>
            <a:off x="5320714" y="4016771"/>
            <a:ext cx="1175440" cy="1175440"/>
          </a:xfrm>
          <a:prstGeom prst="rect">
            <a:avLst/>
          </a:prstGeom>
          <a:noFill/>
          <a:ln>
            <a:noFill/>
          </a:ln>
        </p:spPr>
      </p:pic>
      <p:grpSp>
        <p:nvGrpSpPr>
          <p:cNvPr id="199" name="Google Shape;199;p4"/>
          <p:cNvGrpSpPr/>
          <p:nvPr/>
        </p:nvGrpSpPr>
        <p:grpSpPr>
          <a:xfrm>
            <a:off x="5188432" y="3663404"/>
            <a:ext cx="1440004" cy="666710"/>
            <a:chOff x="2949244" y="1769606"/>
            <a:chExt cx="3109912" cy="1439863"/>
          </a:xfrm>
        </p:grpSpPr>
        <p:sp>
          <p:nvSpPr>
            <p:cNvPr id="200" name="Google Shape;200;p4"/>
            <p:cNvSpPr/>
            <p:nvPr/>
          </p:nvSpPr>
          <p:spPr>
            <a:xfrm>
              <a:off x="4814556" y="1863269"/>
              <a:ext cx="255588" cy="561975"/>
            </a:xfrm>
            <a:custGeom>
              <a:avLst/>
              <a:gdLst/>
              <a:ahLst/>
              <a:cxnLst/>
              <a:rect l="l" t="t" r="r" b="b"/>
              <a:pathLst>
                <a:path w="644" h="1418" extrusionOk="0">
                  <a:moveTo>
                    <a:pt x="450" y="65"/>
                  </a:moveTo>
                  <a:lnTo>
                    <a:pt x="458" y="47"/>
                  </a:lnTo>
                  <a:lnTo>
                    <a:pt x="485" y="18"/>
                  </a:lnTo>
                  <a:lnTo>
                    <a:pt x="520" y="1"/>
                  </a:lnTo>
                  <a:lnTo>
                    <a:pt x="559" y="0"/>
                  </a:lnTo>
                  <a:lnTo>
                    <a:pt x="578" y="5"/>
                  </a:lnTo>
                  <a:lnTo>
                    <a:pt x="597" y="13"/>
                  </a:lnTo>
                  <a:lnTo>
                    <a:pt x="626" y="40"/>
                  </a:lnTo>
                  <a:lnTo>
                    <a:pt x="642" y="75"/>
                  </a:lnTo>
                  <a:lnTo>
                    <a:pt x="644" y="114"/>
                  </a:lnTo>
                  <a:lnTo>
                    <a:pt x="638" y="134"/>
                  </a:lnTo>
                  <a:lnTo>
                    <a:pt x="195" y="1352"/>
                  </a:lnTo>
                  <a:lnTo>
                    <a:pt x="187" y="1370"/>
                  </a:lnTo>
                  <a:lnTo>
                    <a:pt x="160" y="1399"/>
                  </a:lnTo>
                  <a:lnTo>
                    <a:pt x="126" y="1416"/>
                  </a:lnTo>
                  <a:lnTo>
                    <a:pt x="86" y="1418"/>
                  </a:lnTo>
                  <a:lnTo>
                    <a:pt x="66" y="1412"/>
                  </a:lnTo>
                  <a:lnTo>
                    <a:pt x="48" y="1404"/>
                  </a:lnTo>
                  <a:lnTo>
                    <a:pt x="20" y="1377"/>
                  </a:lnTo>
                  <a:lnTo>
                    <a:pt x="3" y="1342"/>
                  </a:lnTo>
                  <a:lnTo>
                    <a:pt x="0" y="1303"/>
                  </a:lnTo>
                  <a:lnTo>
                    <a:pt x="7" y="1283"/>
                  </a:lnTo>
                  <a:lnTo>
                    <a:pt x="450" y="65"/>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1" name="Google Shape;201;p4"/>
            <p:cNvSpPr/>
            <p:nvPr/>
          </p:nvSpPr>
          <p:spPr>
            <a:xfrm>
              <a:off x="5122531" y="2129969"/>
              <a:ext cx="409575" cy="473075"/>
            </a:xfrm>
            <a:custGeom>
              <a:avLst/>
              <a:gdLst/>
              <a:ahLst/>
              <a:cxnLst/>
              <a:rect l="l" t="t" r="r" b="b"/>
              <a:pathLst>
                <a:path w="1033" h="1193" extrusionOk="0">
                  <a:moveTo>
                    <a:pt x="855" y="36"/>
                  </a:moveTo>
                  <a:lnTo>
                    <a:pt x="869" y="20"/>
                  </a:lnTo>
                  <a:lnTo>
                    <a:pt x="904" y="3"/>
                  </a:lnTo>
                  <a:lnTo>
                    <a:pt x="943" y="0"/>
                  </a:lnTo>
                  <a:lnTo>
                    <a:pt x="981" y="11"/>
                  </a:lnTo>
                  <a:lnTo>
                    <a:pt x="998" y="23"/>
                  </a:lnTo>
                  <a:lnTo>
                    <a:pt x="1012" y="37"/>
                  </a:lnTo>
                  <a:lnTo>
                    <a:pt x="1030" y="72"/>
                  </a:lnTo>
                  <a:lnTo>
                    <a:pt x="1033" y="111"/>
                  </a:lnTo>
                  <a:lnTo>
                    <a:pt x="1022" y="149"/>
                  </a:lnTo>
                  <a:lnTo>
                    <a:pt x="1009" y="164"/>
                  </a:lnTo>
                  <a:lnTo>
                    <a:pt x="177" y="1157"/>
                  </a:lnTo>
                  <a:lnTo>
                    <a:pt x="163" y="1173"/>
                  </a:lnTo>
                  <a:lnTo>
                    <a:pt x="128" y="1191"/>
                  </a:lnTo>
                  <a:lnTo>
                    <a:pt x="89" y="1193"/>
                  </a:lnTo>
                  <a:lnTo>
                    <a:pt x="52" y="1182"/>
                  </a:lnTo>
                  <a:lnTo>
                    <a:pt x="35" y="1170"/>
                  </a:lnTo>
                  <a:lnTo>
                    <a:pt x="20" y="1156"/>
                  </a:lnTo>
                  <a:lnTo>
                    <a:pt x="2" y="1121"/>
                  </a:lnTo>
                  <a:lnTo>
                    <a:pt x="0" y="1083"/>
                  </a:lnTo>
                  <a:lnTo>
                    <a:pt x="10" y="1046"/>
                  </a:lnTo>
                  <a:lnTo>
                    <a:pt x="23" y="1029"/>
                  </a:lnTo>
                  <a:lnTo>
                    <a:pt x="855" y="36"/>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2" name="Google Shape;202;p4"/>
            <p:cNvSpPr/>
            <p:nvPr/>
          </p:nvSpPr>
          <p:spPr>
            <a:xfrm>
              <a:off x="5351131" y="2537956"/>
              <a:ext cx="523875" cy="338138"/>
            </a:xfrm>
            <a:custGeom>
              <a:avLst/>
              <a:gdLst/>
              <a:ahLst/>
              <a:cxnLst/>
              <a:rect l="l" t="t" r="r" b="b"/>
              <a:pathLst>
                <a:path w="1324" h="850" extrusionOk="0">
                  <a:moveTo>
                    <a:pt x="1173" y="14"/>
                  </a:moveTo>
                  <a:lnTo>
                    <a:pt x="1191" y="5"/>
                  </a:lnTo>
                  <a:lnTo>
                    <a:pt x="1230" y="0"/>
                  </a:lnTo>
                  <a:lnTo>
                    <a:pt x="1268" y="10"/>
                  </a:lnTo>
                  <a:lnTo>
                    <a:pt x="1299" y="34"/>
                  </a:lnTo>
                  <a:lnTo>
                    <a:pt x="1311" y="51"/>
                  </a:lnTo>
                  <a:lnTo>
                    <a:pt x="1320" y="69"/>
                  </a:lnTo>
                  <a:lnTo>
                    <a:pt x="1324" y="108"/>
                  </a:lnTo>
                  <a:lnTo>
                    <a:pt x="1315" y="145"/>
                  </a:lnTo>
                  <a:lnTo>
                    <a:pt x="1291" y="176"/>
                  </a:lnTo>
                  <a:lnTo>
                    <a:pt x="1273" y="188"/>
                  </a:lnTo>
                  <a:lnTo>
                    <a:pt x="152" y="836"/>
                  </a:lnTo>
                  <a:lnTo>
                    <a:pt x="132" y="845"/>
                  </a:lnTo>
                  <a:lnTo>
                    <a:pt x="94" y="850"/>
                  </a:lnTo>
                  <a:lnTo>
                    <a:pt x="57" y="840"/>
                  </a:lnTo>
                  <a:lnTo>
                    <a:pt x="26" y="817"/>
                  </a:lnTo>
                  <a:lnTo>
                    <a:pt x="14" y="800"/>
                  </a:lnTo>
                  <a:lnTo>
                    <a:pt x="5" y="780"/>
                  </a:lnTo>
                  <a:lnTo>
                    <a:pt x="0" y="742"/>
                  </a:lnTo>
                  <a:lnTo>
                    <a:pt x="11" y="705"/>
                  </a:lnTo>
                  <a:lnTo>
                    <a:pt x="34" y="674"/>
                  </a:lnTo>
                  <a:lnTo>
                    <a:pt x="51" y="662"/>
                  </a:lnTo>
                  <a:lnTo>
                    <a:pt x="1173" y="14"/>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4"/>
            <p:cNvSpPr/>
            <p:nvPr/>
          </p:nvSpPr>
          <p:spPr>
            <a:xfrm>
              <a:off x="5471781" y="3039606"/>
              <a:ext cx="587375" cy="169863"/>
            </a:xfrm>
            <a:custGeom>
              <a:avLst/>
              <a:gdLst/>
              <a:ahLst/>
              <a:cxnLst/>
              <a:rect l="l" t="t" r="r" b="b"/>
              <a:pathLst>
                <a:path w="1479" h="428" extrusionOk="0">
                  <a:moveTo>
                    <a:pt x="1361" y="2"/>
                  </a:moveTo>
                  <a:lnTo>
                    <a:pt x="1381" y="0"/>
                  </a:lnTo>
                  <a:lnTo>
                    <a:pt x="1420" y="9"/>
                  </a:lnTo>
                  <a:lnTo>
                    <a:pt x="1451" y="31"/>
                  </a:lnTo>
                  <a:lnTo>
                    <a:pt x="1473" y="65"/>
                  </a:lnTo>
                  <a:lnTo>
                    <a:pt x="1477" y="84"/>
                  </a:lnTo>
                  <a:lnTo>
                    <a:pt x="1479" y="105"/>
                  </a:lnTo>
                  <a:lnTo>
                    <a:pt x="1470" y="142"/>
                  </a:lnTo>
                  <a:lnTo>
                    <a:pt x="1448" y="175"/>
                  </a:lnTo>
                  <a:lnTo>
                    <a:pt x="1416" y="196"/>
                  </a:lnTo>
                  <a:lnTo>
                    <a:pt x="1395" y="201"/>
                  </a:lnTo>
                  <a:lnTo>
                    <a:pt x="119" y="425"/>
                  </a:lnTo>
                  <a:lnTo>
                    <a:pt x="99" y="428"/>
                  </a:lnTo>
                  <a:lnTo>
                    <a:pt x="60" y="419"/>
                  </a:lnTo>
                  <a:lnTo>
                    <a:pt x="29" y="397"/>
                  </a:lnTo>
                  <a:lnTo>
                    <a:pt x="8" y="364"/>
                  </a:lnTo>
                  <a:lnTo>
                    <a:pt x="3" y="343"/>
                  </a:lnTo>
                  <a:lnTo>
                    <a:pt x="0" y="324"/>
                  </a:lnTo>
                  <a:lnTo>
                    <a:pt x="9" y="285"/>
                  </a:lnTo>
                  <a:lnTo>
                    <a:pt x="31" y="254"/>
                  </a:lnTo>
                  <a:lnTo>
                    <a:pt x="65" y="232"/>
                  </a:lnTo>
                  <a:lnTo>
                    <a:pt x="84" y="228"/>
                  </a:lnTo>
                  <a:lnTo>
                    <a:pt x="1361" y="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4" name="Google Shape;204;p4"/>
            <p:cNvSpPr/>
            <p:nvPr/>
          </p:nvSpPr>
          <p:spPr>
            <a:xfrm>
              <a:off x="4463719" y="1769606"/>
              <a:ext cx="79375" cy="593725"/>
            </a:xfrm>
            <a:custGeom>
              <a:avLst/>
              <a:gdLst/>
              <a:ahLst/>
              <a:cxnLst/>
              <a:rect l="l" t="t" r="r" b="b"/>
              <a:pathLst>
                <a:path w="202" h="1498" extrusionOk="0">
                  <a:moveTo>
                    <a:pt x="0" y="102"/>
                  </a:moveTo>
                  <a:lnTo>
                    <a:pt x="1" y="81"/>
                  </a:lnTo>
                  <a:lnTo>
                    <a:pt x="16" y="45"/>
                  </a:lnTo>
                  <a:lnTo>
                    <a:pt x="44" y="17"/>
                  </a:lnTo>
                  <a:lnTo>
                    <a:pt x="80" y="2"/>
                  </a:lnTo>
                  <a:lnTo>
                    <a:pt x="101" y="0"/>
                  </a:lnTo>
                  <a:lnTo>
                    <a:pt x="121" y="2"/>
                  </a:lnTo>
                  <a:lnTo>
                    <a:pt x="158" y="17"/>
                  </a:lnTo>
                  <a:lnTo>
                    <a:pt x="185" y="45"/>
                  </a:lnTo>
                  <a:lnTo>
                    <a:pt x="200" y="81"/>
                  </a:lnTo>
                  <a:lnTo>
                    <a:pt x="202" y="102"/>
                  </a:lnTo>
                  <a:lnTo>
                    <a:pt x="202" y="1398"/>
                  </a:lnTo>
                  <a:lnTo>
                    <a:pt x="200" y="1417"/>
                  </a:lnTo>
                  <a:lnTo>
                    <a:pt x="185" y="1454"/>
                  </a:lnTo>
                  <a:lnTo>
                    <a:pt x="158" y="1481"/>
                  </a:lnTo>
                  <a:lnTo>
                    <a:pt x="121" y="1496"/>
                  </a:lnTo>
                  <a:lnTo>
                    <a:pt x="101" y="1498"/>
                  </a:lnTo>
                  <a:lnTo>
                    <a:pt x="80" y="1496"/>
                  </a:lnTo>
                  <a:lnTo>
                    <a:pt x="44" y="1481"/>
                  </a:lnTo>
                  <a:lnTo>
                    <a:pt x="16" y="1454"/>
                  </a:lnTo>
                  <a:lnTo>
                    <a:pt x="1" y="1417"/>
                  </a:lnTo>
                  <a:lnTo>
                    <a:pt x="0" y="1398"/>
                  </a:lnTo>
                  <a:lnTo>
                    <a:pt x="0" y="10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5" name="Google Shape;205;p4"/>
            <p:cNvSpPr/>
            <p:nvPr/>
          </p:nvSpPr>
          <p:spPr>
            <a:xfrm>
              <a:off x="3938256" y="1863269"/>
              <a:ext cx="255588" cy="561975"/>
            </a:xfrm>
            <a:custGeom>
              <a:avLst/>
              <a:gdLst/>
              <a:ahLst/>
              <a:cxnLst/>
              <a:rect l="l" t="t" r="r" b="b"/>
              <a:pathLst>
                <a:path w="644" h="1418" extrusionOk="0">
                  <a:moveTo>
                    <a:pt x="6" y="134"/>
                  </a:moveTo>
                  <a:lnTo>
                    <a:pt x="0" y="114"/>
                  </a:lnTo>
                  <a:lnTo>
                    <a:pt x="2" y="75"/>
                  </a:lnTo>
                  <a:lnTo>
                    <a:pt x="18" y="40"/>
                  </a:lnTo>
                  <a:lnTo>
                    <a:pt x="48" y="13"/>
                  </a:lnTo>
                  <a:lnTo>
                    <a:pt x="66" y="5"/>
                  </a:lnTo>
                  <a:lnTo>
                    <a:pt x="85" y="0"/>
                  </a:lnTo>
                  <a:lnTo>
                    <a:pt x="124" y="1"/>
                  </a:lnTo>
                  <a:lnTo>
                    <a:pt x="159" y="18"/>
                  </a:lnTo>
                  <a:lnTo>
                    <a:pt x="186" y="47"/>
                  </a:lnTo>
                  <a:lnTo>
                    <a:pt x="194" y="65"/>
                  </a:lnTo>
                  <a:lnTo>
                    <a:pt x="638" y="1283"/>
                  </a:lnTo>
                  <a:lnTo>
                    <a:pt x="644" y="1303"/>
                  </a:lnTo>
                  <a:lnTo>
                    <a:pt x="641" y="1342"/>
                  </a:lnTo>
                  <a:lnTo>
                    <a:pt x="625" y="1377"/>
                  </a:lnTo>
                  <a:lnTo>
                    <a:pt x="596" y="1404"/>
                  </a:lnTo>
                  <a:lnTo>
                    <a:pt x="578" y="1412"/>
                  </a:lnTo>
                  <a:lnTo>
                    <a:pt x="558" y="1418"/>
                  </a:lnTo>
                  <a:lnTo>
                    <a:pt x="518" y="1416"/>
                  </a:lnTo>
                  <a:lnTo>
                    <a:pt x="483" y="1399"/>
                  </a:lnTo>
                  <a:lnTo>
                    <a:pt x="457" y="1370"/>
                  </a:lnTo>
                  <a:lnTo>
                    <a:pt x="450" y="1352"/>
                  </a:lnTo>
                  <a:lnTo>
                    <a:pt x="6" y="134"/>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6" name="Google Shape;206;p4"/>
            <p:cNvSpPr/>
            <p:nvPr/>
          </p:nvSpPr>
          <p:spPr>
            <a:xfrm>
              <a:off x="3474706" y="2129969"/>
              <a:ext cx="411163" cy="473075"/>
            </a:xfrm>
            <a:custGeom>
              <a:avLst/>
              <a:gdLst/>
              <a:ahLst/>
              <a:cxnLst/>
              <a:rect l="l" t="t" r="r" b="b"/>
              <a:pathLst>
                <a:path w="1035" h="1193" extrusionOk="0">
                  <a:moveTo>
                    <a:pt x="25" y="164"/>
                  </a:moveTo>
                  <a:lnTo>
                    <a:pt x="12" y="149"/>
                  </a:lnTo>
                  <a:lnTo>
                    <a:pt x="0" y="111"/>
                  </a:lnTo>
                  <a:lnTo>
                    <a:pt x="4" y="72"/>
                  </a:lnTo>
                  <a:lnTo>
                    <a:pt x="22" y="37"/>
                  </a:lnTo>
                  <a:lnTo>
                    <a:pt x="36" y="23"/>
                  </a:lnTo>
                  <a:lnTo>
                    <a:pt x="53" y="11"/>
                  </a:lnTo>
                  <a:lnTo>
                    <a:pt x="91" y="0"/>
                  </a:lnTo>
                  <a:lnTo>
                    <a:pt x="130" y="3"/>
                  </a:lnTo>
                  <a:lnTo>
                    <a:pt x="165" y="20"/>
                  </a:lnTo>
                  <a:lnTo>
                    <a:pt x="179" y="36"/>
                  </a:lnTo>
                  <a:lnTo>
                    <a:pt x="1011" y="1029"/>
                  </a:lnTo>
                  <a:lnTo>
                    <a:pt x="1023" y="1046"/>
                  </a:lnTo>
                  <a:lnTo>
                    <a:pt x="1035" y="1083"/>
                  </a:lnTo>
                  <a:lnTo>
                    <a:pt x="1032" y="1121"/>
                  </a:lnTo>
                  <a:lnTo>
                    <a:pt x="1014" y="1156"/>
                  </a:lnTo>
                  <a:lnTo>
                    <a:pt x="998" y="1170"/>
                  </a:lnTo>
                  <a:lnTo>
                    <a:pt x="983" y="1182"/>
                  </a:lnTo>
                  <a:lnTo>
                    <a:pt x="945" y="1193"/>
                  </a:lnTo>
                  <a:lnTo>
                    <a:pt x="906" y="1191"/>
                  </a:lnTo>
                  <a:lnTo>
                    <a:pt x="871" y="1173"/>
                  </a:lnTo>
                  <a:lnTo>
                    <a:pt x="857" y="1157"/>
                  </a:lnTo>
                  <a:lnTo>
                    <a:pt x="25" y="164"/>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7" name="Google Shape;207;p4"/>
            <p:cNvSpPr/>
            <p:nvPr/>
          </p:nvSpPr>
          <p:spPr>
            <a:xfrm>
              <a:off x="3131806" y="2537956"/>
              <a:ext cx="525463" cy="338138"/>
            </a:xfrm>
            <a:custGeom>
              <a:avLst/>
              <a:gdLst/>
              <a:ahLst/>
              <a:cxnLst/>
              <a:rect l="l" t="t" r="r" b="b"/>
              <a:pathLst>
                <a:path w="1323" h="850" extrusionOk="0">
                  <a:moveTo>
                    <a:pt x="50" y="188"/>
                  </a:moveTo>
                  <a:lnTo>
                    <a:pt x="32" y="176"/>
                  </a:lnTo>
                  <a:lnTo>
                    <a:pt x="9" y="145"/>
                  </a:lnTo>
                  <a:lnTo>
                    <a:pt x="0" y="108"/>
                  </a:lnTo>
                  <a:lnTo>
                    <a:pt x="3" y="69"/>
                  </a:lnTo>
                  <a:lnTo>
                    <a:pt x="13" y="51"/>
                  </a:lnTo>
                  <a:lnTo>
                    <a:pt x="24" y="34"/>
                  </a:lnTo>
                  <a:lnTo>
                    <a:pt x="55" y="10"/>
                  </a:lnTo>
                  <a:lnTo>
                    <a:pt x="93" y="0"/>
                  </a:lnTo>
                  <a:lnTo>
                    <a:pt x="132" y="5"/>
                  </a:lnTo>
                  <a:lnTo>
                    <a:pt x="150" y="14"/>
                  </a:lnTo>
                  <a:lnTo>
                    <a:pt x="1273" y="662"/>
                  </a:lnTo>
                  <a:lnTo>
                    <a:pt x="1289" y="674"/>
                  </a:lnTo>
                  <a:lnTo>
                    <a:pt x="1313" y="705"/>
                  </a:lnTo>
                  <a:lnTo>
                    <a:pt x="1323" y="742"/>
                  </a:lnTo>
                  <a:lnTo>
                    <a:pt x="1318" y="780"/>
                  </a:lnTo>
                  <a:lnTo>
                    <a:pt x="1309" y="800"/>
                  </a:lnTo>
                  <a:lnTo>
                    <a:pt x="1297" y="817"/>
                  </a:lnTo>
                  <a:lnTo>
                    <a:pt x="1266" y="840"/>
                  </a:lnTo>
                  <a:lnTo>
                    <a:pt x="1230" y="850"/>
                  </a:lnTo>
                  <a:lnTo>
                    <a:pt x="1191" y="845"/>
                  </a:lnTo>
                  <a:lnTo>
                    <a:pt x="1171" y="836"/>
                  </a:lnTo>
                  <a:lnTo>
                    <a:pt x="50" y="188"/>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8" name="Google Shape;208;p4"/>
            <p:cNvSpPr/>
            <p:nvPr/>
          </p:nvSpPr>
          <p:spPr>
            <a:xfrm>
              <a:off x="2949244" y="3039606"/>
              <a:ext cx="585788" cy="169863"/>
            </a:xfrm>
            <a:custGeom>
              <a:avLst/>
              <a:gdLst/>
              <a:ahLst/>
              <a:cxnLst/>
              <a:rect l="l" t="t" r="r" b="b"/>
              <a:pathLst>
                <a:path w="1479" h="428" extrusionOk="0">
                  <a:moveTo>
                    <a:pt x="84" y="201"/>
                  </a:moveTo>
                  <a:lnTo>
                    <a:pt x="64" y="196"/>
                  </a:lnTo>
                  <a:lnTo>
                    <a:pt x="31" y="175"/>
                  </a:lnTo>
                  <a:lnTo>
                    <a:pt x="9" y="142"/>
                  </a:lnTo>
                  <a:lnTo>
                    <a:pt x="0" y="105"/>
                  </a:lnTo>
                  <a:lnTo>
                    <a:pt x="3" y="84"/>
                  </a:lnTo>
                  <a:lnTo>
                    <a:pt x="7" y="65"/>
                  </a:lnTo>
                  <a:lnTo>
                    <a:pt x="29" y="31"/>
                  </a:lnTo>
                  <a:lnTo>
                    <a:pt x="60" y="9"/>
                  </a:lnTo>
                  <a:lnTo>
                    <a:pt x="99" y="0"/>
                  </a:lnTo>
                  <a:lnTo>
                    <a:pt x="118" y="2"/>
                  </a:lnTo>
                  <a:lnTo>
                    <a:pt x="1395" y="228"/>
                  </a:lnTo>
                  <a:lnTo>
                    <a:pt x="1414" y="232"/>
                  </a:lnTo>
                  <a:lnTo>
                    <a:pt x="1448" y="254"/>
                  </a:lnTo>
                  <a:lnTo>
                    <a:pt x="1470" y="285"/>
                  </a:lnTo>
                  <a:lnTo>
                    <a:pt x="1479" y="324"/>
                  </a:lnTo>
                  <a:lnTo>
                    <a:pt x="1477" y="343"/>
                  </a:lnTo>
                  <a:lnTo>
                    <a:pt x="1471" y="364"/>
                  </a:lnTo>
                  <a:lnTo>
                    <a:pt x="1451" y="397"/>
                  </a:lnTo>
                  <a:lnTo>
                    <a:pt x="1420" y="419"/>
                  </a:lnTo>
                  <a:lnTo>
                    <a:pt x="1381" y="428"/>
                  </a:lnTo>
                  <a:lnTo>
                    <a:pt x="1360" y="425"/>
                  </a:lnTo>
                  <a:lnTo>
                    <a:pt x="84" y="201"/>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209" name="Google Shape;209;p4"/>
          <p:cNvSpPr txBox="1">
            <a:spLocks noGrp="1"/>
          </p:cNvSpPr>
          <p:nvPr>
            <p:ph type="title"/>
          </p:nvPr>
        </p:nvSpPr>
        <p:spPr>
          <a:xfrm>
            <a:off x="838200" y="163481"/>
            <a:ext cx="10515600" cy="739056"/>
          </a:xfrm>
          <a:prstGeom prst="rect">
            <a:avLst/>
          </a:prstGeom>
          <a:noFill/>
          <a:ln>
            <a:noFill/>
          </a:ln>
        </p:spPr>
        <p:txBody>
          <a:bodyPr spcFirstLastPara="1" wrap="square" lIns="91425" tIns="45700" rIns="0" bIns="45700" anchor="t" anchorCtr="0">
            <a:normAutofit fontScale="90000"/>
          </a:bodyPr>
          <a:lstStyle/>
          <a:p>
            <a:pPr marL="0" lvl="0" indent="0" algn="l" rtl="0">
              <a:lnSpc>
                <a:spcPct val="90000"/>
              </a:lnSpc>
              <a:spcBef>
                <a:spcPts val="0"/>
              </a:spcBef>
              <a:spcAft>
                <a:spcPts val="0"/>
              </a:spcAft>
              <a:buClr>
                <a:schemeClr val="dk1"/>
              </a:buClr>
              <a:buSzPct val="100000"/>
              <a:buFont typeface="Helvetica Neue"/>
              <a:buNone/>
            </a:pPr>
            <a:r>
              <a:rPr lang="en-GB"/>
              <a:t>MACAM-MACAM ANALISIS PERUMUSAN STRATEGI</a:t>
            </a:r>
            <a:endParaRPr/>
          </a:p>
        </p:txBody>
      </p:sp>
      <p:sp>
        <p:nvSpPr>
          <p:cNvPr id="210" name="Google Shape;210;p4"/>
          <p:cNvSpPr/>
          <p:nvPr/>
        </p:nvSpPr>
        <p:spPr>
          <a:xfrm>
            <a:off x="8211823" y="1608941"/>
            <a:ext cx="2179757" cy="1008112"/>
          </a:xfrm>
          <a:custGeom>
            <a:avLst/>
            <a:gdLst/>
            <a:ahLst/>
            <a:cxnLst/>
            <a:rect l="l" t="t" r="r" b="b"/>
            <a:pathLst>
              <a:path w="4210" h="1948" extrusionOk="0">
                <a:moveTo>
                  <a:pt x="4033" y="59"/>
                </a:moveTo>
                <a:lnTo>
                  <a:pt x="4017" y="53"/>
                </a:lnTo>
                <a:lnTo>
                  <a:pt x="3987" y="53"/>
                </a:lnTo>
                <a:lnTo>
                  <a:pt x="3974" y="58"/>
                </a:lnTo>
                <a:lnTo>
                  <a:pt x="3968" y="53"/>
                </a:lnTo>
                <a:lnTo>
                  <a:pt x="3956" y="49"/>
                </a:lnTo>
                <a:lnTo>
                  <a:pt x="3902" y="39"/>
                </a:lnTo>
                <a:lnTo>
                  <a:pt x="3788" y="27"/>
                </a:lnTo>
                <a:lnTo>
                  <a:pt x="3617" y="21"/>
                </a:lnTo>
                <a:lnTo>
                  <a:pt x="3503" y="17"/>
                </a:lnTo>
                <a:lnTo>
                  <a:pt x="3260" y="6"/>
                </a:lnTo>
                <a:lnTo>
                  <a:pt x="3017" y="2"/>
                </a:lnTo>
                <a:lnTo>
                  <a:pt x="2778" y="0"/>
                </a:lnTo>
                <a:lnTo>
                  <a:pt x="2302" y="6"/>
                </a:lnTo>
                <a:lnTo>
                  <a:pt x="2064" y="15"/>
                </a:lnTo>
                <a:lnTo>
                  <a:pt x="1829" y="27"/>
                </a:lnTo>
                <a:lnTo>
                  <a:pt x="1355" y="57"/>
                </a:lnTo>
                <a:lnTo>
                  <a:pt x="882" y="104"/>
                </a:lnTo>
                <a:lnTo>
                  <a:pt x="531" y="155"/>
                </a:lnTo>
                <a:lnTo>
                  <a:pt x="299" y="199"/>
                </a:lnTo>
                <a:lnTo>
                  <a:pt x="183" y="224"/>
                </a:lnTo>
                <a:lnTo>
                  <a:pt x="174" y="228"/>
                </a:lnTo>
                <a:lnTo>
                  <a:pt x="165" y="245"/>
                </a:lnTo>
                <a:lnTo>
                  <a:pt x="166" y="264"/>
                </a:lnTo>
                <a:lnTo>
                  <a:pt x="181" y="277"/>
                </a:lnTo>
                <a:lnTo>
                  <a:pt x="191" y="277"/>
                </a:lnTo>
                <a:lnTo>
                  <a:pt x="659" y="229"/>
                </a:lnTo>
                <a:lnTo>
                  <a:pt x="1360" y="153"/>
                </a:lnTo>
                <a:lnTo>
                  <a:pt x="1828" y="113"/>
                </a:lnTo>
                <a:lnTo>
                  <a:pt x="2064" y="101"/>
                </a:lnTo>
                <a:lnTo>
                  <a:pt x="2297" y="92"/>
                </a:lnTo>
                <a:lnTo>
                  <a:pt x="2763" y="84"/>
                </a:lnTo>
                <a:lnTo>
                  <a:pt x="2996" y="87"/>
                </a:lnTo>
                <a:lnTo>
                  <a:pt x="3228" y="91"/>
                </a:lnTo>
                <a:lnTo>
                  <a:pt x="3461" y="100"/>
                </a:lnTo>
                <a:lnTo>
                  <a:pt x="3578" y="107"/>
                </a:lnTo>
                <a:lnTo>
                  <a:pt x="3757" y="120"/>
                </a:lnTo>
                <a:lnTo>
                  <a:pt x="3875" y="124"/>
                </a:lnTo>
                <a:lnTo>
                  <a:pt x="3934" y="123"/>
                </a:lnTo>
                <a:lnTo>
                  <a:pt x="3959" y="220"/>
                </a:lnTo>
                <a:lnTo>
                  <a:pt x="3990" y="415"/>
                </a:lnTo>
                <a:lnTo>
                  <a:pt x="4002" y="610"/>
                </a:lnTo>
                <a:lnTo>
                  <a:pt x="4000" y="806"/>
                </a:lnTo>
                <a:lnTo>
                  <a:pt x="3983" y="1100"/>
                </a:lnTo>
                <a:lnTo>
                  <a:pt x="3967" y="1396"/>
                </a:lnTo>
                <a:lnTo>
                  <a:pt x="3965" y="1593"/>
                </a:lnTo>
                <a:lnTo>
                  <a:pt x="3971" y="1691"/>
                </a:lnTo>
                <a:lnTo>
                  <a:pt x="3965" y="1690"/>
                </a:lnTo>
                <a:lnTo>
                  <a:pt x="3960" y="1690"/>
                </a:lnTo>
                <a:lnTo>
                  <a:pt x="3862" y="1684"/>
                </a:lnTo>
                <a:lnTo>
                  <a:pt x="3762" y="1676"/>
                </a:lnTo>
                <a:lnTo>
                  <a:pt x="3680" y="1662"/>
                </a:lnTo>
                <a:lnTo>
                  <a:pt x="3516" y="1637"/>
                </a:lnTo>
                <a:lnTo>
                  <a:pt x="3267" y="1611"/>
                </a:lnTo>
                <a:lnTo>
                  <a:pt x="2932" y="1594"/>
                </a:lnTo>
                <a:lnTo>
                  <a:pt x="2598" y="1592"/>
                </a:lnTo>
                <a:lnTo>
                  <a:pt x="2431" y="1593"/>
                </a:lnTo>
                <a:lnTo>
                  <a:pt x="2218" y="1582"/>
                </a:lnTo>
                <a:lnTo>
                  <a:pt x="2007" y="1572"/>
                </a:lnTo>
                <a:lnTo>
                  <a:pt x="1529" y="1547"/>
                </a:lnTo>
                <a:lnTo>
                  <a:pt x="809" y="1519"/>
                </a:lnTo>
                <a:lnTo>
                  <a:pt x="330" y="1514"/>
                </a:lnTo>
                <a:lnTo>
                  <a:pt x="91" y="1519"/>
                </a:lnTo>
                <a:lnTo>
                  <a:pt x="89" y="1441"/>
                </a:lnTo>
                <a:lnTo>
                  <a:pt x="94" y="1284"/>
                </a:lnTo>
                <a:lnTo>
                  <a:pt x="113" y="1050"/>
                </a:lnTo>
                <a:lnTo>
                  <a:pt x="127" y="893"/>
                </a:lnTo>
                <a:lnTo>
                  <a:pt x="140" y="722"/>
                </a:lnTo>
                <a:lnTo>
                  <a:pt x="152" y="549"/>
                </a:lnTo>
                <a:lnTo>
                  <a:pt x="159" y="473"/>
                </a:lnTo>
                <a:lnTo>
                  <a:pt x="164" y="358"/>
                </a:lnTo>
                <a:lnTo>
                  <a:pt x="160" y="281"/>
                </a:lnTo>
                <a:lnTo>
                  <a:pt x="155" y="245"/>
                </a:lnTo>
                <a:lnTo>
                  <a:pt x="152" y="238"/>
                </a:lnTo>
                <a:lnTo>
                  <a:pt x="143" y="232"/>
                </a:lnTo>
                <a:lnTo>
                  <a:pt x="127" y="234"/>
                </a:lnTo>
                <a:lnTo>
                  <a:pt x="121" y="245"/>
                </a:lnTo>
                <a:lnTo>
                  <a:pt x="108" y="282"/>
                </a:lnTo>
                <a:lnTo>
                  <a:pt x="91" y="364"/>
                </a:lnTo>
                <a:lnTo>
                  <a:pt x="78" y="490"/>
                </a:lnTo>
                <a:lnTo>
                  <a:pt x="72" y="571"/>
                </a:lnTo>
                <a:lnTo>
                  <a:pt x="55" y="753"/>
                </a:lnTo>
                <a:lnTo>
                  <a:pt x="39" y="936"/>
                </a:lnTo>
                <a:lnTo>
                  <a:pt x="25" y="1108"/>
                </a:lnTo>
                <a:lnTo>
                  <a:pt x="11" y="1279"/>
                </a:lnTo>
                <a:lnTo>
                  <a:pt x="4" y="1350"/>
                </a:lnTo>
                <a:lnTo>
                  <a:pt x="0" y="1457"/>
                </a:lnTo>
                <a:lnTo>
                  <a:pt x="12" y="1527"/>
                </a:lnTo>
                <a:lnTo>
                  <a:pt x="26" y="1559"/>
                </a:lnTo>
                <a:lnTo>
                  <a:pt x="24" y="1569"/>
                </a:lnTo>
                <a:lnTo>
                  <a:pt x="29" y="1590"/>
                </a:lnTo>
                <a:lnTo>
                  <a:pt x="37" y="1599"/>
                </a:lnTo>
                <a:lnTo>
                  <a:pt x="73" y="1636"/>
                </a:lnTo>
                <a:lnTo>
                  <a:pt x="159" y="1693"/>
                </a:lnTo>
                <a:lnTo>
                  <a:pt x="252" y="1732"/>
                </a:lnTo>
                <a:lnTo>
                  <a:pt x="353" y="1757"/>
                </a:lnTo>
                <a:lnTo>
                  <a:pt x="512" y="1777"/>
                </a:lnTo>
                <a:lnTo>
                  <a:pt x="724" y="1783"/>
                </a:lnTo>
                <a:lnTo>
                  <a:pt x="824" y="1786"/>
                </a:lnTo>
                <a:lnTo>
                  <a:pt x="1368" y="1814"/>
                </a:lnTo>
                <a:lnTo>
                  <a:pt x="1912" y="1843"/>
                </a:lnTo>
                <a:lnTo>
                  <a:pt x="2992" y="1897"/>
                </a:lnTo>
                <a:lnTo>
                  <a:pt x="4070" y="1948"/>
                </a:lnTo>
                <a:lnTo>
                  <a:pt x="4087" y="1948"/>
                </a:lnTo>
                <a:lnTo>
                  <a:pt x="4116" y="1935"/>
                </a:lnTo>
                <a:lnTo>
                  <a:pt x="4138" y="1913"/>
                </a:lnTo>
                <a:lnTo>
                  <a:pt x="4151" y="1883"/>
                </a:lnTo>
                <a:lnTo>
                  <a:pt x="4152" y="1868"/>
                </a:lnTo>
                <a:lnTo>
                  <a:pt x="4171" y="1317"/>
                </a:lnTo>
                <a:lnTo>
                  <a:pt x="4192" y="767"/>
                </a:lnTo>
                <a:lnTo>
                  <a:pt x="4197" y="680"/>
                </a:lnTo>
                <a:lnTo>
                  <a:pt x="4208" y="531"/>
                </a:lnTo>
                <a:lnTo>
                  <a:pt x="4210" y="428"/>
                </a:lnTo>
                <a:lnTo>
                  <a:pt x="4203" y="326"/>
                </a:lnTo>
                <a:lnTo>
                  <a:pt x="4180" y="233"/>
                </a:lnTo>
                <a:lnTo>
                  <a:pt x="4151" y="170"/>
                </a:lnTo>
                <a:lnTo>
                  <a:pt x="4125" y="132"/>
                </a:lnTo>
                <a:lnTo>
                  <a:pt x="4094" y="100"/>
                </a:lnTo>
                <a:lnTo>
                  <a:pt x="4055" y="71"/>
                </a:lnTo>
                <a:lnTo>
                  <a:pt x="4033" y="5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1" name="Google Shape;211;p4"/>
          <p:cNvSpPr/>
          <p:nvPr/>
        </p:nvSpPr>
        <p:spPr>
          <a:xfrm>
            <a:off x="3098961" y="1354529"/>
            <a:ext cx="1624748" cy="933366"/>
          </a:xfrm>
          <a:custGeom>
            <a:avLst/>
            <a:gdLst/>
            <a:ahLst/>
            <a:cxnLst/>
            <a:rect l="l" t="t" r="r" b="b"/>
            <a:pathLst>
              <a:path w="2821" h="1620" extrusionOk="0">
                <a:moveTo>
                  <a:pt x="2722" y="171"/>
                </a:moveTo>
                <a:lnTo>
                  <a:pt x="2722" y="170"/>
                </a:lnTo>
                <a:lnTo>
                  <a:pt x="2722" y="169"/>
                </a:lnTo>
                <a:lnTo>
                  <a:pt x="2722" y="159"/>
                </a:lnTo>
                <a:lnTo>
                  <a:pt x="2716" y="145"/>
                </a:lnTo>
                <a:lnTo>
                  <a:pt x="2697" y="131"/>
                </a:lnTo>
                <a:lnTo>
                  <a:pt x="2681" y="127"/>
                </a:lnTo>
                <a:lnTo>
                  <a:pt x="2517" y="106"/>
                </a:lnTo>
                <a:lnTo>
                  <a:pt x="2191" y="70"/>
                </a:lnTo>
                <a:lnTo>
                  <a:pt x="1863" y="42"/>
                </a:lnTo>
                <a:lnTo>
                  <a:pt x="1535" y="19"/>
                </a:lnTo>
                <a:lnTo>
                  <a:pt x="1206" y="7"/>
                </a:lnTo>
                <a:lnTo>
                  <a:pt x="878" y="0"/>
                </a:lnTo>
                <a:lnTo>
                  <a:pt x="548" y="0"/>
                </a:lnTo>
                <a:lnTo>
                  <a:pt x="219" y="9"/>
                </a:lnTo>
                <a:lnTo>
                  <a:pt x="55" y="17"/>
                </a:lnTo>
                <a:lnTo>
                  <a:pt x="46" y="17"/>
                </a:lnTo>
                <a:lnTo>
                  <a:pt x="30" y="25"/>
                </a:lnTo>
                <a:lnTo>
                  <a:pt x="16" y="44"/>
                </a:lnTo>
                <a:lnTo>
                  <a:pt x="16" y="75"/>
                </a:lnTo>
                <a:lnTo>
                  <a:pt x="30" y="93"/>
                </a:lnTo>
                <a:lnTo>
                  <a:pt x="46" y="100"/>
                </a:lnTo>
                <a:lnTo>
                  <a:pt x="55" y="100"/>
                </a:lnTo>
                <a:lnTo>
                  <a:pt x="217" y="93"/>
                </a:lnTo>
                <a:lnTo>
                  <a:pt x="541" y="86"/>
                </a:lnTo>
                <a:lnTo>
                  <a:pt x="865" y="84"/>
                </a:lnTo>
                <a:lnTo>
                  <a:pt x="1187" y="91"/>
                </a:lnTo>
                <a:lnTo>
                  <a:pt x="1511" y="104"/>
                </a:lnTo>
                <a:lnTo>
                  <a:pt x="1834" y="124"/>
                </a:lnTo>
                <a:lnTo>
                  <a:pt x="2157" y="150"/>
                </a:lnTo>
                <a:lnTo>
                  <a:pt x="2480" y="184"/>
                </a:lnTo>
                <a:lnTo>
                  <a:pt x="2640" y="205"/>
                </a:lnTo>
                <a:lnTo>
                  <a:pt x="2642" y="344"/>
                </a:lnTo>
                <a:lnTo>
                  <a:pt x="2639" y="482"/>
                </a:lnTo>
                <a:lnTo>
                  <a:pt x="2625" y="735"/>
                </a:lnTo>
                <a:lnTo>
                  <a:pt x="2614" y="989"/>
                </a:lnTo>
                <a:lnTo>
                  <a:pt x="2603" y="1163"/>
                </a:lnTo>
                <a:lnTo>
                  <a:pt x="2591" y="1336"/>
                </a:lnTo>
                <a:lnTo>
                  <a:pt x="2589" y="1336"/>
                </a:lnTo>
                <a:lnTo>
                  <a:pt x="2587" y="1336"/>
                </a:lnTo>
                <a:lnTo>
                  <a:pt x="2581" y="1335"/>
                </a:lnTo>
                <a:lnTo>
                  <a:pt x="2573" y="1335"/>
                </a:lnTo>
                <a:lnTo>
                  <a:pt x="2261" y="1351"/>
                </a:lnTo>
                <a:lnTo>
                  <a:pt x="1635" y="1371"/>
                </a:lnTo>
                <a:lnTo>
                  <a:pt x="1321" y="1377"/>
                </a:lnTo>
                <a:lnTo>
                  <a:pt x="1019" y="1378"/>
                </a:lnTo>
                <a:lnTo>
                  <a:pt x="565" y="1373"/>
                </a:lnTo>
                <a:lnTo>
                  <a:pt x="263" y="1374"/>
                </a:lnTo>
                <a:lnTo>
                  <a:pt x="113" y="1378"/>
                </a:lnTo>
                <a:lnTo>
                  <a:pt x="113" y="1369"/>
                </a:lnTo>
                <a:lnTo>
                  <a:pt x="110" y="1360"/>
                </a:lnTo>
                <a:lnTo>
                  <a:pt x="97" y="1327"/>
                </a:lnTo>
                <a:lnTo>
                  <a:pt x="87" y="1255"/>
                </a:lnTo>
                <a:lnTo>
                  <a:pt x="90" y="1139"/>
                </a:lnTo>
                <a:lnTo>
                  <a:pt x="92" y="1067"/>
                </a:lnTo>
                <a:lnTo>
                  <a:pt x="91" y="909"/>
                </a:lnTo>
                <a:lnTo>
                  <a:pt x="91" y="750"/>
                </a:lnTo>
                <a:lnTo>
                  <a:pt x="91" y="596"/>
                </a:lnTo>
                <a:lnTo>
                  <a:pt x="86" y="289"/>
                </a:lnTo>
                <a:lnTo>
                  <a:pt x="77" y="136"/>
                </a:lnTo>
                <a:lnTo>
                  <a:pt x="75" y="128"/>
                </a:lnTo>
                <a:lnTo>
                  <a:pt x="64" y="118"/>
                </a:lnTo>
                <a:lnTo>
                  <a:pt x="49" y="118"/>
                </a:lnTo>
                <a:lnTo>
                  <a:pt x="38" y="128"/>
                </a:lnTo>
                <a:lnTo>
                  <a:pt x="36" y="136"/>
                </a:lnTo>
                <a:lnTo>
                  <a:pt x="24" y="316"/>
                </a:lnTo>
                <a:lnTo>
                  <a:pt x="17" y="677"/>
                </a:lnTo>
                <a:lnTo>
                  <a:pt x="17" y="855"/>
                </a:lnTo>
                <a:lnTo>
                  <a:pt x="16" y="1025"/>
                </a:lnTo>
                <a:lnTo>
                  <a:pt x="16" y="1194"/>
                </a:lnTo>
                <a:lnTo>
                  <a:pt x="16" y="1234"/>
                </a:lnTo>
                <a:lnTo>
                  <a:pt x="16" y="1296"/>
                </a:lnTo>
                <a:lnTo>
                  <a:pt x="22" y="1336"/>
                </a:lnTo>
                <a:lnTo>
                  <a:pt x="27" y="1354"/>
                </a:lnTo>
                <a:lnTo>
                  <a:pt x="16" y="1362"/>
                </a:lnTo>
                <a:lnTo>
                  <a:pt x="1" y="1386"/>
                </a:lnTo>
                <a:lnTo>
                  <a:pt x="0" y="1400"/>
                </a:lnTo>
                <a:lnTo>
                  <a:pt x="4" y="1428"/>
                </a:lnTo>
                <a:lnTo>
                  <a:pt x="20" y="1478"/>
                </a:lnTo>
                <a:lnTo>
                  <a:pt x="47" y="1518"/>
                </a:lnTo>
                <a:lnTo>
                  <a:pt x="82" y="1551"/>
                </a:lnTo>
                <a:lnTo>
                  <a:pt x="125" y="1576"/>
                </a:lnTo>
                <a:lnTo>
                  <a:pt x="171" y="1594"/>
                </a:lnTo>
                <a:lnTo>
                  <a:pt x="248" y="1612"/>
                </a:lnTo>
                <a:lnTo>
                  <a:pt x="300" y="1616"/>
                </a:lnTo>
                <a:lnTo>
                  <a:pt x="396" y="1620"/>
                </a:lnTo>
                <a:lnTo>
                  <a:pt x="590" y="1615"/>
                </a:lnTo>
                <a:lnTo>
                  <a:pt x="883" y="1594"/>
                </a:lnTo>
                <a:lnTo>
                  <a:pt x="1076" y="1581"/>
                </a:lnTo>
                <a:lnTo>
                  <a:pt x="1480" y="1561"/>
                </a:lnTo>
                <a:lnTo>
                  <a:pt x="2289" y="1518"/>
                </a:lnTo>
                <a:lnTo>
                  <a:pt x="2694" y="1505"/>
                </a:lnTo>
                <a:lnTo>
                  <a:pt x="2712" y="1504"/>
                </a:lnTo>
                <a:lnTo>
                  <a:pt x="2743" y="1489"/>
                </a:lnTo>
                <a:lnTo>
                  <a:pt x="2766" y="1466"/>
                </a:lnTo>
                <a:lnTo>
                  <a:pt x="2780" y="1435"/>
                </a:lnTo>
                <a:lnTo>
                  <a:pt x="2782" y="1417"/>
                </a:lnTo>
                <a:lnTo>
                  <a:pt x="2800" y="1125"/>
                </a:lnTo>
                <a:lnTo>
                  <a:pt x="2817" y="541"/>
                </a:lnTo>
                <a:lnTo>
                  <a:pt x="2821" y="249"/>
                </a:lnTo>
                <a:lnTo>
                  <a:pt x="2818" y="227"/>
                </a:lnTo>
                <a:lnTo>
                  <a:pt x="2802" y="194"/>
                </a:lnTo>
                <a:lnTo>
                  <a:pt x="2774" y="175"/>
                </a:lnTo>
                <a:lnTo>
                  <a:pt x="2740" y="169"/>
                </a:lnTo>
                <a:lnTo>
                  <a:pt x="2722" y="171"/>
                </a:lnTo>
                <a:close/>
              </a:path>
            </a:pathLst>
          </a:custGeom>
          <a:solidFill>
            <a:srgbClr val="021C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4"/>
          <p:cNvSpPr/>
          <p:nvPr/>
        </p:nvSpPr>
        <p:spPr>
          <a:xfrm>
            <a:off x="6180761" y="1379534"/>
            <a:ext cx="1421468" cy="1323083"/>
          </a:xfrm>
          <a:custGeom>
            <a:avLst/>
            <a:gdLst/>
            <a:ahLst/>
            <a:cxnLst/>
            <a:rect l="l" t="t" r="r" b="b"/>
            <a:pathLst>
              <a:path w="665163" h="619125" extrusionOk="0">
                <a:moveTo>
                  <a:pt x="40085" y="28575"/>
                </a:moveTo>
                <a:lnTo>
                  <a:pt x="41672" y="55145"/>
                </a:lnTo>
                <a:lnTo>
                  <a:pt x="38100" y="108682"/>
                </a:lnTo>
                <a:lnTo>
                  <a:pt x="36116" y="134855"/>
                </a:lnTo>
                <a:lnTo>
                  <a:pt x="32941" y="197117"/>
                </a:lnTo>
                <a:lnTo>
                  <a:pt x="30560" y="259378"/>
                </a:lnTo>
                <a:lnTo>
                  <a:pt x="28178" y="321243"/>
                </a:lnTo>
                <a:lnTo>
                  <a:pt x="25797" y="445765"/>
                </a:lnTo>
                <a:lnTo>
                  <a:pt x="22225" y="508026"/>
                </a:lnTo>
                <a:lnTo>
                  <a:pt x="24606" y="508820"/>
                </a:lnTo>
                <a:lnTo>
                  <a:pt x="28178" y="512785"/>
                </a:lnTo>
                <a:lnTo>
                  <a:pt x="28972" y="516354"/>
                </a:lnTo>
                <a:lnTo>
                  <a:pt x="30560" y="521510"/>
                </a:lnTo>
                <a:lnTo>
                  <a:pt x="32147" y="526665"/>
                </a:lnTo>
                <a:lnTo>
                  <a:pt x="98822" y="533010"/>
                </a:lnTo>
                <a:lnTo>
                  <a:pt x="232172" y="541338"/>
                </a:lnTo>
                <a:lnTo>
                  <a:pt x="298847" y="541338"/>
                </a:lnTo>
                <a:lnTo>
                  <a:pt x="371872" y="539752"/>
                </a:lnTo>
                <a:lnTo>
                  <a:pt x="444897" y="535390"/>
                </a:lnTo>
                <a:lnTo>
                  <a:pt x="477838" y="531424"/>
                </a:lnTo>
                <a:lnTo>
                  <a:pt x="529035" y="525475"/>
                </a:lnTo>
                <a:lnTo>
                  <a:pt x="562372" y="523889"/>
                </a:lnTo>
                <a:lnTo>
                  <a:pt x="578247" y="525079"/>
                </a:lnTo>
                <a:lnTo>
                  <a:pt x="577056" y="361296"/>
                </a:lnTo>
                <a:lnTo>
                  <a:pt x="578644" y="197910"/>
                </a:lnTo>
                <a:lnTo>
                  <a:pt x="577850" y="160632"/>
                </a:lnTo>
                <a:lnTo>
                  <a:pt x="576263" y="100751"/>
                </a:lnTo>
                <a:lnTo>
                  <a:pt x="578247" y="62283"/>
                </a:lnTo>
                <a:lnTo>
                  <a:pt x="581025" y="43645"/>
                </a:lnTo>
                <a:lnTo>
                  <a:pt x="579835" y="39679"/>
                </a:lnTo>
                <a:lnTo>
                  <a:pt x="579835" y="35713"/>
                </a:lnTo>
                <a:lnTo>
                  <a:pt x="512366" y="35713"/>
                </a:lnTo>
                <a:lnTo>
                  <a:pt x="377825" y="30558"/>
                </a:lnTo>
                <a:lnTo>
                  <a:pt x="310356" y="29368"/>
                </a:lnTo>
                <a:lnTo>
                  <a:pt x="175022" y="29368"/>
                </a:lnTo>
                <a:close/>
                <a:moveTo>
                  <a:pt x="239713" y="0"/>
                </a:moveTo>
                <a:lnTo>
                  <a:pt x="311150" y="0"/>
                </a:lnTo>
                <a:lnTo>
                  <a:pt x="381397" y="0"/>
                </a:lnTo>
                <a:lnTo>
                  <a:pt x="488951" y="1192"/>
                </a:lnTo>
                <a:lnTo>
                  <a:pt x="559991" y="4371"/>
                </a:lnTo>
                <a:lnTo>
                  <a:pt x="595710" y="7948"/>
                </a:lnTo>
                <a:lnTo>
                  <a:pt x="599282" y="8743"/>
                </a:lnTo>
                <a:lnTo>
                  <a:pt x="602060" y="10332"/>
                </a:lnTo>
                <a:lnTo>
                  <a:pt x="608013" y="9537"/>
                </a:lnTo>
                <a:lnTo>
                  <a:pt x="618729" y="13114"/>
                </a:lnTo>
                <a:lnTo>
                  <a:pt x="623491" y="18280"/>
                </a:lnTo>
                <a:lnTo>
                  <a:pt x="633016" y="30996"/>
                </a:lnTo>
                <a:lnTo>
                  <a:pt x="646907" y="57621"/>
                </a:lnTo>
                <a:lnTo>
                  <a:pt x="656829" y="87027"/>
                </a:lnTo>
                <a:lnTo>
                  <a:pt x="661988" y="117228"/>
                </a:lnTo>
                <a:lnTo>
                  <a:pt x="665163" y="163722"/>
                </a:lnTo>
                <a:lnTo>
                  <a:pt x="662782" y="226907"/>
                </a:lnTo>
                <a:lnTo>
                  <a:pt x="661194" y="257108"/>
                </a:lnTo>
                <a:lnTo>
                  <a:pt x="656829" y="417254"/>
                </a:lnTo>
                <a:lnTo>
                  <a:pt x="651273" y="578195"/>
                </a:lnTo>
                <a:lnTo>
                  <a:pt x="650479" y="583758"/>
                </a:lnTo>
                <a:lnTo>
                  <a:pt x="646113" y="594090"/>
                </a:lnTo>
                <a:lnTo>
                  <a:pt x="638176" y="602038"/>
                </a:lnTo>
                <a:lnTo>
                  <a:pt x="627460" y="606806"/>
                </a:lnTo>
                <a:lnTo>
                  <a:pt x="621904" y="607204"/>
                </a:lnTo>
                <a:lnTo>
                  <a:pt x="424260" y="612370"/>
                </a:lnTo>
                <a:lnTo>
                  <a:pt x="226616" y="617138"/>
                </a:lnTo>
                <a:lnTo>
                  <a:pt x="198835" y="618330"/>
                </a:lnTo>
                <a:lnTo>
                  <a:pt x="148035" y="619125"/>
                </a:lnTo>
                <a:lnTo>
                  <a:pt x="113110" y="617138"/>
                </a:lnTo>
                <a:lnTo>
                  <a:pt x="79772" y="611972"/>
                </a:lnTo>
                <a:lnTo>
                  <a:pt x="49610" y="601640"/>
                </a:lnTo>
                <a:lnTo>
                  <a:pt x="31353" y="589321"/>
                </a:lnTo>
                <a:lnTo>
                  <a:pt x="21432" y="579387"/>
                </a:lnTo>
                <a:lnTo>
                  <a:pt x="13891" y="567068"/>
                </a:lnTo>
                <a:lnTo>
                  <a:pt x="7938" y="552762"/>
                </a:lnTo>
                <a:lnTo>
                  <a:pt x="6350" y="544417"/>
                </a:lnTo>
                <a:lnTo>
                  <a:pt x="3572" y="542827"/>
                </a:lnTo>
                <a:lnTo>
                  <a:pt x="397" y="537661"/>
                </a:lnTo>
                <a:lnTo>
                  <a:pt x="0" y="531701"/>
                </a:lnTo>
                <a:lnTo>
                  <a:pt x="2778" y="526535"/>
                </a:lnTo>
                <a:lnTo>
                  <a:pt x="5557" y="525342"/>
                </a:lnTo>
                <a:lnTo>
                  <a:pt x="5557" y="522958"/>
                </a:lnTo>
                <a:lnTo>
                  <a:pt x="5953" y="520176"/>
                </a:lnTo>
                <a:lnTo>
                  <a:pt x="5953" y="518587"/>
                </a:lnTo>
                <a:lnTo>
                  <a:pt x="6350" y="517395"/>
                </a:lnTo>
                <a:lnTo>
                  <a:pt x="6350" y="516600"/>
                </a:lnTo>
                <a:lnTo>
                  <a:pt x="3969" y="484809"/>
                </a:lnTo>
                <a:lnTo>
                  <a:pt x="1588" y="420433"/>
                </a:lnTo>
                <a:lnTo>
                  <a:pt x="1985" y="323471"/>
                </a:lnTo>
                <a:lnTo>
                  <a:pt x="3969" y="259890"/>
                </a:lnTo>
                <a:lnTo>
                  <a:pt x="5953" y="197500"/>
                </a:lnTo>
                <a:lnTo>
                  <a:pt x="9128" y="135111"/>
                </a:lnTo>
                <a:lnTo>
                  <a:pt x="10319" y="107691"/>
                </a:lnTo>
                <a:lnTo>
                  <a:pt x="12700" y="65966"/>
                </a:lnTo>
                <a:lnTo>
                  <a:pt x="16272" y="38546"/>
                </a:lnTo>
                <a:lnTo>
                  <a:pt x="19844" y="25830"/>
                </a:lnTo>
                <a:lnTo>
                  <a:pt x="18257" y="23843"/>
                </a:lnTo>
                <a:lnTo>
                  <a:pt x="17463" y="18677"/>
                </a:lnTo>
                <a:lnTo>
                  <a:pt x="19050" y="13511"/>
                </a:lnTo>
                <a:lnTo>
                  <a:pt x="23019" y="10332"/>
                </a:lnTo>
                <a:lnTo>
                  <a:pt x="26194" y="9935"/>
                </a:lnTo>
                <a:lnTo>
                  <a:pt x="97235" y="437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3" name="Google Shape;213;p4"/>
          <p:cNvSpPr/>
          <p:nvPr/>
        </p:nvSpPr>
        <p:spPr>
          <a:xfrm>
            <a:off x="1343472" y="4975399"/>
            <a:ext cx="1786653" cy="1037555"/>
          </a:xfrm>
          <a:custGeom>
            <a:avLst/>
            <a:gdLst/>
            <a:ahLst/>
            <a:cxnLst/>
            <a:rect l="l" t="t" r="r" b="b"/>
            <a:pathLst>
              <a:path w="1268413" h="736600" extrusionOk="0">
                <a:moveTo>
                  <a:pt x="74633" y="33338"/>
                </a:moveTo>
                <a:lnTo>
                  <a:pt x="72251" y="110282"/>
                </a:lnTo>
                <a:lnTo>
                  <a:pt x="64311" y="264964"/>
                </a:lnTo>
                <a:lnTo>
                  <a:pt x="51606" y="419646"/>
                </a:lnTo>
                <a:lnTo>
                  <a:pt x="31359" y="572741"/>
                </a:lnTo>
                <a:lnTo>
                  <a:pt x="17463" y="648495"/>
                </a:lnTo>
                <a:lnTo>
                  <a:pt x="20242" y="648892"/>
                </a:lnTo>
                <a:lnTo>
                  <a:pt x="22624" y="649288"/>
                </a:lnTo>
                <a:lnTo>
                  <a:pt x="37314" y="645719"/>
                </a:lnTo>
                <a:lnTo>
                  <a:pt x="67487" y="643339"/>
                </a:lnTo>
                <a:lnTo>
                  <a:pt x="113937" y="642546"/>
                </a:lnTo>
                <a:lnTo>
                  <a:pt x="142522" y="642546"/>
                </a:lnTo>
                <a:lnTo>
                  <a:pt x="219145" y="640563"/>
                </a:lnTo>
                <a:lnTo>
                  <a:pt x="295372" y="638976"/>
                </a:lnTo>
                <a:lnTo>
                  <a:pt x="439884" y="636993"/>
                </a:lnTo>
                <a:lnTo>
                  <a:pt x="584000" y="636596"/>
                </a:lnTo>
                <a:lnTo>
                  <a:pt x="732880" y="636596"/>
                </a:lnTo>
                <a:lnTo>
                  <a:pt x="881362" y="637390"/>
                </a:lnTo>
                <a:lnTo>
                  <a:pt x="951633" y="636993"/>
                </a:lnTo>
                <a:lnTo>
                  <a:pt x="1059224" y="635803"/>
                </a:lnTo>
                <a:lnTo>
                  <a:pt x="1129892" y="638579"/>
                </a:lnTo>
                <a:lnTo>
                  <a:pt x="1165226" y="642149"/>
                </a:lnTo>
                <a:lnTo>
                  <a:pt x="1162844" y="493020"/>
                </a:lnTo>
                <a:lnTo>
                  <a:pt x="1155301" y="270517"/>
                </a:lnTo>
                <a:lnTo>
                  <a:pt x="1147758" y="121784"/>
                </a:lnTo>
                <a:lnTo>
                  <a:pt x="1142596" y="47220"/>
                </a:lnTo>
                <a:lnTo>
                  <a:pt x="1082251" y="46823"/>
                </a:lnTo>
                <a:lnTo>
                  <a:pt x="1021905" y="42857"/>
                </a:lnTo>
                <a:lnTo>
                  <a:pt x="954016" y="40874"/>
                </a:lnTo>
                <a:lnTo>
                  <a:pt x="885729" y="38494"/>
                </a:lnTo>
                <a:lnTo>
                  <a:pt x="748760" y="36115"/>
                </a:lnTo>
                <a:lnTo>
                  <a:pt x="611791" y="34528"/>
                </a:lnTo>
                <a:lnTo>
                  <a:pt x="343410" y="34925"/>
                </a:lnTo>
                <a:close/>
                <a:moveTo>
                  <a:pt x="479425" y="0"/>
                </a:moveTo>
                <a:lnTo>
                  <a:pt x="620316" y="0"/>
                </a:lnTo>
                <a:lnTo>
                  <a:pt x="761207" y="1588"/>
                </a:lnTo>
                <a:lnTo>
                  <a:pt x="902494" y="4366"/>
                </a:lnTo>
                <a:lnTo>
                  <a:pt x="974726" y="6747"/>
                </a:lnTo>
                <a:lnTo>
                  <a:pt x="1047354" y="8731"/>
                </a:lnTo>
                <a:lnTo>
                  <a:pt x="1078310" y="9525"/>
                </a:lnTo>
                <a:lnTo>
                  <a:pt x="1125141" y="10716"/>
                </a:lnTo>
                <a:lnTo>
                  <a:pt x="1155304" y="13891"/>
                </a:lnTo>
                <a:lnTo>
                  <a:pt x="1170782" y="17066"/>
                </a:lnTo>
                <a:lnTo>
                  <a:pt x="1175544" y="18256"/>
                </a:lnTo>
                <a:lnTo>
                  <a:pt x="1177926" y="21035"/>
                </a:lnTo>
                <a:lnTo>
                  <a:pt x="1181498" y="21431"/>
                </a:lnTo>
                <a:lnTo>
                  <a:pt x="1187848" y="24606"/>
                </a:lnTo>
                <a:lnTo>
                  <a:pt x="1190229" y="27781"/>
                </a:lnTo>
                <a:lnTo>
                  <a:pt x="1214438" y="56356"/>
                </a:lnTo>
                <a:lnTo>
                  <a:pt x="1245394" y="99616"/>
                </a:lnTo>
                <a:lnTo>
                  <a:pt x="1260476" y="132160"/>
                </a:lnTo>
                <a:lnTo>
                  <a:pt x="1264444" y="151210"/>
                </a:lnTo>
                <a:lnTo>
                  <a:pt x="1267619" y="172244"/>
                </a:lnTo>
                <a:lnTo>
                  <a:pt x="1268413" y="214313"/>
                </a:lnTo>
                <a:lnTo>
                  <a:pt x="1264841" y="278210"/>
                </a:lnTo>
                <a:lnTo>
                  <a:pt x="1262460" y="319881"/>
                </a:lnTo>
                <a:lnTo>
                  <a:pt x="1256904" y="436563"/>
                </a:lnTo>
                <a:lnTo>
                  <a:pt x="1250554" y="554038"/>
                </a:lnTo>
                <a:lnTo>
                  <a:pt x="1250951" y="559594"/>
                </a:lnTo>
                <a:lnTo>
                  <a:pt x="1251744" y="565150"/>
                </a:lnTo>
                <a:lnTo>
                  <a:pt x="1252141" y="586978"/>
                </a:lnTo>
                <a:lnTo>
                  <a:pt x="1250157" y="617538"/>
                </a:lnTo>
                <a:lnTo>
                  <a:pt x="1245791" y="637778"/>
                </a:lnTo>
                <a:lnTo>
                  <a:pt x="1243013" y="647700"/>
                </a:lnTo>
                <a:lnTo>
                  <a:pt x="1239838" y="675481"/>
                </a:lnTo>
                <a:lnTo>
                  <a:pt x="1236266" y="702469"/>
                </a:lnTo>
                <a:lnTo>
                  <a:pt x="1237060" y="707231"/>
                </a:lnTo>
                <a:lnTo>
                  <a:pt x="1235473" y="717153"/>
                </a:lnTo>
                <a:lnTo>
                  <a:pt x="1233488" y="721519"/>
                </a:lnTo>
                <a:lnTo>
                  <a:pt x="1231504" y="727869"/>
                </a:lnTo>
                <a:lnTo>
                  <a:pt x="1223963" y="734616"/>
                </a:lnTo>
                <a:lnTo>
                  <a:pt x="1218010" y="735013"/>
                </a:lnTo>
                <a:lnTo>
                  <a:pt x="1212454" y="736600"/>
                </a:lnTo>
                <a:lnTo>
                  <a:pt x="1205310" y="735410"/>
                </a:lnTo>
                <a:lnTo>
                  <a:pt x="1171179" y="729456"/>
                </a:lnTo>
                <a:lnTo>
                  <a:pt x="1102519" y="719931"/>
                </a:lnTo>
                <a:lnTo>
                  <a:pt x="998935" y="711200"/>
                </a:lnTo>
                <a:lnTo>
                  <a:pt x="860029" y="708819"/>
                </a:lnTo>
                <a:lnTo>
                  <a:pt x="721916" y="712391"/>
                </a:lnTo>
                <a:lnTo>
                  <a:pt x="652463" y="714772"/>
                </a:lnTo>
                <a:lnTo>
                  <a:pt x="514350" y="720725"/>
                </a:lnTo>
                <a:lnTo>
                  <a:pt x="307578" y="727075"/>
                </a:lnTo>
                <a:lnTo>
                  <a:pt x="169863" y="728266"/>
                </a:lnTo>
                <a:lnTo>
                  <a:pt x="100806" y="726678"/>
                </a:lnTo>
                <a:lnTo>
                  <a:pt x="97235" y="726678"/>
                </a:lnTo>
                <a:lnTo>
                  <a:pt x="92075" y="723503"/>
                </a:lnTo>
                <a:lnTo>
                  <a:pt x="90091" y="721519"/>
                </a:lnTo>
                <a:lnTo>
                  <a:pt x="73025" y="709613"/>
                </a:lnTo>
                <a:lnTo>
                  <a:pt x="56753" y="696913"/>
                </a:lnTo>
                <a:lnTo>
                  <a:pt x="32147" y="683022"/>
                </a:lnTo>
                <a:lnTo>
                  <a:pt x="7938" y="669131"/>
                </a:lnTo>
                <a:lnTo>
                  <a:pt x="3572" y="665163"/>
                </a:lnTo>
                <a:lnTo>
                  <a:pt x="1985" y="660400"/>
                </a:lnTo>
                <a:lnTo>
                  <a:pt x="1985" y="659210"/>
                </a:lnTo>
                <a:lnTo>
                  <a:pt x="1985" y="658416"/>
                </a:lnTo>
                <a:lnTo>
                  <a:pt x="2778" y="655241"/>
                </a:lnTo>
                <a:lnTo>
                  <a:pt x="4366" y="652860"/>
                </a:lnTo>
                <a:lnTo>
                  <a:pt x="1985" y="651272"/>
                </a:lnTo>
                <a:lnTo>
                  <a:pt x="0" y="647700"/>
                </a:lnTo>
                <a:lnTo>
                  <a:pt x="0" y="644922"/>
                </a:lnTo>
                <a:lnTo>
                  <a:pt x="9922" y="491728"/>
                </a:lnTo>
                <a:lnTo>
                  <a:pt x="29369" y="262335"/>
                </a:lnTo>
                <a:lnTo>
                  <a:pt x="40085" y="109141"/>
                </a:lnTo>
                <a:lnTo>
                  <a:pt x="43656" y="32147"/>
                </a:lnTo>
                <a:lnTo>
                  <a:pt x="44450" y="28178"/>
                </a:lnTo>
                <a:lnTo>
                  <a:pt x="48022" y="21828"/>
                </a:lnTo>
                <a:lnTo>
                  <a:pt x="50403" y="19844"/>
                </a:lnTo>
                <a:lnTo>
                  <a:pt x="52388" y="17463"/>
                </a:lnTo>
                <a:lnTo>
                  <a:pt x="56753" y="16272"/>
                </a:lnTo>
                <a:lnTo>
                  <a:pt x="127000" y="10716"/>
                </a:lnTo>
                <a:lnTo>
                  <a:pt x="267891" y="396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4" name="Google Shape;214;p4"/>
          <p:cNvSpPr/>
          <p:nvPr/>
        </p:nvSpPr>
        <p:spPr>
          <a:xfrm>
            <a:off x="8521394" y="5256752"/>
            <a:ext cx="1838325" cy="1085850"/>
          </a:xfrm>
          <a:custGeom>
            <a:avLst/>
            <a:gdLst/>
            <a:ahLst/>
            <a:cxnLst/>
            <a:rect l="l" t="t" r="r" b="b"/>
            <a:pathLst>
              <a:path w="1838325" h="1085850" extrusionOk="0">
                <a:moveTo>
                  <a:pt x="1319609" y="28575"/>
                </a:moveTo>
                <a:lnTo>
                  <a:pt x="1118791" y="30560"/>
                </a:lnTo>
                <a:lnTo>
                  <a:pt x="917575" y="36116"/>
                </a:lnTo>
                <a:lnTo>
                  <a:pt x="817562" y="40481"/>
                </a:lnTo>
                <a:lnTo>
                  <a:pt x="717550" y="45641"/>
                </a:lnTo>
                <a:lnTo>
                  <a:pt x="519112" y="58341"/>
                </a:lnTo>
                <a:lnTo>
                  <a:pt x="420290" y="66675"/>
                </a:lnTo>
                <a:lnTo>
                  <a:pt x="319087" y="75406"/>
                </a:lnTo>
                <a:lnTo>
                  <a:pt x="217487" y="84931"/>
                </a:lnTo>
                <a:lnTo>
                  <a:pt x="168672" y="90885"/>
                </a:lnTo>
                <a:lnTo>
                  <a:pt x="94853" y="98822"/>
                </a:lnTo>
                <a:lnTo>
                  <a:pt x="45244" y="101997"/>
                </a:lnTo>
                <a:lnTo>
                  <a:pt x="20637" y="101997"/>
                </a:lnTo>
                <a:lnTo>
                  <a:pt x="28178" y="157163"/>
                </a:lnTo>
                <a:lnTo>
                  <a:pt x="37703" y="269081"/>
                </a:lnTo>
                <a:lnTo>
                  <a:pt x="44847" y="438150"/>
                </a:lnTo>
                <a:lnTo>
                  <a:pt x="49609" y="550069"/>
                </a:lnTo>
                <a:lnTo>
                  <a:pt x="60722" y="783035"/>
                </a:lnTo>
                <a:lnTo>
                  <a:pt x="70644" y="1016000"/>
                </a:lnTo>
                <a:lnTo>
                  <a:pt x="119459" y="1008856"/>
                </a:lnTo>
                <a:lnTo>
                  <a:pt x="217487" y="999331"/>
                </a:lnTo>
                <a:lnTo>
                  <a:pt x="365125" y="989806"/>
                </a:lnTo>
                <a:lnTo>
                  <a:pt x="463947" y="986235"/>
                </a:lnTo>
                <a:lnTo>
                  <a:pt x="668337" y="978694"/>
                </a:lnTo>
                <a:lnTo>
                  <a:pt x="872331" y="970360"/>
                </a:lnTo>
                <a:lnTo>
                  <a:pt x="1288653" y="954088"/>
                </a:lnTo>
                <a:lnTo>
                  <a:pt x="1704975" y="937816"/>
                </a:lnTo>
                <a:lnTo>
                  <a:pt x="1700609" y="911622"/>
                </a:lnTo>
                <a:lnTo>
                  <a:pt x="1695053" y="859631"/>
                </a:lnTo>
                <a:lnTo>
                  <a:pt x="1690291" y="781050"/>
                </a:lnTo>
                <a:lnTo>
                  <a:pt x="1687116" y="728663"/>
                </a:lnTo>
                <a:lnTo>
                  <a:pt x="1679178" y="611188"/>
                </a:lnTo>
                <a:lnTo>
                  <a:pt x="1670447" y="494110"/>
                </a:lnTo>
                <a:lnTo>
                  <a:pt x="1660525" y="378222"/>
                </a:lnTo>
                <a:lnTo>
                  <a:pt x="1639491" y="146844"/>
                </a:lnTo>
                <a:lnTo>
                  <a:pt x="1627584" y="30956"/>
                </a:lnTo>
                <a:lnTo>
                  <a:pt x="1625203" y="32147"/>
                </a:lnTo>
                <a:lnTo>
                  <a:pt x="1621631" y="32544"/>
                </a:lnTo>
                <a:lnTo>
                  <a:pt x="1520825" y="30163"/>
                </a:lnTo>
                <a:close/>
                <a:moveTo>
                  <a:pt x="1316150" y="0"/>
                </a:moveTo>
                <a:lnTo>
                  <a:pt x="1519306" y="1589"/>
                </a:lnTo>
                <a:lnTo>
                  <a:pt x="1621281" y="3575"/>
                </a:lnTo>
                <a:lnTo>
                  <a:pt x="1625646" y="3972"/>
                </a:lnTo>
                <a:lnTo>
                  <a:pt x="1628820" y="5958"/>
                </a:lnTo>
                <a:lnTo>
                  <a:pt x="1632788" y="3575"/>
                </a:lnTo>
                <a:lnTo>
                  <a:pt x="1644295" y="3575"/>
                </a:lnTo>
                <a:lnTo>
                  <a:pt x="1649057" y="6355"/>
                </a:lnTo>
                <a:lnTo>
                  <a:pt x="1651834" y="5163"/>
                </a:lnTo>
                <a:lnTo>
                  <a:pt x="1658183" y="5958"/>
                </a:lnTo>
                <a:lnTo>
                  <a:pt x="1661357" y="9135"/>
                </a:lnTo>
                <a:lnTo>
                  <a:pt x="1676832" y="28596"/>
                </a:lnTo>
                <a:lnTo>
                  <a:pt x="1694291" y="46866"/>
                </a:lnTo>
                <a:lnTo>
                  <a:pt x="1704607" y="55603"/>
                </a:lnTo>
                <a:lnTo>
                  <a:pt x="1715320" y="65930"/>
                </a:lnTo>
                <a:lnTo>
                  <a:pt x="1720875" y="65135"/>
                </a:lnTo>
                <a:lnTo>
                  <a:pt x="1729208" y="69901"/>
                </a:lnTo>
                <a:lnTo>
                  <a:pt x="1732382" y="75462"/>
                </a:lnTo>
                <a:lnTo>
                  <a:pt x="1732779" y="78639"/>
                </a:lnTo>
                <a:lnTo>
                  <a:pt x="1745476" y="195803"/>
                </a:lnTo>
                <a:lnTo>
                  <a:pt x="1768093" y="430130"/>
                </a:lnTo>
                <a:lnTo>
                  <a:pt x="1781187" y="547691"/>
                </a:lnTo>
                <a:lnTo>
                  <a:pt x="1810947" y="780827"/>
                </a:lnTo>
                <a:lnTo>
                  <a:pt x="1838325" y="1013963"/>
                </a:lnTo>
                <a:lnTo>
                  <a:pt x="1838325" y="1017141"/>
                </a:lnTo>
                <a:lnTo>
                  <a:pt x="1835547" y="1021509"/>
                </a:lnTo>
                <a:lnTo>
                  <a:pt x="1833167" y="1022701"/>
                </a:lnTo>
                <a:lnTo>
                  <a:pt x="1830786" y="1025481"/>
                </a:lnTo>
                <a:lnTo>
                  <a:pt x="1824834" y="1028261"/>
                </a:lnTo>
                <a:lnTo>
                  <a:pt x="1821263" y="1029056"/>
                </a:lnTo>
                <a:lnTo>
                  <a:pt x="1397889" y="1043354"/>
                </a:lnTo>
                <a:lnTo>
                  <a:pt x="974515" y="1057254"/>
                </a:lnTo>
                <a:lnTo>
                  <a:pt x="765010" y="1064403"/>
                </a:lnTo>
                <a:lnTo>
                  <a:pt x="555505" y="1071155"/>
                </a:lnTo>
                <a:lnTo>
                  <a:pt x="451943" y="1075921"/>
                </a:lnTo>
                <a:lnTo>
                  <a:pt x="296402" y="1082276"/>
                </a:lnTo>
                <a:lnTo>
                  <a:pt x="192840" y="1083070"/>
                </a:lnTo>
                <a:lnTo>
                  <a:pt x="141654" y="1080687"/>
                </a:lnTo>
                <a:lnTo>
                  <a:pt x="138480" y="1083864"/>
                </a:lnTo>
                <a:lnTo>
                  <a:pt x="129750" y="1085850"/>
                </a:lnTo>
                <a:lnTo>
                  <a:pt x="124989" y="1084659"/>
                </a:lnTo>
                <a:lnTo>
                  <a:pt x="107530" y="1073141"/>
                </a:lnTo>
                <a:lnTo>
                  <a:pt x="90468" y="1060432"/>
                </a:lnTo>
                <a:lnTo>
                  <a:pt x="74200" y="1050105"/>
                </a:lnTo>
                <a:lnTo>
                  <a:pt x="57535" y="1039382"/>
                </a:lnTo>
                <a:lnTo>
                  <a:pt x="55154" y="1039382"/>
                </a:lnTo>
                <a:lnTo>
                  <a:pt x="50392" y="1035410"/>
                </a:lnTo>
                <a:lnTo>
                  <a:pt x="49599" y="1033027"/>
                </a:lnTo>
                <a:lnTo>
                  <a:pt x="46821" y="1031041"/>
                </a:lnTo>
                <a:lnTo>
                  <a:pt x="43250" y="1025481"/>
                </a:lnTo>
                <a:lnTo>
                  <a:pt x="42853" y="1021509"/>
                </a:lnTo>
                <a:lnTo>
                  <a:pt x="32934" y="789962"/>
                </a:lnTo>
                <a:lnTo>
                  <a:pt x="21824" y="558415"/>
                </a:lnTo>
                <a:lnTo>
                  <a:pt x="14285" y="443237"/>
                </a:lnTo>
                <a:lnTo>
                  <a:pt x="3175" y="268881"/>
                </a:lnTo>
                <a:lnTo>
                  <a:pt x="0" y="152909"/>
                </a:lnTo>
                <a:lnTo>
                  <a:pt x="1587" y="95717"/>
                </a:lnTo>
                <a:lnTo>
                  <a:pt x="2778" y="91348"/>
                </a:lnTo>
                <a:lnTo>
                  <a:pt x="8730" y="86979"/>
                </a:lnTo>
                <a:lnTo>
                  <a:pt x="13094" y="86979"/>
                </a:lnTo>
                <a:lnTo>
                  <a:pt x="13491" y="86185"/>
                </a:lnTo>
                <a:lnTo>
                  <a:pt x="13888" y="86185"/>
                </a:lnTo>
                <a:lnTo>
                  <a:pt x="60709" y="75064"/>
                </a:lnTo>
                <a:lnTo>
                  <a:pt x="157922" y="59575"/>
                </a:lnTo>
                <a:lnTo>
                  <a:pt x="305925" y="47263"/>
                </a:lnTo>
                <a:lnTo>
                  <a:pt x="403138" y="40114"/>
                </a:lnTo>
                <a:lnTo>
                  <a:pt x="504716" y="31376"/>
                </a:lnTo>
                <a:lnTo>
                  <a:pt x="707079" y="17873"/>
                </a:lnTo>
                <a:lnTo>
                  <a:pt x="808657" y="12312"/>
                </a:lnTo>
                <a:lnTo>
                  <a:pt x="909838" y="7944"/>
                </a:lnTo>
                <a:lnTo>
                  <a:pt x="1112994" y="198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5" name="Google Shape;215;p4"/>
          <p:cNvSpPr/>
          <p:nvPr/>
        </p:nvSpPr>
        <p:spPr>
          <a:xfrm>
            <a:off x="8976320" y="3033503"/>
            <a:ext cx="2350443" cy="1064222"/>
          </a:xfrm>
          <a:custGeom>
            <a:avLst/>
            <a:gdLst/>
            <a:ahLst/>
            <a:cxnLst/>
            <a:rect l="l" t="t" r="r" b="b"/>
            <a:pathLst>
              <a:path w="4107" h="1856" extrusionOk="0">
                <a:moveTo>
                  <a:pt x="4092" y="858"/>
                </a:moveTo>
                <a:lnTo>
                  <a:pt x="4081" y="660"/>
                </a:lnTo>
                <a:lnTo>
                  <a:pt x="4051" y="359"/>
                </a:lnTo>
                <a:lnTo>
                  <a:pt x="4022" y="213"/>
                </a:lnTo>
                <a:lnTo>
                  <a:pt x="3993" y="118"/>
                </a:lnTo>
                <a:lnTo>
                  <a:pt x="3976" y="73"/>
                </a:lnTo>
                <a:lnTo>
                  <a:pt x="3967" y="54"/>
                </a:lnTo>
                <a:lnTo>
                  <a:pt x="3939" y="36"/>
                </a:lnTo>
                <a:lnTo>
                  <a:pt x="3923" y="34"/>
                </a:lnTo>
                <a:lnTo>
                  <a:pt x="3914" y="23"/>
                </a:lnTo>
                <a:lnTo>
                  <a:pt x="3895" y="9"/>
                </a:lnTo>
                <a:lnTo>
                  <a:pt x="3875" y="3"/>
                </a:lnTo>
                <a:lnTo>
                  <a:pt x="3852" y="4"/>
                </a:lnTo>
                <a:lnTo>
                  <a:pt x="3840" y="8"/>
                </a:lnTo>
                <a:lnTo>
                  <a:pt x="3839" y="8"/>
                </a:lnTo>
                <a:lnTo>
                  <a:pt x="3839" y="8"/>
                </a:lnTo>
                <a:lnTo>
                  <a:pt x="3828" y="1"/>
                </a:lnTo>
                <a:lnTo>
                  <a:pt x="3813" y="0"/>
                </a:lnTo>
                <a:lnTo>
                  <a:pt x="2873" y="14"/>
                </a:lnTo>
                <a:lnTo>
                  <a:pt x="1934" y="36"/>
                </a:lnTo>
                <a:lnTo>
                  <a:pt x="1464" y="47"/>
                </a:lnTo>
                <a:lnTo>
                  <a:pt x="758" y="65"/>
                </a:lnTo>
                <a:lnTo>
                  <a:pt x="289" y="91"/>
                </a:lnTo>
                <a:lnTo>
                  <a:pt x="54" y="113"/>
                </a:lnTo>
                <a:lnTo>
                  <a:pt x="44" y="115"/>
                </a:lnTo>
                <a:lnTo>
                  <a:pt x="31" y="130"/>
                </a:lnTo>
                <a:lnTo>
                  <a:pt x="31" y="148"/>
                </a:lnTo>
                <a:lnTo>
                  <a:pt x="42" y="162"/>
                </a:lnTo>
                <a:lnTo>
                  <a:pt x="54" y="165"/>
                </a:lnTo>
                <a:lnTo>
                  <a:pt x="289" y="168"/>
                </a:lnTo>
                <a:lnTo>
                  <a:pt x="759" y="162"/>
                </a:lnTo>
                <a:lnTo>
                  <a:pt x="1464" y="136"/>
                </a:lnTo>
                <a:lnTo>
                  <a:pt x="1934" y="121"/>
                </a:lnTo>
                <a:lnTo>
                  <a:pt x="2869" y="98"/>
                </a:lnTo>
                <a:lnTo>
                  <a:pt x="3806" y="83"/>
                </a:lnTo>
                <a:lnTo>
                  <a:pt x="3828" y="268"/>
                </a:lnTo>
                <a:lnTo>
                  <a:pt x="3856" y="639"/>
                </a:lnTo>
                <a:lnTo>
                  <a:pt x="3873" y="1195"/>
                </a:lnTo>
                <a:lnTo>
                  <a:pt x="3874" y="1568"/>
                </a:lnTo>
                <a:lnTo>
                  <a:pt x="3403" y="1585"/>
                </a:lnTo>
                <a:lnTo>
                  <a:pt x="2461" y="1605"/>
                </a:lnTo>
                <a:lnTo>
                  <a:pt x="1989" y="1608"/>
                </a:lnTo>
                <a:lnTo>
                  <a:pt x="1516" y="1611"/>
                </a:lnTo>
                <a:lnTo>
                  <a:pt x="1043" y="1607"/>
                </a:lnTo>
                <a:lnTo>
                  <a:pt x="815" y="1602"/>
                </a:lnTo>
                <a:lnTo>
                  <a:pt x="466" y="1592"/>
                </a:lnTo>
                <a:lnTo>
                  <a:pt x="236" y="1596"/>
                </a:lnTo>
                <a:lnTo>
                  <a:pt x="123" y="1603"/>
                </a:lnTo>
                <a:lnTo>
                  <a:pt x="124" y="1602"/>
                </a:lnTo>
                <a:lnTo>
                  <a:pt x="125" y="1599"/>
                </a:lnTo>
                <a:lnTo>
                  <a:pt x="131" y="1589"/>
                </a:lnTo>
                <a:lnTo>
                  <a:pt x="125" y="1568"/>
                </a:lnTo>
                <a:lnTo>
                  <a:pt x="119" y="1561"/>
                </a:lnTo>
                <a:lnTo>
                  <a:pt x="119" y="1388"/>
                </a:lnTo>
                <a:lnTo>
                  <a:pt x="102" y="1043"/>
                </a:lnTo>
                <a:lnTo>
                  <a:pt x="94" y="871"/>
                </a:lnTo>
                <a:lnTo>
                  <a:pt x="88" y="700"/>
                </a:lnTo>
                <a:lnTo>
                  <a:pt x="80" y="529"/>
                </a:lnTo>
                <a:lnTo>
                  <a:pt x="79" y="442"/>
                </a:lnTo>
                <a:lnTo>
                  <a:pt x="74" y="308"/>
                </a:lnTo>
                <a:lnTo>
                  <a:pt x="59" y="222"/>
                </a:lnTo>
                <a:lnTo>
                  <a:pt x="46" y="181"/>
                </a:lnTo>
                <a:lnTo>
                  <a:pt x="41" y="174"/>
                </a:lnTo>
                <a:lnTo>
                  <a:pt x="24" y="174"/>
                </a:lnTo>
                <a:lnTo>
                  <a:pt x="19" y="181"/>
                </a:lnTo>
                <a:lnTo>
                  <a:pt x="9" y="220"/>
                </a:lnTo>
                <a:lnTo>
                  <a:pt x="0" y="301"/>
                </a:lnTo>
                <a:lnTo>
                  <a:pt x="2" y="426"/>
                </a:lnTo>
                <a:lnTo>
                  <a:pt x="6" y="507"/>
                </a:lnTo>
                <a:lnTo>
                  <a:pt x="10" y="688"/>
                </a:lnTo>
                <a:lnTo>
                  <a:pt x="15" y="871"/>
                </a:lnTo>
                <a:lnTo>
                  <a:pt x="18" y="1052"/>
                </a:lnTo>
                <a:lnTo>
                  <a:pt x="23" y="1326"/>
                </a:lnTo>
                <a:lnTo>
                  <a:pt x="31" y="1509"/>
                </a:lnTo>
                <a:lnTo>
                  <a:pt x="39" y="1599"/>
                </a:lnTo>
                <a:lnTo>
                  <a:pt x="41" y="1614"/>
                </a:lnTo>
                <a:lnTo>
                  <a:pt x="59" y="1633"/>
                </a:lnTo>
                <a:lnTo>
                  <a:pt x="71" y="1637"/>
                </a:lnTo>
                <a:lnTo>
                  <a:pt x="71" y="1641"/>
                </a:lnTo>
                <a:lnTo>
                  <a:pt x="72" y="1643"/>
                </a:lnTo>
                <a:lnTo>
                  <a:pt x="66" y="1649"/>
                </a:lnTo>
                <a:lnTo>
                  <a:pt x="62" y="1663"/>
                </a:lnTo>
                <a:lnTo>
                  <a:pt x="65" y="1672"/>
                </a:lnTo>
                <a:lnTo>
                  <a:pt x="72" y="1694"/>
                </a:lnTo>
                <a:lnTo>
                  <a:pt x="93" y="1733"/>
                </a:lnTo>
                <a:lnTo>
                  <a:pt x="120" y="1765"/>
                </a:lnTo>
                <a:lnTo>
                  <a:pt x="151" y="1791"/>
                </a:lnTo>
                <a:lnTo>
                  <a:pt x="206" y="1822"/>
                </a:lnTo>
                <a:lnTo>
                  <a:pt x="289" y="1846"/>
                </a:lnTo>
                <a:lnTo>
                  <a:pt x="381" y="1856"/>
                </a:lnTo>
                <a:lnTo>
                  <a:pt x="475" y="1856"/>
                </a:lnTo>
                <a:lnTo>
                  <a:pt x="610" y="1844"/>
                </a:lnTo>
                <a:lnTo>
                  <a:pt x="687" y="1837"/>
                </a:lnTo>
                <a:lnTo>
                  <a:pt x="729" y="1833"/>
                </a:lnTo>
                <a:lnTo>
                  <a:pt x="772" y="1829"/>
                </a:lnTo>
                <a:lnTo>
                  <a:pt x="794" y="1833"/>
                </a:lnTo>
                <a:lnTo>
                  <a:pt x="815" y="1835"/>
                </a:lnTo>
                <a:lnTo>
                  <a:pt x="831" y="1837"/>
                </a:lnTo>
                <a:lnTo>
                  <a:pt x="856" y="1830"/>
                </a:lnTo>
                <a:lnTo>
                  <a:pt x="867" y="1822"/>
                </a:lnTo>
                <a:lnTo>
                  <a:pt x="985" y="1815"/>
                </a:lnTo>
                <a:lnTo>
                  <a:pt x="1221" y="1805"/>
                </a:lnTo>
                <a:lnTo>
                  <a:pt x="1576" y="1802"/>
                </a:lnTo>
                <a:lnTo>
                  <a:pt x="1812" y="1805"/>
                </a:lnTo>
                <a:lnTo>
                  <a:pt x="2094" y="1813"/>
                </a:lnTo>
                <a:lnTo>
                  <a:pt x="2658" y="1831"/>
                </a:lnTo>
                <a:lnTo>
                  <a:pt x="2941" y="1834"/>
                </a:lnTo>
                <a:lnTo>
                  <a:pt x="3075" y="1834"/>
                </a:lnTo>
                <a:lnTo>
                  <a:pt x="3345" y="1826"/>
                </a:lnTo>
                <a:lnTo>
                  <a:pt x="3481" y="1820"/>
                </a:lnTo>
                <a:lnTo>
                  <a:pt x="3626" y="1809"/>
                </a:lnTo>
                <a:lnTo>
                  <a:pt x="3770" y="1794"/>
                </a:lnTo>
                <a:lnTo>
                  <a:pt x="3836" y="1789"/>
                </a:lnTo>
                <a:lnTo>
                  <a:pt x="3939" y="1776"/>
                </a:lnTo>
                <a:lnTo>
                  <a:pt x="4003" y="1760"/>
                </a:lnTo>
                <a:lnTo>
                  <a:pt x="4035" y="1748"/>
                </a:lnTo>
                <a:lnTo>
                  <a:pt x="4050" y="1741"/>
                </a:lnTo>
                <a:lnTo>
                  <a:pt x="4071" y="1719"/>
                </a:lnTo>
                <a:lnTo>
                  <a:pt x="4080" y="1691"/>
                </a:lnTo>
                <a:lnTo>
                  <a:pt x="4076" y="1664"/>
                </a:lnTo>
                <a:lnTo>
                  <a:pt x="4070" y="1653"/>
                </a:lnTo>
                <a:lnTo>
                  <a:pt x="4086" y="1554"/>
                </a:lnTo>
                <a:lnTo>
                  <a:pt x="4105" y="1356"/>
                </a:lnTo>
                <a:lnTo>
                  <a:pt x="4107" y="1157"/>
                </a:lnTo>
                <a:lnTo>
                  <a:pt x="4099" y="958"/>
                </a:lnTo>
                <a:lnTo>
                  <a:pt x="4092" y="858"/>
                </a:lnTo>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6" name="Google Shape;216;p4"/>
          <p:cNvSpPr/>
          <p:nvPr/>
        </p:nvSpPr>
        <p:spPr>
          <a:xfrm>
            <a:off x="767410" y="2966730"/>
            <a:ext cx="1531938" cy="793750"/>
          </a:xfrm>
          <a:custGeom>
            <a:avLst/>
            <a:gdLst/>
            <a:ahLst/>
            <a:cxnLst/>
            <a:rect l="l" t="t" r="r" b="b"/>
            <a:pathLst>
              <a:path w="3861" h="2000" extrusionOk="0">
                <a:moveTo>
                  <a:pt x="3707" y="35"/>
                </a:moveTo>
                <a:lnTo>
                  <a:pt x="3692" y="26"/>
                </a:lnTo>
                <a:lnTo>
                  <a:pt x="3677" y="25"/>
                </a:lnTo>
                <a:lnTo>
                  <a:pt x="3667" y="17"/>
                </a:lnTo>
                <a:lnTo>
                  <a:pt x="3651" y="13"/>
                </a:lnTo>
                <a:lnTo>
                  <a:pt x="3545" y="4"/>
                </a:lnTo>
                <a:lnTo>
                  <a:pt x="3329" y="0"/>
                </a:lnTo>
                <a:lnTo>
                  <a:pt x="3003" y="10"/>
                </a:lnTo>
                <a:lnTo>
                  <a:pt x="2788" y="14"/>
                </a:lnTo>
                <a:lnTo>
                  <a:pt x="2357" y="18"/>
                </a:lnTo>
                <a:lnTo>
                  <a:pt x="1926" y="21"/>
                </a:lnTo>
                <a:lnTo>
                  <a:pt x="1495" y="23"/>
                </a:lnTo>
                <a:lnTo>
                  <a:pt x="631" y="35"/>
                </a:lnTo>
                <a:lnTo>
                  <a:pt x="200" y="47"/>
                </a:lnTo>
                <a:lnTo>
                  <a:pt x="191" y="48"/>
                </a:lnTo>
                <a:lnTo>
                  <a:pt x="178" y="60"/>
                </a:lnTo>
                <a:lnTo>
                  <a:pt x="176" y="67"/>
                </a:lnTo>
                <a:lnTo>
                  <a:pt x="170" y="72"/>
                </a:lnTo>
                <a:lnTo>
                  <a:pt x="161" y="87"/>
                </a:lnTo>
                <a:lnTo>
                  <a:pt x="158" y="97"/>
                </a:lnTo>
                <a:lnTo>
                  <a:pt x="115" y="492"/>
                </a:lnTo>
                <a:lnTo>
                  <a:pt x="79" y="889"/>
                </a:lnTo>
                <a:lnTo>
                  <a:pt x="60" y="1087"/>
                </a:lnTo>
                <a:lnTo>
                  <a:pt x="21" y="1484"/>
                </a:lnTo>
                <a:lnTo>
                  <a:pt x="9" y="1682"/>
                </a:lnTo>
                <a:lnTo>
                  <a:pt x="11" y="1694"/>
                </a:lnTo>
                <a:lnTo>
                  <a:pt x="25" y="1707"/>
                </a:lnTo>
                <a:lnTo>
                  <a:pt x="46" y="1711"/>
                </a:lnTo>
                <a:lnTo>
                  <a:pt x="62" y="1700"/>
                </a:lnTo>
                <a:lnTo>
                  <a:pt x="65" y="1690"/>
                </a:lnTo>
                <a:lnTo>
                  <a:pt x="93" y="1496"/>
                </a:lnTo>
                <a:lnTo>
                  <a:pt x="135" y="1106"/>
                </a:lnTo>
                <a:lnTo>
                  <a:pt x="156" y="911"/>
                </a:lnTo>
                <a:lnTo>
                  <a:pt x="201" y="505"/>
                </a:lnTo>
                <a:lnTo>
                  <a:pt x="239" y="100"/>
                </a:lnTo>
                <a:lnTo>
                  <a:pt x="661" y="105"/>
                </a:lnTo>
                <a:lnTo>
                  <a:pt x="1504" y="105"/>
                </a:lnTo>
                <a:lnTo>
                  <a:pt x="1926" y="102"/>
                </a:lnTo>
                <a:lnTo>
                  <a:pt x="2346" y="100"/>
                </a:lnTo>
                <a:lnTo>
                  <a:pt x="2767" y="97"/>
                </a:lnTo>
                <a:lnTo>
                  <a:pt x="2983" y="96"/>
                </a:lnTo>
                <a:lnTo>
                  <a:pt x="3198" y="95"/>
                </a:lnTo>
                <a:lnTo>
                  <a:pt x="3297" y="96"/>
                </a:lnTo>
                <a:lnTo>
                  <a:pt x="3498" y="97"/>
                </a:lnTo>
                <a:lnTo>
                  <a:pt x="3598" y="92"/>
                </a:lnTo>
                <a:lnTo>
                  <a:pt x="3594" y="100"/>
                </a:lnTo>
                <a:lnTo>
                  <a:pt x="3593" y="109"/>
                </a:lnTo>
                <a:lnTo>
                  <a:pt x="3590" y="212"/>
                </a:lnTo>
                <a:lnTo>
                  <a:pt x="3596" y="422"/>
                </a:lnTo>
                <a:lnTo>
                  <a:pt x="3593" y="527"/>
                </a:lnTo>
                <a:lnTo>
                  <a:pt x="3585" y="635"/>
                </a:lnTo>
                <a:lnTo>
                  <a:pt x="3559" y="848"/>
                </a:lnTo>
                <a:lnTo>
                  <a:pt x="3542" y="954"/>
                </a:lnTo>
                <a:lnTo>
                  <a:pt x="3510" y="1137"/>
                </a:lnTo>
                <a:lnTo>
                  <a:pt x="3430" y="1500"/>
                </a:lnTo>
                <a:lnTo>
                  <a:pt x="3392" y="1682"/>
                </a:lnTo>
                <a:lnTo>
                  <a:pt x="2973" y="1700"/>
                </a:lnTo>
                <a:lnTo>
                  <a:pt x="2136" y="1724"/>
                </a:lnTo>
                <a:lnTo>
                  <a:pt x="1718" y="1726"/>
                </a:lnTo>
                <a:lnTo>
                  <a:pt x="1301" y="1728"/>
                </a:lnTo>
                <a:lnTo>
                  <a:pt x="885" y="1721"/>
                </a:lnTo>
                <a:lnTo>
                  <a:pt x="673" y="1716"/>
                </a:lnTo>
                <a:lnTo>
                  <a:pt x="353" y="1707"/>
                </a:lnTo>
                <a:lnTo>
                  <a:pt x="139" y="1708"/>
                </a:lnTo>
                <a:lnTo>
                  <a:pt x="33" y="1713"/>
                </a:lnTo>
                <a:lnTo>
                  <a:pt x="26" y="1715"/>
                </a:lnTo>
                <a:lnTo>
                  <a:pt x="17" y="1724"/>
                </a:lnTo>
                <a:lnTo>
                  <a:pt x="14" y="1730"/>
                </a:lnTo>
                <a:lnTo>
                  <a:pt x="4" y="1738"/>
                </a:lnTo>
                <a:lnTo>
                  <a:pt x="0" y="1756"/>
                </a:lnTo>
                <a:lnTo>
                  <a:pt x="5" y="1769"/>
                </a:lnTo>
                <a:lnTo>
                  <a:pt x="11" y="1774"/>
                </a:lnTo>
                <a:lnTo>
                  <a:pt x="58" y="1817"/>
                </a:lnTo>
                <a:lnTo>
                  <a:pt x="106" y="1859"/>
                </a:lnTo>
                <a:lnTo>
                  <a:pt x="112" y="1866"/>
                </a:lnTo>
                <a:lnTo>
                  <a:pt x="125" y="1879"/>
                </a:lnTo>
                <a:lnTo>
                  <a:pt x="134" y="1882"/>
                </a:lnTo>
                <a:lnTo>
                  <a:pt x="136" y="1883"/>
                </a:lnTo>
                <a:lnTo>
                  <a:pt x="138" y="1883"/>
                </a:lnTo>
                <a:lnTo>
                  <a:pt x="140" y="1884"/>
                </a:lnTo>
                <a:lnTo>
                  <a:pt x="141" y="1887"/>
                </a:lnTo>
                <a:lnTo>
                  <a:pt x="187" y="1923"/>
                </a:lnTo>
                <a:lnTo>
                  <a:pt x="235" y="1956"/>
                </a:lnTo>
                <a:lnTo>
                  <a:pt x="233" y="1965"/>
                </a:lnTo>
                <a:lnTo>
                  <a:pt x="241" y="1982"/>
                </a:lnTo>
                <a:lnTo>
                  <a:pt x="252" y="1986"/>
                </a:lnTo>
                <a:lnTo>
                  <a:pt x="296" y="1995"/>
                </a:lnTo>
                <a:lnTo>
                  <a:pt x="388" y="2000"/>
                </a:lnTo>
                <a:lnTo>
                  <a:pt x="528" y="1993"/>
                </a:lnTo>
                <a:lnTo>
                  <a:pt x="618" y="1988"/>
                </a:lnTo>
                <a:lnTo>
                  <a:pt x="819" y="1979"/>
                </a:lnTo>
                <a:lnTo>
                  <a:pt x="1021" y="1969"/>
                </a:lnTo>
                <a:lnTo>
                  <a:pt x="1224" y="1961"/>
                </a:lnTo>
                <a:lnTo>
                  <a:pt x="1627" y="1949"/>
                </a:lnTo>
                <a:lnTo>
                  <a:pt x="1829" y="1947"/>
                </a:lnTo>
                <a:lnTo>
                  <a:pt x="2031" y="1945"/>
                </a:lnTo>
                <a:lnTo>
                  <a:pt x="2434" y="1951"/>
                </a:lnTo>
                <a:lnTo>
                  <a:pt x="3040" y="1971"/>
                </a:lnTo>
                <a:lnTo>
                  <a:pt x="3443" y="1992"/>
                </a:lnTo>
                <a:lnTo>
                  <a:pt x="3457" y="1992"/>
                </a:lnTo>
                <a:lnTo>
                  <a:pt x="3480" y="1983"/>
                </a:lnTo>
                <a:lnTo>
                  <a:pt x="3496" y="1969"/>
                </a:lnTo>
                <a:lnTo>
                  <a:pt x="3505" y="1949"/>
                </a:lnTo>
                <a:lnTo>
                  <a:pt x="3507" y="1938"/>
                </a:lnTo>
                <a:lnTo>
                  <a:pt x="3526" y="1910"/>
                </a:lnTo>
                <a:lnTo>
                  <a:pt x="3549" y="1848"/>
                </a:lnTo>
                <a:lnTo>
                  <a:pt x="3558" y="1814"/>
                </a:lnTo>
                <a:lnTo>
                  <a:pt x="3596" y="1669"/>
                </a:lnTo>
                <a:lnTo>
                  <a:pt x="3629" y="1523"/>
                </a:lnTo>
                <a:lnTo>
                  <a:pt x="3693" y="1230"/>
                </a:lnTo>
                <a:lnTo>
                  <a:pt x="3754" y="936"/>
                </a:lnTo>
                <a:lnTo>
                  <a:pt x="3785" y="798"/>
                </a:lnTo>
                <a:lnTo>
                  <a:pt x="3833" y="587"/>
                </a:lnTo>
                <a:lnTo>
                  <a:pt x="3855" y="447"/>
                </a:lnTo>
                <a:lnTo>
                  <a:pt x="3860" y="377"/>
                </a:lnTo>
                <a:lnTo>
                  <a:pt x="3861" y="325"/>
                </a:lnTo>
                <a:lnTo>
                  <a:pt x="3847" y="228"/>
                </a:lnTo>
                <a:lnTo>
                  <a:pt x="3821" y="162"/>
                </a:lnTo>
                <a:lnTo>
                  <a:pt x="3797" y="120"/>
                </a:lnTo>
                <a:lnTo>
                  <a:pt x="3765" y="83"/>
                </a:lnTo>
                <a:lnTo>
                  <a:pt x="3728" y="49"/>
                </a:lnTo>
                <a:lnTo>
                  <a:pt x="3707" y="35"/>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7" name="Google Shape;217;p4"/>
          <p:cNvSpPr/>
          <p:nvPr/>
        </p:nvSpPr>
        <p:spPr>
          <a:xfrm rot="1545019">
            <a:off x="6604987" y="2636383"/>
            <a:ext cx="294103" cy="1251593"/>
          </a:xfrm>
          <a:custGeom>
            <a:avLst/>
            <a:gdLst/>
            <a:ahLst/>
            <a:cxnLst/>
            <a:rect l="l" t="t" r="r" b="b"/>
            <a:pathLst>
              <a:path w="530" h="2263" extrusionOk="0">
                <a:moveTo>
                  <a:pt x="303" y="2004"/>
                </a:moveTo>
                <a:lnTo>
                  <a:pt x="303" y="1995"/>
                </a:lnTo>
                <a:lnTo>
                  <a:pt x="298" y="1978"/>
                </a:lnTo>
                <a:lnTo>
                  <a:pt x="291" y="1970"/>
                </a:lnTo>
                <a:lnTo>
                  <a:pt x="255" y="1934"/>
                </a:lnTo>
                <a:lnTo>
                  <a:pt x="215" y="1904"/>
                </a:lnTo>
                <a:lnTo>
                  <a:pt x="252" y="1790"/>
                </a:lnTo>
                <a:lnTo>
                  <a:pt x="321" y="1559"/>
                </a:lnTo>
                <a:lnTo>
                  <a:pt x="381" y="1326"/>
                </a:lnTo>
                <a:lnTo>
                  <a:pt x="433" y="1089"/>
                </a:lnTo>
                <a:lnTo>
                  <a:pt x="474" y="850"/>
                </a:lnTo>
                <a:lnTo>
                  <a:pt x="505" y="612"/>
                </a:lnTo>
                <a:lnTo>
                  <a:pt x="523" y="373"/>
                </a:lnTo>
                <a:lnTo>
                  <a:pt x="530" y="136"/>
                </a:lnTo>
                <a:lnTo>
                  <a:pt x="527" y="18"/>
                </a:lnTo>
                <a:lnTo>
                  <a:pt x="526" y="9"/>
                </a:lnTo>
                <a:lnTo>
                  <a:pt x="515" y="0"/>
                </a:lnTo>
                <a:lnTo>
                  <a:pt x="503" y="0"/>
                </a:lnTo>
                <a:lnTo>
                  <a:pt x="491" y="9"/>
                </a:lnTo>
                <a:lnTo>
                  <a:pt x="490" y="18"/>
                </a:lnTo>
                <a:lnTo>
                  <a:pt x="457" y="301"/>
                </a:lnTo>
                <a:lnTo>
                  <a:pt x="404" y="722"/>
                </a:lnTo>
                <a:lnTo>
                  <a:pt x="359" y="1003"/>
                </a:lnTo>
                <a:lnTo>
                  <a:pt x="330" y="1143"/>
                </a:lnTo>
                <a:lnTo>
                  <a:pt x="290" y="1325"/>
                </a:lnTo>
                <a:lnTo>
                  <a:pt x="194" y="1682"/>
                </a:lnTo>
                <a:lnTo>
                  <a:pt x="138" y="1859"/>
                </a:lnTo>
                <a:lnTo>
                  <a:pt x="118" y="1849"/>
                </a:lnTo>
                <a:lnTo>
                  <a:pt x="97" y="1842"/>
                </a:lnTo>
                <a:lnTo>
                  <a:pt x="89" y="1839"/>
                </a:lnTo>
                <a:lnTo>
                  <a:pt x="72" y="1842"/>
                </a:lnTo>
                <a:lnTo>
                  <a:pt x="58" y="1849"/>
                </a:lnTo>
                <a:lnTo>
                  <a:pt x="48" y="1862"/>
                </a:lnTo>
                <a:lnTo>
                  <a:pt x="45" y="1870"/>
                </a:lnTo>
                <a:lnTo>
                  <a:pt x="28" y="1997"/>
                </a:lnTo>
                <a:lnTo>
                  <a:pt x="13" y="2123"/>
                </a:lnTo>
                <a:lnTo>
                  <a:pt x="11" y="2136"/>
                </a:lnTo>
                <a:lnTo>
                  <a:pt x="10" y="2150"/>
                </a:lnTo>
                <a:lnTo>
                  <a:pt x="9" y="2153"/>
                </a:lnTo>
                <a:lnTo>
                  <a:pt x="6" y="2155"/>
                </a:lnTo>
                <a:lnTo>
                  <a:pt x="0" y="2170"/>
                </a:lnTo>
                <a:lnTo>
                  <a:pt x="7" y="2196"/>
                </a:lnTo>
                <a:lnTo>
                  <a:pt x="18" y="2203"/>
                </a:lnTo>
                <a:lnTo>
                  <a:pt x="19" y="2205"/>
                </a:lnTo>
                <a:lnTo>
                  <a:pt x="19" y="2205"/>
                </a:lnTo>
                <a:lnTo>
                  <a:pt x="16" y="2215"/>
                </a:lnTo>
                <a:lnTo>
                  <a:pt x="18" y="2224"/>
                </a:lnTo>
                <a:lnTo>
                  <a:pt x="18" y="2233"/>
                </a:lnTo>
                <a:lnTo>
                  <a:pt x="26" y="2250"/>
                </a:lnTo>
                <a:lnTo>
                  <a:pt x="40" y="2262"/>
                </a:lnTo>
                <a:lnTo>
                  <a:pt x="58" y="2263"/>
                </a:lnTo>
                <a:lnTo>
                  <a:pt x="68" y="2258"/>
                </a:lnTo>
                <a:lnTo>
                  <a:pt x="106" y="2236"/>
                </a:lnTo>
                <a:lnTo>
                  <a:pt x="177" y="2188"/>
                </a:lnTo>
                <a:lnTo>
                  <a:pt x="211" y="2162"/>
                </a:lnTo>
                <a:lnTo>
                  <a:pt x="242" y="2137"/>
                </a:lnTo>
                <a:lnTo>
                  <a:pt x="289" y="2094"/>
                </a:lnTo>
                <a:lnTo>
                  <a:pt x="313" y="2061"/>
                </a:lnTo>
                <a:lnTo>
                  <a:pt x="321" y="2043"/>
                </a:lnTo>
                <a:lnTo>
                  <a:pt x="322" y="2031"/>
                </a:lnTo>
                <a:lnTo>
                  <a:pt x="312" y="2010"/>
                </a:lnTo>
                <a:lnTo>
                  <a:pt x="303" y="2004"/>
                </a:lnTo>
                <a:close/>
              </a:path>
            </a:pathLst>
          </a:custGeom>
          <a:solidFill>
            <a:srgbClr val="021C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8" name="Google Shape;218;p4"/>
          <p:cNvSpPr/>
          <p:nvPr/>
        </p:nvSpPr>
        <p:spPr>
          <a:xfrm rot="3427567">
            <a:off x="7481997" y="2886931"/>
            <a:ext cx="828405" cy="1841500"/>
          </a:xfrm>
          <a:custGeom>
            <a:avLst/>
            <a:gdLst/>
            <a:ahLst/>
            <a:cxnLst/>
            <a:rect l="l" t="t" r="r" b="b"/>
            <a:pathLst>
              <a:path w="2278" h="4638" extrusionOk="0">
                <a:moveTo>
                  <a:pt x="2278" y="16"/>
                </a:moveTo>
                <a:lnTo>
                  <a:pt x="2278" y="11"/>
                </a:lnTo>
                <a:lnTo>
                  <a:pt x="2271" y="2"/>
                </a:lnTo>
                <a:lnTo>
                  <a:pt x="2259" y="0"/>
                </a:lnTo>
                <a:lnTo>
                  <a:pt x="2250" y="6"/>
                </a:lnTo>
                <a:lnTo>
                  <a:pt x="2247" y="12"/>
                </a:lnTo>
                <a:lnTo>
                  <a:pt x="2204" y="255"/>
                </a:lnTo>
                <a:lnTo>
                  <a:pt x="2107" y="737"/>
                </a:lnTo>
                <a:lnTo>
                  <a:pt x="2020" y="1093"/>
                </a:lnTo>
                <a:lnTo>
                  <a:pt x="1956" y="1330"/>
                </a:lnTo>
                <a:lnTo>
                  <a:pt x="1883" y="1565"/>
                </a:lnTo>
                <a:lnTo>
                  <a:pt x="1803" y="1797"/>
                </a:lnTo>
                <a:lnTo>
                  <a:pt x="1760" y="1912"/>
                </a:lnTo>
                <a:lnTo>
                  <a:pt x="1714" y="2028"/>
                </a:lnTo>
                <a:lnTo>
                  <a:pt x="1619" y="2256"/>
                </a:lnTo>
                <a:lnTo>
                  <a:pt x="1516" y="2480"/>
                </a:lnTo>
                <a:lnTo>
                  <a:pt x="1406" y="2700"/>
                </a:lnTo>
                <a:lnTo>
                  <a:pt x="1289" y="2918"/>
                </a:lnTo>
                <a:lnTo>
                  <a:pt x="1165" y="3132"/>
                </a:lnTo>
                <a:lnTo>
                  <a:pt x="1035" y="3342"/>
                </a:lnTo>
                <a:lnTo>
                  <a:pt x="898" y="3548"/>
                </a:lnTo>
                <a:lnTo>
                  <a:pt x="828" y="3648"/>
                </a:lnTo>
                <a:lnTo>
                  <a:pt x="758" y="3744"/>
                </a:lnTo>
                <a:lnTo>
                  <a:pt x="615" y="3930"/>
                </a:lnTo>
                <a:lnTo>
                  <a:pt x="391" y="4204"/>
                </a:lnTo>
                <a:lnTo>
                  <a:pt x="234" y="4379"/>
                </a:lnTo>
                <a:lnTo>
                  <a:pt x="219" y="4365"/>
                </a:lnTo>
                <a:lnTo>
                  <a:pt x="202" y="4352"/>
                </a:lnTo>
                <a:lnTo>
                  <a:pt x="202" y="4350"/>
                </a:lnTo>
                <a:lnTo>
                  <a:pt x="201" y="4350"/>
                </a:lnTo>
                <a:lnTo>
                  <a:pt x="201" y="4341"/>
                </a:lnTo>
                <a:lnTo>
                  <a:pt x="193" y="4328"/>
                </a:lnTo>
                <a:lnTo>
                  <a:pt x="179" y="4322"/>
                </a:lnTo>
                <a:lnTo>
                  <a:pt x="163" y="4322"/>
                </a:lnTo>
                <a:lnTo>
                  <a:pt x="155" y="4324"/>
                </a:lnTo>
                <a:lnTo>
                  <a:pt x="140" y="4333"/>
                </a:lnTo>
                <a:lnTo>
                  <a:pt x="112" y="4362"/>
                </a:lnTo>
                <a:lnTo>
                  <a:pt x="83" y="4415"/>
                </a:lnTo>
                <a:lnTo>
                  <a:pt x="67" y="4450"/>
                </a:lnTo>
                <a:lnTo>
                  <a:pt x="48" y="4486"/>
                </a:lnTo>
                <a:lnTo>
                  <a:pt x="15" y="4563"/>
                </a:lnTo>
                <a:lnTo>
                  <a:pt x="2" y="4602"/>
                </a:lnTo>
                <a:lnTo>
                  <a:pt x="0" y="4612"/>
                </a:lnTo>
                <a:lnTo>
                  <a:pt x="7" y="4628"/>
                </a:lnTo>
                <a:lnTo>
                  <a:pt x="23" y="4638"/>
                </a:lnTo>
                <a:lnTo>
                  <a:pt x="41" y="4637"/>
                </a:lnTo>
                <a:lnTo>
                  <a:pt x="49" y="4632"/>
                </a:lnTo>
                <a:lnTo>
                  <a:pt x="63" y="4637"/>
                </a:lnTo>
                <a:lnTo>
                  <a:pt x="92" y="4637"/>
                </a:lnTo>
                <a:lnTo>
                  <a:pt x="136" y="4622"/>
                </a:lnTo>
                <a:lnTo>
                  <a:pt x="164" y="4612"/>
                </a:lnTo>
                <a:lnTo>
                  <a:pt x="241" y="4587"/>
                </a:lnTo>
                <a:lnTo>
                  <a:pt x="317" y="4563"/>
                </a:lnTo>
                <a:lnTo>
                  <a:pt x="326" y="4559"/>
                </a:lnTo>
                <a:lnTo>
                  <a:pt x="339" y="4547"/>
                </a:lnTo>
                <a:lnTo>
                  <a:pt x="347" y="4530"/>
                </a:lnTo>
                <a:lnTo>
                  <a:pt x="346" y="4512"/>
                </a:lnTo>
                <a:lnTo>
                  <a:pt x="342" y="4503"/>
                </a:lnTo>
                <a:lnTo>
                  <a:pt x="320" y="4470"/>
                </a:lnTo>
                <a:lnTo>
                  <a:pt x="294" y="4438"/>
                </a:lnTo>
                <a:lnTo>
                  <a:pt x="374" y="4352"/>
                </a:lnTo>
                <a:lnTo>
                  <a:pt x="530" y="4173"/>
                </a:lnTo>
                <a:lnTo>
                  <a:pt x="680" y="3989"/>
                </a:lnTo>
                <a:lnTo>
                  <a:pt x="825" y="3799"/>
                </a:lnTo>
                <a:lnTo>
                  <a:pt x="964" y="3605"/>
                </a:lnTo>
                <a:lnTo>
                  <a:pt x="1096" y="3407"/>
                </a:lnTo>
                <a:lnTo>
                  <a:pt x="1222" y="3203"/>
                </a:lnTo>
                <a:lnTo>
                  <a:pt x="1343" y="2997"/>
                </a:lnTo>
                <a:lnTo>
                  <a:pt x="1455" y="2786"/>
                </a:lnTo>
                <a:lnTo>
                  <a:pt x="1563" y="2572"/>
                </a:lnTo>
                <a:lnTo>
                  <a:pt x="1664" y="2356"/>
                </a:lnTo>
                <a:lnTo>
                  <a:pt x="1757" y="2136"/>
                </a:lnTo>
                <a:lnTo>
                  <a:pt x="1844" y="1915"/>
                </a:lnTo>
                <a:lnTo>
                  <a:pt x="1924" y="1691"/>
                </a:lnTo>
                <a:lnTo>
                  <a:pt x="1998" y="1465"/>
                </a:lnTo>
                <a:lnTo>
                  <a:pt x="2064" y="1238"/>
                </a:lnTo>
                <a:lnTo>
                  <a:pt x="2094" y="1123"/>
                </a:lnTo>
                <a:lnTo>
                  <a:pt x="2129" y="987"/>
                </a:lnTo>
                <a:lnTo>
                  <a:pt x="2189" y="712"/>
                </a:lnTo>
                <a:lnTo>
                  <a:pt x="2237" y="436"/>
                </a:lnTo>
                <a:lnTo>
                  <a:pt x="2269" y="157"/>
                </a:lnTo>
                <a:lnTo>
                  <a:pt x="2278" y="16"/>
                </a:lnTo>
                <a:close/>
              </a:path>
            </a:pathLst>
          </a:custGeom>
          <a:solidFill>
            <a:srgbClr val="021C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4"/>
          <p:cNvSpPr/>
          <p:nvPr/>
        </p:nvSpPr>
        <p:spPr>
          <a:xfrm>
            <a:off x="7156664" y="2748571"/>
            <a:ext cx="1323098" cy="991779"/>
          </a:xfrm>
          <a:custGeom>
            <a:avLst/>
            <a:gdLst/>
            <a:ahLst/>
            <a:cxnLst/>
            <a:rect l="l" t="t" r="r" b="b"/>
            <a:pathLst>
              <a:path w="2429" h="1818" extrusionOk="0">
                <a:moveTo>
                  <a:pt x="2363" y="15"/>
                </a:moveTo>
                <a:lnTo>
                  <a:pt x="2259" y="163"/>
                </a:lnTo>
                <a:lnTo>
                  <a:pt x="2092" y="372"/>
                </a:lnTo>
                <a:lnTo>
                  <a:pt x="1976" y="507"/>
                </a:lnTo>
                <a:lnTo>
                  <a:pt x="1854" y="636"/>
                </a:lnTo>
                <a:lnTo>
                  <a:pt x="1725" y="759"/>
                </a:lnTo>
                <a:lnTo>
                  <a:pt x="1591" y="877"/>
                </a:lnTo>
                <a:lnTo>
                  <a:pt x="1451" y="989"/>
                </a:lnTo>
                <a:lnTo>
                  <a:pt x="1378" y="1042"/>
                </a:lnTo>
                <a:lnTo>
                  <a:pt x="1261" y="1124"/>
                </a:lnTo>
                <a:lnTo>
                  <a:pt x="1018" y="1270"/>
                </a:lnTo>
                <a:lnTo>
                  <a:pt x="766" y="1398"/>
                </a:lnTo>
                <a:lnTo>
                  <a:pt x="507" y="1511"/>
                </a:lnTo>
                <a:lnTo>
                  <a:pt x="375" y="1560"/>
                </a:lnTo>
                <a:lnTo>
                  <a:pt x="355" y="1521"/>
                </a:lnTo>
                <a:lnTo>
                  <a:pt x="336" y="1481"/>
                </a:lnTo>
                <a:lnTo>
                  <a:pt x="327" y="1467"/>
                </a:lnTo>
                <a:lnTo>
                  <a:pt x="302" y="1459"/>
                </a:lnTo>
                <a:lnTo>
                  <a:pt x="278" y="1471"/>
                </a:lnTo>
                <a:lnTo>
                  <a:pt x="263" y="1494"/>
                </a:lnTo>
                <a:lnTo>
                  <a:pt x="263" y="1510"/>
                </a:lnTo>
                <a:lnTo>
                  <a:pt x="144" y="1590"/>
                </a:lnTo>
                <a:lnTo>
                  <a:pt x="20" y="1663"/>
                </a:lnTo>
                <a:lnTo>
                  <a:pt x="11" y="1669"/>
                </a:lnTo>
                <a:lnTo>
                  <a:pt x="1" y="1689"/>
                </a:lnTo>
                <a:lnTo>
                  <a:pt x="0" y="1709"/>
                </a:lnTo>
                <a:lnTo>
                  <a:pt x="11" y="1728"/>
                </a:lnTo>
                <a:lnTo>
                  <a:pt x="20" y="1734"/>
                </a:lnTo>
                <a:lnTo>
                  <a:pt x="69" y="1755"/>
                </a:lnTo>
                <a:lnTo>
                  <a:pt x="170" y="1788"/>
                </a:lnTo>
                <a:lnTo>
                  <a:pt x="272" y="1809"/>
                </a:lnTo>
                <a:lnTo>
                  <a:pt x="377" y="1818"/>
                </a:lnTo>
                <a:lnTo>
                  <a:pt x="432" y="1817"/>
                </a:lnTo>
                <a:lnTo>
                  <a:pt x="443" y="1816"/>
                </a:lnTo>
                <a:lnTo>
                  <a:pt x="460" y="1805"/>
                </a:lnTo>
                <a:lnTo>
                  <a:pt x="471" y="1787"/>
                </a:lnTo>
                <a:lnTo>
                  <a:pt x="471" y="1766"/>
                </a:lnTo>
                <a:lnTo>
                  <a:pt x="467" y="1756"/>
                </a:lnTo>
                <a:lnTo>
                  <a:pt x="436" y="1690"/>
                </a:lnTo>
                <a:lnTo>
                  <a:pt x="405" y="1624"/>
                </a:lnTo>
                <a:lnTo>
                  <a:pt x="481" y="1599"/>
                </a:lnTo>
                <a:lnTo>
                  <a:pt x="633" y="1543"/>
                </a:lnTo>
                <a:lnTo>
                  <a:pt x="783" y="1481"/>
                </a:lnTo>
                <a:lnTo>
                  <a:pt x="931" y="1410"/>
                </a:lnTo>
                <a:lnTo>
                  <a:pt x="1076" y="1334"/>
                </a:lnTo>
                <a:lnTo>
                  <a:pt x="1217" y="1249"/>
                </a:lnTo>
                <a:lnTo>
                  <a:pt x="1356" y="1160"/>
                </a:lnTo>
                <a:lnTo>
                  <a:pt x="1491" y="1064"/>
                </a:lnTo>
                <a:lnTo>
                  <a:pt x="1620" y="962"/>
                </a:lnTo>
                <a:lnTo>
                  <a:pt x="1746" y="855"/>
                </a:lnTo>
                <a:lnTo>
                  <a:pt x="1867" y="744"/>
                </a:lnTo>
                <a:lnTo>
                  <a:pt x="1982" y="626"/>
                </a:lnTo>
                <a:lnTo>
                  <a:pt x="2091" y="505"/>
                </a:lnTo>
                <a:lnTo>
                  <a:pt x="2195" y="380"/>
                </a:lnTo>
                <a:lnTo>
                  <a:pt x="2290" y="251"/>
                </a:lnTo>
                <a:lnTo>
                  <a:pt x="2380" y="118"/>
                </a:lnTo>
                <a:lnTo>
                  <a:pt x="2423" y="50"/>
                </a:lnTo>
                <a:lnTo>
                  <a:pt x="2429" y="36"/>
                </a:lnTo>
                <a:lnTo>
                  <a:pt x="2421" y="13"/>
                </a:lnTo>
                <a:lnTo>
                  <a:pt x="2399" y="0"/>
                </a:lnTo>
                <a:lnTo>
                  <a:pt x="2373" y="5"/>
                </a:lnTo>
                <a:lnTo>
                  <a:pt x="2363" y="15"/>
                </a:lnTo>
              </a:path>
            </a:pathLst>
          </a:custGeom>
          <a:solidFill>
            <a:srgbClr val="021C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0" name="Google Shape;220;p4"/>
          <p:cNvSpPr/>
          <p:nvPr/>
        </p:nvSpPr>
        <p:spPr>
          <a:xfrm>
            <a:off x="3471684" y="4846314"/>
            <a:ext cx="796399" cy="521478"/>
          </a:xfrm>
          <a:custGeom>
            <a:avLst/>
            <a:gdLst/>
            <a:ahLst/>
            <a:cxnLst/>
            <a:rect l="l" t="t" r="r" b="b"/>
            <a:pathLst>
              <a:path w="1460" h="959" extrusionOk="0">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rgbClr val="021C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1" name="Google Shape;221;p4"/>
          <p:cNvSpPr/>
          <p:nvPr/>
        </p:nvSpPr>
        <p:spPr>
          <a:xfrm rot="-2509486">
            <a:off x="2771887" y="2457407"/>
            <a:ext cx="1528293" cy="1889104"/>
          </a:xfrm>
          <a:custGeom>
            <a:avLst/>
            <a:gdLst/>
            <a:ahLst/>
            <a:cxnLst/>
            <a:rect l="l" t="t" r="r" b="b"/>
            <a:pathLst>
              <a:path w="2370" h="2934" extrusionOk="0">
                <a:moveTo>
                  <a:pt x="2356" y="2573"/>
                </a:moveTo>
                <a:lnTo>
                  <a:pt x="2357" y="2563"/>
                </a:lnTo>
                <a:lnTo>
                  <a:pt x="2353" y="2543"/>
                </a:lnTo>
                <a:lnTo>
                  <a:pt x="2340" y="2527"/>
                </a:lnTo>
                <a:lnTo>
                  <a:pt x="2322" y="2518"/>
                </a:lnTo>
                <a:lnTo>
                  <a:pt x="2312" y="2518"/>
                </a:lnTo>
                <a:lnTo>
                  <a:pt x="2269" y="2523"/>
                </a:lnTo>
                <a:lnTo>
                  <a:pt x="2225" y="2528"/>
                </a:lnTo>
                <a:lnTo>
                  <a:pt x="2151" y="2313"/>
                </a:lnTo>
                <a:lnTo>
                  <a:pt x="2032" y="1993"/>
                </a:lnTo>
                <a:lnTo>
                  <a:pt x="1946" y="1781"/>
                </a:lnTo>
                <a:lnTo>
                  <a:pt x="1852" y="1574"/>
                </a:lnTo>
                <a:lnTo>
                  <a:pt x="1749" y="1372"/>
                </a:lnTo>
                <a:lnTo>
                  <a:pt x="1635" y="1175"/>
                </a:lnTo>
                <a:lnTo>
                  <a:pt x="1510" y="986"/>
                </a:lnTo>
                <a:lnTo>
                  <a:pt x="1441" y="895"/>
                </a:lnTo>
                <a:lnTo>
                  <a:pt x="1376" y="811"/>
                </a:lnTo>
                <a:lnTo>
                  <a:pt x="1233" y="651"/>
                </a:lnTo>
                <a:lnTo>
                  <a:pt x="1078" y="501"/>
                </a:lnTo>
                <a:lnTo>
                  <a:pt x="909" y="365"/>
                </a:lnTo>
                <a:lnTo>
                  <a:pt x="731" y="245"/>
                </a:lnTo>
                <a:lnTo>
                  <a:pt x="541" y="144"/>
                </a:lnTo>
                <a:lnTo>
                  <a:pt x="394" y="85"/>
                </a:lnTo>
                <a:lnTo>
                  <a:pt x="291" y="52"/>
                </a:lnTo>
                <a:lnTo>
                  <a:pt x="187" y="26"/>
                </a:lnTo>
                <a:lnTo>
                  <a:pt x="81" y="7"/>
                </a:lnTo>
                <a:lnTo>
                  <a:pt x="28" y="0"/>
                </a:lnTo>
                <a:lnTo>
                  <a:pt x="16" y="0"/>
                </a:lnTo>
                <a:lnTo>
                  <a:pt x="2" y="15"/>
                </a:lnTo>
                <a:lnTo>
                  <a:pt x="0" y="34"/>
                </a:lnTo>
                <a:lnTo>
                  <a:pt x="10" y="52"/>
                </a:lnTo>
                <a:lnTo>
                  <a:pt x="20" y="56"/>
                </a:lnTo>
                <a:lnTo>
                  <a:pt x="125" y="81"/>
                </a:lnTo>
                <a:lnTo>
                  <a:pt x="330" y="148"/>
                </a:lnTo>
                <a:lnTo>
                  <a:pt x="523" y="232"/>
                </a:lnTo>
                <a:lnTo>
                  <a:pt x="707" y="336"/>
                </a:lnTo>
                <a:lnTo>
                  <a:pt x="881" y="455"/>
                </a:lnTo>
                <a:lnTo>
                  <a:pt x="1044" y="591"/>
                </a:lnTo>
                <a:lnTo>
                  <a:pt x="1196" y="741"/>
                </a:lnTo>
                <a:lnTo>
                  <a:pt x="1336" y="903"/>
                </a:lnTo>
                <a:lnTo>
                  <a:pt x="1401" y="988"/>
                </a:lnTo>
                <a:lnTo>
                  <a:pt x="1464" y="1076"/>
                </a:lnTo>
                <a:lnTo>
                  <a:pt x="1580" y="1258"/>
                </a:lnTo>
                <a:lnTo>
                  <a:pt x="1685" y="1446"/>
                </a:lnTo>
                <a:lnTo>
                  <a:pt x="1780" y="1637"/>
                </a:lnTo>
                <a:lnTo>
                  <a:pt x="1869" y="1834"/>
                </a:lnTo>
                <a:lnTo>
                  <a:pt x="1949" y="2034"/>
                </a:lnTo>
                <a:lnTo>
                  <a:pt x="2062" y="2337"/>
                </a:lnTo>
                <a:lnTo>
                  <a:pt x="2132" y="2541"/>
                </a:lnTo>
                <a:lnTo>
                  <a:pt x="2085" y="2549"/>
                </a:lnTo>
                <a:lnTo>
                  <a:pt x="2037" y="2558"/>
                </a:lnTo>
                <a:lnTo>
                  <a:pt x="2025" y="2562"/>
                </a:lnTo>
                <a:lnTo>
                  <a:pt x="2010" y="2578"/>
                </a:lnTo>
                <a:lnTo>
                  <a:pt x="2005" y="2601"/>
                </a:lnTo>
                <a:lnTo>
                  <a:pt x="2010" y="2624"/>
                </a:lnTo>
                <a:lnTo>
                  <a:pt x="2016" y="2633"/>
                </a:lnTo>
                <a:lnTo>
                  <a:pt x="2016" y="2634"/>
                </a:lnTo>
                <a:lnTo>
                  <a:pt x="2018" y="2635"/>
                </a:lnTo>
                <a:lnTo>
                  <a:pt x="2077" y="2709"/>
                </a:lnTo>
                <a:lnTo>
                  <a:pt x="2204" y="2851"/>
                </a:lnTo>
                <a:lnTo>
                  <a:pt x="2269" y="2921"/>
                </a:lnTo>
                <a:lnTo>
                  <a:pt x="2279" y="2931"/>
                </a:lnTo>
                <a:lnTo>
                  <a:pt x="2303" y="2934"/>
                </a:lnTo>
                <a:lnTo>
                  <a:pt x="2325" y="2923"/>
                </a:lnTo>
                <a:lnTo>
                  <a:pt x="2339" y="2904"/>
                </a:lnTo>
                <a:lnTo>
                  <a:pt x="2342" y="2891"/>
                </a:lnTo>
                <a:lnTo>
                  <a:pt x="2356" y="2748"/>
                </a:lnTo>
                <a:lnTo>
                  <a:pt x="2369" y="2606"/>
                </a:lnTo>
                <a:lnTo>
                  <a:pt x="2370" y="2595"/>
                </a:lnTo>
                <a:lnTo>
                  <a:pt x="2362" y="2578"/>
                </a:lnTo>
                <a:lnTo>
                  <a:pt x="2356" y="2573"/>
                </a:lnTo>
                <a:close/>
              </a:path>
            </a:pathLst>
          </a:custGeom>
          <a:solidFill>
            <a:srgbClr val="021C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2" name="Google Shape;222;p4"/>
          <p:cNvSpPr/>
          <p:nvPr/>
        </p:nvSpPr>
        <p:spPr>
          <a:xfrm>
            <a:off x="4821016" y="2191790"/>
            <a:ext cx="851337" cy="1402347"/>
          </a:xfrm>
          <a:custGeom>
            <a:avLst/>
            <a:gdLst/>
            <a:ahLst/>
            <a:cxnLst/>
            <a:rect l="l" t="t" r="r" b="b"/>
            <a:pathLst>
              <a:path w="2209" h="4506" extrusionOk="0">
                <a:moveTo>
                  <a:pt x="2162" y="4185"/>
                </a:moveTo>
                <a:lnTo>
                  <a:pt x="2126" y="4181"/>
                </a:lnTo>
                <a:lnTo>
                  <a:pt x="2089" y="4180"/>
                </a:lnTo>
                <a:lnTo>
                  <a:pt x="2074" y="4062"/>
                </a:lnTo>
                <a:lnTo>
                  <a:pt x="2034" y="3830"/>
                </a:lnTo>
                <a:lnTo>
                  <a:pt x="1984" y="3599"/>
                </a:lnTo>
                <a:lnTo>
                  <a:pt x="1926" y="3371"/>
                </a:lnTo>
                <a:lnTo>
                  <a:pt x="1860" y="3145"/>
                </a:lnTo>
                <a:lnTo>
                  <a:pt x="1787" y="2921"/>
                </a:lnTo>
                <a:lnTo>
                  <a:pt x="1707" y="2700"/>
                </a:lnTo>
                <a:lnTo>
                  <a:pt x="1620" y="2480"/>
                </a:lnTo>
                <a:lnTo>
                  <a:pt x="1480" y="2155"/>
                </a:lnTo>
                <a:lnTo>
                  <a:pt x="1274" y="1729"/>
                </a:lnTo>
                <a:lnTo>
                  <a:pt x="1051" y="1311"/>
                </a:lnTo>
                <a:lnTo>
                  <a:pt x="817" y="902"/>
                </a:lnTo>
                <a:lnTo>
                  <a:pt x="696" y="700"/>
                </a:lnTo>
                <a:lnTo>
                  <a:pt x="634" y="597"/>
                </a:lnTo>
                <a:lnTo>
                  <a:pt x="533" y="444"/>
                </a:lnTo>
                <a:lnTo>
                  <a:pt x="460" y="347"/>
                </a:lnTo>
                <a:lnTo>
                  <a:pt x="381" y="255"/>
                </a:lnTo>
                <a:lnTo>
                  <a:pt x="296" y="171"/>
                </a:lnTo>
                <a:lnTo>
                  <a:pt x="202" y="94"/>
                </a:lnTo>
                <a:lnTo>
                  <a:pt x="99" y="31"/>
                </a:lnTo>
                <a:lnTo>
                  <a:pt x="43" y="4"/>
                </a:lnTo>
                <a:lnTo>
                  <a:pt x="31" y="0"/>
                </a:lnTo>
                <a:lnTo>
                  <a:pt x="12" y="7"/>
                </a:lnTo>
                <a:lnTo>
                  <a:pt x="0" y="24"/>
                </a:lnTo>
                <a:lnTo>
                  <a:pt x="5" y="44"/>
                </a:lnTo>
                <a:lnTo>
                  <a:pt x="14" y="52"/>
                </a:lnTo>
                <a:lnTo>
                  <a:pt x="78" y="90"/>
                </a:lnTo>
                <a:lnTo>
                  <a:pt x="193" y="179"/>
                </a:lnTo>
                <a:lnTo>
                  <a:pt x="296" y="278"/>
                </a:lnTo>
                <a:lnTo>
                  <a:pt x="390" y="389"/>
                </a:lnTo>
                <a:lnTo>
                  <a:pt x="516" y="567"/>
                </a:lnTo>
                <a:lnTo>
                  <a:pt x="666" y="819"/>
                </a:lnTo>
                <a:lnTo>
                  <a:pt x="738" y="943"/>
                </a:lnTo>
                <a:lnTo>
                  <a:pt x="892" y="1210"/>
                </a:lnTo>
                <a:lnTo>
                  <a:pt x="1112" y="1619"/>
                </a:lnTo>
                <a:lnTo>
                  <a:pt x="1252" y="1893"/>
                </a:lnTo>
                <a:lnTo>
                  <a:pt x="1320" y="2033"/>
                </a:lnTo>
                <a:lnTo>
                  <a:pt x="1380" y="2162"/>
                </a:lnTo>
                <a:lnTo>
                  <a:pt x="1495" y="2420"/>
                </a:lnTo>
                <a:lnTo>
                  <a:pt x="1601" y="2683"/>
                </a:lnTo>
                <a:lnTo>
                  <a:pt x="1698" y="2948"/>
                </a:lnTo>
                <a:lnTo>
                  <a:pt x="1785" y="3217"/>
                </a:lnTo>
                <a:lnTo>
                  <a:pt x="1861" y="3489"/>
                </a:lnTo>
                <a:lnTo>
                  <a:pt x="1926" y="3764"/>
                </a:lnTo>
                <a:lnTo>
                  <a:pt x="1978" y="4042"/>
                </a:lnTo>
                <a:lnTo>
                  <a:pt x="1999" y="4182"/>
                </a:lnTo>
                <a:lnTo>
                  <a:pt x="1949" y="4187"/>
                </a:lnTo>
                <a:lnTo>
                  <a:pt x="1902" y="4197"/>
                </a:lnTo>
                <a:lnTo>
                  <a:pt x="1894" y="4199"/>
                </a:lnTo>
                <a:lnTo>
                  <a:pt x="1879" y="4210"/>
                </a:lnTo>
                <a:lnTo>
                  <a:pt x="1870" y="4225"/>
                </a:lnTo>
                <a:lnTo>
                  <a:pt x="1868" y="4242"/>
                </a:lnTo>
                <a:lnTo>
                  <a:pt x="1870" y="4251"/>
                </a:lnTo>
                <a:lnTo>
                  <a:pt x="1883" y="4286"/>
                </a:lnTo>
                <a:lnTo>
                  <a:pt x="1916" y="4352"/>
                </a:lnTo>
                <a:lnTo>
                  <a:pt x="1956" y="4413"/>
                </a:lnTo>
                <a:lnTo>
                  <a:pt x="2003" y="4470"/>
                </a:lnTo>
                <a:lnTo>
                  <a:pt x="2029" y="4496"/>
                </a:lnTo>
                <a:lnTo>
                  <a:pt x="2038" y="4502"/>
                </a:lnTo>
                <a:lnTo>
                  <a:pt x="2054" y="4506"/>
                </a:lnTo>
                <a:lnTo>
                  <a:pt x="2071" y="4502"/>
                </a:lnTo>
                <a:lnTo>
                  <a:pt x="2084" y="4492"/>
                </a:lnTo>
                <a:lnTo>
                  <a:pt x="2088" y="4486"/>
                </a:lnTo>
                <a:lnTo>
                  <a:pt x="2110" y="4464"/>
                </a:lnTo>
                <a:lnTo>
                  <a:pt x="2141" y="4409"/>
                </a:lnTo>
                <a:lnTo>
                  <a:pt x="2154" y="4379"/>
                </a:lnTo>
                <a:lnTo>
                  <a:pt x="2183" y="4312"/>
                </a:lnTo>
                <a:lnTo>
                  <a:pt x="2206" y="4242"/>
                </a:lnTo>
                <a:lnTo>
                  <a:pt x="2209" y="4232"/>
                </a:lnTo>
                <a:lnTo>
                  <a:pt x="2204" y="4212"/>
                </a:lnTo>
                <a:lnTo>
                  <a:pt x="2191" y="4197"/>
                </a:lnTo>
                <a:lnTo>
                  <a:pt x="2172" y="4187"/>
                </a:lnTo>
                <a:lnTo>
                  <a:pt x="2162" y="4185"/>
                </a:lnTo>
                <a:close/>
              </a:path>
            </a:pathLst>
          </a:custGeom>
          <a:solidFill>
            <a:srgbClr val="021C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3" name="Google Shape;223;p4"/>
          <p:cNvSpPr/>
          <p:nvPr/>
        </p:nvSpPr>
        <p:spPr>
          <a:xfrm flipH="1">
            <a:off x="7328169" y="5345170"/>
            <a:ext cx="980087" cy="469465"/>
          </a:xfrm>
          <a:custGeom>
            <a:avLst/>
            <a:gdLst/>
            <a:ahLst/>
            <a:cxnLst/>
            <a:rect l="l" t="t" r="r" b="b"/>
            <a:pathLst>
              <a:path w="1460" h="959" extrusionOk="0">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rgbClr val="021C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4" name="Google Shape;224;p4"/>
          <p:cNvSpPr/>
          <p:nvPr/>
        </p:nvSpPr>
        <p:spPr>
          <a:xfrm>
            <a:off x="8415770" y="1875712"/>
            <a:ext cx="176234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1C28"/>
              </a:buClr>
              <a:buSzPts val="2400"/>
              <a:buFont typeface="Calibri"/>
              <a:buNone/>
            </a:pPr>
            <a:r>
              <a:rPr lang="en-GB" sz="2400" b="1" i="0" u="none" strike="noStrike" cap="none">
                <a:solidFill>
                  <a:srgbClr val="021C28"/>
                </a:solidFill>
                <a:latin typeface="Calibri"/>
                <a:ea typeface="Calibri"/>
                <a:cs typeface="Calibri"/>
                <a:sym typeface="Calibri"/>
              </a:rPr>
              <a:t>Matriks BCG</a:t>
            </a:r>
            <a:endParaRPr/>
          </a:p>
        </p:txBody>
      </p:sp>
      <p:sp>
        <p:nvSpPr>
          <p:cNvPr id="225" name="Google Shape;225;p4"/>
          <p:cNvSpPr/>
          <p:nvPr/>
        </p:nvSpPr>
        <p:spPr>
          <a:xfrm>
            <a:off x="9356177" y="3286380"/>
            <a:ext cx="146482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1C28"/>
              </a:buClr>
              <a:buSzPts val="2400"/>
              <a:buFont typeface="Calibri"/>
              <a:buNone/>
            </a:pPr>
            <a:r>
              <a:rPr lang="en-GB" sz="2400" b="1" i="0" u="none" strike="noStrike" cap="none">
                <a:solidFill>
                  <a:srgbClr val="021C28"/>
                </a:solidFill>
                <a:latin typeface="Calibri"/>
                <a:ea typeface="Calibri"/>
                <a:cs typeface="Calibri"/>
                <a:sym typeface="Calibri"/>
              </a:rPr>
              <a:t>Matriks IE</a:t>
            </a:r>
            <a:endParaRPr/>
          </a:p>
        </p:txBody>
      </p:sp>
      <p:sp>
        <p:nvSpPr>
          <p:cNvPr id="226" name="Google Shape;226;p4"/>
          <p:cNvSpPr/>
          <p:nvPr/>
        </p:nvSpPr>
        <p:spPr>
          <a:xfrm>
            <a:off x="8698899" y="5274497"/>
            <a:ext cx="142146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1C28"/>
              </a:buClr>
              <a:buSzPts val="2000"/>
              <a:buFont typeface="Calibri"/>
              <a:buNone/>
            </a:pPr>
            <a:r>
              <a:rPr lang="en-GB" sz="2000" b="1" i="1" u="none" strike="noStrike" cap="none">
                <a:solidFill>
                  <a:srgbClr val="021C28"/>
                </a:solidFill>
                <a:latin typeface="Calibri"/>
                <a:ea typeface="Calibri"/>
                <a:cs typeface="Calibri"/>
                <a:sym typeface="Calibri"/>
              </a:rPr>
              <a:t>Matriks Grand Strategy</a:t>
            </a:r>
            <a:endParaRPr/>
          </a:p>
        </p:txBody>
      </p:sp>
      <p:sp>
        <p:nvSpPr>
          <p:cNvPr id="227" name="Google Shape;227;p4"/>
          <p:cNvSpPr/>
          <p:nvPr/>
        </p:nvSpPr>
        <p:spPr>
          <a:xfrm>
            <a:off x="1476654" y="5087923"/>
            <a:ext cx="1421468" cy="70788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21C28"/>
              </a:buClr>
              <a:buSzPts val="2000"/>
              <a:buFont typeface="Calibri"/>
              <a:buNone/>
            </a:pPr>
            <a:r>
              <a:rPr lang="en-GB" sz="2000" b="1" i="1" u="none" strike="noStrike" cap="none">
                <a:solidFill>
                  <a:srgbClr val="021C28"/>
                </a:solidFill>
                <a:latin typeface="Calibri"/>
                <a:ea typeface="Calibri"/>
                <a:cs typeface="Calibri"/>
                <a:sym typeface="Calibri"/>
              </a:rPr>
              <a:t>Force Field Analysis</a:t>
            </a:r>
            <a:endParaRPr/>
          </a:p>
        </p:txBody>
      </p:sp>
      <p:sp>
        <p:nvSpPr>
          <p:cNvPr id="228" name="Google Shape;228;p4"/>
          <p:cNvSpPr/>
          <p:nvPr/>
        </p:nvSpPr>
        <p:spPr>
          <a:xfrm>
            <a:off x="3159149" y="1419080"/>
            <a:ext cx="142146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1C28"/>
              </a:buClr>
              <a:buSzPts val="2000"/>
              <a:buFont typeface="Calibri"/>
              <a:buNone/>
            </a:pPr>
            <a:r>
              <a:rPr lang="en-GB" sz="2000" b="1" i="0" u="none" strike="noStrike" cap="none">
                <a:solidFill>
                  <a:srgbClr val="021C28"/>
                </a:solidFill>
                <a:latin typeface="Calibri"/>
                <a:ea typeface="Calibri"/>
                <a:cs typeface="Calibri"/>
                <a:sym typeface="Calibri"/>
              </a:rPr>
              <a:t>Matriks TOWS</a:t>
            </a:r>
            <a:endParaRPr/>
          </a:p>
        </p:txBody>
      </p:sp>
      <p:sp>
        <p:nvSpPr>
          <p:cNvPr id="229" name="Google Shape;229;p4"/>
          <p:cNvSpPr/>
          <p:nvPr/>
        </p:nvSpPr>
        <p:spPr>
          <a:xfrm>
            <a:off x="904748" y="3104408"/>
            <a:ext cx="112611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1C28"/>
              </a:buClr>
              <a:buSzPts val="2000"/>
              <a:buFont typeface="Calibri"/>
              <a:buNone/>
            </a:pPr>
            <a:r>
              <a:rPr lang="en-GB" sz="2000" b="1" i="1" u="none" strike="noStrike" cap="none">
                <a:solidFill>
                  <a:srgbClr val="021C28"/>
                </a:solidFill>
                <a:latin typeface="Calibri"/>
                <a:ea typeface="Calibri"/>
                <a:cs typeface="Calibri"/>
                <a:sym typeface="Calibri"/>
              </a:rPr>
              <a:t>Fishbone</a:t>
            </a:r>
            <a:endParaRPr/>
          </a:p>
        </p:txBody>
      </p:sp>
      <p:sp>
        <p:nvSpPr>
          <p:cNvPr id="230" name="Google Shape;230;p4"/>
          <p:cNvSpPr/>
          <p:nvPr/>
        </p:nvSpPr>
        <p:spPr>
          <a:xfrm>
            <a:off x="6111313" y="1589625"/>
            <a:ext cx="142146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1C28"/>
              </a:buClr>
              <a:buSzPts val="2000"/>
              <a:buFont typeface="Calibri"/>
              <a:buNone/>
            </a:pPr>
            <a:r>
              <a:rPr lang="en-GB" sz="2000" b="1" i="0" u="none" strike="noStrike" cap="none" dirty="0" err="1">
                <a:solidFill>
                  <a:srgbClr val="021C28"/>
                </a:solidFill>
                <a:latin typeface="Calibri"/>
                <a:ea typeface="Calibri"/>
                <a:cs typeface="Calibri"/>
                <a:sym typeface="Calibri"/>
              </a:rPr>
              <a:t>Matriks</a:t>
            </a:r>
            <a:r>
              <a:rPr lang="en-GB" sz="2000" b="1" i="0" u="none" strike="noStrike" cap="none" dirty="0">
                <a:solidFill>
                  <a:srgbClr val="021C28"/>
                </a:solidFill>
                <a:latin typeface="Calibri"/>
                <a:ea typeface="Calibri"/>
                <a:cs typeface="Calibri"/>
                <a:sym typeface="Calibri"/>
              </a:rPr>
              <a:t> SPACE</a:t>
            </a:r>
            <a:endParaRPr dirty="0"/>
          </a:p>
        </p:txBody>
      </p:sp>
      <p:sp>
        <p:nvSpPr>
          <p:cNvPr id="36" name="Google Shape;162;p2">
            <a:extLst>
              <a:ext uri="{FF2B5EF4-FFF2-40B4-BE49-F238E27FC236}">
                <a16:creationId xmlns:a16="http://schemas.microsoft.com/office/drawing/2014/main" id="{9DEDABDC-6D97-4A3F-B41C-EC86D7333A19}"/>
              </a:ext>
            </a:extLst>
          </p:cNvPr>
          <p:cNvSpPr txBox="1"/>
          <p:nvPr/>
        </p:nvSpPr>
        <p:spPr>
          <a:xfrm>
            <a:off x="853193" y="6435488"/>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4"/>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16" name="Rectangle 1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ectangle 1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Google Shape;235;p5"/>
          <p:cNvSpPr txBox="1">
            <a:spLocks noGrp="1"/>
          </p:cNvSpPr>
          <p:nvPr>
            <p:ph type="title"/>
          </p:nvPr>
        </p:nvSpPr>
        <p:spPr>
          <a:xfrm>
            <a:off x="1043631" y="873940"/>
            <a:ext cx="4928291" cy="1035781"/>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400"/>
              <a:buFont typeface="Arial Black"/>
              <a:buNone/>
            </a:pPr>
            <a:r>
              <a:rPr lang="en-GB" sz="3300" b="1" i="1">
                <a:latin typeface="Arial Black"/>
                <a:ea typeface="Arial Black"/>
                <a:cs typeface="Arial Black"/>
                <a:sym typeface="Arial Black"/>
              </a:rPr>
              <a:t>Force Field Analysis</a:t>
            </a:r>
            <a:endParaRPr lang="en-GB" sz="3300">
              <a:latin typeface="Arial Black"/>
              <a:ea typeface="Arial Black"/>
              <a:cs typeface="Arial Black"/>
              <a:sym typeface="Arial Black"/>
            </a:endParaRPr>
          </a:p>
        </p:txBody>
      </p:sp>
      <p:sp>
        <p:nvSpPr>
          <p:cNvPr id="236" name="Google Shape;236;p5"/>
          <p:cNvSpPr txBox="1">
            <a:spLocks noGrp="1"/>
          </p:cNvSpPr>
          <p:nvPr>
            <p:ph type="body" idx="1"/>
          </p:nvPr>
        </p:nvSpPr>
        <p:spPr>
          <a:xfrm>
            <a:off x="980293" y="2449993"/>
            <a:ext cx="4991629" cy="3677123"/>
          </a:xfrm>
          <a:prstGeom prst="rect">
            <a:avLst/>
          </a:prstGeom>
        </p:spPr>
        <p:txBody>
          <a:bodyPr spcFirstLastPara="1" lIns="91425" tIns="45700" rIns="91425" bIns="45700" anchor="ctr" anchorCtr="0">
            <a:normAutofit fontScale="92500"/>
          </a:bodyPr>
          <a:lstStyle/>
          <a:p>
            <a:pPr marL="0" lvl="0" indent="0" algn="just" rtl="0">
              <a:spcBef>
                <a:spcPts val="0"/>
              </a:spcBef>
              <a:spcAft>
                <a:spcPts val="600"/>
              </a:spcAft>
              <a:buClr>
                <a:schemeClr val="dk1"/>
              </a:buClr>
              <a:buSzPts val="1800"/>
              <a:buNone/>
            </a:pPr>
            <a:r>
              <a:rPr lang="en-GB" sz="2400" i="1" dirty="0">
                <a:latin typeface="Calibri" panose="020F0502020204030204" pitchFamily="34" charset="0"/>
                <a:ea typeface="Times New Roman"/>
                <a:cs typeface="Calibri" panose="020F0502020204030204" pitchFamily="34" charset="0"/>
                <a:sym typeface="Times New Roman"/>
              </a:rPr>
              <a:t>Force Field Analysis</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merupakan</a:t>
            </a:r>
            <a:r>
              <a:rPr lang="en-GB" sz="2400" dirty="0">
                <a:latin typeface="Calibri" panose="020F0502020204030204" pitchFamily="34" charset="0"/>
                <a:ea typeface="Times New Roman"/>
                <a:cs typeface="Calibri" panose="020F0502020204030204" pitchFamily="34" charset="0"/>
                <a:sym typeface="Times New Roman"/>
              </a:rPr>
              <a:t> salah </a:t>
            </a:r>
            <a:r>
              <a:rPr lang="en-GB" sz="2400" dirty="0" err="1">
                <a:latin typeface="Calibri" panose="020F0502020204030204" pitchFamily="34" charset="0"/>
                <a:ea typeface="Times New Roman"/>
                <a:cs typeface="Calibri" panose="020F0502020204030204" pitchFamily="34" charset="0"/>
                <a:sym typeface="Times New Roman"/>
              </a:rPr>
              <a:t>satu</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alat</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analisis</a:t>
            </a:r>
            <a:r>
              <a:rPr lang="en-GB" sz="2400" dirty="0">
                <a:latin typeface="Calibri" panose="020F0502020204030204" pitchFamily="34" charset="0"/>
                <a:ea typeface="Times New Roman"/>
                <a:cs typeface="Calibri" panose="020F0502020204030204" pitchFamily="34" charset="0"/>
                <a:sym typeface="Times New Roman"/>
              </a:rPr>
              <a:t> yang </a:t>
            </a:r>
            <a:r>
              <a:rPr lang="en-GB" sz="2400" dirty="0" err="1">
                <a:latin typeface="Calibri" panose="020F0502020204030204" pitchFamily="34" charset="0"/>
                <a:ea typeface="Times New Roman"/>
                <a:cs typeface="Calibri" panose="020F0502020204030204" pitchFamily="34" charset="0"/>
                <a:sym typeface="Times New Roman"/>
              </a:rPr>
              <a:t>dikembangkan</a:t>
            </a:r>
            <a:r>
              <a:rPr lang="en-GB" sz="2400" dirty="0">
                <a:latin typeface="Calibri" panose="020F0502020204030204" pitchFamily="34" charset="0"/>
                <a:ea typeface="Times New Roman"/>
                <a:cs typeface="Calibri" panose="020F0502020204030204" pitchFamily="34" charset="0"/>
                <a:sym typeface="Times New Roman"/>
              </a:rPr>
              <a:t> oleh Kurt Lewis </a:t>
            </a:r>
            <a:r>
              <a:rPr lang="en-GB" sz="2400" dirty="0" err="1">
                <a:latin typeface="Calibri" panose="020F0502020204030204" pitchFamily="34" charset="0"/>
                <a:ea typeface="Times New Roman"/>
                <a:cs typeface="Calibri" panose="020F0502020204030204" pitchFamily="34" charset="0"/>
                <a:sym typeface="Times New Roman"/>
              </a:rPr>
              <a:t>untuk</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menyusun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perumusan</a:t>
            </a:r>
            <a:r>
              <a:rPr lang="en-GB" sz="2400" dirty="0">
                <a:latin typeface="Calibri" panose="020F0502020204030204" pitchFamily="34" charset="0"/>
                <a:ea typeface="Times New Roman"/>
                <a:cs typeface="Calibri" panose="020F0502020204030204" pitchFamily="34" charset="0"/>
                <a:sym typeface="Times New Roman"/>
              </a:rPr>
              <a:t> strategi. </a:t>
            </a:r>
            <a:r>
              <a:rPr lang="en-GB" sz="2400" dirty="0" err="1">
                <a:latin typeface="Calibri" panose="020F0502020204030204" pitchFamily="34" charset="0"/>
                <a:ea typeface="Times New Roman"/>
                <a:cs typeface="Calibri" panose="020F0502020204030204" pitchFamily="34" charset="0"/>
                <a:sym typeface="Times New Roman"/>
              </a:rPr>
              <a:t>Analisis</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ini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digunakan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untuk</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membedakan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faktor-faktor</a:t>
            </a:r>
            <a:r>
              <a:rPr lang="en-GB" sz="2400" dirty="0">
                <a:latin typeface="Calibri" panose="020F0502020204030204" pitchFamily="34" charset="0"/>
                <a:ea typeface="Times New Roman"/>
                <a:cs typeface="Calibri" panose="020F0502020204030204" pitchFamily="34" charset="0"/>
                <a:sym typeface="Times New Roman"/>
              </a:rPr>
              <a:t> pada </a:t>
            </a:r>
            <a:r>
              <a:rPr lang="en-GB" sz="2400" dirty="0" err="1">
                <a:latin typeface="Calibri" panose="020F0502020204030204" pitchFamily="34" charset="0"/>
                <a:ea typeface="Times New Roman"/>
                <a:cs typeface="Calibri" panose="020F0502020204030204" pitchFamily="34" charset="0"/>
                <a:sym typeface="Times New Roman"/>
              </a:rPr>
              <a:t>suatu</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organisasi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atau</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kondisi</a:t>
            </a:r>
            <a:r>
              <a:rPr lang="en-GB" sz="2400" dirty="0">
                <a:latin typeface="Calibri" panose="020F0502020204030204" pitchFamily="34" charset="0"/>
                <a:ea typeface="Times New Roman"/>
                <a:cs typeface="Calibri" panose="020F0502020204030204" pitchFamily="34" charset="0"/>
                <a:sym typeface="Times New Roman"/>
              </a:rPr>
              <a:t> yang </a:t>
            </a:r>
            <a:r>
              <a:rPr lang="en-GB" sz="2400" dirty="0" err="1">
                <a:latin typeface="Calibri" panose="020F0502020204030204" pitchFamily="34" charset="0"/>
                <a:ea typeface="Times New Roman"/>
                <a:cs typeface="Calibri" panose="020F0502020204030204" pitchFamily="34" charset="0"/>
                <a:sym typeface="Times New Roman"/>
              </a:rPr>
              <a:t>mendorong</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seseorang</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untuk</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menuju</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atau</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menjauhi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keadaan</a:t>
            </a:r>
            <a:r>
              <a:rPr lang="en-GB" sz="2400" dirty="0">
                <a:latin typeface="Calibri" panose="020F0502020204030204" pitchFamily="34" charset="0"/>
                <a:ea typeface="Times New Roman"/>
                <a:cs typeface="Calibri" panose="020F0502020204030204" pitchFamily="34" charset="0"/>
                <a:sym typeface="Times New Roman"/>
              </a:rPr>
              <a:t> yang </a:t>
            </a:r>
            <a:r>
              <a:rPr lang="en-GB" sz="2400" dirty="0" err="1">
                <a:latin typeface="Calibri" panose="020F0502020204030204" pitchFamily="34" charset="0"/>
                <a:ea typeface="Times New Roman"/>
                <a:cs typeface="Calibri" panose="020F0502020204030204" pitchFamily="34" charset="0"/>
                <a:sym typeface="Times New Roman"/>
              </a:rPr>
              <a:t>diinginkan</a:t>
            </a:r>
            <a:r>
              <a:rPr lang="en-GB" sz="2400" dirty="0">
                <a:latin typeface="Calibri" panose="020F0502020204030204" pitchFamily="34" charset="0"/>
                <a:ea typeface="Times New Roman"/>
                <a:cs typeface="Calibri" panose="020F0502020204030204" pitchFamily="34" charset="0"/>
                <a:sym typeface="Times New Roman"/>
              </a:rPr>
              <a:t>. Alat </a:t>
            </a:r>
            <a:r>
              <a:rPr lang="en-GB" sz="2400" dirty="0" err="1">
                <a:latin typeface="Calibri" panose="020F0502020204030204" pitchFamily="34" charset="0"/>
                <a:ea typeface="Times New Roman"/>
                <a:cs typeface="Calibri" panose="020F0502020204030204" pitchFamily="34" charset="0"/>
                <a:sym typeface="Times New Roman"/>
              </a:rPr>
              <a:t>analisis</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ini</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menginformasikan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keputusan</a:t>
            </a:r>
            <a:r>
              <a:rPr lang="en-GB" sz="2400" dirty="0">
                <a:latin typeface="Calibri" panose="020F0502020204030204" pitchFamily="34" charset="0"/>
                <a:ea typeface="Times New Roman"/>
                <a:cs typeface="Calibri" panose="020F0502020204030204" pitchFamily="34" charset="0"/>
                <a:sym typeface="Times New Roman"/>
              </a:rPr>
              <a:t> yang </a:t>
            </a:r>
            <a:r>
              <a:rPr lang="en-GB" sz="2400" dirty="0" err="1">
                <a:latin typeface="Calibri" panose="020F0502020204030204" pitchFamily="34" charset="0"/>
                <a:ea typeface="Times New Roman"/>
                <a:cs typeface="Calibri" panose="020F0502020204030204" pitchFamily="34" charset="0"/>
                <a:sym typeface="Times New Roman"/>
              </a:rPr>
              <a:t>akan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membuat</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perubahan</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lebih</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dapat</a:t>
            </a:r>
            <a:r>
              <a:rPr lang="en-GB" sz="2400" dirty="0">
                <a:latin typeface="Calibri" panose="020F0502020204030204" pitchFamily="34" charset="0"/>
                <a:ea typeface="Times New Roman"/>
                <a:cs typeface="Calibri" panose="020F0502020204030204" pitchFamily="34" charset="0"/>
                <a:sym typeface="Times New Roman"/>
              </a:rPr>
              <a:t> </a:t>
            </a:r>
            <a:r>
              <a:rPr lang="en-GB" sz="2400" dirty="0" err="1">
                <a:latin typeface="Calibri" panose="020F0502020204030204" pitchFamily="34" charset="0"/>
                <a:ea typeface="Times New Roman"/>
                <a:cs typeface="Calibri" panose="020F0502020204030204" pitchFamily="34" charset="0"/>
                <a:sym typeface="Times New Roman"/>
              </a:rPr>
              <a:t>diterima</a:t>
            </a:r>
            <a:r>
              <a:rPr lang="en-GB" sz="2400" dirty="0">
                <a:latin typeface="Calibri" panose="020F0502020204030204" pitchFamily="34" charset="0"/>
                <a:ea typeface="Times New Roman"/>
                <a:cs typeface="Calibri" panose="020F0502020204030204" pitchFamily="34" charset="0"/>
                <a:sym typeface="Times New Roman"/>
              </a:rPr>
              <a:t>.</a:t>
            </a:r>
            <a:endParaRPr lang="en-ID" sz="2400" dirty="0">
              <a:latin typeface="Calibri" panose="020F0502020204030204" pitchFamily="34" charset="0"/>
              <a:cs typeface="Calibri" panose="020F0502020204030204" pitchFamily="34" charset="0"/>
            </a:endParaRPr>
          </a:p>
        </p:txBody>
      </p:sp>
      <p:pic>
        <p:nvPicPr>
          <p:cNvPr id="3" name="Picture 2" descr="Text, whiteboard&#10;&#10;Description automatically generated">
            <a:extLst>
              <a:ext uri="{FF2B5EF4-FFF2-40B4-BE49-F238E27FC236}">
                <a16:creationId xmlns:a16="http://schemas.microsoft.com/office/drawing/2014/main" id="{2EDCC625-AFC2-4061-9815-16B6559A709D}"/>
              </a:ext>
            </a:extLst>
          </p:cNvPr>
          <p:cNvPicPr>
            <a:picLocks noChangeAspect="1"/>
          </p:cNvPicPr>
          <p:nvPr/>
        </p:nvPicPr>
        <p:blipFill rotWithShape="1">
          <a:blip r:embed="rId3"/>
          <a:srcRect l="21822" r="20022" b="-1"/>
          <a:stretch/>
        </p:blipFill>
        <p:spPr>
          <a:xfrm>
            <a:off x="6788383" y="613147"/>
            <a:ext cx="4565417" cy="5593443"/>
          </a:xfrm>
          <a:prstGeom prst="rect">
            <a:avLst/>
          </a:prstGeom>
        </p:spPr>
      </p:pic>
      <p:cxnSp>
        <p:nvCxnSpPr>
          <p:cNvPr id="122" name="Straight Connector 1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oogle Shape;162;p2">
            <a:extLst>
              <a:ext uri="{FF2B5EF4-FFF2-40B4-BE49-F238E27FC236}">
                <a16:creationId xmlns:a16="http://schemas.microsoft.com/office/drawing/2014/main" id="{FDA85690-2FDA-4A38-88B0-F1FBDC8B475C}"/>
              </a:ext>
            </a:extLst>
          </p:cNvPr>
          <p:cNvSpPr txBox="1"/>
          <p:nvPr/>
        </p:nvSpPr>
        <p:spPr>
          <a:xfrm>
            <a:off x="958515" y="6427950"/>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6"/>
          <p:cNvSpPr txBox="1">
            <a:spLocks noGrp="1"/>
          </p:cNvSpPr>
          <p:nvPr>
            <p:ph type="title"/>
          </p:nvPr>
        </p:nvSpPr>
        <p:spPr>
          <a:xfrm>
            <a:off x="838200" y="163481"/>
            <a:ext cx="10515600" cy="7390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Helvetica Neue"/>
              <a:buNone/>
            </a:pPr>
            <a:r>
              <a:rPr lang="en-GB"/>
              <a:t>Langkah-Langkah </a:t>
            </a:r>
            <a:r>
              <a:rPr lang="en-GB" i="1"/>
              <a:t>Force Field Analysis</a:t>
            </a:r>
            <a:endParaRPr/>
          </a:p>
        </p:txBody>
      </p:sp>
      <p:cxnSp>
        <p:nvCxnSpPr>
          <p:cNvPr id="243" name="Google Shape;243;p6"/>
          <p:cNvCxnSpPr>
            <a:stCxn id="244" idx="6"/>
          </p:cNvCxnSpPr>
          <p:nvPr/>
        </p:nvCxnSpPr>
        <p:spPr>
          <a:xfrm>
            <a:off x="1772228" y="3540295"/>
            <a:ext cx="8646300" cy="0"/>
          </a:xfrm>
          <a:prstGeom prst="straightConnector1">
            <a:avLst/>
          </a:prstGeom>
          <a:noFill/>
          <a:ln w="28575" cap="flat" cmpd="sng">
            <a:solidFill>
              <a:srgbClr val="BDBDBD"/>
            </a:solidFill>
            <a:prstDash val="solid"/>
            <a:miter lim="800000"/>
            <a:headEnd type="none" w="sm" len="sm"/>
            <a:tailEnd type="none" w="sm" len="sm"/>
          </a:ln>
        </p:spPr>
      </p:cxnSp>
      <p:grpSp>
        <p:nvGrpSpPr>
          <p:cNvPr id="245" name="Google Shape;245;p6"/>
          <p:cNvGrpSpPr/>
          <p:nvPr/>
        </p:nvGrpSpPr>
        <p:grpSpPr>
          <a:xfrm>
            <a:off x="760847" y="1294008"/>
            <a:ext cx="1773381" cy="1878525"/>
            <a:chOff x="760847" y="1294008"/>
            <a:chExt cx="1773381" cy="1878525"/>
          </a:xfrm>
        </p:grpSpPr>
        <p:sp>
          <p:nvSpPr>
            <p:cNvPr id="246" name="Google Shape;246;p6"/>
            <p:cNvSpPr/>
            <p:nvPr/>
          </p:nvSpPr>
          <p:spPr>
            <a:xfrm>
              <a:off x="1351973" y="2581406"/>
              <a:ext cx="591127" cy="591127"/>
            </a:xfrm>
            <a:prstGeom prst="ellipse">
              <a:avLst/>
            </a:prstGeom>
            <a:solidFill>
              <a:schemeClr val="accent1"/>
            </a:solidFill>
            <a:ln>
              <a:noFill/>
            </a:ln>
            <a:effectLst>
              <a:outerShdw blurRad="101600" dist="63500" dir="2700000" algn="tl" rotWithShape="0">
                <a:srgbClr val="000000">
                  <a:alpha val="40000"/>
                </a:srgbClr>
              </a:outerShdw>
            </a:effectLst>
          </p:spPr>
          <p:txBody>
            <a:bodyPr spcFirstLastPara="1" wrap="square" lIns="91425" tIns="45700" rIns="91425" bIns="0" anchor="b" anchorCtr="0">
              <a:noAutofit/>
            </a:bodyPr>
            <a:lstStyle/>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1</a:t>
              </a:r>
              <a:endParaRPr/>
            </a:p>
          </p:txBody>
        </p:sp>
        <p:sp>
          <p:nvSpPr>
            <p:cNvPr id="247" name="Google Shape;247;p6"/>
            <p:cNvSpPr/>
            <p:nvPr/>
          </p:nvSpPr>
          <p:spPr>
            <a:xfrm>
              <a:off x="760847" y="1294008"/>
              <a:ext cx="1773381" cy="1487054"/>
            </a:xfrm>
            <a:prstGeom prst="rect">
              <a:avLst/>
            </a:prstGeom>
            <a:solidFill>
              <a:schemeClr val="accent1"/>
            </a:solidFill>
            <a:ln>
              <a:noFill/>
            </a:ln>
            <a:effectLst>
              <a:outerShdw blurRad="101600" dist="635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a:solidFill>
                    <a:schemeClr val="lt1"/>
                  </a:solidFill>
                  <a:latin typeface="Times New Roman"/>
                  <a:ea typeface="Times New Roman"/>
                  <a:cs typeface="Times New Roman"/>
                  <a:sym typeface="Times New Roman"/>
                </a:rPr>
                <a:t>Menentukan perubahan yang ingin dilihat, dengan menuliskan tujuan atau visi yang diinginkan</a:t>
              </a:r>
              <a:endParaRPr sz="14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grpSp>
      <p:grpSp>
        <p:nvGrpSpPr>
          <p:cNvPr id="248" name="Google Shape;248;p6"/>
          <p:cNvGrpSpPr/>
          <p:nvPr/>
        </p:nvGrpSpPr>
        <p:grpSpPr>
          <a:xfrm>
            <a:off x="4166408" y="1182101"/>
            <a:ext cx="2080721" cy="2023696"/>
            <a:chOff x="4320079" y="1294008"/>
            <a:chExt cx="1773381" cy="1878525"/>
          </a:xfrm>
        </p:grpSpPr>
        <p:sp>
          <p:nvSpPr>
            <p:cNvPr id="249" name="Google Shape;249;p6"/>
            <p:cNvSpPr/>
            <p:nvPr/>
          </p:nvSpPr>
          <p:spPr>
            <a:xfrm>
              <a:off x="4911205" y="2581406"/>
              <a:ext cx="591127" cy="591127"/>
            </a:xfrm>
            <a:prstGeom prst="ellipse">
              <a:avLst/>
            </a:prstGeom>
            <a:solidFill>
              <a:schemeClr val="accent3"/>
            </a:solidFill>
            <a:ln>
              <a:noFill/>
            </a:ln>
            <a:effectLst>
              <a:outerShdw blurRad="101600" dist="63500" dir="2700000" algn="tl" rotWithShape="0">
                <a:srgbClr val="000000">
                  <a:alpha val="40000"/>
                </a:srgbClr>
              </a:outerShdw>
            </a:effectLst>
          </p:spPr>
          <p:txBody>
            <a:bodyPr spcFirstLastPara="1" wrap="square" lIns="91425" tIns="45700" rIns="91425" bIns="0" anchor="b" anchorCtr="0">
              <a:noAutofit/>
            </a:bodyPr>
            <a:lstStyle/>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3</a:t>
              </a:r>
              <a:endParaRPr/>
            </a:p>
          </p:txBody>
        </p:sp>
        <p:sp>
          <p:nvSpPr>
            <p:cNvPr id="250" name="Google Shape;250;p6"/>
            <p:cNvSpPr/>
            <p:nvPr/>
          </p:nvSpPr>
          <p:spPr>
            <a:xfrm>
              <a:off x="4320079" y="1294008"/>
              <a:ext cx="1773381" cy="1487054"/>
            </a:xfrm>
            <a:prstGeom prst="rect">
              <a:avLst/>
            </a:prstGeom>
            <a:solidFill>
              <a:schemeClr val="accent3"/>
            </a:solidFill>
            <a:ln>
              <a:noFill/>
            </a:ln>
            <a:effectLst>
              <a:outerShdw blurRad="101600" dist="635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a:solidFill>
                    <a:schemeClr val="lt1"/>
                  </a:solidFill>
                  <a:latin typeface="Times New Roman"/>
                  <a:ea typeface="Times New Roman"/>
                  <a:cs typeface="Times New Roman"/>
                  <a:sym typeface="Times New Roman"/>
                </a:rPr>
                <a:t>Tuliskan </a:t>
              </a:r>
              <a:r>
                <a:rPr lang="en-GB" sz="1400" i="1">
                  <a:solidFill>
                    <a:schemeClr val="lt1"/>
                  </a:solidFill>
                  <a:latin typeface="Times New Roman"/>
                  <a:ea typeface="Times New Roman"/>
                  <a:cs typeface="Times New Roman"/>
                  <a:sym typeface="Times New Roman"/>
                </a:rPr>
                <a:t>brainstrom </a:t>
              </a:r>
              <a:r>
                <a:rPr lang="en-GB" sz="1400">
                  <a:solidFill>
                    <a:schemeClr val="lt1"/>
                  </a:solidFill>
                  <a:latin typeface="Times New Roman"/>
                  <a:ea typeface="Times New Roman"/>
                  <a:cs typeface="Times New Roman"/>
                  <a:sym typeface="Times New Roman"/>
                </a:rPr>
                <a:t>atau </a:t>
              </a:r>
              <a:r>
                <a:rPr lang="en-GB" sz="1400" i="1">
                  <a:solidFill>
                    <a:schemeClr val="lt1"/>
                  </a:solidFill>
                  <a:latin typeface="Times New Roman"/>
                  <a:ea typeface="Times New Roman"/>
                  <a:cs typeface="Times New Roman"/>
                  <a:sym typeface="Times New Roman"/>
                </a:rPr>
                <a:t>mind mapping restraining forces </a:t>
              </a:r>
              <a:r>
                <a:rPr lang="en-GB" sz="1400">
                  <a:solidFill>
                    <a:schemeClr val="lt1"/>
                  </a:solidFill>
                  <a:latin typeface="Times New Roman"/>
                  <a:ea typeface="Times New Roman"/>
                  <a:cs typeface="Times New Roman"/>
                  <a:sym typeface="Times New Roman"/>
                </a:rPr>
                <a:t>(yang tidak mendukung perubahan) pada diagram </a:t>
              </a:r>
              <a:r>
                <a:rPr lang="en-GB" sz="1400" i="1">
                  <a:solidFill>
                    <a:schemeClr val="lt1"/>
                  </a:solidFill>
                  <a:latin typeface="Times New Roman"/>
                  <a:ea typeface="Times New Roman"/>
                  <a:cs typeface="Times New Roman"/>
                  <a:sym typeface="Times New Roman"/>
                </a:rPr>
                <a:t>Force Field Analysis</a:t>
              </a:r>
              <a:endParaRPr sz="1400">
                <a:solidFill>
                  <a:schemeClr val="lt1"/>
                </a:solidFill>
                <a:latin typeface="Calibri"/>
                <a:ea typeface="Calibri"/>
                <a:cs typeface="Calibri"/>
                <a:sym typeface="Calibri"/>
              </a:endParaRPr>
            </a:p>
            <a:p>
              <a:pPr marL="0" marR="0" lvl="0" indent="0" algn="ctr" rtl="0">
                <a:lnSpc>
                  <a:spcPct val="100000"/>
                </a:lnSpc>
                <a:spcBef>
                  <a:spcPts val="120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grpSp>
      <p:grpSp>
        <p:nvGrpSpPr>
          <p:cNvPr id="251" name="Google Shape;251;p6"/>
          <p:cNvGrpSpPr/>
          <p:nvPr/>
        </p:nvGrpSpPr>
        <p:grpSpPr>
          <a:xfrm>
            <a:off x="7796181" y="1294008"/>
            <a:ext cx="1957416" cy="1989517"/>
            <a:chOff x="7879311" y="1294008"/>
            <a:chExt cx="1773381" cy="1878525"/>
          </a:xfrm>
        </p:grpSpPr>
        <p:sp>
          <p:nvSpPr>
            <p:cNvPr id="252" name="Google Shape;252;p6"/>
            <p:cNvSpPr/>
            <p:nvPr/>
          </p:nvSpPr>
          <p:spPr>
            <a:xfrm>
              <a:off x="8470438" y="2581406"/>
              <a:ext cx="591127" cy="591127"/>
            </a:xfrm>
            <a:prstGeom prst="ellipse">
              <a:avLst/>
            </a:prstGeom>
            <a:solidFill>
              <a:schemeClr val="accent5"/>
            </a:solidFill>
            <a:ln>
              <a:noFill/>
            </a:ln>
            <a:effectLst>
              <a:outerShdw blurRad="101600" dist="63500" dir="2700000" algn="tl" rotWithShape="0">
                <a:srgbClr val="000000">
                  <a:alpha val="40000"/>
                </a:srgbClr>
              </a:outerShdw>
            </a:effectLst>
          </p:spPr>
          <p:txBody>
            <a:bodyPr spcFirstLastPara="1" wrap="square" lIns="91425" tIns="45700" rIns="91425" bIns="0" anchor="b" anchorCtr="0">
              <a:noAutofit/>
            </a:bodyPr>
            <a:lstStyle/>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5</a:t>
              </a:r>
              <a:endParaRPr/>
            </a:p>
          </p:txBody>
        </p:sp>
        <p:sp>
          <p:nvSpPr>
            <p:cNvPr id="253" name="Google Shape;253;p6"/>
            <p:cNvSpPr/>
            <p:nvPr/>
          </p:nvSpPr>
          <p:spPr>
            <a:xfrm>
              <a:off x="7879311" y="1294008"/>
              <a:ext cx="1773381" cy="1487054"/>
            </a:xfrm>
            <a:prstGeom prst="rect">
              <a:avLst/>
            </a:prstGeom>
            <a:solidFill>
              <a:schemeClr val="accent5"/>
            </a:solidFill>
            <a:ln>
              <a:noFill/>
            </a:ln>
            <a:effectLst>
              <a:outerShdw blurRad="101600" dist="635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a:solidFill>
                    <a:schemeClr val="lt1"/>
                  </a:solidFill>
                  <a:latin typeface="Times New Roman"/>
                  <a:ea typeface="Times New Roman"/>
                  <a:cs typeface="Times New Roman"/>
                  <a:sym typeface="Times New Roman"/>
                </a:rPr>
                <a:t>Tinjau kembali faktor kekuatannya, tentukan faktor kekuatan yang memiliki flesksibiltas untuk berubah atau dipengaruhi</a:t>
              </a:r>
              <a:endParaRPr sz="1400">
                <a:solidFill>
                  <a:schemeClr val="lt1"/>
                </a:solidFill>
                <a:latin typeface="Calibri"/>
                <a:ea typeface="Calibri"/>
                <a:cs typeface="Calibri"/>
                <a:sym typeface="Calibri"/>
              </a:endParaRPr>
            </a:p>
            <a:p>
              <a:pPr marL="0" marR="0" lvl="0" indent="0" algn="ctr" rtl="0">
                <a:lnSpc>
                  <a:spcPct val="100000"/>
                </a:lnSpc>
                <a:spcBef>
                  <a:spcPts val="120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grpSp>
      <p:grpSp>
        <p:nvGrpSpPr>
          <p:cNvPr id="254" name="Google Shape;254;p6"/>
          <p:cNvGrpSpPr/>
          <p:nvPr/>
        </p:nvGrpSpPr>
        <p:grpSpPr>
          <a:xfrm>
            <a:off x="2406500" y="3773000"/>
            <a:ext cx="2093311" cy="2013580"/>
            <a:chOff x="2540463" y="3908057"/>
            <a:chExt cx="1773381" cy="1878525"/>
          </a:xfrm>
        </p:grpSpPr>
        <p:sp>
          <p:nvSpPr>
            <p:cNvPr id="255" name="Google Shape;255;p6"/>
            <p:cNvSpPr/>
            <p:nvPr/>
          </p:nvSpPr>
          <p:spPr>
            <a:xfrm>
              <a:off x="3137896" y="3908057"/>
              <a:ext cx="591127" cy="591127"/>
            </a:xfrm>
            <a:prstGeom prst="ellipse">
              <a:avLst/>
            </a:prstGeom>
            <a:solidFill>
              <a:schemeClr val="accent2"/>
            </a:solidFill>
            <a:ln>
              <a:noFill/>
            </a:ln>
            <a:effectLst>
              <a:outerShdw blurRad="101600" dist="63500" dir="2700000" algn="tl" rotWithShape="0">
                <a:srgbClr val="000000">
                  <a:alpha val="40000"/>
                </a:srgbClr>
              </a:outerShdw>
            </a:effectLst>
          </p:spPr>
          <p:txBody>
            <a:bodyPr spcFirstLastPara="1" wrap="square" lIns="91425" tIns="0" rIns="91425" bIns="0" anchor="t" anchorCtr="0">
              <a:noAutofit/>
            </a:bodyPr>
            <a:lstStyle/>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2</a:t>
              </a:r>
              <a:endParaRPr/>
            </a:p>
          </p:txBody>
        </p:sp>
        <p:sp>
          <p:nvSpPr>
            <p:cNvPr id="256" name="Google Shape;256;p6"/>
            <p:cNvSpPr/>
            <p:nvPr/>
          </p:nvSpPr>
          <p:spPr>
            <a:xfrm>
              <a:off x="2540463" y="4299528"/>
              <a:ext cx="1773381" cy="1487054"/>
            </a:xfrm>
            <a:prstGeom prst="rect">
              <a:avLst/>
            </a:prstGeom>
            <a:solidFill>
              <a:schemeClr val="accent2"/>
            </a:solidFill>
            <a:ln>
              <a:noFill/>
            </a:ln>
            <a:effectLst>
              <a:outerShdw blurRad="1016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Times New Roman"/>
                  <a:ea typeface="Times New Roman"/>
                  <a:cs typeface="Times New Roman"/>
                  <a:sym typeface="Times New Roman"/>
                </a:rPr>
                <a:t>Tuliskan </a:t>
              </a:r>
              <a:r>
                <a:rPr lang="en-GB" sz="1400" i="1">
                  <a:solidFill>
                    <a:schemeClr val="lt1"/>
                  </a:solidFill>
                  <a:latin typeface="Times New Roman"/>
                  <a:ea typeface="Times New Roman"/>
                  <a:cs typeface="Times New Roman"/>
                  <a:sym typeface="Times New Roman"/>
                </a:rPr>
                <a:t>brainstrom </a:t>
              </a:r>
              <a:r>
                <a:rPr lang="en-GB" sz="1400">
                  <a:solidFill>
                    <a:schemeClr val="lt1"/>
                  </a:solidFill>
                  <a:latin typeface="Times New Roman"/>
                  <a:ea typeface="Times New Roman"/>
                  <a:cs typeface="Times New Roman"/>
                  <a:sym typeface="Times New Roman"/>
                </a:rPr>
                <a:t>atau </a:t>
              </a:r>
              <a:r>
                <a:rPr lang="en-GB" sz="1400" i="1">
                  <a:solidFill>
                    <a:schemeClr val="lt1"/>
                  </a:solidFill>
                  <a:latin typeface="Times New Roman"/>
                  <a:ea typeface="Times New Roman"/>
                  <a:cs typeface="Times New Roman"/>
                  <a:sym typeface="Times New Roman"/>
                </a:rPr>
                <a:t>mind mapping driving forces </a:t>
              </a:r>
              <a:r>
                <a:rPr lang="en-GB" sz="1400">
                  <a:solidFill>
                    <a:schemeClr val="lt1"/>
                  </a:solidFill>
                  <a:latin typeface="Times New Roman"/>
                  <a:ea typeface="Times New Roman"/>
                  <a:cs typeface="Times New Roman"/>
                  <a:sym typeface="Times New Roman"/>
                </a:rPr>
                <a:t>(yang mendukung perubahan) pada diagram </a:t>
              </a:r>
              <a:r>
                <a:rPr lang="en-GB" sz="1400" i="1">
                  <a:solidFill>
                    <a:schemeClr val="lt1"/>
                  </a:solidFill>
                  <a:latin typeface="Times New Roman"/>
                  <a:ea typeface="Times New Roman"/>
                  <a:cs typeface="Times New Roman"/>
                  <a:sym typeface="Times New Roman"/>
                </a:rPr>
                <a:t>Force Field Analysis</a:t>
              </a:r>
              <a:endParaRPr sz="1400">
                <a:solidFill>
                  <a:schemeClr val="lt1"/>
                </a:solidFill>
                <a:latin typeface="Times New Roman"/>
                <a:ea typeface="Times New Roman"/>
                <a:cs typeface="Times New Roman"/>
                <a:sym typeface="Times New Roman"/>
              </a:endParaRPr>
            </a:p>
          </p:txBody>
        </p:sp>
      </p:grpSp>
      <p:grpSp>
        <p:nvGrpSpPr>
          <p:cNvPr id="257" name="Google Shape;257;p6"/>
          <p:cNvGrpSpPr/>
          <p:nvPr/>
        </p:nvGrpSpPr>
        <p:grpSpPr>
          <a:xfrm>
            <a:off x="5844973" y="3797063"/>
            <a:ext cx="2282823" cy="2020604"/>
            <a:chOff x="6099695" y="3908057"/>
            <a:chExt cx="1773381" cy="1878525"/>
          </a:xfrm>
        </p:grpSpPr>
        <p:sp>
          <p:nvSpPr>
            <p:cNvPr id="258" name="Google Shape;258;p6"/>
            <p:cNvSpPr/>
            <p:nvPr/>
          </p:nvSpPr>
          <p:spPr>
            <a:xfrm>
              <a:off x="6697129" y="3908057"/>
              <a:ext cx="591127" cy="591127"/>
            </a:xfrm>
            <a:prstGeom prst="ellipse">
              <a:avLst/>
            </a:prstGeom>
            <a:solidFill>
              <a:schemeClr val="accent4"/>
            </a:solidFill>
            <a:ln>
              <a:noFill/>
            </a:ln>
            <a:effectLst>
              <a:outerShdw blurRad="101600" dist="63500" dir="2700000" algn="tl" rotWithShape="0">
                <a:srgbClr val="000000">
                  <a:alpha val="40000"/>
                </a:srgbClr>
              </a:outerShdw>
            </a:effectLst>
          </p:spPr>
          <p:txBody>
            <a:bodyPr spcFirstLastPara="1" wrap="square" lIns="91425" tIns="0" rIns="91425" bIns="0" anchor="t" anchorCtr="0">
              <a:noAutofit/>
            </a:bodyPr>
            <a:lstStyle/>
            <a:p>
              <a:pPr marL="0" marR="0" lvl="0" indent="0" algn="ctr" rtl="0">
                <a:lnSpc>
                  <a:spcPct val="100000"/>
                </a:lnSpc>
                <a:spcBef>
                  <a:spcPts val="0"/>
                </a:spcBef>
                <a:spcAft>
                  <a:spcPts val="0"/>
                </a:spcAft>
                <a:buClr>
                  <a:srgbClr val="7F7F7F"/>
                </a:buClr>
                <a:buSzPts val="2400"/>
                <a:buFont typeface="Calibri"/>
                <a:buNone/>
              </a:pPr>
              <a:r>
                <a:rPr lang="en-GB" sz="2400" b="1" i="0" u="none" strike="noStrike" cap="none">
                  <a:solidFill>
                    <a:srgbClr val="7F7F7F"/>
                  </a:solidFill>
                  <a:latin typeface="Calibri"/>
                  <a:ea typeface="Calibri"/>
                  <a:cs typeface="Calibri"/>
                  <a:sym typeface="Calibri"/>
                </a:rPr>
                <a:t>4</a:t>
              </a:r>
              <a:endParaRPr/>
            </a:p>
          </p:txBody>
        </p:sp>
        <p:sp>
          <p:nvSpPr>
            <p:cNvPr id="259" name="Google Shape;259;p6"/>
            <p:cNvSpPr/>
            <p:nvPr/>
          </p:nvSpPr>
          <p:spPr>
            <a:xfrm>
              <a:off x="6099695" y="4299528"/>
              <a:ext cx="1773381" cy="1487054"/>
            </a:xfrm>
            <a:prstGeom prst="rect">
              <a:avLst/>
            </a:prstGeom>
            <a:solidFill>
              <a:schemeClr val="accent4"/>
            </a:solidFill>
            <a:ln>
              <a:noFill/>
            </a:ln>
            <a:effectLst>
              <a:outerShdw blurRad="1016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Times New Roman"/>
                  <a:ea typeface="Times New Roman"/>
                  <a:cs typeface="Times New Roman"/>
                  <a:sym typeface="Times New Roman"/>
                </a:rPr>
                <a:t>Evaluasi faktor yang mendukung (langkah 2) dan yang tidak mendukung (langkah 3), kemudian berikan skor nilai 1 (lemah) hingga 5 (kuat)</a:t>
              </a:r>
              <a:endParaRPr sz="1400">
                <a:solidFill>
                  <a:schemeClr val="lt1"/>
                </a:solidFill>
                <a:latin typeface="Calibri"/>
                <a:ea typeface="Calibri"/>
                <a:cs typeface="Calibri"/>
                <a:sym typeface="Calibri"/>
              </a:endParaRPr>
            </a:p>
          </p:txBody>
        </p:sp>
      </p:grpSp>
      <p:grpSp>
        <p:nvGrpSpPr>
          <p:cNvPr id="260" name="Google Shape;260;p6"/>
          <p:cNvGrpSpPr/>
          <p:nvPr/>
        </p:nvGrpSpPr>
        <p:grpSpPr>
          <a:xfrm>
            <a:off x="9658926" y="3908057"/>
            <a:ext cx="1773381" cy="1878525"/>
            <a:chOff x="9658926" y="3908057"/>
            <a:chExt cx="1773381" cy="1878525"/>
          </a:xfrm>
        </p:grpSpPr>
        <p:sp>
          <p:nvSpPr>
            <p:cNvPr id="261" name="Google Shape;261;p6"/>
            <p:cNvSpPr/>
            <p:nvPr/>
          </p:nvSpPr>
          <p:spPr>
            <a:xfrm>
              <a:off x="10256362" y="3908057"/>
              <a:ext cx="591127" cy="591127"/>
            </a:xfrm>
            <a:prstGeom prst="ellipse">
              <a:avLst/>
            </a:prstGeom>
            <a:solidFill>
              <a:schemeClr val="accent6"/>
            </a:solidFill>
            <a:ln>
              <a:noFill/>
            </a:ln>
            <a:effectLst>
              <a:outerShdw blurRad="101600" dist="63500" dir="2700000" algn="tl" rotWithShape="0">
                <a:srgbClr val="000000">
                  <a:alpha val="40000"/>
                </a:srgbClr>
              </a:outerShdw>
            </a:effectLst>
          </p:spPr>
          <p:txBody>
            <a:bodyPr spcFirstLastPara="1" wrap="square" lIns="91425" tIns="0" rIns="91425" bIns="0" anchor="t" anchorCtr="0">
              <a:noAutofit/>
            </a:bodyPr>
            <a:lstStyle/>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6</a:t>
              </a:r>
              <a:endParaRPr/>
            </a:p>
          </p:txBody>
        </p:sp>
        <p:sp>
          <p:nvSpPr>
            <p:cNvPr id="262" name="Google Shape;262;p6"/>
            <p:cNvSpPr/>
            <p:nvPr/>
          </p:nvSpPr>
          <p:spPr>
            <a:xfrm>
              <a:off x="9658926" y="4299528"/>
              <a:ext cx="1773381" cy="1487054"/>
            </a:xfrm>
            <a:prstGeom prst="rect">
              <a:avLst/>
            </a:prstGeom>
            <a:solidFill>
              <a:schemeClr val="accent6"/>
            </a:solidFill>
            <a:ln>
              <a:noFill/>
            </a:ln>
            <a:effectLst>
              <a:outerShdw blurRad="1016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Times New Roman"/>
                  <a:ea typeface="Times New Roman"/>
                  <a:cs typeface="Times New Roman"/>
                  <a:sym typeface="Times New Roman"/>
                </a:rPr>
                <a:t>Buatlah strateginya </a:t>
              </a:r>
              <a:endParaRPr sz="1400">
                <a:solidFill>
                  <a:schemeClr val="lt1"/>
                </a:solidFill>
                <a:latin typeface="Calibri"/>
                <a:ea typeface="Calibri"/>
                <a:cs typeface="Calibri"/>
                <a:sym typeface="Calibri"/>
              </a:endParaRPr>
            </a:p>
            <a:p>
              <a:pPr marL="0" marR="0" lvl="0" indent="0" algn="ctr" rtl="0">
                <a:lnSpc>
                  <a:spcPct val="100000"/>
                </a:lnSpc>
                <a:spcBef>
                  <a:spcPts val="1200"/>
                </a:spcBef>
                <a:spcAft>
                  <a:spcPts val="0"/>
                </a:spcAft>
                <a:buClr>
                  <a:schemeClr val="lt1"/>
                </a:buClr>
                <a:buSzPts val="1200"/>
                <a:buFont typeface="Calibri"/>
                <a:buNone/>
              </a:pPr>
              <a:endParaRPr sz="1200" b="0" i="0" u="none" strike="noStrike" cap="none">
                <a:solidFill>
                  <a:srgbClr val="FFFFFF"/>
                </a:solidFill>
                <a:latin typeface="Calibri"/>
                <a:ea typeface="Calibri"/>
                <a:cs typeface="Calibri"/>
                <a:sym typeface="Calibri"/>
              </a:endParaRPr>
            </a:p>
          </p:txBody>
        </p:sp>
      </p:grpSp>
      <p:sp>
        <p:nvSpPr>
          <p:cNvPr id="244" name="Google Shape;244;p6"/>
          <p:cNvSpPr/>
          <p:nvPr/>
        </p:nvSpPr>
        <p:spPr>
          <a:xfrm>
            <a:off x="1522846" y="3415604"/>
            <a:ext cx="249382" cy="249382"/>
          </a:xfrm>
          <a:prstGeom prst="ellipse">
            <a:avLst/>
          </a:prstGeom>
          <a:solidFill>
            <a:schemeClr val="accent1"/>
          </a:solidFill>
          <a:ln w="38100" cap="flat" cmpd="sng">
            <a:solidFill>
              <a:srgbClr val="F0E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3" name="Google Shape;263;p6"/>
          <p:cNvSpPr/>
          <p:nvPr/>
        </p:nvSpPr>
        <p:spPr>
          <a:xfrm>
            <a:off x="3302462" y="3415604"/>
            <a:ext cx="249382" cy="249382"/>
          </a:xfrm>
          <a:prstGeom prst="ellipse">
            <a:avLst/>
          </a:prstGeom>
          <a:solidFill>
            <a:schemeClr val="accent2"/>
          </a:solidFill>
          <a:ln w="38100" cap="flat" cmpd="sng">
            <a:solidFill>
              <a:srgbClr val="F0E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4" name="Google Shape;264;p6"/>
          <p:cNvSpPr/>
          <p:nvPr/>
        </p:nvSpPr>
        <p:spPr>
          <a:xfrm>
            <a:off x="5082078" y="3415604"/>
            <a:ext cx="249382" cy="249382"/>
          </a:xfrm>
          <a:prstGeom prst="ellipse">
            <a:avLst/>
          </a:prstGeom>
          <a:solidFill>
            <a:schemeClr val="accent3"/>
          </a:solidFill>
          <a:ln w="38100" cap="flat" cmpd="sng">
            <a:solidFill>
              <a:srgbClr val="F0E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5" name="Google Shape;265;p6"/>
          <p:cNvSpPr/>
          <p:nvPr/>
        </p:nvSpPr>
        <p:spPr>
          <a:xfrm>
            <a:off x="6861694" y="3415604"/>
            <a:ext cx="249382" cy="249382"/>
          </a:xfrm>
          <a:prstGeom prst="ellipse">
            <a:avLst/>
          </a:prstGeom>
          <a:solidFill>
            <a:schemeClr val="accent4"/>
          </a:solidFill>
          <a:ln w="38100" cap="flat" cmpd="sng">
            <a:solidFill>
              <a:srgbClr val="F0E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6" name="Google Shape;266;p6"/>
          <p:cNvSpPr/>
          <p:nvPr/>
        </p:nvSpPr>
        <p:spPr>
          <a:xfrm>
            <a:off x="8641310" y="3415604"/>
            <a:ext cx="249382" cy="249382"/>
          </a:xfrm>
          <a:prstGeom prst="ellipse">
            <a:avLst/>
          </a:prstGeom>
          <a:solidFill>
            <a:schemeClr val="accent5"/>
          </a:solidFill>
          <a:ln w="38100" cap="flat" cmpd="sng">
            <a:solidFill>
              <a:srgbClr val="F0E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 name="Google Shape;267;p6"/>
          <p:cNvSpPr/>
          <p:nvPr/>
        </p:nvSpPr>
        <p:spPr>
          <a:xfrm>
            <a:off x="10420925" y="3415604"/>
            <a:ext cx="249382" cy="249382"/>
          </a:xfrm>
          <a:prstGeom prst="ellipse">
            <a:avLst/>
          </a:prstGeom>
          <a:solidFill>
            <a:schemeClr val="accent6"/>
          </a:solidFill>
          <a:ln w="38100" cap="flat" cmpd="sng">
            <a:solidFill>
              <a:srgbClr val="F0EE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9058F7AA-1CFC-444C-AFC2-EF5B8270125E}"/>
              </a:ext>
            </a:extLst>
          </p:cNvPr>
          <p:cNvSpPr/>
          <p:nvPr/>
        </p:nvSpPr>
        <p:spPr>
          <a:xfrm>
            <a:off x="3765240" y="6386053"/>
            <a:ext cx="463916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Google Shape;162;p2">
            <a:extLst>
              <a:ext uri="{FF2B5EF4-FFF2-40B4-BE49-F238E27FC236}">
                <a16:creationId xmlns:a16="http://schemas.microsoft.com/office/drawing/2014/main" id="{FD443580-A3FC-4141-91C5-F5ABB1755110}"/>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1"/>
        <p:cNvGrpSpPr/>
        <p:nvPr/>
      </p:nvGrpSpPr>
      <p:grpSpPr>
        <a:xfrm>
          <a:off x="0" y="0"/>
          <a:ext cx="0" cy="0"/>
          <a:chOff x="0" y="0"/>
          <a:chExt cx="0" cy="0"/>
        </a:xfrm>
      </p:grpSpPr>
      <p:sp useBgFill="1">
        <p:nvSpPr>
          <p:cNvPr id="275" name="Rectangle 8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Google Shape;272;p7"/>
          <p:cNvSpPr txBox="1">
            <a:spLocks noGrp="1"/>
          </p:cNvSpPr>
          <p:nvPr>
            <p:ph type="title"/>
          </p:nvPr>
        </p:nvSpPr>
        <p:spPr>
          <a:xfrm>
            <a:off x="793662" y="386930"/>
            <a:ext cx="10066122" cy="1298448"/>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4400"/>
              <a:buFont typeface="Arial Black"/>
              <a:buNone/>
            </a:pPr>
            <a:r>
              <a:rPr lang="en-GB" b="1" i="1">
                <a:latin typeface="Arial Black"/>
                <a:ea typeface="Arial Black"/>
                <a:cs typeface="Arial Black"/>
                <a:sym typeface="Arial Black"/>
              </a:rPr>
              <a:t>FISHBONE (Diagram Ishikawa)</a:t>
            </a:r>
            <a:endParaRPr lang="en-GB">
              <a:latin typeface="Arial Black"/>
              <a:ea typeface="Arial Black"/>
              <a:cs typeface="Arial Black"/>
              <a:sym typeface="Arial Black"/>
            </a:endParaRPr>
          </a:p>
        </p:txBody>
      </p:sp>
      <p:sp>
        <p:nvSpPr>
          <p:cNvPr id="276" name="Rectangle 8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Google Shape;273;p7"/>
          <p:cNvSpPr txBox="1">
            <a:spLocks noGrp="1"/>
          </p:cNvSpPr>
          <p:nvPr>
            <p:ph type="body" idx="1"/>
          </p:nvPr>
        </p:nvSpPr>
        <p:spPr>
          <a:xfrm>
            <a:off x="274896" y="2462958"/>
            <a:ext cx="5636636" cy="3803224"/>
          </a:xfrm>
          <a:prstGeom prst="rect">
            <a:avLst/>
          </a:prstGeom>
        </p:spPr>
        <p:txBody>
          <a:bodyPr spcFirstLastPara="1" lIns="91425" tIns="45700" rIns="91425" bIns="45700" anchor="ctr" anchorCtr="0">
            <a:normAutofit lnSpcReduction="10000"/>
          </a:bodyPr>
          <a:lstStyle/>
          <a:p>
            <a:pPr marL="228600" lvl="0" indent="-228600" algn="just" rtl="0">
              <a:spcBef>
                <a:spcPts val="0"/>
              </a:spcBef>
              <a:spcAft>
                <a:spcPts val="0"/>
              </a:spcAft>
              <a:buClr>
                <a:schemeClr val="dk1"/>
              </a:buClr>
              <a:buSzPts val="2800"/>
              <a:buChar char="•"/>
            </a:pPr>
            <a:r>
              <a:rPr lang="en-GB" sz="2000" dirty="0"/>
              <a:t>Diagram Fishbone </a:t>
            </a:r>
            <a:r>
              <a:rPr lang="en-GB" sz="2000" dirty="0" err="1"/>
              <a:t>pertama</a:t>
            </a:r>
            <a:r>
              <a:rPr lang="en-GB" sz="2000" dirty="0"/>
              <a:t> kali </a:t>
            </a:r>
            <a:r>
              <a:rPr lang="en-GB" sz="2000" dirty="0" err="1"/>
              <a:t>diperkenalkan</a:t>
            </a:r>
            <a:r>
              <a:rPr lang="en-GB" sz="2000" dirty="0"/>
              <a:t> di </a:t>
            </a:r>
            <a:r>
              <a:rPr lang="en-GB" sz="2000" dirty="0" err="1"/>
              <a:t>Jepang</a:t>
            </a:r>
            <a:r>
              <a:rPr lang="en-GB" sz="2000" dirty="0"/>
              <a:t> oleh Prof. Kaoru Ishikawa pada </a:t>
            </a:r>
            <a:r>
              <a:rPr lang="en-GB" sz="2000" dirty="0" err="1"/>
              <a:t>tahun</a:t>
            </a:r>
            <a:r>
              <a:rPr lang="en-GB" sz="2000" dirty="0"/>
              <a:t> 1953. Diagram fishbone </a:t>
            </a:r>
            <a:r>
              <a:rPr lang="en-GB" sz="2000" dirty="0" err="1"/>
              <a:t>bentuknya</a:t>
            </a:r>
            <a:r>
              <a:rPr lang="en-GB" sz="2000" dirty="0"/>
              <a:t> </a:t>
            </a:r>
            <a:r>
              <a:rPr lang="en-GB" sz="2000" dirty="0" err="1"/>
              <a:t>seperti</a:t>
            </a:r>
            <a:r>
              <a:rPr lang="en-GB" sz="2000" dirty="0"/>
              <a:t> </a:t>
            </a:r>
            <a:r>
              <a:rPr lang="en-GB" sz="2000" dirty="0" err="1"/>
              <a:t>tulang</a:t>
            </a:r>
            <a:r>
              <a:rPr lang="en-GB" sz="2000" dirty="0"/>
              <a:t> ikan. Diagram </a:t>
            </a:r>
            <a:r>
              <a:rPr lang="en-GB" sz="2000" dirty="0" err="1"/>
              <a:t>ini</a:t>
            </a:r>
            <a:r>
              <a:rPr lang="en-GB" sz="2000" dirty="0"/>
              <a:t> </a:t>
            </a:r>
            <a:r>
              <a:rPr lang="en-GB" sz="2000" dirty="0" err="1"/>
              <a:t>bermanfaat</a:t>
            </a:r>
            <a:r>
              <a:rPr lang="en-GB" sz="2000" dirty="0"/>
              <a:t> </a:t>
            </a:r>
            <a:r>
              <a:rPr lang="en-GB" sz="2000" dirty="0" err="1"/>
              <a:t>untuk</a:t>
            </a:r>
            <a:r>
              <a:rPr lang="en-GB" sz="2000" dirty="0"/>
              <a:t> </a:t>
            </a:r>
            <a:r>
              <a:rPr lang="en-GB" sz="2000" dirty="0" err="1"/>
              <a:t>penelurusan</a:t>
            </a:r>
            <a:r>
              <a:rPr lang="en-GB" sz="2000" dirty="0"/>
              <a:t> </a:t>
            </a:r>
            <a:r>
              <a:rPr lang="en-GB" sz="2000" dirty="0" err="1"/>
              <a:t>berbagai</a:t>
            </a:r>
            <a:r>
              <a:rPr lang="en-GB" sz="2000" dirty="0"/>
              <a:t> </a:t>
            </a:r>
            <a:r>
              <a:rPr lang="en-GB" sz="2000" dirty="0" err="1"/>
              <a:t>masalah</a:t>
            </a:r>
            <a:r>
              <a:rPr lang="en-GB" sz="2000" dirty="0"/>
              <a:t> </a:t>
            </a:r>
            <a:r>
              <a:rPr lang="en-GB" sz="2000" dirty="0" err="1"/>
              <a:t>dalam</a:t>
            </a:r>
            <a:r>
              <a:rPr lang="en-GB" sz="2000" dirty="0"/>
              <a:t> </a:t>
            </a:r>
            <a:r>
              <a:rPr lang="en-GB" sz="2000" dirty="0" err="1"/>
              <a:t>berbagai</a:t>
            </a:r>
            <a:r>
              <a:rPr lang="en-GB" sz="2000" dirty="0"/>
              <a:t> </a:t>
            </a:r>
            <a:r>
              <a:rPr lang="en-GB" sz="2000" dirty="0" err="1"/>
              <a:t>bidang</a:t>
            </a:r>
            <a:r>
              <a:rPr lang="en-GB" sz="2000" dirty="0"/>
              <a:t>. </a:t>
            </a:r>
          </a:p>
          <a:p>
            <a:pPr marL="228600" lvl="0" indent="-228600" algn="just" rtl="0">
              <a:spcBef>
                <a:spcPts val="1000"/>
              </a:spcBef>
              <a:spcAft>
                <a:spcPts val="0"/>
              </a:spcAft>
              <a:buClr>
                <a:schemeClr val="dk1"/>
              </a:buClr>
              <a:buSzPts val="2800"/>
              <a:buChar char="•"/>
            </a:pPr>
            <a:r>
              <a:rPr lang="en-GB" sz="2000" dirty="0" err="1"/>
              <a:t>Dalam</a:t>
            </a:r>
            <a:r>
              <a:rPr lang="en-GB" sz="2000" dirty="0"/>
              <a:t> </a:t>
            </a:r>
            <a:r>
              <a:rPr lang="en-GB" sz="2000" dirty="0" err="1"/>
              <a:t>pembuatan</a:t>
            </a:r>
            <a:r>
              <a:rPr lang="en-GB" sz="2000" dirty="0"/>
              <a:t> diagram fishbone, </a:t>
            </a:r>
            <a:r>
              <a:rPr lang="en-GB" sz="2000" dirty="0" err="1"/>
              <a:t>kita</a:t>
            </a:r>
            <a:r>
              <a:rPr lang="en-GB" sz="2000" dirty="0"/>
              <a:t> </a:t>
            </a:r>
            <a:r>
              <a:rPr lang="en-GB" sz="2000" dirty="0" err="1"/>
              <a:t>harus</a:t>
            </a:r>
            <a:r>
              <a:rPr lang="en-GB" sz="2000" dirty="0"/>
              <a:t> </a:t>
            </a:r>
            <a:r>
              <a:rPr lang="en-GB" sz="2000" dirty="0" err="1"/>
              <a:t>tahu</a:t>
            </a:r>
            <a:r>
              <a:rPr lang="en-GB" sz="2000" dirty="0"/>
              <a:t> </a:t>
            </a:r>
            <a:r>
              <a:rPr lang="en-GB" sz="2000" dirty="0" err="1"/>
              <a:t>penyebab-penyebab</a:t>
            </a:r>
            <a:r>
              <a:rPr lang="en-GB" sz="2000" dirty="0"/>
              <a:t> </a:t>
            </a:r>
            <a:r>
              <a:rPr lang="en-GB" sz="2000" dirty="0" err="1"/>
              <a:t>permasalahan</a:t>
            </a:r>
            <a:r>
              <a:rPr lang="en-GB" sz="2000" dirty="0"/>
              <a:t> </a:t>
            </a:r>
            <a:r>
              <a:rPr lang="en-GB" sz="2000" dirty="0" err="1"/>
              <a:t>tersebut</a:t>
            </a:r>
            <a:r>
              <a:rPr lang="en-GB" sz="2000" dirty="0"/>
              <a:t>, </a:t>
            </a:r>
            <a:r>
              <a:rPr lang="en-GB" sz="2000" dirty="0" err="1"/>
              <a:t>kita</a:t>
            </a:r>
            <a:r>
              <a:rPr lang="en-GB" sz="2000" dirty="0"/>
              <a:t> </a:t>
            </a:r>
            <a:r>
              <a:rPr lang="en-GB" sz="2000" dirty="0" err="1"/>
              <a:t>perlu</a:t>
            </a:r>
            <a:r>
              <a:rPr lang="en-GB" sz="2000" dirty="0"/>
              <a:t> </a:t>
            </a:r>
            <a:r>
              <a:rPr lang="en-GB" sz="2000" dirty="0" err="1"/>
              <a:t>untuk</a:t>
            </a:r>
            <a:r>
              <a:rPr lang="en-GB" sz="2000" dirty="0"/>
              <a:t> </a:t>
            </a:r>
            <a:r>
              <a:rPr lang="en-GB" sz="2000" dirty="0" err="1"/>
              <a:t>mengidentifikasi</a:t>
            </a:r>
            <a:r>
              <a:rPr lang="en-GB" sz="2000" dirty="0"/>
              <a:t> </a:t>
            </a:r>
            <a:r>
              <a:rPr lang="en-GB" sz="2000" dirty="0" err="1"/>
              <a:t>penyebab</a:t>
            </a:r>
            <a:r>
              <a:rPr lang="en-GB" sz="2000" dirty="0"/>
              <a:t> </a:t>
            </a:r>
            <a:r>
              <a:rPr lang="en-GB" sz="2000" dirty="0" err="1"/>
              <a:t>permasalahan</a:t>
            </a:r>
            <a:r>
              <a:rPr lang="en-GB" sz="2000" dirty="0"/>
              <a:t> </a:t>
            </a:r>
            <a:r>
              <a:rPr lang="en-GB" sz="2000" dirty="0" err="1"/>
              <a:t>secara</a:t>
            </a:r>
            <a:r>
              <a:rPr lang="en-GB" sz="2000" dirty="0"/>
              <a:t> </a:t>
            </a:r>
            <a:r>
              <a:rPr lang="en-GB" sz="2000" dirty="0" err="1"/>
              <a:t>jelas</a:t>
            </a:r>
            <a:r>
              <a:rPr lang="en-GB" sz="2000" dirty="0"/>
              <a:t> dan </a:t>
            </a:r>
            <a:r>
              <a:rPr lang="en-GB" sz="2000" dirty="0" err="1"/>
              <a:t>rinci</a:t>
            </a:r>
            <a:r>
              <a:rPr lang="en-GB" sz="2000" dirty="0"/>
              <a:t> </a:t>
            </a:r>
            <a:r>
              <a:rPr lang="en-GB" sz="2000" dirty="0" err="1"/>
              <a:t>serta</a:t>
            </a:r>
            <a:r>
              <a:rPr lang="en-GB" sz="2000" dirty="0"/>
              <a:t> </a:t>
            </a:r>
            <a:r>
              <a:rPr lang="en-GB" sz="2000" dirty="0" err="1"/>
              <a:t>harus</a:t>
            </a:r>
            <a:r>
              <a:rPr lang="en-GB" sz="2000" dirty="0"/>
              <a:t> </a:t>
            </a:r>
            <a:r>
              <a:rPr lang="en-GB" sz="2000" dirty="0" err="1"/>
              <a:t>mengetahui</a:t>
            </a:r>
            <a:r>
              <a:rPr lang="en-GB" sz="2000" dirty="0"/>
              <a:t> </a:t>
            </a:r>
            <a:r>
              <a:rPr lang="en-GB" sz="2000" dirty="0" err="1"/>
              <a:t>pola</a:t>
            </a:r>
            <a:r>
              <a:rPr lang="en-GB" sz="2000" dirty="0"/>
              <a:t> </a:t>
            </a:r>
            <a:r>
              <a:rPr lang="en-GB" sz="2000" dirty="0" err="1"/>
              <a:t>hubungan</a:t>
            </a:r>
            <a:r>
              <a:rPr lang="en-GB" sz="2000" dirty="0"/>
              <a:t> </a:t>
            </a:r>
            <a:r>
              <a:rPr lang="en-GB" sz="2000" dirty="0" err="1"/>
              <a:t>sebab</a:t>
            </a:r>
            <a:r>
              <a:rPr lang="en-GB" sz="2000" dirty="0"/>
              <a:t> </a:t>
            </a:r>
            <a:r>
              <a:rPr lang="en-GB" sz="2000" dirty="0" err="1"/>
              <a:t>akibatnya</a:t>
            </a:r>
            <a:r>
              <a:rPr lang="en-GB" sz="2000" dirty="0"/>
              <a:t>. </a:t>
            </a:r>
          </a:p>
          <a:p>
            <a:pPr marL="228600" lvl="0" indent="-228600" algn="just" rtl="0">
              <a:spcBef>
                <a:spcPts val="1000"/>
              </a:spcBef>
              <a:spcAft>
                <a:spcPts val="0"/>
              </a:spcAft>
              <a:buClr>
                <a:schemeClr val="dk1"/>
              </a:buClr>
              <a:buSzPts val="2800"/>
              <a:buChar char="•"/>
            </a:pPr>
            <a:r>
              <a:rPr lang="en-GB" sz="2000" dirty="0"/>
              <a:t>Diagram Fishbone </a:t>
            </a:r>
            <a:r>
              <a:rPr lang="en-GB" sz="2000" dirty="0" err="1"/>
              <a:t>terdiri</a:t>
            </a:r>
            <a:r>
              <a:rPr lang="en-GB" sz="2000" dirty="0"/>
              <a:t> </a:t>
            </a:r>
            <a:r>
              <a:rPr lang="en-GB" sz="2000" dirty="0" err="1"/>
              <a:t>atas</a:t>
            </a:r>
            <a:r>
              <a:rPr lang="en-GB" sz="2000" dirty="0"/>
              <a:t> </a:t>
            </a:r>
            <a:r>
              <a:rPr lang="en-GB" sz="2000" dirty="0" err="1"/>
              <a:t>kepala</a:t>
            </a:r>
            <a:r>
              <a:rPr lang="en-GB" sz="2000" dirty="0"/>
              <a:t> ikan yang </a:t>
            </a:r>
            <a:r>
              <a:rPr lang="en-GB" sz="2000" dirty="0" err="1"/>
              <a:t>berisi</a:t>
            </a:r>
            <a:r>
              <a:rPr lang="en-GB" sz="2000" dirty="0"/>
              <a:t> </a:t>
            </a:r>
            <a:r>
              <a:rPr lang="en-GB" sz="2000" dirty="0" err="1"/>
              <a:t>tentang</a:t>
            </a:r>
            <a:r>
              <a:rPr lang="en-GB" sz="2000" dirty="0"/>
              <a:t> “</a:t>
            </a:r>
            <a:r>
              <a:rPr lang="en-GB" sz="2000" dirty="0" err="1"/>
              <a:t>akibat</a:t>
            </a:r>
            <a:r>
              <a:rPr lang="en-GB" sz="2000" dirty="0"/>
              <a:t>” dan </a:t>
            </a:r>
            <a:r>
              <a:rPr lang="en-GB" sz="2000" dirty="0" err="1"/>
              <a:t>tulang</a:t>
            </a:r>
            <a:r>
              <a:rPr lang="en-GB" sz="2000" dirty="0"/>
              <a:t> ikan yang </a:t>
            </a:r>
            <a:r>
              <a:rPr lang="en-GB" sz="2000" dirty="0" err="1"/>
              <a:t>berisi</a:t>
            </a:r>
            <a:r>
              <a:rPr lang="en-GB" sz="2000" dirty="0"/>
              <a:t> </a:t>
            </a:r>
            <a:r>
              <a:rPr lang="en-GB" sz="2000" dirty="0" err="1"/>
              <a:t>tentang</a:t>
            </a:r>
            <a:r>
              <a:rPr lang="en-GB" sz="2000" dirty="0"/>
              <a:t> “</a:t>
            </a:r>
            <a:r>
              <a:rPr lang="en-GB" sz="2000" dirty="0" err="1"/>
              <a:t>penyebab</a:t>
            </a:r>
            <a:r>
              <a:rPr lang="en-GB" sz="2000" dirty="0"/>
              <a:t>”</a:t>
            </a:r>
          </a:p>
        </p:txBody>
      </p:sp>
      <p:pic>
        <p:nvPicPr>
          <p:cNvPr id="4" name="Picture 3" descr="Icon&#10;&#10;Description automatically generated">
            <a:extLst>
              <a:ext uri="{FF2B5EF4-FFF2-40B4-BE49-F238E27FC236}">
                <a16:creationId xmlns:a16="http://schemas.microsoft.com/office/drawing/2014/main" id="{B431B928-3F0E-4650-AC4C-9F7BD28CE264}"/>
              </a:ext>
            </a:extLst>
          </p:cNvPr>
          <p:cNvPicPr>
            <a:picLocks noChangeAspect="1"/>
          </p:cNvPicPr>
          <p:nvPr/>
        </p:nvPicPr>
        <p:blipFill rotWithShape="1">
          <a:blip r:embed="rId3"/>
          <a:srcRect r="7442"/>
          <a:stretch/>
        </p:blipFill>
        <p:spPr>
          <a:xfrm>
            <a:off x="5911532" y="2484255"/>
            <a:ext cx="5150277" cy="3714244"/>
          </a:xfrm>
          <a:prstGeom prst="rect">
            <a:avLst/>
          </a:prstGeom>
        </p:spPr>
      </p:pic>
      <p:sp>
        <p:nvSpPr>
          <p:cNvPr id="92" name="Rectangle 9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62;p2">
            <a:extLst>
              <a:ext uri="{FF2B5EF4-FFF2-40B4-BE49-F238E27FC236}">
                <a16:creationId xmlns:a16="http://schemas.microsoft.com/office/drawing/2014/main" id="{8817AA55-B005-4F49-AB70-37B99EBAFB9C}"/>
              </a:ext>
            </a:extLst>
          </p:cNvPr>
          <p:cNvSpPr txBox="1"/>
          <p:nvPr/>
        </p:nvSpPr>
        <p:spPr>
          <a:xfrm>
            <a:off x="280211" y="6504738"/>
            <a:ext cx="12786982" cy="384680"/>
          </a:xfrm>
          <a:prstGeom prst="rect">
            <a:avLst/>
          </a:prstGeom>
          <a:noFill/>
          <a:ln>
            <a:noFill/>
          </a:ln>
        </p:spPr>
        <p:txBody>
          <a:bodyPr spcFirstLastPara="1" wrap="square" lIns="91425" tIns="45700" rIns="91425" bIns="45700" anchor="t" anchorCtr="0">
            <a:spAutoFit/>
          </a:bodyPr>
          <a:lstStyle/>
          <a:p>
            <a:pPr>
              <a:spcAft>
                <a:spcPts val="600"/>
              </a:spcAft>
            </a:pPr>
            <a:r>
              <a:rPr lang="en-ID" b="1" dirty="0" err="1">
                <a:latin typeface="Calibri" panose="020F0502020204030204" pitchFamily="34" charset="0"/>
                <a:cs typeface="Calibri" panose="020F0502020204030204" pitchFamily="34" charset="0"/>
              </a:rPr>
              <a:t>Sumber</a:t>
            </a:r>
            <a:r>
              <a:rPr lang="en-ID" b="1" dirty="0">
                <a:latin typeface="Calibri" panose="020F0502020204030204" pitchFamily="34" charset="0"/>
                <a:cs typeface="Calibri" panose="020F0502020204030204" pitchFamily="34" charset="0"/>
              </a:rPr>
              <a:t> : https://e-learn.adira-corpu.com/pluginfile.php/40733/mod_folder/content/0/E-Book-ALL/QC%20Tools%20Series%20-%20Fishbone%20Diagram.pdf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8"/>
          <p:cNvPicPr preferRelativeResize="0"/>
          <p:nvPr/>
        </p:nvPicPr>
        <p:blipFill rotWithShape="1">
          <a:blip r:embed="rId3">
            <a:alphaModFix/>
          </a:blip>
          <a:srcRect l="7762" t="20800" r="5987" b="17599"/>
          <a:stretch/>
        </p:blipFill>
        <p:spPr>
          <a:xfrm>
            <a:off x="681644" y="219456"/>
            <a:ext cx="10515600" cy="4224528"/>
          </a:xfrm>
          <a:prstGeom prst="rect">
            <a:avLst/>
          </a:prstGeom>
          <a:noFill/>
          <a:ln>
            <a:noFill/>
          </a:ln>
        </p:spPr>
      </p:pic>
      <p:sp>
        <p:nvSpPr>
          <p:cNvPr id="279" name="Google Shape;279;p8"/>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en-GB" b="1" i="1">
                <a:latin typeface="Arial Black"/>
                <a:ea typeface="Arial Black"/>
                <a:cs typeface="Arial Black"/>
                <a:sym typeface="Arial Black"/>
              </a:rPr>
              <a:t>FISHBONE (Diagram Ishikawa)</a:t>
            </a:r>
            <a:endParaRPr>
              <a:latin typeface="Arial Black"/>
              <a:ea typeface="Arial Black"/>
              <a:cs typeface="Arial Black"/>
              <a:sym typeface="Arial Black"/>
            </a:endParaRPr>
          </a:p>
        </p:txBody>
      </p:sp>
      <p:sp>
        <p:nvSpPr>
          <p:cNvPr id="280" name="Google Shape;280;p8"/>
          <p:cNvSpPr txBox="1">
            <a:spLocks noGrp="1"/>
          </p:cNvSpPr>
          <p:nvPr>
            <p:ph type="body" idx="1"/>
          </p:nvPr>
        </p:nvSpPr>
        <p:spPr>
          <a:xfrm>
            <a:off x="8617969" y="3902561"/>
            <a:ext cx="2735831" cy="21491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GB" sz="1600" b="1" dirty="0"/>
              <a:t>Bagian </a:t>
            </a:r>
            <a:r>
              <a:rPr lang="en-GB" sz="1600" b="1" dirty="0" err="1"/>
              <a:t>Kepala</a:t>
            </a:r>
            <a:r>
              <a:rPr lang="en-GB" sz="1600" b="1" dirty="0"/>
              <a:t> Ikan</a:t>
            </a:r>
            <a:endParaRPr dirty="0"/>
          </a:p>
          <a:p>
            <a:pPr marL="0" lvl="0" indent="0" algn="l" rtl="0">
              <a:lnSpc>
                <a:spcPct val="90000"/>
              </a:lnSpc>
              <a:spcBef>
                <a:spcPts val="1000"/>
              </a:spcBef>
              <a:spcAft>
                <a:spcPts val="0"/>
              </a:spcAft>
              <a:buClr>
                <a:schemeClr val="dk1"/>
              </a:buClr>
              <a:buSzPts val="1600"/>
              <a:buNone/>
            </a:pPr>
            <a:r>
              <a:rPr lang="en-GB" sz="1600" dirty="0"/>
              <a:t>Bagian </a:t>
            </a:r>
            <a:r>
              <a:rPr lang="en-GB" sz="1600" dirty="0" err="1"/>
              <a:t>ini</a:t>
            </a:r>
            <a:r>
              <a:rPr lang="en-GB" sz="1600" dirty="0"/>
              <a:t> </a:t>
            </a:r>
            <a:r>
              <a:rPr lang="en-GB" sz="1600" dirty="0" err="1"/>
              <a:t>menunjukkan</a:t>
            </a:r>
            <a:r>
              <a:rPr lang="en-GB" sz="1600" dirty="0"/>
              <a:t> </a:t>
            </a:r>
            <a:r>
              <a:rPr lang="en-GB" sz="1600" b="1" dirty="0" err="1"/>
              <a:t>akibat</a:t>
            </a:r>
            <a:r>
              <a:rPr lang="en-GB" sz="1600" b="1" dirty="0"/>
              <a:t> </a:t>
            </a:r>
            <a:r>
              <a:rPr lang="en-GB" sz="1600" dirty="0" err="1"/>
              <a:t>atau</a:t>
            </a:r>
            <a:r>
              <a:rPr lang="en-GB" sz="1600" dirty="0"/>
              <a:t> </a:t>
            </a:r>
            <a:r>
              <a:rPr lang="en-GB" sz="1600" dirty="0" err="1"/>
              <a:t>persoalan</a:t>
            </a:r>
            <a:r>
              <a:rPr lang="en-GB" sz="1600" dirty="0"/>
              <a:t> yang </a:t>
            </a:r>
            <a:r>
              <a:rPr lang="en-GB" sz="1600" dirty="0" err="1"/>
              <a:t>terjadi</a:t>
            </a:r>
            <a:r>
              <a:rPr lang="en-GB" sz="1600" dirty="0"/>
              <a:t> </a:t>
            </a:r>
            <a:endParaRPr sz="1600" b="1" dirty="0"/>
          </a:p>
          <a:p>
            <a:pPr marL="0" lvl="0" indent="0" algn="l" rtl="0">
              <a:lnSpc>
                <a:spcPct val="90000"/>
              </a:lnSpc>
              <a:spcBef>
                <a:spcPts val="1000"/>
              </a:spcBef>
              <a:spcAft>
                <a:spcPts val="0"/>
              </a:spcAft>
              <a:buClr>
                <a:schemeClr val="dk1"/>
              </a:buClr>
              <a:buSzPts val="1600"/>
              <a:buNone/>
            </a:pPr>
            <a:endParaRPr sz="1600" b="1" dirty="0"/>
          </a:p>
        </p:txBody>
      </p:sp>
      <p:sp>
        <p:nvSpPr>
          <p:cNvPr id="281" name="Google Shape;281;p8"/>
          <p:cNvSpPr/>
          <p:nvPr/>
        </p:nvSpPr>
        <p:spPr>
          <a:xfrm rot="9100562">
            <a:off x="9314107" y="2610035"/>
            <a:ext cx="819690" cy="1321448"/>
          </a:xfrm>
          <a:prstGeom prst="upArrow">
            <a:avLst>
              <a:gd name="adj1" fmla="val 50000"/>
              <a:gd name="adj2" fmla="val 50000"/>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8"/>
          <p:cNvSpPr/>
          <p:nvPr/>
        </p:nvSpPr>
        <p:spPr>
          <a:xfrm rot="5400000">
            <a:off x="4890750" y="2538248"/>
            <a:ext cx="166626" cy="4083759"/>
          </a:xfrm>
          <a:prstGeom prst="rightBracket">
            <a:avLst>
              <a:gd name="adj" fmla="val 8333"/>
            </a:avLst>
          </a:prstGeom>
          <a:no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8"/>
          <p:cNvSpPr txBox="1"/>
          <p:nvPr/>
        </p:nvSpPr>
        <p:spPr>
          <a:xfrm>
            <a:off x="1538297" y="4810486"/>
            <a:ext cx="6554143" cy="1946930"/>
          </a:xfrm>
          <a:prstGeom prst="rect">
            <a:avLst/>
          </a:prstGeom>
          <a:noFill/>
          <a:ln>
            <a:noFill/>
          </a:ln>
        </p:spPr>
        <p:txBody>
          <a:bodyPr spcFirstLastPara="1" wrap="square" lIns="91425" tIns="45700" rIns="91425" bIns="45700" anchor="t" anchorCtr="0">
            <a:normAutofit fontScale="40000" lnSpcReduction="20000"/>
          </a:bodyPr>
          <a:lstStyle/>
          <a:p>
            <a:pPr marL="0" marR="0" lvl="0" indent="0" algn="just" rtl="0">
              <a:lnSpc>
                <a:spcPct val="90000"/>
              </a:lnSpc>
              <a:spcBef>
                <a:spcPts val="0"/>
              </a:spcBef>
              <a:spcAft>
                <a:spcPts val="0"/>
              </a:spcAft>
              <a:buClr>
                <a:schemeClr val="dk1"/>
              </a:buClr>
              <a:buSzPct val="100000"/>
              <a:buFont typeface="Arial"/>
              <a:buNone/>
            </a:pPr>
            <a:r>
              <a:rPr lang="en-GB" sz="4000" b="1" dirty="0">
                <a:solidFill>
                  <a:schemeClr val="dk1"/>
                </a:solidFill>
                <a:latin typeface="Calibri"/>
                <a:ea typeface="Calibri"/>
                <a:cs typeface="Calibri"/>
                <a:sym typeface="Calibri"/>
              </a:rPr>
              <a:t>Bagian </a:t>
            </a:r>
            <a:r>
              <a:rPr lang="en-GB" sz="4000" b="1" dirty="0" err="1">
                <a:solidFill>
                  <a:schemeClr val="dk1"/>
                </a:solidFill>
                <a:latin typeface="Calibri"/>
                <a:ea typeface="Calibri"/>
                <a:cs typeface="Calibri"/>
                <a:sym typeface="Calibri"/>
              </a:rPr>
              <a:t>Tulang</a:t>
            </a:r>
            <a:r>
              <a:rPr lang="en-GB" sz="4000" b="1" dirty="0">
                <a:solidFill>
                  <a:schemeClr val="dk1"/>
                </a:solidFill>
                <a:latin typeface="Calibri"/>
                <a:ea typeface="Calibri"/>
                <a:cs typeface="Calibri"/>
                <a:sym typeface="Calibri"/>
              </a:rPr>
              <a:t> Ikan</a:t>
            </a:r>
            <a:endParaRPr dirty="0"/>
          </a:p>
          <a:p>
            <a:pPr marL="0" marR="0" lvl="0" indent="0" algn="just" rtl="0">
              <a:lnSpc>
                <a:spcPct val="90000"/>
              </a:lnSpc>
              <a:spcBef>
                <a:spcPts val="1000"/>
              </a:spcBef>
              <a:spcAft>
                <a:spcPts val="0"/>
              </a:spcAft>
              <a:buClr>
                <a:schemeClr val="dk1"/>
              </a:buClr>
              <a:buSzPct val="100000"/>
              <a:buFont typeface="Arial"/>
              <a:buNone/>
            </a:pPr>
            <a:r>
              <a:rPr lang="en-GB" sz="4000" dirty="0">
                <a:solidFill>
                  <a:schemeClr val="dk1"/>
                </a:solidFill>
                <a:latin typeface="Calibri"/>
                <a:ea typeface="Calibri"/>
                <a:cs typeface="Calibri"/>
                <a:sym typeface="Calibri"/>
              </a:rPr>
              <a:t>Bagian </a:t>
            </a:r>
            <a:r>
              <a:rPr lang="en-GB" sz="4000" dirty="0" err="1">
                <a:solidFill>
                  <a:schemeClr val="dk1"/>
                </a:solidFill>
                <a:latin typeface="Calibri"/>
                <a:ea typeface="Calibri"/>
                <a:cs typeface="Calibri"/>
                <a:sym typeface="Calibri"/>
              </a:rPr>
              <a:t>ini</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menunjukkan</a:t>
            </a:r>
            <a:r>
              <a:rPr lang="en-GB" sz="4000"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penyebab</a:t>
            </a:r>
            <a:r>
              <a:rPr lang="en-GB" sz="4000" b="1"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dari</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persoalan</a:t>
            </a:r>
            <a:r>
              <a:rPr lang="en-GB" sz="4000" dirty="0">
                <a:solidFill>
                  <a:schemeClr val="dk1"/>
                </a:solidFill>
                <a:latin typeface="Calibri"/>
                <a:ea typeface="Calibri"/>
                <a:cs typeface="Calibri"/>
                <a:sym typeface="Calibri"/>
              </a:rPr>
              <a:t> yang </a:t>
            </a:r>
            <a:r>
              <a:rPr lang="en-GB" sz="4000" dirty="0" err="1">
                <a:solidFill>
                  <a:schemeClr val="dk1"/>
                </a:solidFill>
                <a:latin typeface="Calibri"/>
                <a:ea typeface="Calibri"/>
                <a:cs typeface="Calibri"/>
                <a:sym typeface="Calibri"/>
              </a:rPr>
              <a:t>terjadi</a:t>
            </a:r>
            <a:r>
              <a:rPr lang="en-GB" sz="4000"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ct val="100000"/>
              <a:buFont typeface="Arial"/>
              <a:buNone/>
            </a:pPr>
            <a:r>
              <a:rPr lang="en-GB" sz="4000" dirty="0" err="1">
                <a:solidFill>
                  <a:schemeClr val="dk1"/>
                </a:solidFill>
                <a:latin typeface="Calibri"/>
                <a:ea typeface="Calibri"/>
                <a:cs typeface="Calibri"/>
                <a:sym typeface="Calibri"/>
              </a:rPr>
              <a:t>Faktor</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penyebab</a:t>
            </a:r>
            <a:r>
              <a:rPr lang="en-GB" sz="4000" dirty="0">
                <a:solidFill>
                  <a:schemeClr val="dk1"/>
                </a:solidFill>
                <a:latin typeface="Calibri"/>
                <a:ea typeface="Calibri"/>
                <a:cs typeface="Calibri"/>
                <a:sym typeface="Calibri"/>
              </a:rPr>
              <a:t> yang </a:t>
            </a:r>
            <a:r>
              <a:rPr lang="en-GB" sz="4000" dirty="0" err="1">
                <a:solidFill>
                  <a:schemeClr val="dk1"/>
                </a:solidFill>
                <a:latin typeface="Calibri"/>
                <a:ea typeface="Calibri"/>
                <a:cs typeface="Calibri"/>
                <a:sym typeface="Calibri"/>
              </a:rPr>
              <a:t>dicantumkan</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biasanya</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menggunakan</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pengelompokan</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faktor</a:t>
            </a:r>
            <a:r>
              <a:rPr lang="en-GB" sz="4000" dirty="0">
                <a:solidFill>
                  <a:schemeClr val="dk1"/>
                </a:solidFill>
                <a:latin typeface="Calibri"/>
                <a:ea typeface="Calibri"/>
                <a:cs typeface="Calibri"/>
                <a:sym typeface="Calibri"/>
              </a:rPr>
              <a:t> : </a:t>
            </a:r>
            <a:r>
              <a:rPr lang="en-GB" sz="4000" b="1" dirty="0">
                <a:solidFill>
                  <a:schemeClr val="dk1"/>
                </a:solidFill>
                <a:latin typeface="Calibri"/>
                <a:ea typeface="Calibri"/>
                <a:cs typeface="Calibri"/>
                <a:sym typeface="Calibri"/>
              </a:rPr>
              <a:t>Man, Material, Method, Machine, dan </a:t>
            </a:r>
            <a:r>
              <a:rPr lang="en-GB" sz="4000" b="1" dirty="0" err="1">
                <a:solidFill>
                  <a:schemeClr val="dk1"/>
                </a:solidFill>
                <a:latin typeface="Calibri"/>
                <a:ea typeface="Calibri"/>
                <a:cs typeface="Calibri"/>
                <a:sym typeface="Calibri"/>
              </a:rPr>
              <a:t>Environtment</a:t>
            </a:r>
            <a:r>
              <a:rPr lang="en-GB" sz="4000" b="1" dirty="0">
                <a:solidFill>
                  <a:schemeClr val="dk1"/>
                </a:solidFill>
                <a:latin typeface="Calibri"/>
                <a:ea typeface="Calibri"/>
                <a:cs typeface="Calibri"/>
                <a:sym typeface="Calibri"/>
              </a:rPr>
              <a:t> </a:t>
            </a:r>
            <a:r>
              <a:rPr lang="en-GB" sz="4000" dirty="0">
                <a:solidFill>
                  <a:schemeClr val="dk1"/>
                </a:solidFill>
                <a:latin typeface="Calibri"/>
                <a:ea typeface="Calibri"/>
                <a:cs typeface="Calibri"/>
                <a:sym typeface="Calibri"/>
              </a:rPr>
              <a:t>(</a:t>
            </a:r>
            <a:r>
              <a:rPr lang="en-GB" sz="4000" dirty="0" err="1">
                <a:solidFill>
                  <a:schemeClr val="dk1"/>
                </a:solidFill>
                <a:latin typeface="Calibri"/>
                <a:ea typeface="Calibri"/>
                <a:cs typeface="Calibri"/>
                <a:sym typeface="Calibri"/>
              </a:rPr>
              <a:t>dicantumkan</a:t>
            </a:r>
            <a:r>
              <a:rPr lang="en-GB" sz="4000" dirty="0">
                <a:solidFill>
                  <a:schemeClr val="dk1"/>
                </a:solidFill>
                <a:latin typeface="Calibri"/>
                <a:ea typeface="Calibri"/>
                <a:cs typeface="Calibri"/>
                <a:sym typeface="Calibri"/>
              </a:rPr>
              <a:t> di </a:t>
            </a:r>
            <a:r>
              <a:rPr lang="en-GB" sz="4000" dirty="0" err="1">
                <a:solidFill>
                  <a:schemeClr val="dk1"/>
                </a:solidFill>
                <a:latin typeface="Calibri"/>
                <a:ea typeface="Calibri"/>
                <a:cs typeface="Calibri"/>
                <a:sym typeface="Calibri"/>
              </a:rPr>
              <a:t>duri</a:t>
            </a:r>
            <a:r>
              <a:rPr lang="en-GB" sz="4000" dirty="0">
                <a:solidFill>
                  <a:schemeClr val="dk1"/>
                </a:solidFill>
                <a:latin typeface="Calibri"/>
                <a:ea typeface="Calibri"/>
                <a:cs typeface="Calibri"/>
                <a:sym typeface="Calibri"/>
              </a:rPr>
              <a:t> yang </a:t>
            </a:r>
            <a:r>
              <a:rPr lang="en-GB" sz="4000" dirty="0" err="1">
                <a:solidFill>
                  <a:schemeClr val="dk1"/>
                </a:solidFill>
                <a:latin typeface="Calibri"/>
                <a:ea typeface="Calibri"/>
                <a:cs typeface="Calibri"/>
                <a:sym typeface="Calibri"/>
              </a:rPr>
              <a:t>mengarah</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ke</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tulang</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utama</a:t>
            </a:r>
            <a:r>
              <a:rPr lang="en-GB" sz="4000" dirty="0">
                <a:solidFill>
                  <a:schemeClr val="dk1"/>
                </a:solidFill>
                <a:latin typeface="Calibri"/>
                <a:ea typeface="Calibri"/>
                <a:cs typeface="Calibri"/>
                <a:sym typeface="Calibri"/>
              </a:rPr>
              <a:t>)</a:t>
            </a:r>
            <a:endParaRPr dirty="0"/>
          </a:p>
          <a:p>
            <a:pPr marL="0" marR="0" lvl="0" indent="0" algn="just" rtl="0">
              <a:lnSpc>
                <a:spcPct val="90000"/>
              </a:lnSpc>
              <a:spcBef>
                <a:spcPts val="1000"/>
              </a:spcBef>
              <a:spcAft>
                <a:spcPts val="0"/>
              </a:spcAft>
              <a:buClr>
                <a:schemeClr val="dk1"/>
              </a:buClr>
              <a:buSzPct val="100000"/>
              <a:buFont typeface="Arial"/>
              <a:buNone/>
            </a:pPr>
            <a:r>
              <a:rPr lang="en-GB" sz="4000" dirty="0" err="1">
                <a:solidFill>
                  <a:schemeClr val="dk1"/>
                </a:solidFill>
                <a:latin typeface="Calibri"/>
                <a:ea typeface="Calibri"/>
                <a:cs typeface="Calibri"/>
                <a:sym typeface="Calibri"/>
              </a:rPr>
              <a:t>Melalui</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diskusi</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atau</a:t>
            </a:r>
            <a:r>
              <a:rPr lang="en-GB" sz="4000" dirty="0">
                <a:solidFill>
                  <a:schemeClr val="dk1"/>
                </a:solidFill>
                <a:latin typeface="Calibri"/>
                <a:ea typeface="Calibri"/>
                <a:cs typeface="Calibri"/>
                <a:sym typeface="Calibri"/>
              </a:rPr>
              <a:t> brainstorming, </a:t>
            </a:r>
            <a:r>
              <a:rPr lang="en-GB" sz="4000" dirty="0" err="1">
                <a:solidFill>
                  <a:schemeClr val="dk1"/>
                </a:solidFill>
                <a:latin typeface="Calibri"/>
                <a:ea typeface="Calibri"/>
                <a:cs typeface="Calibri"/>
                <a:sym typeface="Calibri"/>
              </a:rPr>
              <a:t>cantumkan</a:t>
            </a:r>
            <a:r>
              <a:rPr lang="en-GB" sz="4000" dirty="0">
                <a:solidFill>
                  <a:schemeClr val="dk1"/>
                </a:solidFill>
                <a:latin typeface="Calibri"/>
                <a:ea typeface="Calibri"/>
                <a:cs typeface="Calibri"/>
                <a:sym typeface="Calibri"/>
              </a:rPr>
              <a:t> pula </a:t>
            </a:r>
            <a:r>
              <a:rPr lang="en-GB" sz="4000" dirty="0" err="1">
                <a:solidFill>
                  <a:schemeClr val="dk1"/>
                </a:solidFill>
                <a:latin typeface="Calibri"/>
                <a:ea typeface="Calibri"/>
                <a:cs typeface="Calibri"/>
                <a:sym typeface="Calibri"/>
              </a:rPr>
              <a:t>penyebab</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dari</a:t>
            </a:r>
            <a:r>
              <a:rPr lang="en-GB" sz="4000" dirty="0">
                <a:solidFill>
                  <a:schemeClr val="dk1"/>
                </a:solidFill>
                <a:latin typeface="Calibri"/>
                <a:ea typeface="Calibri"/>
                <a:cs typeface="Calibri"/>
                <a:sym typeface="Calibri"/>
              </a:rPr>
              <a:t> masing-masing </a:t>
            </a:r>
            <a:r>
              <a:rPr lang="en-GB" sz="4000" dirty="0" err="1">
                <a:solidFill>
                  <a:schemeClr val="dk1"/>
                </a:solidFill>
                <a:latin typeface="Calibri"/>
                <a:ea typeface="Calibri"/>
                <a:cs typeface="Calibri"/>
                <a:sym typeface="Calibri"/>
              </a:rPr>
              <a:t>pengelompokan</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faktor</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tersebut</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dicantumkan</a:t>
            </a:r>
            <a:r>
              <a:rPr lang="en-GB" sz="4000" dirty="0">
                <a:solidFill>
                  <a:schemeClr val="dk1"/>
                </a:solidFill>
                <a:latin typeface="Calibri"/>
                <a:ea typeface="Calibri"/>
                <a:cs typeface="Calibri"/>
                <a:sym typeface="Calibri"/>
              </a:rPr>
              <a:t> di </a:t>
            </a:r>
            <a:r>
              <a:rPr lang="en-GB" sz="4000" dirty="0" err="1">
                <a:solidFill>
                  <a:schemeClr val="dk1"/>
                </a:solidFill>
                <a:latin typeface="Calibri"/>
                <a:ea typeface="Calibri"/>
                <a:cs typeface="Calibri"/>
                <a:sym typeface="Calibri"/>
              </a:rPr>
              <a:t>cabang</a:t>
            </a:r>
            <a:r>
              <a:rPr lang="en-GB" sz="4000" dirty="0">
                <a:solidFill>
                  <a:schemeClr val="dk1"/>
                </a:solidFill>
                <a:latin typeface="Calibri"/>
                <a:ea typeface="Calibri"/>
                <a:cs typeface="Calibri"/>
                <a:sym typeface="Calibri"/>
              </a:rPr>
              <a:t> </a:t>
            </a:r>
            <a:r>
              <a:rPr lang="en-GB" sz="4000" dirty="0" err="1">
                <a:solidFill>
                  <a:schemeClr val="dk1"/>
                </a:solidFill>
                <a:latin typeface="Calibri"/>
                <a:ea typeface="Calibri"/>
                <a:cs typeface="Calibri"/>
                <a:sym typeface="Calibri"/>
              </a:rPr>
              <a:t>duri</a:t>
            </a:r>
            <a:r>
              <a:rPr lang="en-GB" sz="4000" dirty="0">
                <a:solidFill>
                  <a:schemeClr val="dk1"/>
                </a:solidFill>
                <a:latin typeface="Calibri"/>
                <a:ea typeface="Calibri"/>
                <a:cs typeface="Calibri"/>
                <a:sym typeface="Calibri"/>
              </a:rPr>
              <a:t>)</a:t>
            </a:r>
            <a:endParaRPr dirty="0"/>
          </a:p>
        </p:txBody>
      </p:sp>
      <p:sp>
        <p:nvSpPr>
          <p:cNvPr id="8" name="Google Shape;162;p2">
            <a:extLst>
              <a:ext uri="{FF2B5EF4-FFF2-40B4-BE49-F238E27FC236}">
                <a16:creationId xmlns:a16="http://schemas.microsoft.com/office/drawing/2014/main" id="{DA45233F-0687-4255-9265-FEBDE853AB1C}"/>
              </a:ext>
            </a:extLst>
          </p:cNvPr>
          <p:cNvSpPr txBox="1"/>
          <p:nvPr/>
        </p:nvSpPr>
        <p:spPr>
          <a:xfrm>
            <a:off x="280211" y="6504738"/>
            <a:ext cx="12786982" cy="384680"/>
          </a:xfrm>
          <a:prstGeom prst="rect">
            <a:avLst/>
          </a:prstGeom>
          <a:noFill/>
          <a:ln>
            <a:noFill/>
          </a:ln>
        </p:spPr>
        <p:txBody>
          <a:bodyPr spcFirstLastPara="1" wrap="square" lIns="91425" tIns="45700" rIns="91425" bIns="45700" anchor="t" anchorCtr="0">
            <a:spAutoFit/>
          </a:bodyPr>
          <a:lstStyle/>
          <a:p>
            <a:pPr>
              <a:spcAft>
                <a:spcPts val="600"/>
              </a:spcAft>
            </a:pPr>
            <a:r>
              <a:rPr lang="en-ID" b="1" dirty="0" err="1">
                <a:latin typeface="Calibri" panose="020F0502020204030204" pitchFamily="34" charset="0"/>
                <a:cs typeface="Calibri" panose="020F0502020204030204" pitchFamily="34" charset="0"/>
              </a:rPr>
              <a:t>Sumber</a:t>
            </a:r>
            <a:r>
              <a:rPr lang="en-ID" b="1" dirty="0">
                <a:latin typeface="Calibri" panose="020F0502020204030204" pitchFamily="34" charset="0"/>
                <a:cs typeface="Calibri" panose="020F0502020204030204" pitchFamily="34" charset="0"/>
              </a:rPr>
              <a:t> : https://e-learn.adira-corpu.com/pluginfile.php/40733/mod_folder/content/0/E-Book-ALL/QC%20Tools%20Series%20-%20Fishbone%20Diagram.pdf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7"/>
        <p:cNvGrpSpPr/>
        <p:nvPr/>
      </p:nvGrpSpPr>
      <p:grpSpPr>
        <a:xfrm>
          <a:off x="0" y="0"/>
          <a:ext cx="0" cy="0"/>
          <a:chOff x="0" y="0"/>
          <a:chExt cx="0" cy="0"/>
        </a:xfrm>
      </p:grpSpPr>
      <p:sp useBgFill="1">
        <p:nvSpPr>
          <p:cNvPr id="291" name="Rectangle 16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Google Shape;288;p9"/>
          <p:cNvSpPr txBox="1">
            <a:spLocks noGrp="1"/>
          </p:cNvSpPr>
          <p:nvPr>
            <p:ph type="title"/>
          </p:nvPr>
        </p:nvSpPr>
        <p:spPr>
          <a:xfrm>
            <a:off x="793662" y="386930"/>
            <a:ext cx="10066122" cy="1298448"/>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4400"/>
              <a:buFont typeface="Arial Black"/>
              <a:buNone/>
            </a:pPr>
            <a:r>
              <a:rPr lang="en-GB" sz="4800" b="1">
                <a:latin typeface="Arial Black"/>
                <a:ea typeface="Arial Black"/>
                <a:cs typeface="Arial Black"/>
                <a:sym typeface="Arial Black"/>
              </a:rPr>
              <a:t>Matriks TOWS</a:t>
            </a:r>
            <a:endParaRPr lang="en-GB" sz="4800">
              <a:latin typeface="Arial Black"/>
              <a:ea typeface="Arial Black"/>
              <a:cs typeface="Arial Black"/>
              <a:sym typeface="Arial Black"/>
            </a:endParaRPr>
          </a:p>
        </p:txBody>
      </p:sp>
      <p:sp>
        <p:nvSpPr>
          <p:cNvPr id="292" name="Rectangle 16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16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Google Shape;289;p9"/>
          <p:cNvSpPr txBox="1">
            <a:spLocks noGrp="1"/>
          </p:cNvSpPr>
          <p:nvPr>
            <p:ph type="body" idx="1"/>
          </p:nvPr>
        </p:nvSpPr>
        <p:spPr>
          <a:xfrm>
            <a:off x="737407" y="2272710"/>
            <a:ext cx="5014788" cy="4166651"/>
          </a:xfrm>
          <a:prstGeom prst="rect">
            <a:avLst/>
          </a:prstGeom>
        </p:spPr>
        <p:txBody>
          <a:bodyPr spcFirstLastPara="1" lIns="91425" tIns="45700" rIns="91425" bIns="45700" anchor="ctr" anchorCtr="0">
            <a:normAutofit/>
          </a:bodyPr>
          <a:lstStyle/>
          <a:p>
            <a:pPr marL="0" lvl="0" indent="0" algn="just" rtl="0">
              <a:spcBef>
                <a:spcPts val="0"/>
              </a:spcBef>
              <a:spcAft>
                <a:spcPts val="0"/>
              </a:spcAft>
              <a:buClr>
                <a:schemeClr val="dk1"/>
              </a:buClr>
              <a:buSzPct val="100000"/>
              <a:buNone/>
            </a:pPr>
            <a:r>
              <a:rPr lang="en-GB" sz="1200" b="1" dirty="0" err="1">
                <a:latin typeface="Calibri" panose="020F0502020204030204" pitchFamily="34" charset="0"/>
                <a:ea typeface="Times New Roman"/>
                <a:cs typeface="Calibri" panose="020F0502020204030204" pitchFamily="34" charset="0"/>
                <a:sym typeface="Times New Roman"/>
              </a:rPr>
              <a:t>Matriks</a:t>
            </a:r>
            <a:r>
              <a:rPr lang="en-GB" sz="1200" b="1" dirty="0">
                <a:latin typeface="Calibri" panose="020F0502020204030204" pitchFamily="34" charset="0"/>
                <a:ea typeface="Times New Roman"/>
                <a:cs typeface="Calibri" panose="020F0502020204030204" pitchFamily="34" charset="0"/>
                <a:sym typeface="Times New Roman"/>
              </a:rPr>
              <a:t> </a:t>
            </a:r>
            <a:r>
              <a:rPr lang="en-GB" sz="1200" b="1" i="1" dirty="0">
                <a:latin typeface="Calibri" panose="020F0502020204030204" pitchFamily="34" charset="0"/>
                <a:ea typeface="Times New Roman"/>
                <a:cs typeface="Calibri" panose="020F0502020204030204" pitchFamily="34" charset="0"/>
                <a:sym typeface="Times New Roman"/>
              </a:rPr>
              <a:t>Threats-Opportunities-Weakness-Strengths</a:t>
            </a:r>
            <a:r>
              <a:rPr lang="en-GB" sz="1200" b="1" dirty="0">
                <a:latin typeface="Calibri" panose="020F0502020204030204" pitchFamily="34" charset="0"/>
                <a:ea typeface="Times New Roman"/>
                <a:cs typeface="Calibri" panose="020F0502020204030204" pitchFamily="34" charset="0"/>
                <a:sym typeface="Times New Roman"/>
              </a:rPr>
              <a:t> (TOWS)</a:t>
            </a:r>
            <a:endParaRPr lang="en-GB" sz="1200" dirty="0">
              <a:latin typeface="Calibri" panose="020F0502020204030204" pitchFamily="34" charset="0"/>
              <a:cs typeface="Calibri" panose="020F0502020204030204" pitchFamily="34" charset="0"/>
              <a:sym typeface="Calibri"/>
            </a:endParaRPr>
          </a:p>
          <a:p>
            <a:pPr marL="0" lvl="0" indent="0" algn="just" rtl="0">
              <a:spcBef>
                <a:spcPts val="800"/>
              </a:spcBef>
              <a:spcAft>
                <a:spcPts val="0"/>
              </a:spcAft>
              <a:buClr>
                <a:schemeClr val="dk1"/>
              </a:buClr>
              <a:buSzPct val="100000"/>
              <a:buNone/>
            </a:pPr>
            <a:r>
              <a:rPr lang="en-GB" sz="1200" dirty="0" err="1">
                <a:latin typeface="Calibri" panose="020F0502020204030204" pitchFamily="34" charset="0"/>
                <a:ea typeface="Times New Roman"/>
                <a:cs typeface="Calibri" panose="020F0502020204030204" pitchFamily="34" charset="0"/>
                <a:sym typeface="Times New Roman"/>
              </a:rPr>
              <a:t>Matriks</a:t>
            </a:r>
            <a:r>
              <a:rPr lang="en-GB" sz="1200" dirty="0">
                <a:latin typeface="Calibri" panose="020F0502020204030204" pitchFamily="34" charset="0"/>
                <a:ea typeface="Times New Roman"/>
                <a:cs typeface="Calibri" panose="020F0502020204030204" pitchFamily="34" charset="0"/>
                <a:sym typeface="Times New Roman"/>
              </a:rPr>
              <a:t> TOWS </a:t>
            </a:r>
            <a:r>
              <a:rPr lang="en-GB" sz="1200" dirty="0" err="1">
                <a:latin typeface="Calibri" panose="020F0502020204030204" pitchFamily="34" charset="0"/>
                <a:ea typeface="Times New Roman"/>
                <a:cs typeface="Calibri" panose="020F0502020204030204" pitchFamily="34" charset="0"/>
                <a:sym typeface="Times New Roman"/>
              </a:rPr>
              <a:t>merupakan</a:t>
            </a:r>
            <a:r>
              <a:rPr lang="en-GB" sz="1200" dirty="0">
                <a:latin typeface="Calibri" panose="020F0502020204030204" pitchFamily="34" charset="0"/>
                <a:ea typeface="Times New Roman"/>
                <a:cs typeface="Calibri" panose="020F0502020204030204" pitchFamily="34" charset="0"/>
                <a:sym typeface="Times New Roman"/>
              </a:rPr>
              <a:t> salah </a:t>
            </a:r>
            <a:r>
              <a:rPr lang="en-GB" sz="1200" dirty="0" err="1">
                <a:latin typeface="Calibri" panose="020F0502020204030204" pitchFamily="34" charset="0"/>
                <a:ea typeface="Times New Roman"/>
                <a:cs typeface="Calibri" panose="020F0502020204030204" pitchFamily="34" charset="0"/>
                <a:sym typeface="Times New Roman"/>
              </a:rPr>
              <a:t>satu</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alat</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analisis</a:t>
            </a:r>
            <a:r>
              <a:rPr lang="en-GB" sz="1200" dirty="0">
                <a:latin typeface="Calibri" panose="020F0502020204030204" pitchFamily="34" charset="0"/>
                <a:ea typeface="Times New Roman"/>
                <a:cs typeface="Calibri" panose="020F0502020204030204" pitchFamily="34" charset="0"/>
                <a:sym typeface="Times New Roman"/>
              </a:rPr>
              <a:t> yang </a:t>
            </a:r>
            <a:r>
              <a:rPr lang="en-GB" sz="1200" dirty="0" err="1">
                <a:latin typeface="Calibri" panose="020F0502020204030204" pitchFamily="34" charset="0"/>
                <a:ea typeface="Times New Roman"/>
                <a:cs typeface="Calibri" panose="020F0502020204030204" pitchFamily="34" charset="0"/>
                <a:sym typeface="Times New Roman"/>
              </a:rPr>
              <a:t>dapat</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membantu</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manajer</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perusahaan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untuk</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merumuskan</a:t>
            </a:r>
            <a:r>
              <a:rPr lang="en-GB" sz="1200" dirty="0">
                <a:latin typeface="Calibri" panose="020F0502020204030204" pitchFamily="34" charset="0"/>
                <a:ea typeface="Times New Roman"/>
                <a:cs typeface="Calibri" panose="020F0502020204030204" pitchFamily="34" charset="0"/>
                <a:sym typeface="Times New Roman"/>
              </a:rPr>
              <a:t> strategi. </a:t>
            </a:r>
            <a:r>
              <a:rPr lang="en-GB" sz="1200" dirty="0" err="1">
                <a:latin typeface="Calibri" panose="020F0502020204030204" pitchFamily="34" charset="0"/>
                <a:ea typeface="Times New Roman"/>
                <a:cs typeface="Calibri" panose="020F0502020204030204" pitchFamily="34" charset="0"/>
                <a:sym typeface="Times New Roman"/>
              </a:rPr>
              <a:t>Matriks</a:t>
            </a:r>
            <a:r>
              <a:rPr lang="en-GB" sz="1200" dirty="0">
                <a:latin typeface="Calibri" panose="020F0502020204030204" pitchFamily="34" charset="0"/>
                <a:ea typeface="Times New Roman"/>
                <a:cs typeface="Calibri" panose="020F0502020204030204" pitchFamily="34" charset="0"/>
                <a:sym typeface="Times New Roman"/>
              </a:rPr>
              <a:t> TOWS </a:t>
            </a:r>
            <a:r>
              <a:rPr lang="en-GB" sz="1200" dirty="0" err="1">
                <a:latin typeface="Calibri" panose="020F0502020204030204" pitchFamily="34" charset="0"/>
                <a:ea typeface="Times New Roman"/>
                <a:cs typeface="Calibri" panose="020F0502020204030204" pitchFamily="34" charset="0"/>
                <a:sym typeface="Times New Roman"/>
              </a:rPr>
              <a:t>terdiri</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atas</a:t>
            </a:r>
            <a:r>
              <a:rPr lang="en-GB" sz="1200" dirty="0">
                <a:latin typeface="Calibri" panose="020F0502020204030204" pitchFamily="34" charset="0"/>
                <a:ea typeface="Times New Roman"/>
                <a:cs typeface="Calibri" panose="020F0502020204030204" pitchFamily="34" charset="0"/>
                <a:sym typeface="Times New Roman"/>
              </a:rPr>
              <a:t> 9 </a:t>
            </a:r>
            <a:r>
              <a:rPr lang="en-GB" sz="1200" dirty="0" err="1">
                <a:latin typeface="Calibri" panose="020F0502020204030204" pitchFamily="34" charset="0"/>
                <a:ea typeface="Times New Roman"/>
                <a:cs typeface="Calibri" panose="020F0502020204030204" pitchFamily="34" charset="0"/>
                <a:sym typeface="Times New Roman"/>
              </a:rPr>
              <a:t>sel</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yaitu</a:t>
            </a:r>
            <a:r>
              <a:rPr lang="en-GB" sz="1200" dirty="0">
                <a:latin typeface="Calibri" panose="020F0502020204030204" pitchFamily="34" charset="0"/>
                <a:ea typeface="Times New Roman"/>
                <a:cs typeface="Calibri" panose="020F0502020204030204" pitchFamily="34" charset="0"/>
                <a:sym typeface="Times New Roman"/>
              </a:rPr>
              <a:t> 4 </a:t>
            </a:r>
            <a:r>
              <a:rPr lang="en-GB" sz="1200" dirty="0" err="1">
                <a:latin typeface="Calibri" panose="020F0502020204030204" pitchFamily="34" charset="0"/>
                <a:ea typeface="Times New Roman"/>
                <a:cs typeface="Calibri" panose="020F0502020204030204" pitchFamily="34" charset="0"/>
                <a:sym typeface="Times New Roman"/>
              </a:rPr>
              <a:t>sel</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faktor</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utama</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kekuatan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kelemahan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peluang</a:t>
            </a:r>
            <a:r>
              <a:rPr lang="en-GB" sz="1200" dirty="0">
                <a:latin typeface="Calibri" panose="020F0502020204030204" pitchFamily="34" charset="0"/>
                <a:ea typeface="Times New Roman"/>
                <a:cs typeface="Calibri" panose="020F0502020204030204" pitchFamily="34" charset="0"/>
                <a:sym typeface="Times New Roman"/>
              </a:rPr>
              <a:t>, dan </a:t>
            </a:r>
            <a:r>
              <a:rPr lang="en-GB" sz="1200" dirty="0" err="1">
                <a:latin typeface="Calibri" panose="020F0502020204030204" pitchFamily="34" charset="0"/>
                <a:ea typeface="Times New Roman"/>
                <a:cs typeface="Calibri" panose="020F0502020204030204" pitchFamily="34" charset="0"/>
                <a:sym typeface="Times New Roman"/>
              </a:rPr>
              <a:t>ancaman</a:t>
            </a:r>
            <a:r>
              <a:rPr lang="en-GB" sz="1200" dirty="0">
                <a:latin typeface="Calibri" panose="020F0502020204030204" pitchFamily="34" charset="0"/>
                <a:ea typeface="Times New Roman"/>
                <a:cs typeface="Calibri" panose="020F0502020204030204" pitchFamily="34" charset="0"/>
                <a:sym typeface="Times New Roman"/>
              </a:rPr>
              <a:t>), 4 </a:t>
            </a:r>
            <a:r>
              <a:rPr lang="en-GB" sz="1200" dirty="0" err="1">
                <a:latin typeface="Calibri" panose="020F0502020204030204" pitchFamily="34" charset="0"/>
                <a:ea typeface="Times New Roman"/>
                <a:cs typeface="Calibri" panose="020F0502020204030204" pitchFamily="34" charset="0"/>
                <a:sym typeface="Times New Roman"/>
              </a:rPr>
              <a:t>sel</a:t>
            </a:r>
            <a:r>
              <a:rPr lang="en-GB" sz="1200" dirty="0">
                <a:latin typeface="Calibri" panose="020F0502020204030204" pitchFamily="34" charset="0"/>
                <a:ea typeface="Times New Roman"/>
                <a:cs typeface="Calibri" panose="020F0502020204030204" pitchFamily="34" charset="0"/>
                <a:sym typeface="Times New Roman"/>
              </a:rPr>
              <a:t> strategi (SO, WO, ST, dan WT) dan 1 </a:t>
            </a:r>
            <a:r>
              <a:rPr lang="en-GB" sz="1200" dirty="0" err="1">
                <a:latin typeface="Calibri" panose="020F0502020204030204" pitchFamily="34" charset="0"/>
                <a:ea typeface="Times New Roman"/>
                <a:cs typeface="Calibri" panose="020F0502020204030204" pitchFamily="34" charset="0"/>
                <a:sym typeface="Times New Roman"/>
              </a:rPr>
              <a:t>sel</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kosong</a:t>
            </a:r>
            <a:r>
              <a:rPr lang="en-GB" sz="1200" dirty="0">
                <a:latin typeface="Calibri" panose="020F0502020204030204" pitchFamily="34" charset="0"/>
                <a:ea typeface="Times New Roman"/>
                <a:cs typeface="Calibri" panose="020F0502020204030204" pitchFamily="34" charset="0"/>
                <a:sym typeface="Times New Roman"/>
              </a:rPr>
              <a:t> di </a:t>
            </a:r>
            <a:r>
              <a:rPr lang="en-GB" sz="1200" dirty="0" err="1">
                <a:latin typeface="Calibri" panose="020F0502020204030204" pitchFamily="34" charset="0"/>
                <a:ea typeface="Times New Roman"/>
                <a:cs typeface="Calibri" panose="020F0502020204030204" pitchFamily="34" charset="0"/>
                <a:sym typeface="Times New Roman"/>
              </a:rPr>
              <a:t>sebelah</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kiri</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atas</a:t>
            </a:r>
            <a:r>
              <a:rPr lang="en-GB" sz="1200" dirty="0">
                <a:latin typeface="Calibri" panose="020F0502020204030204" pitchFamily="34" charset="0"/>
                <a:ea typeface="Times New Roman"/>
                <a:cs typeface="Calibri" panose="020F0502020204030204" pitchFamily="34" charset="0"/>
                <a:sym typeface="Times New Roman"/>
              </a:rPr>
              <a:t>. </a:t>
            </a:r>
          </a:p>
          <a:p>
            <a:pPr marL="0" lvl="0" indent="0" algn="just" rtl="0">
              <a:spcBef>
                <a:spcPts val="800"/>
              </a:spcBef>
              <a:spcAft>
                <a:spcPts val="0"/>
              </a:spcAft>
              <a:buClr>
                <a:schemeClr val="dk1"/>
              </a:buClr>
              <a:buSzPct val="100000"/>
              <a:buNone/>
            </a:pPr>
            <a:r>
              <a:rPr lang="en-GB" sz="1200" dirty="0" err="1">
                <a:latin typeface="Calibri" panose="020F0502020204030204" pitchFamily="34" charset="0"/>
                <a:ea typeface="Times New Roman"/>
                <a:cs typeface="Calibri" panose="020F0502020204030204" pitchFamily="34" charset="0"/>
                <a:sym typeface="Times New Roman"/>
              </a:rPr>
              <a:t>Matriks</a:t>
            </a:r>
            <a:r>
              <a:rPr lang="en-GB" sz="1200" dirty="0">
                <a:latin typeface="Calibri" panose="020F0502020204030204" pitchFamily="34" charset="0"/>
                <a:ea typeface="Times New Roman"/>
                <a:cs typeface="Calibri" panose="020F0502020204030204" pitchFamily="34" charset="0"/>
                <a:sym typeface="Times New Roman"/>
              </a:rPr>
              <a:t> TOWS </a:t>
            </a:r>
            <a:r>
              <a:rPr lang="en-GB" sz="1200" dirty="0" err="1">
                <a:latin typeface="Calibri" panose="020F0502020204030204" pitchFamily="34" charset="0"/>
                <a:ea typeface="Times New Roman"/>
                <a:cs typeface="Calibri" panose="020F0502020204030204" pitchFamily="34" charset="0"/>
                <a:sym typeface="Times New Roman"/>
              </a:rPr>
              <a:t>ini</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dapat</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menggambarkan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empat</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macam</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tipe</a:t>
            </a:r>
            <a:r>
              <a:rPr lang="en-GB" sz="1200" dirty="0">
                <a:latin typeface="Calibri" panose="020F0502020204030204" pitchFamily="34" charset="0"/>
                <a:ea typeface="Times New Roman"/>
                <a:cs typeface="Calibri" panose="020F0502020204030204" pitchFamily="34" charset="0"/>
                <a:sym typeface="Times New Roman"/>
              </a:rPr>
              <a:t> strategi </a:t>
            </a:r>
            <a:r>
              <a:rPr lang="en-GB" sz="1200" dirty="0" err="1">
                <a:latin typeface="Calibri" panose="020F0502020204030204" pitchFamily="34" charset="0"/>
                <a:ea typeface="Times New Roman"/>
                <a:cs typeface="Calibri" panose="020F0502020204030204" pitchFamily="34" charset="0"/>
                <a:sym typeface="Times New Roman"/>
              </a:rPr>
              <a:t>yaitu</a:t>
            </a:r>
            <a:r>
              <a:rPr lang="en-GB" sz="1200" dirty="0">
                <a:latin typeface="Calibri" panose="020F0502020204030204" pitchFamily="34" charset="0"/>
                <a:ea typeface="Times New Roman"/>
                <a:cs typeface="Calibri" panose="020F0502020204030204" pitchFamily="34" charset="0"/>
                <a:sym typeface="Times New Roman"/>
              </a:rPr>
              <a:t> :</a:t>
            </a:r>
            <a:endParaRPr lang="en-GB" sz="1200" dirty="0">
              <a:latin typeface="Calibri" panose="020F0502020204030204" pitchFamily="34" charset="0"/>
              <a:cs typeface="Calibri" panose="020F0502020204030204" pitchFamily="34" charset="0"/>
              <a:sym typeface="Calibri"/>
            </a:endParaRPr>
          </a:p>
          <a:p>
            <a:pPr marL="342900" lvl="0" indent="-342900" algn="just" rtl="0">
              <a:spcBef>
                <a:spcPts val="800"/>
              </a:spcBef>
              <a:spcAft>
                <a:spcPts val="0"/>
              </a:spcAft>
              <a:buClr>
                <a:schemeClr val="dk1"/>
              </a:buClr>
              <a:buSzPct val="100000"/>
              <a:buFont typeface="Calibri"/>
              <a:buAutoNum type="arabicPeriod"/>
            </a:pPr>
            <a:r>
              <a:rPr lang="en-GB" sz="1200" b="1" dirty="0">
                <a:latin typeface="Calibri" panose="020F0502020204030204" pitchFamily="34" charset="0"/>
                <a:ea typeface="Times New Roman"/>
                <a:cs typeface="Calibri" panose="020F0502020204030204" pitchFamily="34" charset="0"/>
                <a:sym typeface="Times New Roman"/>
              </a:rPr>
              <a:t>Strategi SO</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atau</a:t>
            </a:r>
            <a:r>
              <a:rPr lang="en-GB" sz="1200" dirty="0">
                <a:latin typeface="Calibri" panose="020F0502020204030204" pitchFamily="34" charset="0"/>
                <a:ea typeface="Times New Roman"/>
                <a:cs typeface="Calibri" panose="020F0502020204030204" pitchFamily="34" charset="0"/>
                <a:sym typeface="Times New Roman"/>
              </a:rPr>
              <a:t> </a:t>
            </a:r>
            <a:r>
              <a:rPr lang="en-GB" sz="1200" b="1" dirty="0">
                <a:latin typeface="Calibri" panose="020F0502020204030204" pitchFamily="34" charset="0"/>
                <a:ea typeface="Times New Roman"/>
                <a:cs typeface="Calibri" panose="020F0502020204030204" pitchFamily="34" charset="0"/>
                <a:sym typeface="Times New Roman"/>
              </a:rPr>
              <a:t>strategi </a:t>
            </a:r>
            <a:r>
              <a:rPr lang="en-GB" sz="1200" b="1" dirty="0" err="1">
                <a:latin typeface="Calibri" panose="020F0502020204030204" pitchFamily="34" charset="0"/>
                <a:ea typeface="Times New Roman"/>
                <a:cs typeface="Calibri" panose="020F0502020204030204" pitchFamily="34" charset="0"/>
                <a:sym typeface="Times New Roman"/>
              </a:rPr>
              <a:t>kekuatan-peluang</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yaitu</a:t>
            </a:r>
            <a:r>
              <a:rPr lang="en-GB" sz="1200" dirty="0">
                <a:latin typeface="Calibri" panose="020F0502020204030204" pitchFamily="34" charset="0"/>
                <a:ea typeface="Times New Roman"/>
                <a:cs typeface="Calibri" panose="020F0502020204030204" pitchFamily="34" charset="0"/>
                <a:sym typeface="Times New Roman"/>
              </a:rPr>
              <a:t> strategi yang </a:t>
            </a:r>
            <a:r>
              <a:rPr lang="en-GB" sz="1200" dirty="0" err="1">
                <a:latin typeface="Calibri" panose="020F0502020204030204" pitchFamily="34" charset="0"/>
                <a:ea typeface="Times New Roman"/>
                <a:cs typeface="Calibri" panose="020F0502020204030204" pitchFamily="34" charset="0"/>
                <a:sym typeface="Times New Roman"/>
              </a:rPr>
              <a:t>menggunakan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kekuatan</a:t>
            </a:r>
            <a:r>
              <a:rPr lang="en-GB" sz="1200" dirty="0">
                <a:latin typeface="Calibri" panose="020F0502020204030204" pitchFamily="34" charset="0"/>
                <a:ea typeface="Times New Roman"/>
                <a:cs typeface="Calibri" panose="020F0502020204030204" pitchFamily="34" charset="0"/>
                <a:sym typeface="Times New Roman"/>
              </a:rPr>
              <a:t> internal </a:t>
            </a:r>
            <a:r>
              <a:rPr lang="en-GB" sz="1200" dirty="0" err="1">
                <a:latin typeface="Calibri" panose="020F0502020204030204" pitchFamily="34" charset="0"/>
                <a:ea typeface="Times New Roman"/>
                <a:cs typeface="Calibri" panose="020F0502020204030204" pitchFamily="34" charset="0"/>
                <a:sym typeface="Times New Roman"/>
              </a:rPr>
              <a:t>perusahaan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utnuk</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memanfaatkan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peluang</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eksternal</a:t>
            </a:r>
            <a:r>
              <a:rPr lang="en-GB" sz="1200" dirty="0">
                <a:latin typeface="Calibri" panose="020F0502020204030204" pitchFamily="34" charset="0"/>
                <a:ea typeface="Times New Roman"/>
                <a:cs typeface="Calibri" panose="020F0502020204030204" pitchFamily="34" charset="0"/>
                <a:sym typeface="Times New Roman"/>
              </a:rPr>
              <a:t>.</a:t>
            </a:r>
            <a:endParaRPr lang="en-GB" sz="1200" dirty="0">
              <a:latin typeface="Calibri" panose="020F0502020204030204" pitchFamily="34" charset="0"/>
              <a:cs typeface="Calibri" panose="020F0502020204030204" pitchFamily="34" charset="0"/>
              <a:sym typeface="Calibri"/>
            </a:endParaRPr>
          </a:p>
          <a:p>
            <a:pPr marL="342900" lvl="0" indent="-342900" algn="just" rtl="0">
              <a:spcBef>
                <a:spcPts val="0"/>
              </a:spcBef>
              <a:spcAft>
                <a:spcPts val="0"/>
              </a:spcAft>
              <a:buClr>
                <a:schemeClr val="dk1"/>
              </a:buClr>
              <a:buSzPct val="100000"/>
              <a:buFont typeface="Calibri"/>
              <a:buAutoNum type="arabicPeriod"/>
            </a:pPr>
            <a:r>
              <a:rPr lang="en-GB" sz="1200" b="1" dirty="0">
                <a:latin typeface="Calibri" panose="020F0502020204030204" pitchFamily="34" charset="0"/>
                <a:ea typeface="Times New Roman"/>
                <a:cs typeface="Calibri" panose="020F0502020204030204" pitchFamily="34" charset="0"/>
                <a:sym typeface="Times New Roman"/>
              </a:rPr>
              <a:t>Strategi WO</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atau</a:t>
            </a:r>
            <a:r>
              <a:rPr lang="en-GB" sz="1200" dirty="0">
                <a:latin typeface="Calibri" panose="020F0502020204030204" pitchFamily="34" charset="0"/>
                <a:ea typeface="Times New Roman"/>
                <a:cs typeface="Calibri" panose="020F0502020204030204" pitchFamily="34" charset="0"/>
                <a:sym typeface="Times New Roman"/>
              </a:rPr>
              <a:t> </a:t>
            </a:r>
            <a:r>
              <a:rPr lang="en-GB" sz="1200" b="1" dirty="0">
                <a:latin typeface="Calibri" panose="020F0502020204030204" pitchFamily="34" charset="0"/>
                <a:ea typeface="Times New Roman"/>
                <a:cs typeface="Calibri" panose="020F0502020204030204" pitchFamily="34" charset="0"/>
                <a:sym typeface="Times New Roman"/>
              </a:rPr>
              <a:t>strategi </a:t>
            </a:r>
            <a:r>
              <a:rPr lang="en-GB" sz="1200" b="1" dirty="0" err="1">
                <a:latin typeface="Calibri" panose="020F0502020204030204" pitchFamily="34" charset="0"/>
                <a:ea typeface="Times New Roman"/>
                <a:cs typeface="Calibri" panose="020F0502020204030204" pitchFamily="34" charset="0"/>
                <a:sym typeface="Times New Roman"/>
              </a:rPr>
              <a:t>kelemahan-peluang</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yaitu</a:t>
            </a:r>
            <a:r>
              <a:rPr lang="en-GB" sz="1200" dirty="0">
                <a:latin typeface="Calibri" panose="020F0502020204030204" pitchFamily="34" charset="0"/>
                <a:ea typeface="Times New Roman"/>
                <a:cs typeface="Calibri" panose="020F0502020204030204" pitchFamily="34" charset="0"/>
                <a:sym typeface="Times New Roman"/>
              </a:rPr>
              <a:t> strategi </a:t>
            </a:r>
            <a:r>
              <a:rPr lang="en-GB" sz="1200" dirty="0" err="1">
                <a:latin typeface="Calibri" panose="020F0502020204030204" pitchFamily="34" charset="0"/>
                <a:ea typeface="Times New Roman"/>
                <a:cs typeface="Calibri" panose="020F0502020204030204" pitchFamily="34" charset="0"/>
                <a:sym typeface="Times New Roman"/>
              </a:rPr>
              <a:t>ini</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tujuannya</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untuk</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memperbaiki</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kelemahan</a:t>
            </a:r>
            <a:r>
              <a:rPr lang="en-GB" sz="1200" dirty="0">
                <a:latin typeface="Calibri" panose="020F0502020204030204" pitchFamily="34" charset="0"/>
                <a:ea typeface="Times New Roman"/>
                <a:cs typeface="Calibri" panose="020F0502020204030204" pitchFamily="34" charset="0"/>
                <a:sym typeface="Times New Roman"/>
              </a:rPr>
              <a:t> yang </a:t>
            </a:r>
            <a:r>
              <a:rPr lang="en-GB" sz="1200" dirty="0" err="1">
                <a:latin typeface="Calibri" panose="020F0502020204030204" pitchFamily="34" charset="0"/>
                <a:ea typeface="Times New Roman"/>
                <a:cs typeface="Calibri" panose="020F0502020204030204" pitchFamily="34" charset="0"/>
                <a:sym typeface="Times New Roman"/>
              </a:rPr>
              <a:t>ada</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dengan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memanfaatkan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peluang</a:t>
            </a:r>
            <a:r>
              <a:rPr lang="en-GB" sz="1200" dirty="0">
                <a:latin typeface="Calibri" panose="020F0502020204030204" pitchFamily="34" charset="0"/>
                <a:ea typeface="Times New Roman"/>
                <a:cs typeface="Calibri" panose="020F0502020204030204" pitchFamily="34" charset="0"/>
                <a:sym typeface="Times New Roman"/>
              </a:rPr>
              <a:t>.</a:t>
            </a:r>
            <a:endParaRPr lang="en-GB" sz="1200" dirty="0">
              <a:latin typeface="Calibri" panose="020F0502020204030204" pitchFamily="34" charset="0"/>
              <a:cs typeface="Calibri" panose="020F0502020204030204" pitchFamily="34" charset="0"/>
              <a:sym typeface="Calibri"/>
            </a:endParaRPr>
          </a:p>
          <a:p>
            <a:pPr marL="342900" lvl="0" indent="-342900" algn="just" rtl="0">
              <a:spcBef>
                <a:spcPts val="0"/>
              </a:spcBef>
              <a:spcAft>
                <a:spcPts val="0"/>
              </a:spcAft>
              <a:buClr>
                <a:schemeClr val="dk1"/>
              </a:buClr>
              <a:buSzPct val="100000"/>
              <a:buFont typeface="Calibri"/>
              <a:buAutoNum type="arabicPeriod"/>
            </a:pPr>
            <a:r>
              <a:rPr lang="en-GB" sz="1200" b="1" dirty="0">
                <a:latin typeface="Calibri" panose="020F0502020204030204" pitchFamily="34" charset="0"/>
                <a:ea typeface="Times New Roman"/>
                <a:cs typeface="Calibri" panose="020F0502020204030204" pitchFamily="34" charset="0"/>
                <a:sym typeface="Times New Roman"/>
              </a:rPr>
              <a:t>Strategi ST</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atau</a:t>
            </a:r>
            <a:r>
              <a:rPr lang="en-GB" sz="1200" dirty="0">
                <a:latin typeface="Calibri" panose="020F0502020204030204" pitchFamily="34" charset="0"/>
                <a:ea typeface="Times New Roman"/>
                <a:cs typeface="Calibri" panose="020F0502020204030204" pitchFamily="34" charset="0"/>
                <a:sym typeface="Times New Roman"/>
              </a:rPr>
              <a:t> </a:t>
            </a:r>
            <a:r>
              <a:rPr lang="en-GB" sz="1200" b="1" dirty="0">
                <a:latin typeface="Calibri" panose="020F0502020204030204" pitchFamily="34" charset="0"/>
                <a:ea typeface="Times New Roman"/>
                <a:cs typeface="Calibri" panose="020F0502020204030204" pitchFamily="34" charset="0"/>
                <a:sym typeface="Times New Roman"/>
              </a:rPr>
              <a:t>strategi </a:t>
            </a:r>
            <a:r>
              <a:rPr lang="en-GB" sz="1200" b="1" dirty="0" err="1">
                <a:latin typeface="Calibri" panose="020F0502020204030204" pitchFamily="34" charset="0"/>
                <a:ea typeface="Times New Roman"/>
                <a:cs typeface="Calibri" panose="020F0502020204030204" pitchFamily="34" charset="0"/>
                <a:sym typeface="Times New Roman"/>
              </a:rPr>
              <a:t>kekuatan-ancaman</a:t>
            </a:r>
            <a:r>
              <a:rPr lang="en-GB" sz="1200" b="1"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yaitu</a:t>
            </a:r>
            <a:r>
              <a:rPr lang="en-GB" sz="1200" dirty="0">
                <a:latin typeface="Calibri" panose="020F0502020204030204" pitchFamily="34" charset="0"/>
                <a:ea typeface="Times New Roman"/>
                <a:cs typeface="Calibri" panose="020F0502020204030204" pitchFamily="34" charset="0"/>
                <a:sym typeface="Times New Roman"/>
              </a:rPr>
              <a:t> strategi yang </a:t>
            </a:r>
            <a:r>
              <a:rPr lang="en-GB" sz="1200" dirty="0" err="1">
                <a:latin typeface="Calibri" panose="020F0502020204030204" pitchFamily="34" charset="0"/>
                <a:ea typeface="Times New Roman"/>
                <a:cs typeface="Calibri" panose="020F0502020204030204" pitchFamily="34" charset="0"/>
                <a:sym typeface="Times New Roman"/>
              </a:rPr>
              <a:t>menggunakan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kekuatan</a:t>
            </a:r>
            <a:r>
              <a:rPr lang="en-GB" sz="1200" dirty="0">
                <a:latin typeface="Calibri" panose="020F0502020204030204" pitchFamily="34" charset="0"/>
                <a:ea typeface="Times New Roman"/>
                <a:cs typeface="Calibri" panose="020F0502020204030204" pitchFamily="34" charset="0"/>
                <a:sym typeface="Times New Roman"/>
              </a:rPr>
              <a:t> internal </a:t>
            </a:r>
            <a:r>
              <a:rPr lang="en-GB" sz="1200" dirty="0" err="1">
                <a:latin typeface="Calibri" panose="020F0502020204030204" pitchFamily="34" charset="0"/>
                <a:ea typeface="Times New Roman"/>
                <a:cs typeface="Calibri" panose="020F0502020204030204" pitchFamily="34" charset="0"/>
                <a:sym typeface="Times New Roman"/>
              </a:rPr>
              <a:t>perusahaan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untuk</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mengurangi</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ancaman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eksternal</a:t>
            </a:r>
            <a:r>
              <a:rPr lang="en-GB" sz="1200" dirty="0">
                <a:latin typeface="Calibri" panose="020F0502020204030204" pitchFamily="34" charset="0"/>
                <a:ea typeface="Times New Roman"/>
                <a:cs typeface="Calibri" panose="020F0502020204030204" pitchFamily="34" charset="0"/>
                <a:sym typeface="Times New Roman"/>
              </a:rPr>
              <a:t>.</a:t>
            </a:r>
            <a:endParaRPr lang="en-GB" sz="1200" dirty="0">
              <a:latin typeface="Calibri" panose="020F0502020204030204" pitchFamily="34" charset="0"/>
              <a:cs typeface="Calibri" panose="020F0502020204030204" pitchFamily="34" charset="0"/>
              <a:sym typeface="Calibri"/>
            </a:endParaRPr>
          </a:p>
          <a:p>
            <a:pPr marL="342900" lvl="0" indent="-342900" algn="just" rtl="0">
              <a:spcBef>
                <a:spcPts val="0"/>
              </a:spcBef>
              <a:spcAft>
                <a:spcPts val="0"/>
              </a:spcAft>
              <a:buClr>
                <a:schemeClr val="dk1"/>
              </a:buClr>
              <a:buSzPct val="100000"/>
              <a:buFont typeface="Calibri"/>
              <a:buAutoNum type="arabicPeriod"/>
            </a:pPr>
            <a:r>
              <a:rPr lang="en-GB" sz="1200" b="1" dirty="0">
                <a:latin typeface="Calibri" panose="020F0502020204030204" pitchFamily="34" charset="0"/>
                <a:ea typeface="Times New Roman"/>
                <a:cs typeface="Calibri" panose="020F0502020204030204" pitchFamily="34" charset="0"/>
                <a:sym typeface="Times New Roman"/>
              </a:rPr>
              <a:t>Strategi WT</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atau</a:t>
            </a:r>
            <a:r>
              <a:rPr lang="en-GB" sz="1200" dirty="0">
                <a:latin typeface="Calibri" panose="020F0502020204030204" pitchFamily="34" charset="0"/>
                <a:ea typeface="Times New Roman"/>
                <a:cs typeface="Calibri" panose="020F0502020204030204" pitchFamily="34" charset="0"/>
                <a:sym typeface="Times New Roman"/>
              </a:rPr>
              <a:t> </a:t>
            </a:r>
            <a:r>
              <a:rPr lang="en-GB" sz="1200" b="1" dirty="0">
                <a:latin typeface="Calibri" panose="020F0502020204030204" pitchFamily="34" charset="0"/>
                <a:ea typeface="Times New Roman"/>
                <a:cs typeface="Calibri" panose="020F0502020204030204" pitchFamily="34" charset="0"/>
                <a:sym typeface="Times New Roman"/>
              </a:rPr>
              <a:t>strategi </a:t>
            </a:r>
            <a:r>
              <a:rPr lang="en-GB" sz="1200" b="1" dirty="0" err="1">
                <a:latin typeface="Calibri" panose="020F0502020204030204" pitchFamily="34" charset="0"/>
                <a:ea typeface="Times New Roman"/>
                <a:cs typeface="Calibri" panose="020F0502020204030204" pitchFamily="34" charset="0"/>
                <a:sym typeface="Times New Roman"/>
              </a:rPr>
              <a:t>kelemahan-ancaman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merupakan</a:t>
            </a:r>
            <a:r>
              <a:rPr lang="en-GB" sz="1200" dirty="0">
                <a:latin typeface="Calibri" panose="020F0502020204030204" pitchFamily="34" charset="0"/>
                <a:ea typeface="Times New Roman"/>
                <a:cs typeface="Calibri" panose="020F0502020204030204" pitchFamily="34" charset="0"/>
                <a:sym typeface="Times New Roman"/>
              </a:rPr>
              <a:t> strategi </a:t>
            </a:r>
            <a:r>
              <a:rPr lang="en-GB" sz="1200" dirty="0" err="1">
                <a:latin typeface="Calibri" panose="020F0502020204030204" pitchFamily="34" charset="0"/>
                <a:ea typeface="Times New Roman"/>
                <a:cs typeface="Calibri" panose="020F0502020204030204" pitchFamily="34" charset="0"/>
                <a:sym typeface="Times New Roman"/>
              </a:rPr>
              <a:t>defensif</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untuk</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mengurangi</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kelemahan</a:t>
            </a:r>
            <a:r>
              <a:rPr lang="en-GB" sz="1200" dirty="0">
                <a:latin typeface="Calibri" panose="020F0502020204030204" pitchFamily="34" charset="0"/>
                <a:ea typeface="Times New Roman"/>
                <a:cs typeface="Calibri" panose="020F0502020204030204" pitchFamily="34" charset="0"/>
                <a:sym typeface="Times New Roman"/>
              </a:rPr>
              <a:t> internal dan </a:t>
            </a:r>
            <a:r>
              <a:rPr lang="en-GB" sz="1200" dirty="0" err="1">
                <a:latin typeface="Calibri" panose="020F0502020204030204" pitchFamily="34" charset="0"/>
                <a:ea typeface="Times New Roman"/>
                <a:cs typeface="Calibri" panose="020F0502020204030204" pitchFamily="34" charset="0"/>
                <a:sym typeface="Times New Roman"/>
              </a:rPr>
              <a:t>menghindari</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ancaman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eksternal</a:t>
            </a:r>
            <a:r>
              <a:rPr lang="en-GB" sz="1200" dirty="0">
                <a:latin typeface="Calibri" panose="020F0502020204030204" pitchFamily="34" charset="0"/>
                <a:ea typeface="Times New Roman"/>
                <a:cs typeface="Calibri" panose="020F0502020204030204" pitchFamily="34" charset="0"/>
                <a:sym typeface="Times New Roman"/>
              </a:rPr>
              <a:t>. Perusahaan yang </a:t>
            </a:r>
            <a:r>
              <a:rPr lang="en-GB" sz="1200" dirty="0" err="1">
                <a:latin typeface="Calibri" panose="020F0502020204030204" pitchFamily="34" charset="0"/>
                <a:ea typeface="Times New Roman"/>
                <a:cs typeface="Calibri" panose="020F0502020204030204" pitchFamily="34" charset="0"/>
                <a:sym typeface="Times New Roman"/>
              </a:rPr>
              <a:t>sedang</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dihadapkan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dengan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berbagai</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kelemahan</a:t>
            </a:r>
            <a:r>
              <a:rPr lang="en-GB" sz="1200" dirty="0">
                <a:latin typeface="Calibri" panose="020F0502020204030204" pitchFamily="34" charset="0"/>
                <a:ea typeface="Times New Roman"/>
                <a:cs typeface="Calibri" panose="020F0502020204030204" pitchFamily="34" charset="0"/>
                <a:sym typeface="Times New Roman"/>
              </a:rPr>
              <a:t> internal dan </a:t>
            </a:r>
            <a:r>
              <a:rPr lang="en-GB" sz="1200" dirty="0" err="1">
                <a:latin typeface="Calibri" panose="020F0502020204030204" pitchFamily="34" charset="0"/>
                <a:ea typeface="Times New Roman"/>
                <a:cs typeface="Calibri" panose="020F0502020204030204" pitchFamily="34" charset="0"/>
                <a:sym typeface="Times New Roman"/>
              </a:rPr>
              <a:t>ancaman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eksternal</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berada</a:t>
            </a:r>
            <a:r>
              <a:rPr lang="en-GB" sz="1200" dirty="0">
                <a:latin typeface="Calibri" panose="020F0502020204030204" pitchFamily="34" charset="0"/>
                <a:ea typeface="Times New Roman"/>
                <a:cs typeface="Calibri" panose="020F0502020204030204" pitchFamily="34" charset="0"/>
                <a:sym typeface="Times New Roman"/>
              </a:rPr>
              <a:t> pada </a:t>
            </a:r>
            <a:r>
              <a:rPr lang="en-GB" sz="1200" dirty="0" err="1">
                <a:latin typeface="Calibri" panose="020F0502020204030204" pitchFamily="34" charset="0"/>
                <a:ea typeface="Times New Roman"/>
                <a:cs typeface="Calibri" panose="020F0502020204030204" pitchFamily="34" charset="0"/>
                <a:sym typeface="Times New Roman"/>
              </a:rPr>
              <a:t>posisi</a:t>
            </a:r>
            <a:r>
              <a:rPr lang="en-GB" sz="1200" dirty="0">
                <a:latin typeface="Calibri" panose="020F0502020204030204" pitchFamily="34" charset="0"/>
                <a:ea typeface="Times New Roman"/>
                <a:cs typeface="Calibri" panose="020F0502020204030204" pitchFamily="34" charset="0"/>
                <a:sym typeface="Times New Roman"/>
              </a:rPr>
              <a:t> yang </a:t>
            </a:r>
            <a:r>
              <a:rPr lang="en-GB" sz="1200" dirty="0" err="1">
                <a:latin typeface="Calibri" panose="020F0502020204030204" pitchFamily="34" charset="0"/>
                <a:ea typeface="Times New Roman"/>
                <a:cs typeface="Calibri" panose="020F0502020204030204" pitchFamily="34" charset="0"/>
                <a:sym typeface="Times New Roman"/>
              </a:rPr>
              <a:t>penuh</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dengan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risiko</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sehingga</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perusahaan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dapat</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melakukan</a:t>
            </a:r>
            <a:r>
              <a:rPr lang="en-GB" sz="1200" dirty="0">
                <a:latin typeface="Calibri" panose="020F0502020204030204" pitchFamily="34" charset="0"/>
                <a:ea typeface="Times New Roman"/>
                <a:cs typeface="Calibri" panose="020F0502020204030204" pitchFamily="34" charset="0"/>
                <a:sym typeface="Times New Roman"/>
              </a:rPr>
              <a:t> merger, </a:t>
            </a:r>
            <a:r>
              <a:rPr lang="en-GB" sz="1200" dirty="0" err="1">
                <a:latin typeface="Calibri" panose="020F0502020204030204" pitchFamily="34" charset="0"/>
                <a:ea typeface="Times New Roman"/>
                <a:cs typeface="Calibri" panose="020F0502020204030204" pitchFamily="34" charset="0"/>
                <a:sym typeface="Times New Roman"/>
              </a:rPr>
              <a:t>berrtahan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menyatakan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bangkrut</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ataupun</a:t>
            </a:r>
            <a:r>
              <a:rPr lang="en-GB" sz="1200" dirty="0">
                <a:latin typeface="Calibri" panose="020F0502020204030204" pitchFamily="34" charset="0"/>
                <a:ea typeface="Times New Roman"/>
                <a:cs typeface="Calibri" panose="020F0502020204030204" pitchFamily="34" charset="0"/>
                <a:sym typeface="Times New Roman"/>
              </a:rPr>
              <a:t> </a:t>
            </a:r>
            <a:r>
              <a:rPr lang="en-GB" sz="1200" dirty="0" err="1">
                <a:latin typeface="Calibri" panose="020F0502020204030204" pitchFamily="34" charset="0"/>
                <a:ea typeface="Times New Roman"/>
                <a:cs typeface="Calibri" panose="020F0502020204030204" pitchFamily="34" charset="0"/>
                <a:sym typeface="Times New Roman"/>
              </a:rPr>
              <a:t>likuidasi</a:t>
            </a:r>
            <a:r>
              <a:rPr lang="en-GB" sz="1200" dirty="0">
                <a:latin typeface="Calibri" panose="020F0502020204030204" pitchFamily="34" charset="0"/>
                <a:ea typeface="Times New Roman"/>
                <a:cs typeface="Calibri" panose="020F0502020204030204" pitchFamily="34" charset="0"/>
                <a:sym typeface="Times New Roman"/>
              </a:rPr>
              <a:t>. </a:t>
            </a:r>
            <a:endParaRPr lang="en-GB" sz="1200" dirty="0">
              <a:latin typeface="Calibri" panose="020F0502020204030204" pitchFamily="34" charset="0"/>
              <a:cs typeface="Calibri" panose="020F0502020204030204" pitchFamily="34" charset="0"/>
              <a:sym typeface="Calibri"/>
            </a:endParaRPr>
          </a:p>
        </p:txBody>
      </p:sp>
      <p:pic>
        <p:nvPicPr>
          <p:cNvPr id="3" name="Picture 2" descr="Shape&#10;&#10;Description automatically generated">
            <a:extLst>
              <a:ext uri="{FF2B5EF4-FFF2-40B4-BE49-F238E27FC236}">
                <a16:creationId xmlns:a16="http://schemas.microsoft.com/office/drawing/2014/main" id="{EEEF7588-1CF0-48DE-8B18-9500AF799305}"/>
              </a:ext>
            </a:extLst>
          </p:cNvPr>
          <p:cNvPicPr>
            <a:picLocks noChangeAspect="1"/>
          </p:cNvPicPr>
          <p:nvPr/>
        </p:nvPicPr>
        <p:blipFill>
          <a:blip r:embed="rId3"/>
          <a:stretch>
            <a:fillRect/>
          </a:stretch>
        </p:blipFill>
        <p:spPr>
          <a:xfrm>
            <a:off x="5911532" y="2751227"/>
            <a:ext cx="5150277" cy="3180299"/>
          </a:xfrm>
          <a:prstGeom prst="rect">
            <a:avLst/>
          </a:prstGeom>
        </p:spPr>
      </p:pic>
      <p:sp>
        <p:nvSpPr>
          <p:cNvPr id="172" name="Rectangle 17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62;p2">
            <a:extLst>
              <a:ext uri="{FF2B5EF4-FFF2-40B4-BE49-F238E27FC236}">
                <a16:creationId xmlns:a16="http://schemas.microsoft.com/office/drawing/2014/main" id="{D29670C9-7473-4B41-B5FF-C90E0C1B0493}"/>
              </a:ext>
            </a:extLst>
          </p:cNvPr>
          <p:cNvSpPr txBox="1"/>
          <p:nvPr/>
        </p:nvSpPr>
        <p:spPr>
          <a:xfrm>
            <a:off x="853678" y="6411481"/>
            <a:ext cx="1090516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nb-NO" sz="1800" b="1" dirty="0">
                <a:solidFill>
                  <a:schemeClr val="dk1"/>
                </a:solidFill>
                <a:latin typeface="Calibri"/>
                <a:ea typeface="Calibri"/>
                <a:cs typeface="Calibri"/>
                <a:sym typeface="Calibri"/>
              </a:rPr>
              <a:t>Sumber : David, F.R. 2011. Strategic Management Concepts and Cases. Thirteenth Edition. Pearson Education  </a:t>
            </a:r>
            <a:endParaRPr lang="nb-NO" sz="18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resentationGO">
  <a:themeElements>
    <a:clrScheme name="PGO2">
      <a:dk1>
        <a:srgbClr val="000000"/>
      </a:dk1>
      <a:lt1>
        <a:srgbClr val="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 PresentationGo">
  <a:themeElements>
    <a:clrScheme name="PGO2">
      <a:dk1>
        <a:srgbClr val="000000"/>
      </a:dk1>
      <a:lt1>
        <a:srgbClr val="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plate PresentationGo">
  <a:themeElements>
    <a:clrScheme name="PGO2">
      <a:dk1>
        <a:srgbClr val="000000"/>
      </a:dk1>
      <a:lt1>
        <a:srgbClr val="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mplate PresentationGO">
  <a:themeElements>
    <a:clrScheme name="PGO2">
      <a:dk1>
        <a:srgbClr val="000000"/>
      </a:dk1>
      <a:lt1>
        <a:srgbClr val="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emplate PresentationGo">
  <a:themeElements>
    <a:clrScheme name="PGO">
      <a:dk1>
        <a:srgbClr val="000000"/>
      </a:dk1>
      <a:lt1>
        <a:srgbClr val="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3255</Words>
  <Application>Microsoft Office PowerPoint</Application>
  <PresentationFormat>Widescreen</PresentationFormat>
  <Paragraphs>329</Paragraphs>
  <Slides>27</Slides>
  <Notes>17</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27</vt:i4>
      </vt:variant>
    </vt:vector>
  </HeadingPairs>
  <TitlesOfParts>
    <vt:vector size="42" baseType="lpstr">
      <vt:lpstr>Open Sans</vt:lpstr>
      <vt:lpstr>Calibri</vt:lpstr>
      <vt:lpstr>Calibri Light</vt:lpstr>
      <vt:lpstr>Noto Sans Symbols</vt:lpstr>
      <vt:lpstr>Arial</vt:lpstr>
      <vt:lpstr>Times New Roman</vt:lpstr>
      <vt:lpstr>Arial Black</vt:lpstr>
      <vt:lpstr>Helvetica Neue</vt:lpstr>
      <vt:lpstr>Office Theme</vt:lpstr>
      <vt:lpstr>Template PresentationGO</vt:lpstr>
      <vt:lpstr>1_Template PresentationGo</vt:lpstr>
      <vt:lpstr>2_Template PresentationGo</vt:lpstr>
      <vt:lpstr>3_Template PresentationGO</vt:lpstr>
      <vt:lpstr>4_Template PresentationGo</vt:lpstr>
      <vt:lpstr>1_Office Theme</vt:lpstr>
      <vt:lpstr>ANALISIS PERENCANAAN STRATEGI</vt:lpstr>
      <vt:lpstr>PENDAHULUAN</vt:lpstr>
      <vt:lpstr>Tahapan Perumusan Strategi</vt:lpstr>
      <vt:lpstr>MACAM-MACAM ANALISIS PERUMUSAN STRATEGI</vt:lpstr>
      <vt:lpstr>Force Field Analysis</vt:lpstr>
      <vt:lpstr>Langkah-Langkah Force Field Analysis</vt:lpstr>
      <vt:lpstr>FISHBONE (Diagram Ishikawa)</vt:lpstr>
      <vt:lpstr>FISHBONE (Diagram Ishikawa)</vt:lpstr>
      <vt:lpstr>Matriks TOWS</vt:lpstr>
      <vt:lpstr>Matriks TOWS</vt:lpstr>
      <vt:lpstr>Langkah-Langkah Penyusunan Matriks TOWS</vt:lpstr>
      <vt:lpstr>Matriks SPACE</vt:lpstr>
      <vt:lpstr>Langkah-Langkah Penyusunan Matriks SPACE</vt:lpstr>
      <vt:lpstr>Matriks SPACE</vt:lpstr>
      <vt:lpstr>Macam-Macam Rekomendasi Tipe Strategi </vt:lpstr>
      <vt:lpstr>Matriks SPACE – Strategi Agresif</vt:lpstr>
      <vt:lpstr>Matriks SPACE – Strategi Konservatif</vt:lpstr>
      <vt:lpstr>Matriks SPACE – Strategi Bersaing</vt:lpstr>
      <vt:lpstr>Matriks SPACE – Strategi Defensif</vt:lpstr>
      <vt:lpstr>Matriks BCG</vt:lpstr>
      <vt:lpstr>Matrix BCG</vt:lpstr>
      <vt:lpstr>Matriks Internal-Eksternal (IE)</vt:lpstr>
      <vt:lpstr>Matriks IE (Internal-Eksternal)</vt:lpstr>
      <vt:lpstr>Matriks Internal-Eksternal (IE)</vt:lpstr>
      <vt:lpstr>Matriks Grand Strategy</vt:lpstr>
      <vt:lpstr>Matriks Grand Strategy</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PERENCANAAN STRATEGI</dc:title>
  <dc:creator>Candarisma Dhanes Noor Viana</dc:creator>
  <cp:lastModifiedBy>Noor Viana</cp:lastModifiedBy>
  <cp:revision>3</cp:revision>
  <dcterms:created xsi:type="dcterms:W3CDTF">2021-10-01T03:58:03Z</dcterms:created>
  <dcterms:modified xsi:type="dcterms:W3CDTF">2021-11-03T04:46:21Z</dcterms:modified>
</cp:coreProperties>
</file>