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1"/>
  </p:notesMasterIdLst>
  <p:sldIdLst>
    <p:sldId id="256" r:id="rId2"/>
    <p:sldId id="266" r:id="rId3"/>
    <p:sldId id="267" r:id="rId4"/>
    <p:sldId id="268" r:id="rId5"/>
    <p:sldId id="276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58" r:id="rId14"/>
    <p:sldId id="259" r:id="rId15"/>
    <p:sldId id="260" r:id="rId16"/>
    <p:sldId id="264" r:id="rId17"/>
    <p:sldId id="261" r:id="rId18"/>
    <p:sldId id="262" r:id="rId19"/>
    <p:sldId id="263" r:id="rId20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4CA65-B69C-4176-BF1B-510A421AEF91}" type="datetimeFigureOut">
              <a:rPr lang="id-ID" smtClean="0"/>
              <a:pPr/>
              <a:t>12/02/2021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2EAB0D-0BF8-417F-B20E-116DA49101A2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2EAB0D-0BF8-417F-B20E-116DA49101A2}" type="slidenum">
              <a:rPr lang="id-ID" smtClean="0"/>
              <a:pPr/>
              <a:t>9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3B60-2CDF-4F6E-B6C9-712F1AAE3FBB}" type="datetime1">
              <a:rPr lang="id-ID" smtClean="0"/>
              <a:t>12/02/2021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E7576385-98BE-495A-96D0-99310DA7A108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11AEB-63E5-45FA-952C-624C28BF2C42}" type="datetime1">
              <a:rPr lang="id-ID" smtClean="0"/>
              <a:t>12/02/2021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76385-98BE-495A-96D0-99310DA7A108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5B9C3-8B11-4F6D-91B1-5541CE7708B9}" type="datetime1">
              <a:rPr lang="id-ID" smtClean="0"/>
              <a:t>12/02/2021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76385-98BE-495A-96D0-99310DA7A108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55516-A8DC-4851-B4F9-901A8CF3F162}" type="datetime1">
              <a:rPr lang="id-ID" smtClean="0"/>
              <a:t>12/02/2021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76385-98BE-495A-96D0-99310DA7A108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66E2-2A83-4AC5-A691-9BD5DFCF67E7}" type="datetime1">
              <a:rPr lang="id-ID" smtClean="0"/>
              <a:t>12/02/2021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7576385-98BE-495A-96D0-99310DA7A108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824FB-85BA-4C14-94B9-24FB6519F700}" type="datetime1">
              <a:rPr lang="id-ID" smtClean="0"/>
              <a:t>12/02/2021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76385-98BE-495A-96D0-99310DA7A108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05442-1213-42B6-9ADB-C11410B1623F}" type="datetime1">
              <a:rPr lang="id-ID" smtClean="0"/>
              <a:t>12/02/2021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76385-98BE-495A-96D0-99310DA7A108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98180-D4D3-414F-B800-95C5B43C9C68}" type="datetime1">
              <a:rPr lang="id-ID" smtClean="0"/>
              <a:t>12/02/2021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76385-98BE-495A-96D0-99310DA7A108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924F-D7D3-4F19-B9B4-C5079190C79E}" type="datetime1">
              <a:rPr lang="id-ID" smtClean="0"/>
              <a:t>12/02/2021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76385-98BE-495A-96D0-99310DA7A108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97D5B-A0A7-45B8-831F-67B539E790F3}" type="datetime1">
              <a:rPr lang="id-ID" smtClean="0"/>
              <a:t>12/02/2021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76385-98BE-495A-96D0-99310DA7A108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ACCBE-3E60-4C72-8D27-26279FE4C90E}" type="datetime1">
              <a:rPr lang="id-ID" smtClean="0"/>
              <a:t>12/02/2021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7576385-98BE-495A-96D0-99310DA7A108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D383D08-FEC3-42E6-8C93-8B2C3A276D02}" type="datetime1">
              <a:rPr lang="id-ID" smtClean="0"/>
              <a:t>12/02/2021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E7576385-98BE-495A-96D0-99310DA7A108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Arjawinangun.xl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Data%20Curah%20Hujan%20Sleman%202011.xls" TargetMode="External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6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9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2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AAR%20Prumpung.AVI" TargetMode="Externa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2. BAHAN KULIAH\HIDROLOGI\HANDOUT Hidrologi 1516\Gambar hujan.jpe"/>
          <p:cNvPicPr preferRelativeResize="0">
            <a:picLocks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>
                <a:solidFill>
                  <a:schemeClr val="accent1">
                    <a:lumMod val="75000"/>
                  </a:schemeClr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PENGUKURAN &amp; DATA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sz="8000" dirty="0">
                <a:solidFill>
                  <a:schemeClr val="accent5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  <a:ea typeface="Verdana" pitchFamily="34" charset="0"/>
                <a:cs typeface="Verdana" pitchFamily="34" charset="0"/>
              </a:rPr>
              <a:t>hujan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F:\2. BAHAN KULIAH\HIDROLOGI\HANDOUT Hidrologi 1516\Gambar hujan.jpe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35" y="9899"/>
            <a:ext cx="9144000" cy="6858000"/>
          </a:xfrm>
          <a:prstGeom prst="rect">
            <a:avLst/>
          </a:prstGeom>
          <a:noFill/>
        </p:spPr>
      </p:pic>
      <p:pic>
        <p:nvPicPr>
          <p:cNvPr id="25603" name="Picture 2" descr="D:\5. BAHAN KULIAH\HIDROLOGI\HANDOUT Hidrologi 1314\1. HUJAN\Data Hujan Prumpung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90802" y="152400"/>
            <a:ext cx="6172197" cy="6675120"/>
          </a:xfrm>
          <a:noFill/>
        </p:spPr>
      </p:pic>
      <p:sp>
        <p:nvSpPr>
          <p:cNvPr id="6" name="Striped Right Arrow 5"/>
          <p:cNvSpPr/>
          <p:nvPr/>
        </p:nvSpPr>
        <p:spPr>
          <a:xfrm rot="2041410">
            <a:off x="461512" y="435119"/>
            <a:ext cx="1905000" cy="11430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solidFill>
                  <a:schemeClr val="accent4"/>
                </a:solidFill>
                <a:latin typeface="Calibri" pitchFamily="34" charset="0"/>
                <a:ea typeface="Verdana" pitchFamily="34" charset="0"/>
                <a:cs typeface="Verdana" pitchFamily="34" charset="0"/>
                <a:hlinkClick r:id="rId4" action="ppaction://hlinkfile"/>
              </a:rPr>
              <a:t>Contoh Data Hujan ORR</a:t>
            </a:r>
            <a:endParaRPr lang="id-ID" dirty="0">
              <a:solidFill>
                <a:schemeClr val="accent4"/>
              </a:solidFill>
              <a:latin typeface="Calibri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2254" y="203196"/>
            <a:ext cx="7123668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Striped Right Arrow 11"/>
          <p:cNvSpPr/>
          <p:nvPr/>
        </p:nvSpPr>
        <p:spPr>
          <a:xfrm rot="2041410">
            <a:off x="84148" y="493175"/>
            <a:ext cx="1905000" cy="11430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solidFill>
                  <a:schemeClr val="accent4"/>
                </a:solidFill>
                <a:latin typeface="Calibri" pitchFamily="34" charset="0"/>
                <a:ea typeface="Verdana" pitchFamily="34" charset="0"/>
                <a:cs typeface="Verdana" pitchFamily="34" charset="0"/>
                <a:hlinkClick r:id="rId3" action="ppaction://hlinkfile"/>
              </a:rPr>
              <a:t>Contoh Data Hujan ARR</a:t>
            </a:r>
            <a:endParaRPr lang="id-ID" dirty="0">
              <a:solidFill>
                <a:schemeClr val="accent4"/>
              </a:solidFill>
              <a:latin typeface="Calibri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2. BAHAN KULIAH\HIDROLOGI\HANDOUT Hidrologi 1516\Gambar hujan.jpe"/>
          <p:cNvPicPr preferRelativeResize="0">
            <a:picLocks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>
                <a:solidFill>
                  <a:schemeClr val="accent1">
                    <a:lumMod val="75000"/>
                  </a:schemeClr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HUJAN KAWASAN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sz="8000" dirty="0">
                <a:solidFill>
                  <a:schemeClr val="accent5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  <a:ea typeface="Verdana" pitchFamily="34" charset="0"/>
                <a:cs typeface="Verdana" pitchFamily="34" charset="0"/>
              </a:rPr>
              <a:t>hujan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2. BAHAN KULIAH\HIDROLOGI\HANDOUT Hidrologi 1516\Pokok Bahasan Hidrologi\1. HUJAN\Thiessen Sermo.bmp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20782"/>
            <a:ext cx="9171878" cy="6837218"/>
          </a:xfrm>
          <a:prstGeom prst="rect">
            <a:avLst/>
          </a:prstGeom>
          <a:noFill/>
        </p:spPr>
      </p:pic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533400"/>
            <a:ext cx="7772400" cy="5334000"/>
          </a:xfrm>
        </p:spPr>
        <p:txBody>
          <a:bodyPr>
            <a:normAutofit fontScale="92500" lnSpcReduction="10000"/>
          </a:bodyPr>
          <a:lstStyle/>
          <a:p>
            <a:pPr marL="548640" indent="-548640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75000"/>
                  <a:lumOff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3200" dirty="0">
                <a:solidFill>
                  <a:schemeClr val="accent5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Data </a:t>
            </a:r>
            <a:r>
              <a:rPr lang="en-US" sz="3200" dirty="0" err="1">
                <a:solidFill>
                  <a:schemeClr val="accent5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hujan</a:t>
            </a:r>
            <a:r>
              <a:rPr lang="en-US" sz="3200" dirty="0">
                <a:solidFill>
                  <a:schemeClr val="accent5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dari</a:t>
            </a:r>
            <a:r>
              <a:rPr lang="en-US" sz="3200" dirty="0">
                <a:solidFill>
                  <a:schemeClr val="accent5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ORR </a:t>
            </a:r>
            <a:r>
              <a:rPr lang="en-US" sz="3200" dirty="0" err="1">
                <a:solidFill>
                  <a:schemeClr val="accent5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atau</a:t>
            </a:r>
            <a:r>
              <a:rPr lang="en-US" sz="3200" dirty="0">
                <a:solidFill>
                  <a:schemeClr val="accent5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ARR </a:t>
            </a:r>
            <a:r>
              <a:rPr lang="en-US" sz="3200" dirty="0" err="1">
                <a:solidFill>
                  <a:schemeClr val="accent5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adalah</a:t>
            </a:r>
            <a:r>
              <a:rPr lang="en-US" sz="3200" dirty="0">
                <a:solidFill>
                  <a:schemeClr val="accent5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data </a:t>
            </a:r>
            <a:r>
              <a:rPr lang="en-US" sz="3200" dirty="0" err="1">
                <a:solidFill>
                  <a:schemeClr val="accent5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tinggi</a:t>
            </a:r>
            <a:r>
              <a:rPr lang="en-US" sz="3200" dirty="0">
                <a:solidFill>
                  <a:schemeClr val="accent5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hujan</a:t>
            </a:r>
            <a:r>
              <a:rPr lang="en-US" sz="3200" dirty="0">
                <a:solidFill>
                  <a:schemeClr val="accent5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titik</a:t>
            </a:r>
            <a:r>
              <a:rPr lang="en-US" sz="3200" dirty="0">
                <a:solidFill>
                  <a:schemeClr val="accent5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</a:t>
            </a:r>
            <a:r>
              <a:rPr lang="en-US" sz="3200" b="1" i="1" dirty="0">
                <a:solidFill>
                  <a:schemeClr val="accent5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Point Rainfall</a:t>
            </a:r>
            <a:r>
              <a:rPr lang="en-US" sz="3200" dirty="0">
                <a:solidFill>
                  <a:schemeClr val="accent5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). </a:t>
            </a:r>
          </a:p>
          <a:p>
            <a:pPr marL="548640" indent="-548640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75000"/>
                  <a:lumOff val="25000"/>
                </a:schemeClr>
              </a:buClr>
              <a:buFont typeface="Wingdings" pitchFamily="2" charset="2"/>
              <a:buChar char="Ø"/>
              <a:defRPr/>
            </a:pPr>
            <a:r>
              <a:rPr lang="id-ID" sz="3200" dirty="0">
                <a:solidFill>
                  <a:schemeClr val="accent5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Dari tinggi hujan titik ditiap pos</a:t>
            </a:r>
            <a:r>
              <a:rPr lang="en-US" sz="3200" dirty="0">
                <a:solidFill>
                  <a:schemeClr val="accent5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dianalisis</a:t>
            </a:r>
            <a:r>
              <a:rPr lang="en-US" sz="3200" dirty="0">
                <a:solidFill>
                  <a:schemeClr val="accent5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menjadi</a:t>
            </a:r>
            <a:r>
              <a:rPr lang="en-US" sz="3200" dirty="0">
                <a:solidFill>
                  <a:schemeClr val="accent5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tinggi</a:t>
            </a:r>
            <a:r>
              <a:rPr lang="en-US" sz="3200" dirty="0">
                <a:solidFill>
                  <a:schemeClr val="accent5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hujan</a:t>
            </a:r>
            <a:r>
              <a:rPr lang="en-US" sz="3200" dirty="0">
                <a:solidFill>
                  <a:schemeClr val="accent5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yang</a:t>
            </a:r>
            <a:r>
              <a:rPr lang="id-ID" sz="3200" dirty="0">
                <a:solidFill>
                  <a:schemeClr val="accent5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menggambarkan</a:t>
            </a:r>
            <a:r>
              <a:rPr lang="en-US" sz="3200" dirty="0">
                <a:solidFill>
                  <a:schemeClr val="accent5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tinggi</a:t>
            </a:r>
            <a:r>
              <a:rPr lang="en-US" sz="3200" dirty="0">
                <a:solidFill>
                  <a:schemeClr val="accent5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hujan</a:t>
            </a:r>
            <a:r>
              <a:rPr lang="en-US" sz="3200" dirty="0">
                <a:solidFill>
                  <a:schemeClr val="accent5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pada</a:t>
            </a:r>
            <a:r>
              <a:rPr lang="en-US" sz="3200" dirty="0">
                <a:solidFill>
                  <a:schemeClr val="accent5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suatu</a:t>
            </a:r>
            <a:r>
              <a:rPr lang="en-US" sz="3200" dirty="0">
                <a:solidFill>
                  <a:schemeClr val="accent5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d-ID" sz="3200" dirty="0">
                <a:solidFill>
                  <a:schemeClr val="accent5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kawasan disebut hujan kawasan (</a:t>
            </a:r>
            <a:r>
              <a:rPr lang="id-ID" sz="3200" b="1" i="1" dirty="0">
                <a:solidFill>
                  <a:schemeClr val="accent5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Areal Rainfall</a:t>
            </a:r>
            <a:r>
              <a:rPr lang="id-ID" sz="3200" dirty="0">
                <a:solidFill>
                  <a:schemeClr val="accent5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 </a:t>
            </a:r>
          </a:p>
          <a:p>
            <a:pPr marL="548640" indent="-548640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75000"/>
                  <a:lumOff val="25000"/>
                </a:schemeClr>
              </a:buClr>
              <a:buFont typeface="Wingdings" pitchFamily="2" charset="2"/>
              <a:buChar char="Ø"/>
              <a:defRPr/>
            </a:pPr>
            <a:r>
              <a:rPr lang="id-ID" sz="3200" dirty="0">
                <a:solidFill>
                  <a:schemeClr val="accent5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Kawasan = </a:t>
            </a:r>
            <a:r>
              <a:rPr lang="en-US" sz="3200" dirty="0">
                <a:solidFill>
                  <a:schemeClr val="accent5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Daerah </a:t>
            </a:r>
            <a:r>
              <a:rPr lang="en-US" sz="3200" dirty="0" err="1">
                <a:solidFill>
                  <a:schemeClr val="accent5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Aliran</a:t>
            </a:r>
            <a:r>
              <a:rPr lang="en-US" sz="3200" dirty="0">
                <a:solidFill>
                  <a:schemeClr val="accent5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Sungai</a:t>
            </a:r>
            <a:r>
              <a:rPr lang="id-ID" sz="3200" dirty="0">
                <a:solidFill>
                  <a:schemeClr val="accent5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(DAS)</a:t>
            </a:r>
            <a:endParaRPr lang="en-US" sz="3200" dirty="0">
              <a:solidFill>
                <a:schemeClr val="accent5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F:\2. BAHAN KULIAH\HIDROLOGI\HANDOUT Hidrologi 1516\Pokok Bahasan Hidrologi\1. HUJAN\Thiessen Sermo.bmp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20782"/>
            <a:ext cx="9171878" cy="6837218"/>
          </a:xfrm>
          <a:prstGeom prst="rect">
            <a:avLst/>
          </a:prstGeom>
          <a:noFill/>
        </p:spPr>
      </p:pic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eaLnBrk="1" hangingPunct="1">
              <a:defRPr/>
            </a:pPr>
            <a:r>
              <a:rPr lang="en-US" b="1" dirty="0">
                <a:solidFill>
                  <a:schemeClr val="accent5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Cara Rata-rata </a:t>
            </a:r>
            <a:r>
              <a:rPr lang="en-US" b="1" dirty="0" err="1">
                <a:solidFill>
                  <a:schemeClr val="accent5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Aljabar</a:t>
            </a:r>
            <a:endParaRPr lang="en-US" b="1" dirty="0">
              <a:solidFill>
                <a:schemeClr val="accent5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2" y="3716338"/>
            <a:ext cx="7926387" cy="2336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Dimana</a:t>
            </a: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:</a:t>
            </a:r>
            <a:endParaRPr lang="en-US" sz="24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i="1" dirty="0">
                <a:solidFill>
                  <a:srgbClr val="00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</a:t>
            </a:r>
            <a:r>
              <a:rPr lang="en-US" sz="24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      </a:t>
            </a:r>
            <a:r>
              <a:rPr lang="id-ID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      =</a:t>
            </a: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tinggi</a:t>
            </a: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curah</a:t>
            </a: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hujan</a:t>
            </a: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rata-rata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	              = </a:t>
            </a:r>
            <a:r>
              <a:rPr lang="en-US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tinggi</a:t>
            </a: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curah</a:t>
            </a: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hujan</a:t>
            </a: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pada</a:t>
            </a: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pos                </a:t>
            </a:r>
            <a:r>
              <a:rPr lang="id-ID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penakar</a:t>
            </a: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1,2, ...... ,n</a:t>
            </a:r>
            <a:endParaRPr lang="en-US" sz="24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n	 </a:t>
            </a:r>
            <a:r>
              <a:rPr lang="id-ID" sz="24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           </a:t>
            </a: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= </a:t>
            </a:r>
            <a:r>
              <a:rPr lang="en-US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banyaknya</a:t>
            </a: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pos </a:t>
            </a:r>
            <a:r>
              <a:rPr lang="en-US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penakar</a:t>
            </a:r>
            <a:endParaRPr lang="en-U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 altLang="id-ID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1547813" y="1700213"/>
          <a:ext cx="5327650" cy="163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3" imgW="1981200" imgH="609600" progId="Equation.3">
                  <p:embed/>
                </p:oleObj>
              </mc:Choice>
              <mc:Fallback>
                <p:oleObj name="Equation" r:id="rId3" imgW="1981200" imgH="609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1700213"/>
                        <a:ext cx="5327650" cy="16398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 altLang="id-ID"/>
          </a:p>
        </p:txBody>
      </p:sp>
      <p:graphicFrame>
        <p:nvGraphicFramePr>
          <p:cNvPr id="1027" name="Object 6"/>
          <p:cNvGraphicFramePr>
            <a:graphicFrameLocks noChangeAspect="1"/>
          </p:cNvGraphicFramePr>
          <p:nvPr/>
        </p:nvGraphicFramePr>
        <p:xfrm>
          <a:off x="781928" y="4501660"/>
          <a:ext cx="136842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5" imgW="749300" imgH="228600" progId="Equation.3">
                  <p:embed/>
                </p:oleObj>
              </mc:Choice>
              <mc:Fallback>
                <p:oleObj name="Equation" r:id="rId5" imgW="74930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928" y="4501660"/>
                        <a:ext cx="1368425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F:\2. BAHAN KULIAH\HIDROLOGI\HANDOUT Hidrologi 1516\Pokok Bahasan Hidrologi\1. HUJAN\Thiessen Sermo.bmp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20782"/>
            <a:ext cx="9171878" cy="6837218"/>
          </a:xfrm>
          <a:prstGeom prst="rect">
            <a:avLst/>
          </a:prstGeom>
          <a:noFill/>
        </p:spPr>
      </p:pic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chemeClr val="accent5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Cara Polygon </a:t>
            </a:r>
            <a:r>
              <a:rPr lang="en-US" b="1" dirty="0" err="1">
                <a:solidFill>
                  <a:schemeClr val="accent5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Thiessen</a:t>
            </a:r>
            <a:r>
              <a:rPr lang="en-US" dirty="0"/>
              <a:t> </a:t>
            </a:r>
          </a:p>
        </p:txBody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931150" cy="13970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dirty="0" err="1">
                <a:latin typeface="Calibri" pitchFamily="34" charset="0"/>
              </a:rPr>
              <a:t>Didasarkan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pada</a:t>
            </a:r>
            <a:r>
              <a:rPr lang="en-US" sz="2000" dirty="0">
                <a:latin typeface="Calibri" pitchFamily="34" charset="0"/>
              </a:rPr>
              <a:t> rata-rata </a:t>
            </a:r>
            <a:r>
              <a:rPr lang="en-US" sz="2000" dirty="0" err="1">
                <a:latin typeface="Calibri" pitchFamily="34" charset="0"/>
              </a:rPr>
              <a:t>timbang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dengan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masing-masing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penakar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mempunyai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daerah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pengaruh</a:t>
            </a:r>
            <a:r>
              <a:rPr lang="en-US" sz="2000" dirty="0">
                <a:latin typeface="Calibri" pitchFamily="34" charset="0"/>
              </a:rPr>
              <a:t> yang </a:t>
            </a:r>
            <a:r>
              <a:rPr lang="en-US" sz="2000" dirty="0" err="1">
                <a:latin typeface="Calibri" pitchFamily="34" charset="0"/>
              </a:rPr>
              <a:t>dibentuk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dengan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mengambar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sumbu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tegak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lurus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terhadap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garis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penghubung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di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antara</a:t>
            </a:r>
            <a:r>
              <a:rPr lang="en-US" sz="2000" dirty="0">
                <a:latin typeface="Calibri" pitchFamily="34" charset="0"/>
              </a:rPr>
              <a:t> 2 </a:t>
            </a:r>
            <a:r>
              <a:rPr lang="en-US" sz="2000" dirty="0" err="1">
                <a:latin typeface="Calibri" pitchFamily="34" charset="0"/>
              </a:rPr>
              <a:t>buah</a:t>
            </a:r>
            <a:r>
              <a:rPr lang="en-US" sz="2000" dirty="0">
                <a:latin typeface="Calibri" pitchFamily="34" charset="0"/>
              </a:rPr>
              <a:t> pos </a:t>
            </a:r>
            <a:r>
              <a:rPr lang="en-US" sz="2000" dirty="0" err="1">
                <a:latin typeface="Calibri" pitchFamily="34" charset="0"/>
              </a:rPr>
              <a:t>penakar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pada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gambar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di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bawah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ini</a:t>
            </a:r>
            <a:endParaRPr lang="en-US" sz="2000" dirty="0">
              <a:latin typeface="Calibri" pitchFamily="34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411413" y="3357563"/>
            <a:ext cx="3355975" cy="2543175"/>
            <a:chOff x="3060" y="1701"/>
            <a:chExt cx="5286" cy="4005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420" y="1701"/>
              <a:ext cx="4926" cy="3781"/>
              <a:chOff x="3420" y="2061"/>
              <a:chExt cx="4926" cy="3781"/>
            </a:xfrm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3420" y="2061"/>
                <a:ext cx="4926" cy="3781"/>
                <a:chOff x="3240" y="2061"/>
                <a:chExt cx="4926" cy="3781"/>
              </a:xfrm>
            </p:grpSpPr>
            <p:sp>
              <p:nvSpPr>
                <p:cNvPr id="27665" name="Freeform 7"/>
                <p:cNvSpPr>
                  <a:spLocks/>
                </p:cNvSpPr>
                <p:nvPr/>
              </p:nvSpPr>
              <p:spPr bwMode="auto">
                <a:xfrm>
                  <a:off x="3240" y="2061"/>
                  <a:ext cx="4926" cy="3671"/>
                </a:xfrm>
                <a:custGeom>
                  <a:avLst/>
                  <a:gdLst>
                    <a:gd name="T0" fmla="*/ 0 w 4927"/>
                    <a:gd name="T1" fmla="*/ 9324288 h 2280"/>
                    <a:gd name="T2" fmla="*/ 570 w 4927"/>
                    <a:gd name="T3" fmla="*/ 12812451 h 2280"/>
                    <a:gd name="T4" fmla="*/ 1080 w 4927"/>
                    <a:gd name="T5" fmla="*/ 15906237 h 2280"/>
                    <a:gd name="T6" fmla="*/ 1275 w 4927"/>
                    <a:gd name="T7" fmla="*/ 18375028 h 2280"/>
                    <a:gd name="T8" fmla="*/ 1455 w 4927"/>
                    <a:gd name="T9" fmla="*/ 21452561 h 2280"/>
                    <a:gd name="T10" fmla="*/ 1560 w 4927"/>
                    <a:gd name="T11" fmla="*/ 23922370 h 2280"/>
                    <a:gd name="T12" fmla="*/ 1710 w 4927"/>
                    <a:gd name="T13" fmla="*/ 26807234 h 2280"/>
                    <a:gd name="T14" fmla="*/ 2650 w 4927"/>
                    <a:gd name="T15" fmla="*/ 29884130 h 2280"/>
                    <a:gd name="T16" fmla="*/ 2950 w 4927"/>
                    <a:gd name="T17" fmla="*/ 31119182 h 2280"/>
                    <a:gd name="T18" fmla="*/ 3160 w 4927"/>
                    <a:gd name="T19" fmla="*/ 30914920 h 2280"/>
                    <a:gd name="T20" fmla="*/ 3760 w 4927"/>
                    <a:gd name="T21" fmla="*/ 30495396 h 2280"/>
                    <a:gd name="T22" fmla="*/ 4285 w 4927"/>
                    <a:gd name="T23" fmla="*/ 29884130 h 2280"/>
                    <a:gd name="T24" fmla="*/ 4300 w 4927"/>
                    <a:gd name="T25" fmla="*/ 28649979 h 2280"/>
                    <a:gd name="T26" fmla="*/ 4330 w 4927"/>
                    <a:gd name="T27" fmla="*/ 25361157 h 2280"/>
                    <a:gd name="T28" fmla="*/ 4630 w 4927"/>
                    <a:gd name="T29" fmla="*/ 22485013 h 2280"/>
                    <a:gd name="T30" fmla="*/ 4720 w 4927"/>
                    <a:gd name="T31" fmla="*/ 20429177 h 2280"/>
                    <a:gd name="T32" fmla="*/ 4780 w 4927"/>
                    <a:gd name="T33" fmla="*/ 17544107 h 2280"/>
                    <a:gd name="T34" fmla="*/ 4795 w 4927"/>
                    <a:gd name="T35" fmla="*/ 15906237 h 2280"/>
                    <a:gd name="T36" fmla="*/ 4855 w 4927"/>
                    <a:gd name="T37" fmla="*/ 14250191 h 2280"/>
                    <a:gd name="T38" fmla="*/ 4900 w 4927"/>
                    <a:gd name="T39" fmla="*/ 9732425 h 2280"/>
                    <a:gd name="T40" fmla="*/ 4870 w 4927"/>
                    <a:gd name="T41" fmla="*/ 4591455 h 2280"/>
                    <a:gd name="T42" fmla="*/ 4780 w 4927"/>
                    <a:gd name="T43" fmla="*/ 4383480 h 2280"/>
                    <a:gd name="T44" fmla="*/ 4630 w 4927"/>
                    <a:gd name="T45" fmla="*/ 4183703 h 2280"/>
                    <a:gd name="T46" fmla="*/ 4390 w 4927"/>
                    <a:gd name="T47" fmla="*/ 3978569 h 2280"/>
                    <a:gd name="T48" fmla="*/ 3850 w 4927"/>
                    <a:gd name="T49" fmla="*/ 3153659 h 2280"/>
                    <a:gd name="T50" fmla="*/ 3715 w 4927"/>
                    <a:gd name="T51" fmla="*/ 1915232 h 2280"/>
                    <a:gd name="T52" fmla="*/ 3535 w 4927"/>
                    <a:gd name="T53" fmla="*/ 1712818 h 2280"/>
                    <a:gd name="T54" fmla="*/ 2995 w 4927"/>
                    <a:gd name="T55" fmla="*/ 1507535 h 2280"/>
                    <a:gd name="T56" fmla="*/ 735 w 4927"/>
                    <a:gd name="T57" fmla="*/ 1712818 h 2280"/>
                    <a:gd name="T58" fmla="*/ 270 w 4927"/>
                    <a:gd name="T59" fmla="*/ 3978569 h 2280"/>
                    <a:gd name="T60" fmla="*/ 195 w 4927"/>
                    <a:gd name="T61" fmla="*/ 5209731 h 2280"/>
                    <a:gd name="T62" fmla="*/ 180 w 4927"/>
                    <a:gd name="T63" fmla="*/ 5824321 h 2280"/>
                    <a:gd name="T64" fmla="*/ 135 w 4927"/>
                    <a:gd name="T65" fmla="*/ 6447434 h 2280"/>
                    <a:gd name="T66" fmla="*/ 0 w 4927"/>
                    <a:gd name="T67" fmla="*/ 9324288 h 228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927"/>
                    <a:gd name="T103" fmla="*/ 0 h 2280"/>
                    <a:gd name="T104" fmla="*/ 4927 w 4927"/>
                    <a:gd name="T105" fmla="*/ 2280 h 2280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927" h="2280">
                      <a:moveTo>
                        <a:pt x="0" y="680"/>
                      </a:moveTo>
                      <a:cubicBezTo>
                        <a:pt x="190" y="765"/>
                        <a:pt x="380" y="850"/>
                        <a:pt x="570" y="935"/>
                      </a:cubicBezTo>
                      <a:cubicBezTo>
                        <a:pt x="1101" y="1173"/>
                        <a:pt x="819" y="1117"/>
                        <a:pt x="1080" y="1160"/>
                      </a:cubicBezTo>
                      <a:cubicBezTo>
                        <a:pt x="1194" y="1312"/>
                        <a:pt x="1127" y="1255"/>
                        <a:pt x="1275" y="1340"/>
                      </a:cubicBezTo>
                      <a:cubicBezTo>
                        <a:pt x="1423" y="1537"/>
                        <a:pt x="1357" y="1467"/>
                        <a:pt x="1455" y="1565"/>
                      </a:cubicBezTo>
                      <a:cubicBezTo>
                        <a:pt x="1486" y="1750"/>
                        <a:pt x="1436" y="1559"/>
                        <a:pt x="1560" y="1745"/>
                      </a:cubicBezTo>
                      <a:cubicBezTo>
                        <a:pt x="1681" y="1927"/>
                        <a:pt x="1437" y="1745"/>
                        <a:pt x="1710" y="1955"/>
                      </a:cubicBezTo>
                      <a:cubicBezTo>
                        <a:pt x="2091" y="2248"/>
                        <a:pt x="2132" y="2166"/>
                        <a:pt x="2670" y="2180"/>
                      </a:cubicBezTo>
                      <a:cubicBezTo>
                        <a:pt x="2770" y="2210"/>
                        <a:pt x="2867" y="2255"/>
                        <a:pt x="2970" y="2270"/>
                      </a:cubicBezTo>
                      <a:cubicBezTo>
                        <a:pt x="3039" y="2280"/>
                        <a:pt x="3110" y="2260"/>
                        <a:pt x="3180" y="2255"/>
                      </a:cubicBezTo>
                      <a:cubicBezTo>
                        <a:pt x="3480" y="2235"/>
                        <a:pt x="3430" y="2240"/>
                        <a:pt x="3780" y="2225"/>
                      </a:cubicBezTo>
                      <a:cubicBezTo>
                        <a:pt x="3954" y="2203"/>
                        <a:pt x="4136" y="2228"/>
                        <a:pt x="4305" y="2180"/>
                      </a:cubicBezTo>
                      <a:cubicBezTo>
                        <a:pt x="4334" y="2172"/>
                        <a:pt x="4316" y="2120"/>
                        <a:pt x="4320" y="2090"/>
                      </a:cubicBezTo>
                      <a:cubicBezTo>
                        <a:pt x="4331" y="2010"/>
                        <a:pt x="4336" y="1929"/>
                        <a:pt x="4350" y="1850"/>
                      </a:cubicBezTo>
                      <a:cubicBezTo>
                        <a:pt x="4382" y="1675"/>
                        <a:pt x="4496" y="1666"/>
                        <a:pt x="4650" y="1640"/>
                      </a:cubicBezTo>
                      <a:cubicBezTo>
                        <a:pt x="4680" y="1590"/>
                        <a:pt x="4716" y="1543"/>
                        <a:pt x="4740" y="1490"/>
                      </a:cubicBezTo>
                      <a:cubicBezTo>
                        <a:pt x="4770" y="1423"/>
                        <a:pt x="4777" y="1349"/>
                        <a:pt x="4800" y="1280"/>
                      </a:cubicBezTo>
                      <a:cubicBezTo>
                        <a:pt x="4805" y="1240"/>
                        <a:pt x="4803" y="1198"/>
                        <a:pt x="4815" y="1160"/>
                      </a:cubicBezTo>
                      <a:cubicBezTo>
                        <a:pt x="4828" y="1117"/>
                        <a:pt x="4875" y="1040"/>
                        <a:pt x="4875" y="1040"/>
                      </a:cubicBezTo>
                      <a:cubicBezTo>
                        <a:pt x="4894" y="925"/>
                        <a:pt x="4910" y="830"/>
                        <a:pt x="4920" y="710"/>
                      </a:cubicBezTo>
                      <a:cubicBezTo>
                        <a:pt x="4910" y="585"/>
                        <a:pt x="4927" y="455"/>
                        <a:pt x="4890" y="335"/>
                      </a:cubicBezTo>
                      <a:cubicBezTo>
                        <a:pt x="4881" y="306"/>
                        <a:pt x="4830" y="324"/>
                        <a:pt x="4800" y="320"/>
                      </a:cubicBezTo>
                      <a:cubicBezTo>
                        <a:pt x="4750" y="314"/>
                        <a:pt x="4700" y="309"/>
                        <a:pt x="4650" y="305"/>
                      </a:cubicBezTo>
                      <a:cubicBezTo>
                        <a:pt x="4570" y="299"/>
                        <a:pt x="4490" y="295"/>
                        <a:pt x="4410" y="290"/>
                      </a:cubicBezTo>
                      <a:cubicBezTo>
                        <a:pt x="4230" y="264"/>
                        <a:pt x="4050" y="253"/>
                        <a:pt x="3870" y="230"/>
                      </a:cubicBezTo>
                      <a:cubicBezTo>
                        <a:pt x="3825" y="200"/>
                        <a:pt x="3786" y="157"/>
                        <a:pt x="3735" y="140"/>
                      </a:cubicBezTo>
                      <a:cubicBezTo>
                        <a:pt x="3678" y="121"/>
                        <a:pt x="3615" y="128"/>
                        <a:pt x="3555" y="125"/>
                      </a:cubicBezTo>
                      <a:cubicBezTo>
                        <a:pt x="3375" y="118"/>
                        <a:pt x="3195" y="115"/>
                        <a:pt x="3015" y="110"/>
                      </a:cubicBezTo>
                      <a:cubicBezTo>
                        <a:pt x="2258" y="63"/>
                        <a:pt x="1485" y="0"/>
                        <a:pt x="735" y="125"/>
                      </a:cubicBezTo>
                      <a:cubicBezTo>
                        <a:pt x="571" y="152"/>
                        <a:pt x="437" y="262"/>
                        <a:pt x="270" y="290"/>
                      </a:cubicBezTo>
                      <a:cubicBezTo>
                        <a:pt x="265" y="297"/>
                        <a:pt x="196" y="379"/>
                        <a:pt x="195" y="380"/>
                      </a:cubicBezTo>
                      <a:cubicBezTo>
                        <a:pt x="186" y="393"/>
                        <a:pt x="189" y="412"/>
                        <a:pt x="180" y="425"/>
                      </a:cubicBezTo>
                      <a:cubicBezTo>
                        <a:pt x="168" y="443"/>
                        <a:pt x="148" y="453"/>
                        <a:pt x="135" y="470"/>
                      </a:cubicBezTo>
                      <a:cubicBezTo>
                        <a:pt x="85" y="534"/>
                        <a:pt x="30" y="606"/>
                        <a:pt x="0" y="68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27666" name="Freeform 8"/>
                <p:cNvSpPr>
                  <a:spLocks/>
                </p:cNvSpPr>
                <p:nvPr/>
              </p:nvSpPr>
              <p:spPr bwMode="auto">
                <a:xfrm>
                  <a:off x="4680" y="2781"/>
                  <a:ext cx="1620" cy="3061"/>
                </a:xfrm>
                <a:custGeom>
                  <a:avLst/>
                  <a:gdLst>
                    <a:gd name="T0" fmla="*/ 257712709 w 851"/>
                    <a:gd name="T1" fmla="*/ 0 h 3240"/>
                    <a:gd name="T2" fmla="*/ 252010615 w 851"/>
                    <a:gd name="T3" fmla="*/ 115 h 3240"/>
                    <a:gd name="T4" fmla="*/ 281334442 w 851"/>
                    <a:gd name="T5" fmla="*/ 144 h 3240"/>
                    <a:gd name="T6" fmla="*/ 322379039 w 851"/>
                    <a:gd name="T7" fmla="*/ 201 h 3240"/>
                    <a:gd name="T8" fmla="*/ 310380672 w 851"/>
                    <a:gd name="T9" fmla="*/ 303 h 3240"/>
                    <a:gd name="T10" fmla="*/ 269555130 w 851"/>
                    <a:gd name="T11" fmla="*/ 342 h 3240"/>
                    <a:gd name="T12" fmla="*/ 240226308 w 851"/>
                    <a:gd name="T13" fmla="*/ 385 h 3240"/>
                    <a:gd name="T14" fmla="*/ 222554539 w 851"/>
                    <a:gd name="T15" fmla="*/ 419 h 3240"/>
                    <a:gd name="T16" fmla="*/ 205015689 w 851"/>
                    <a:gd name="T17" fmla="*/ 470 h 3240"/>
                    <a:gd name="T18" fmla="*/ 234343841 w 851"/>
                    <a:gd name="T19" fmla="*/ 539 h 3240"/>
                    <a:gd name="T20" fmla="*/ 257712709 w 851"/>
                    <a:gd name="T21" fmla="*/ 583 h 3240"/>
                    <a:gd name="T22" fmla="*/ 222554539 w 851"/>
                    <a:gd name="T23" fmla="*/ 737 h 3240"/>
                    <a:gd name="T24" fmla="*/ 164143851 w 851"/>
                    <a:gd name="T25" fmla="*/ 755 h 3240"/>
                    <a:gd name="T26" fmla="*/ 128822363 w 851"/>
                    <a:gd name="T27" fmla="*/ 765 h 3240"/>
                    <a:gd name="T28" fmla="*/ 99486505 w 851"/>
                    <a:gd name="T29" fmla="*/ 851 h 3240"/>
                    <a:gd name="T30" fmla="*/ 64419405 w 851"/>
                    <a:gd name="T31" fmla="*/ 933 h 3240"/>
                    <a:gd name="T32" fmla="*/ 58646603 w 851"/>
                    <a:gd name="T33" fmla="*/ 947 h 3240"/>
                    <a:gd name="T34" fmla="*/ 29326378 w 851"/>
                    <a:gd name="T35" fmla="*/ 977 h 3240"/>
                    <a:gd name="T36" fmla="*/ 0 w 851"/>
                    <a:gd name="T37" fmla="*/ 1040 h 324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851"/>
                    <a:gd name="T58" fmla="*/ 0 h 3240"/>
                    <a:gd name="T59" fmla="*/ 851 w 851"/>
                    <a:gd name="T60" fmla="*/ 3240 h 3240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851" h="3240">
                      <a:moveTo>
                        <a:pt x="660" y="0"/>
                      </a:moveTo>
                      <a:cubicBezTo>
                        <a:pt x="624" y="146"/>
                        <a:pt x="614" y="153"/>
                        <a:pt x="645" y="360"/>
                      </a:cubicBezTo>
                      <a:cubicBezTo>
                        <a:pt x="649" y="388"/>
                        <a:pt x="706" y="432"/>
                        <a:pt x="720" y="450"/>
                      </a:cubicBezTo>
                      <a:cubicBezTo>
                        <a:pt x="769" y="513"/>
                        <a:pt x="783" y="567"/>
                        <a:pt x="825" y="630"/>
                      </a:cubicBezTo>
                      <a:cubicBezTo>
                        <a:pt x="819" y="735"/>
                        <a:pt x="851" y="856"/>
                        <a:pt x="795" y="945"/>
                      </a:cubicBezTo>
                      <a:cubicBezTo>
                        <a:pt x="767" y="990"/>
                        <a:pt x="722" y="1022"/>
                        <a:pt x="690" y="1065"/>
                      </a:cubicBezTo>
                      <a:cubicBezTo>
                        <a:pt x="674" y="1114"/>
                        <a:pt x="631" y="1151"/>
                        <a:pt x="615" y="1200"/>
                      </a:cubicBezTo>
                      <a:cubicBezTo>
                        <a:pt x="580" y="1306"/>
                        <a:pt x="626" y="1175"/>
                        <a:pt x="570" y="1305"/>
                      </a:cubicBezTo>
                      <a:cubicBezTo>
                        <a:pt x="548" y="1357"/>
                        <a:pt x="525" y="1470"/>
                        <a:pt x="525" y="1470"/>
                      </a:cubicBezTo>
                      <a:cubicBezTo>
                        <a:pt x="539" y="1578"/>
                        <a:pt x="529" y="1609"/>
                        <a:pt x="600" y="1680"/>
                      </a:cubicBezTo>
                      <a:cubicBezTo>
                        <a:pt x="616" y="1729"/>
                        <a:pt x="644" y="1766"/>
                        <a:pt x="660" y="1815"/>
                      </a:cubicBezTo>
                      <a:cubicBezTo>
                        <a:pt x="658" y="1877"/>
                        <a:pt x="721" y="2214"/>
                        <a:pt x="570" y="2295"/>
                      </a:cubicBezTo>
                      <a:cubicBezTo>
                        <a:pt x="523" y="2321"/>
                        <a:pt x="470" y="2336"/>
                        <a:pt x="420" y="2355"/>
                      </a:cubicBezTo>
                      <a:cubicBezTo>
                        <a:pt x="390" y="2366"/>
                        <a:pt x="360" y="2375"/>
                        <a:pt x="330" y="2385"/>
                      </a:cubicBezTo>
                      <a:cubicBezTo>
                        <a:pt x="241" y="2474"/>
                        <a:pt x="274" y="2519"/>
                        <a:pt x="255" y="2655"/>
                      </a:cubicBezTo>
                      <a:cubicBezTo>
                        <a:pt x="242" y="2747"/>
                        <a:pt x="205" y="2829"/>
                        <a:pt x="165" y="2910"/>
                      </a:cubicBezTo>
                      <a:cubicBezTo>
                        <a:pt x="158" y="2924"/>
                        <a:pt x="159" y="2942"/>
                        <a:pt x="150" y="2955"/>
                      </a:cubicBezTo>
                      <a:cubicBezTo>
                        <a:pt x="103" y="3026"/>
                        <a:pt x="108" y="2971"/>
                        <a:pt x="75" y="3045"/>
                      </a:cubicBezTo>
                      <a:cubicBezTo>
                        <a:pt x="50" y="3101"/>
                        <a:pt x="46" y="3194"/>
                        <a:pt x="0" y="3240"/>
                      </a:cubicBez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27667" name="Freeform 9"/>
                <p:cNvSpPr>
                  <a:spLocks/>
                </p:cNvSpPr>
                <p:nvPr/>
              </p:nvSpPr>
              <p:spPr bwMode="auto">
                <a:xfrm>
                  <a:off x="6240" y="2895"/>
                  <a:ext cx="1110" cy="660"/>
                </a:xfrm>
                <a:custGeom>
                  <a:avLst/>
                  <a:gdLst>
                    <a:gd name="T0" fmla="*/ 1110 w 1110"/>
                    <a:gd name="T1" fmla="*/ 0 h 660"/>
                    <a:gd name="T2" fmla="*/ 1065 w 1110"/>
                    <a:gd name="T3" fmla="*/ 120 h 660"/>
                    <a:gd name="T4" fmla="*/ 780 w 1110"/>
                    <a:gd name="T5" fmla="*/ 180 h 660"/>
                    <a:gd name="T6" fmla="*/ 465 w 1110"/>
                    <a:gd name="T7" fmla="*/ 240 h 660"/>
                    <a:gd name="T8" fmla="*/ 375 w 1110"/>
                    <a:gd name="T9" fmla="*/ 270 h 660"/>
                    <a:gd name="T10" fmla="*/ 195 w 1110"/>
                    <a:gd name="T11" fmla="*/ 300 h 660"/>
                    <a:gd name="T12" fmla="*/ 90 w 1110"/>
                    <a:gd name="T13" fmla="*/ 495 h 660"/>
                    <a:gd name="T14" fmla="*/ 0 w 1110"/>
                    <a:gd name="T15" fmla="*/ 660 h 66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110"/>
                    <a:gd name="T25" fmla="*/ 0 h 660"/>
                    <a:gd name="T26" fmla="*/ 1110 w 1110"/>
                    <a:gd name="T27" fmla="*/ 660 h 66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110" h="660">
                      <a:moveTo>
                        <a:pt x="1110" y="0"/>
                      </a:moveTo>
                      <a:cubicBezTo>
                        <a:pt x="1102" y="41"/>
                        <a:pt x="1102" y="91"/>
                        <a:pt x="1065" y="120"/>
                      </a:cubicBezTo>
                      <a:cubicBezTo>
                        <a:pt x="1011" y="164"/>
                        <a:pt x="847" y="170"/>
                        <a:pt x="780" y="180"/>
                      </a:cubicBezTo>
                      <a:cubicBezTo>
                        <a:pt x="672" y="195"/>
                        <a:pt x="573" y="226"/>
                        <a:pt x="465" y="240"/>
                      </a:cubicBezTo>
                      <a:cubicBezTo>
                        <a:pt x="435" y="250"/>
                        <a:pt x="406" y="263"/>
                        <a:pt x="375" y="270"/>
                      </a:cubicBezTo>
                      <a:cubicBezTo>
                        <a:pt x="316" y="283"/>
                        <a:pt x="195" y="300"/>
                        <a:pt x="195" y="300"/>
                      </a:cubicBezTo>
                      <a:cubicBezTo>
                        <a:pt x="164" y="392"/>
                        <a:pt x="161" y="424"/>
                        <a:pt x="90" y="495"/>
                      </a:cubicBezTo>
                      <a:cubicBezTo>
                        <a:pt x="74" y="560"/>
                        <a:pt x="48" y="612"/>
                        <a:pt x="0" y="660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27668" name="Freeform 10"/>
                <p:cNvSpPr>
                  <a:spLocks/>
                </p:cNvSpPr>
                <p:nvPr/>
              </p:nvSpPr>
              <p:spPr bwMode="auto">
                <a:xfrm>
                  <a:off x="4695" y="2955"/>
                  <a:ext cx="990" cy="1320"/>
                </a:xfrm>
                <a:custGeom>
                  <a:avLst/>
                  <a:gdLst>
                    <a:gd name="T0" fmla="*/ 0 w 990"/>
                    <a:gd name="T1" fmla="*/ 0 h 1320"/>
                    <a:gd name="T2" fmla="*/ 30 w 990"/>
                    <a:gd name="T3" fmla="*/ 45 h 1320"/>
                    <a:gd name="T4" fmla="*/ 60 w 990"/>
                    <a:gd name="T5" fmla="*/ 135 h 1320"/>
                    <a:gd name="T6" fmla="*/ 225 w 990"/>
                    <a:gd name="T7" fmla="*/ 345 h 1320"/>
                    <a:gd name="T8" fmla="*/ 285 w 990"/>
                    <a:gd name="T9" fmla="*/ 435 h 1320"/>
                    <a:gd name="T10" fmla="*/ 345 w 990"/>
                    <a:gd name="T11" fmla="*/ 765 h 1320"/>
                    <a:gd name="T12" fmla="*/ 660 w 990"/>
                    <a:gd name="T13" fmla="*/ 1140 h 1320"/>
                    <a:gd name="T14" fmla="*/ 780 w 990"/>
                    <a:gd name="T15" fmla="*/ 1170 h 1320"/>
                    <a:gd name="T16" fmla="*/ 915 w 990"/>
                    <a:gd name="T17" fmla="*/ 1260 h 1320"/>
                    <a:gd name="T18" fmla="*/ 990 w 990"/>
                    <a:gd name="T19" fmla="*/ 1320 h 132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90"/>
                    <a:gd name="T31" fmla="*/ 0 h 1320"/>
                    <a:gd name="T32" fmla="*/ 990 w 990"/>
                    <a:gd name="T33" fmla="*/ 1320 h 132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90" h="1320">
                      <a:moveTo>
                        <a:pt x="0" y="0"/>
                      </a:moveTo>
                      <a:cubicBezTo>
                        <a:pt x="10" y="15"/>
                        <a:pt x="23" y="29"/>
                        <a:pt x="30" y="45"/>
                      </a:cubicBezTo>
                      <a:cubicBezTo>
                        <a:pt x="43" y="74"/>
                        <a:pt x="42" y="109"/>
                        <a:pt x="60" y="135"/>
                      </a:cubicBezTo>
                      <a:cubicBezTo>
                        <a:pt x="110" y="210"/>
                        <a:pt x="161" y="281"/>
                        <a:pt x="225" y="345"/>
                      </a:cubicBezTo>
                      <a:cubicBezTo>
                        <a:pt x="289" y="536"/>
                        <a:pt x="173" y="210"/>
                        <a:pt x="285" y="435"/>
                      </a:cubicBezTo>
                      <a:cubicBezTo>
                        <a:pt x="324" y="514"/>
                        <a:pt x="327" y="682"/>
                        <a:pt x="345" y="765"/>
                      </a:cubicBezTo>
                      <a:cubicBezTo>
                        <a:pt x="379" y="925"/>
                        <a:pt x="488" y="1097"/>
                        <a:pt x="660" y="1140"/>
                      </a:cubicBezTo>
                      <a:cubicBezTo>
                        <a:pt x="700" y="1150"/>
                        <a:pt x="740" y="1160"/>
                        <a:pt x="780" y="1170"/>
                      </a:cubicBezTo>
                      <a:cubicBezTo>
                        <a:pt x="829" y="1203"/>
                        <a:pt x="859" y="1241"/>
                        <a:pt x="915" y="1260"/>
                      </a:cubicBezTo>
                      <a:cubicBezTo>
                        <a:pt x="968" y="1313"/>
                        <a:pt x="941" y="1296"/>
                        <a:pt x="990" y="1320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27669" name="Freeform 11"/>
                <p:cNvSpPr>
                  <a:spLocks/>
                </p:cNvSpPr>
                <p:nvPr/>
              </p:nvSpPr>
              <p:spPr bwMode="auto">
                <a:xfrm>
                  <a:off x="5910" y="4500"/>
                  <a:ext cx="1560" cy="285"/>
                </a:xfrm>
                <a:custGeom>
                  <a:avLst/>
                  <a:gdLst>
                    <a:gd name="T0" fmla="*/ 1560 w 1560"/>
                    <a:gd name="T1" fmla="*/ 0 h 285"/>
                    <a:gd name="T2" fmla="*/ 1305 w 1560"/>
                    <a:gd name="T3" fmla="*/ 15 h 285"/>
                    <a:gd name="T4" fmla="*/ 1260 w 1560"/>
                    <a:gd name="T5" fmla="*/ 45 h 285"/>
                    <a:gd name="T6" fmla="*/ 945 w 1560"/>
                    <a:gd name="T7" fmla="*/ 90 h 285"/>
                    <a:gd name="T8" fmla="*/ 690 w 1560"/>
                    <a:gd name="T9" fmla="*/ 150 h 285"/>
                    <a:gd name="T10" fmla="*/ 420 w 1560"/>
                    <a:gd name="T11" fmla="*/ 165 h 285"/>
                    <a:gd name="T12" fmla="*/ 330 w 1560"/>
                    <a:gd name="T13" fmla="*/ 180 h 285"/>
                    <a:gd name="T14" fmla="*/ 225 w 1560"/>
                    <a:gd name="T15" fmla="*/ 240 h 285"/>
                    <a:gd name="T16" fmla="*/ 0 w 1560"/>
                    <a:gd name="T17" fmla="*/ 285 h 28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560"/>
                    <a:gd name="T28" fmla="*/ 0 h 285"/>
                    <a:gd name="T29" fmla="*/ 1560 w 1560"/>
                    <a:gd name="T30" fmla="*/ 285 h 28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560" h="285">
                      <a:moveTo>
                        <a:pt x="1560" y="0"/>
                      </a:moveTo>
                      <a:cubicBezTo>
                        <a:pt x="1475" y="5"/>
                        <a:pt x="1389" y="2"/>
                        <a:pt x="1305" y="15"/>
                      </a:cubicBezTo>
                      <a:cubicBezTo>
                        <a:pt x="1287" y="18"/>
                        <a:pt x="1277" y="40"/>
                        <a:pt x="1260" y="45"/>
                      </a:cubicBezTo>
                      <a:cubicBezTo>
                        <a:pt x="1163" y="74"/>
                        <a:pt x="1045" y="73"/>
                        <a:pt x="945" y="90"/>
                      </a:cubicBezTo>
                      <a:cubicBezTo>
                        <a:pt x="871" y="102"/>
                        <a:pt x="768" y="143"/>
                        <a:pt x="690" y="150"/>
                      </a:cubicBezTo>
                      <a:cubicBezTo>
                        <a:pt x="600" y="159"/>
                        <a:pt x="510" y="160"/>
                        <a:pt x="420" y="165"/>
                      </a:cubicBezTo>
                      <a:cubicBezTo>
                        <a:pt x="390" y="170"/>
                        <a:pt x="359" y="170"/>
                        <a:pt x="330" y="180"/>
                      </a:cubicBezTo>
                      <a:cubicBezTo>
                        <a:pt x="292" y="193"/>
                        <a:pt x="262" y="225"/>
                        <a:pt x="225" y="240"/>
                      </a:cubicBezTo>
                      <a:cubicBezTo>
                        <a:pt x="151" y="270"/>
                        <a:pt x="80" y="285"/>
                        <a:pt x="0" y="285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</p:grpSp>
          <p:sp>
            <p:nvSpPr>
              <p:cNvPr id="27659" name="AutoShape 12"/>
              <p:cNvSpPr>
                <a:spLocks noChangeArrowheads="1"/>
              </p:cNvSpPr>
              <p:nvPr/>
            </p:nvSpPr>
            <p:spPr bwMode="auto">
              <a:xfrm>
                <a:off x="5040" y="2826"/>
                <a:ext cx="180" cy="180"/>
              </a:xfrm>
              <a:prstGeom prst="flowChartConnector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 altLang="id-ID"/>
              </a:p>
            </p:txBody>
          </p:sp>
          <p:sp>
            <p:nvSpPr>
              <p:cNvPr id="27660" name="AutoShape 13"/>
              <p:cNvSpPr>
                <a:spLocks noChangeArrowheads="1"/>
              </p:cNvSpPr>
              <p:nvPr/>
            </p:nvSpPr>
            <p:spPr bwMode="auto">
              <a:xfrm>
                <a:off x="5595" y="5331"/>
                <a:ext cx="180" cy="180"/>
              </a:xfrm>
              <a:prstGeom prst="flowChartConnector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 altLang="id-ID"/>
              </a:p>
            </p:txBody>
          </p:sp>
          <p:sp>
            <p:nvSpPr>
              <p:cNvPr id="27661" name="AutoShape 14"/>
              <p:cNvSpPr>
                <a:spLocks noChangeArrowheads="1"/>
              </p:cNvSpPr>
              <p:nvPr/>
            </p:nvSpPr>
            <p:spPr bwMode="auto">
              <a:xfrm>
                <a:off x="7200" y="3681"/>
                <a:ext cx="180" cy="180"/>
              </a:xfrm>
              <a:prstGeom prst="flowChartConnector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 altLang="id-ID"/>
              </a:p>
            </p:txBody>
          </p:sp>
          <p:sp>
            <p:nvSpPr>
              <p:cNvPr id="27662" name="Line 15"/>
              <p:cNvSpPr>
                <a:spLocks noChangeShapeType="1"/>
              </p:cNvSpPr>
              <p:nvPr/>
            </p:nvSpPr>
            <p:spPr bwMode="auto">
              <a:xfrm>
                <a:off x="5220" y="2961"/>
                <a:ext cx="1980" cy="76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7663" name="Line 16"/>
              <p:cNvSpPr>
                <a:spLocks noChangeShapeType="1"/>
              </p:cNvSpPr>
              <p:nvPr/>
            </p:nvSpPr>
            <p:spPr bwMode="auto">
              <a:xfrm>
                <a:off x="5130" y="3006"/>
                <a:ext cx="540" cy="23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7664" name="Line 17"/>
              <p:cNvSpPr>
                <a:spLocks noChangeShapeType="1"/>
              </p:cNvSpPr>
              <p:nvPr/>
            </p:nvSpPr>
            <p:spPr bwMode="auto">
              <a:xfrm flipH="1">
                <a:off x="5760" y="3861"/>
                <a:ext cx="1440" cy="14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</p:grpSp>
        <p:grpSp>
          <p:nvGrpSpPr>
            <p:cNvPr id="5" name="Group 18"/>
            <p:cNvGrpSpPr>
              <a:grpSpLocks/>
            </p:cNvGrpSpPr>
            <p:nvPr/>
          </p:nvGrpSpPr>
          <p:grpSpPr bwMode="auto">
            <a:xfrm>
              <a:off x="3060" y="1701"/>
              <a:ext cx="4680" cy="4005"/>
              <a:chOff x="3060" y="2061"/>
              <a:chExt cx="4680" cy="3465"/>
            </a:xfrm>
          </p:grpSpPr>
          <p:sp>
            <p:nvSpPr>
              <p:cNvPr id="27655" name="Line 19"/>
              <p:cNvSpPr>
                <a:spLocks noChangeShapeType="1"/>
              </p:cNvSpPr>
              <p:nvPr/>
            </p:nvSpPr>
            <p:spPr bwMode="auto">
              <a:xfrm flipH="1">
                <a:off x="5940" y="2061"/>
                <a:ext cx="540" cy="162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7656" name="Line 20"/>
              <p:cNvSpPr>
                <a:spLocks noChangeShapeType="1"/>
              </p:cNvSpPr>
              <p:nvPr/>
            </p:nvSpPr>
            <p:spPr bwMode="auto">
              <a:xfrm>
                <a:off x="5940" y="3726"/>
                <a:ext cx="1800" cy="180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7657" name="Line 21"/>
              <p:cNvSpPr>
                <a:spLocks noChangeShapeType="1"/>
              </p:cNvSpPr>
              <p:nvPr/>
            </p:nvSpPr>
            <p:spPr bwMode="auto">
              <a:xfrm flipV="1">
                <a:off x="3060" y="3681"/>
                <a:ext cx="2865" cy="71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</p:grp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6146" name="Picture 2" descr="F:\2. BAHAN KULIAH\HIDROLOGI\HANDOUT Hidrologi 1516\Pokok Bahasan Hidrologi\1. HUJAN\Thiessen Serm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3950" y="368300"/>
            <a:ext cx="4356100" cy="612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F:\2. BAHAN KULIAH\HIDROLOGI\HANDOUT Hidrologi 1516\Pokok Bahasan Hidrologi\1. HUJAN\Thiessen Sermo.bmp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20782"/>
            <a:ext cx="9171878" cy="6837218"/>
          </a:xfrm>
          <a:prstGeom prst="rect">
            <a:avLst/>
          </a:prstGeom>
          <a:noFill/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 altLang="id-ID"/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990600" y="990600"/>
          <a:ext cx="7561263" cy="148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3" imgW="3302000" imgH="647700" progId="Equation.3">
                  <p:embed/>
                </p:oleObj>
              </mc:Choice>
              <mc:Fallback>
                <p:oleObj name="Equation" r:id="rId3" imgW="3302000" imgH="6477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990600"/>
                        <a:ext cx="7561263" cy="1481137"/>
                      </a:xfrm>
                      <a:prstGeom prst="rect">
                        <a:avLst/>
                      </a:prstGeom>
                      <a:solidFill>
                        <a:srgbClr val="CC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0590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539750" y="2924175"/>
            <a:ext cx="8229600" cy="25527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err="1">
                <a:solidFill>
                  <a:schemeClr val="accent5">
                    <a:lumMod val="75000"/>
                    <a:lumOff val="25000"/>
                  </a:schemeClr>
                </a:solidFill>
                <a:latin typeface="Calibri" pitchFamily="34" charset="0"/>
              </a:rPr>
              <a:t>Dimana</a:t>
            </a:r>
            <a:r>
              <a:rPr lang="en-US" sz="2800" dirty="0">
                <a:solidFill>
                  <a:schemeClr val="accent5">
                    <a:lumMod val="75000"/>
                    <a:lumOff val="25000"/>
                  </a:schemeClr>
                </a:solidFill>
                <a:latin typeface="Calibri" pitchFamily="34" charset="0"/>
              </a:rPr>
              <a:t> :</a:t>
            </a:r>
            <a:endParaRPr lang="en-US" sz="2800" i="1" dirty="0">
              <a:solidFill>
                <a:schemeClr val="accent5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i="1" dirty="0">
                <a:solidFill>
                  <a:schemeClr val="accent5">
                    <a:lumMod val="75000"/>
                    <a:lumOff val="25000"/>
                  </a:schemeClr>
                </a:solidFill>
                <a:latin typeface="Calibri" pitchFamily="34" charset="0"/>
              </a:rPr>
              <a:t>A</a:t>
            </a:r>
            <a:r>
              <a:rPr lang="en-US" sz="2800" dirty="0">
                <a:solidFill>
                  <a:schemeClr val="accent5">
                    <a:lumMod val="75000"/>
                    <a:lumOff val="25000"/>
                  </a:schemeClr>
                </a:solidFill>
                <a:latin typeface="Calibri" pitchFamily="34" charset="0"/>
              </a:rPr>
              <a:t>       </a:t>
            </a:r>
            <a:r>
              <a:rPr lang="id-ID" sz="2800" dirty="0">
                <a:solidFill>
                  <a:schemeClr val="accent5">
                    <a:lumMod val="75000"/>
                    <a:lumOff val="25000"/>
                  </a:schemeClr>
                </a:solidFill>
                <a:latin typeface="Calibri" pitchFamily="34" charset="0"/>
              </a:rPr>
              <a:t>  </a:t>
            </a:r>
            <a:r>
              <a:rPr lang="en-US" sz="2800" dirty="0">
                <a:solidFill>
                  <a:schemeClr val="accent5">
                    <a:lumMod val="75000"/>
                    <a:lumOff val="25000"/>
                  </a:schemeClr>
                </a:solidFill>
                <a:latin typeface="Calibri" pitchFamily="34" charset="0"/>
              </a:rPr>
              <a:t> 	= </a:t>
            </a:r>
            <a:r>
              <a:rPr lang="en-US" sz="2800" dirty="0" err="1">
                <a:solidFill>
                  <a:schemeClr val="accent5">
                    <a:lumMod val="75000"/>
                    <a:lumOff val="25000"/>
                  </a:schemeClr>
                </a:solidFill>
                <a:latin typeface="Calibri" pitchFamily="34" charset="0"/>
              </a:rPr>
              <a:t>luas</a:t>
            </a:r>
            <a:r>
              <a:rPr lang="en-US" sz="2800" dirty="0">
                <a:solidFill>
                  <a:schemeClr val="accent5">
                    <a:lumMod val="75000"/>
                    <a:lumOff val="25000"/>
                  </a:schemeClr>
                </a:solidFill>
                <a:latin typeface="Calibri" pitchFamily="34" charset="0"/>
              </a:rPr>
              <a:t> areal total</a:t>
            </a:r>
            <a:endParaRPr lang="en-US" sz="2800" i="1" dirty="0">
              <a:solidFill>
                <a:schemeClr val="accent5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i="1" dirty="0">
                <a:solidFill>
                  <a:schemeClr val="accent5">
                    <a:lumMod val="75000"/>
                    <a:lumOff val="25000"/>
                  </a:schemeClr>
                </a:solidFill>
                <a:latin typeface="Calibri" pitchFamily="34" charset="0"/>
              </a:rPr>
              <a:t>R        </a:t>
            </a:r>
            <a:r>
              <a:rPr lang="en-US" sz="2800" dirty="0">
                <a:solidFill>
                  <a:schemeClr val="accent5">
                    <a:lumMod val="75000"/>
                    <a:lumOff val="25000"/>
                  </a:schemeClr>
                </a:solidFill>
                <a:latin typeface="Calibri" pitchFamily="34" charset="0"/>
              </a:rPr>
              <a:t>	</a:t>
            </a:r>
            <a:r>
              <a:rPr lang="id-ID" sz="2800" dirty="0">
                <a:solidFill>
                  <a:schemeClr val="accent5">
                    <a:lumMod val="75000"/>
                    <a:lumOff val="25000"/>
                  </a:schemeClr>
                </a:solidFill>
                <a:latin typeface="Calibri" pitchFamily="34" charset="0"/>
              </a:rPr>
              <a:t>           </a:t>
            </a:r>
            <a:r>
              <a:rPr lang="en-US" sz="2800" dirty="0">
                <a:solidFill>
                  <a:schemeClr val="accent5">
                    <a:lumMod val="75000"/>
                    <a:lumOff val="25000"/>
                  </a:schemeClr>
                </a:solidFill>
                <a:latin typeface="Calibri" pitchFamily="34" charset="0"/>
              </a:rPr>
              <a:t>= </a:t>
            </a:r>
            <a:r>
              <a:rPr lang="en-US" sz="2800" dirty="0" err="1">
                <a:solidFill>
                  <a:schemeClr val="accent5">
                    <a:lumMod val="75000"/>
                    <a:lumOff val="25000"/>
                  </a:schemeClr>
                </a:solidFill>
                <a:latin typeface="Calibri" pitchFamily="34" charset="0"/>
              </a:rPr>
              <a:t>tinggi</a:t>
            </a:r>
            <a:r>
              <a:rPr lang="en-US" sz="2800" dirty="0">
                <a:solidFill>
                  <a:schemeClr val="accent5">
                    <a:lumMod val="75000"/>
                    <a:lumOff val="25000"/>
                  </a:schemeClr>
                </a:solidFill>
                <a:latin typeface="Calibri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  <a:lumOff val="25000"/>
                  </a:schemeClr>
                </a:solidFill>
                <a:latin typeface="Calibri" pitchFamily="34" charset="0"/>
              </a:rPr>
              <a:t>curah</a:t>
            </a:r>
            <a:r>
              <a:rPr lang="en-US" sz="2800" dirty="0">
                <a:solidFill>
                  <a:schemeClr val="accent5">
                    <a:lumMod val="75000"/>
                    <a:lumOff val="25000"/>
                  </a:schemeClr>
                </a:solidFill>
                <a:latin typeface="Calibri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  <a:lumOff val="25000"/>
                  </a:schemeClr>
                </a:solidFill>
                <a:latin typeface="Calibri" pitchFamily="34" charset="0"/>
              </a:rPr>
              <a:t>hujan</a:t>
            </a:r>
            <a:r>
              <a:rPr lang="en-US" sz="2800" dirty="0">
                <a:solidFill>
                  <a:schemeClr val="accent5">
                    <a:lumMod val="75000"/>
                    <a:lumOff val="25000"/>
                  </a:schemeClr>
                </a:solidFill>
                <a:latin typeface="Calibri" pitchFamily="34" charset="0"/>
              </a:rPr>
              <a:t> rata-rat areal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>
                <a:solidFill>
                  <a:schemeClr val="accent5">
                    <a:lumMod val="75000"/>
                    <a:lumOff val="25000"/>
                  </a:schemeClr>
                </a:solidFill>
                <a:latin typeface="Calibri" pitchFamily="34" charset="0"/>
              </a:rPr>
              <a:t>                     = </a:t>
            </a:r>
            <a:r>
              <a:rPr lang="en-US" sz="2800" dirty="0" err="1">
                <a:solidFill>
                  <a:schemeClr val="accent5">
                    <a:lumMod val="75000"/>
                    <a:lumOff val="25000"/>
                  </a:schemeClr>
                </a:solidFill>
                <a:latin typeface="Calibri" pitchFamily="34" charset="0"/>
              </a:rPr>
              <a:t>tinggi</a:t>
            </a:r>
            <a:r>
              <a:rPr lang="en-US" sz="2800" dirty="0">
                <a:solidFill>
                  <a:schemeClr val="accent5">
                    <a:lumMod val="75000"/>
                    <a:lumOff val="25000"/>
                  </a:schemeClr>
                </a:solidFill>
                <a:latin typeface="Calibri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  <a:lumOff val="25000"/>
                  </a:schemeClr>
                </a:solidFill>
                <a:latin typeface="Calibri" pitchFamily="34" charset="0"/>
              </a:rPr>
              <a:t>curah</a:t>
            </a:r>
            <a:r>
              <a:rPr lang="en-US" sz="2800" dirty="0">
                <a:solidFill>
                  <a:schemeClr val="accent5">
                    <a:lumMod val="75000"/>
                    <a:lumOff val="25000"/>
                  </a:schemeClr>
                </a:solidFill>
                <a:latin typeface="Calibri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  <a:lumOff val="25000"/>
                  </a:schemeClr>
                </a:solidFill>
                <a:latin typeface="Calibri" pitchFamily="34" charset="0"/>
              </a:rPr>
              <a:t>hujan</a:t>
            </a:r>
            <a:r>
              <a:rPr lang="en-US" sz="2800" dirty="0">
                <a:solidFill>
                  <a:schemeClr val="accent5">
                    <a:lumMod val="75000"/>
                    <a:lumOff val="25000"/>
                  </a:schemeClr>
                </a:solidFill>
                <a:latin typeface="Calibri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  <a:lumOff val="25000"/>
                  </a:schemeClr>
                </a:solidFill>
                <a:latin typeface="Calibri" pitchFamily="34" charset="0"/>
              </a:rPr>
              <a:t>di</a:t>
            </a:r>
            <a:r>
              <a:rPr lang="en-US" sz="2800" dirty="0">
                <a:solidFill>
                  <a:schemeClr val="accent5">
                    <a:lumMod val="75000"/>
                    <a:lumOff val="25000"/>
                  </a:schemeClr>
                </a:solidFill>
                <a:latin typeface="Calibri" pitchFamily="34" charset="0"/>
              </a:rPr>
              <a:t> pos 1,2, ....., 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>
                <a:solidFill>
                  <a:schemeClr val="accent5">
                    <a:lumMod val="75000"/>
                    <a:lumOff val="25000"/>
                  </a:schemeClr>
                </a:solidFill>
                <a:latin typeface="Calibri" pitchFamily="34" charset="0"/>
              </a:rPr>
              <a:t>                     = </a:t>
            </a:r>
            <a:r>
              <a:rPr lang="en-US" sz="2800" dirty="0" err="1">
                <a:solidFill>
                  <a:schemeClr val="accent5">
                    <a:lumMod val="75000"/>
                    <a:lumOff val="25000"/>
                  </a:schemeClr>
                </a:solidFill>
                <a:latin typeface="Calibri" pitchFamily="34" charset="0"/>
              </a:rPr>
              <a:t>luas</a:t>
            </a:r>
            <a:r>
              <a:rPr lang="en-US" sz="2800" dirty="0">
                <a:solidFill>
                  <a:schemeClr val="accent5">
                    <a:lumMod val="75000"/>
                    <a:lumOff val="25000"/>
                  </a:schemeClr>
                </a:solidFill>
                <a:latin typeface="Calibri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  <a:lumOff val="25000"/>
                  </a:schemeClr>
                </a:solidFill>
                <a:latin typeface="Calibri" pitchFamily="34" charset="0"/>
              </a:rPr>
              <a:t>daerah</a:t>
            </a:r>
            <a:r>
              <a:rPr lang="en-US" sz="2800" dirty="0">
                <a:solidFill>
                  <a:schemeClr val="accent5">
                    <a:lumMod val="75000"/>
                    <a:lumOff val="25000"/>
                  </a:schemeClr>
                </a:solidFill>
                <a:latin typeface="Calibri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  <a:lumOff val="25000"/>
                  </a:schemeClr>
                </a:solidFill>
                <a:latin typeface="Calibri" pitchFamily="34" charset="0"/>
              </a:rPr>
              <a:t>pengaruh</a:t>
            </a:r>
            <a:r>
              <a:rPr lang="en-US" sz="2800" dirty="0">
                <a:solidFill>
                  <a:schemeClr val="accent5">
                    <a:lumMod val="75000"/>
                    <a:lumOff val="25000"/>
                  </a:schemeClr>
                </a:solidFill>
                <a:latin typeface="Calibri" pitchFamily="34" charset="0"/>
              </a:rPr>
              <a:t> pos 1,2, .... , n</a:t>
            </a:r>
          </a:p>
        </p:txBody>
      </p:sp>
      <p:sp>
        <p:nvSpPr>
          <p:cNvPr id="2055" name="Rectangle 18"/>
          <p:cNvSpPr>
            <a:spLocks noChangeArrowheads="1"/>
          </p:cNvSpPr>
          <p:nvPr/>
        </p:nvSpPr>
        <p:spPr bwMode="auto">
          <a:xfrm flipV="1">
            <a:off x="0" y="3068638"/>
            <a:ext cx="91440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id-ID" altLang="id-ID"/>
          </a:p>
        </p:txBody>
      </p:sp>
      <p:graphicFrame>
        <p:nvGraphicFramePr>
          <p:cNvPr id="2051" name="Object 17"/>
          <p:cNvGraphicFramePr>
            <a:graphicFrameLocks noChangeAspect="1"/>
          </p:cNvGraphicFramePr>
          <p:nvPr/>
        </p:nvGraphicFramePr>
        <p:xfrm>
          <a:off x="539750" y="4365625"/>
          <a:ext cx="172720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5" imgW="1028700" imgH="228600" progId="Equation.3">
                  <p:embed/>
                </p:oleObj>
              </mc:Choice>
              <mc:Fallback>
                <p:oleObj name="Equation" r:id="rId5" imgW="1028700" imgH="2286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4365625"/>
                        <a:ext cx="1727200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 altLang="id-ID"/>
          </a:p>
        </p:txBody>
      </p:sp>
      <p:graphicFrame>
        <p:nvGraphicFramePr>
          <p:cNvPr id="2052" name="Object 22"/>
          <p:cNvGraphicFramePr>
            <a:graphicFrameLocks noChangeAspect="1"/>
          </p:cNvGraphicFramePr>
          <p:nvPr/>
        </p:nvGraphicFramePr>
        <p:xfrm>
          <a:off x="611188" y="4797425"/>
          <a:ext cx="1655762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7" imgW="1066800" imgH="228600" progId="Equation.3">
                  <p:embed/>
                </p:oleObj>
              </mc:Choice>
              <mc:Fallback>
                <p:oleObj name="Equation" r:id="rId7" imgW="1066800" imgH="22860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4797425"/>
                        <a:ext cx="1655762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F:\2. BAHAN KULIAH\HIDROLOGI\HANDOUT Hidrologi 1516\Pokok Bahasan Hidrologi\1. HUJAN\Thiessen Sermo.bmp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20782"/>
            <a:ext cx="9171878" cy="6837218"/>
          </a:xfrm>
          <a:prstGeom prst="rect">
            <a:avLst/>
          </a:prstGeom>
          <a:noFill/>
        </p:spPr>
      </p:pic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eaLnBrk="1" hangingPunct="1">
              <a:defRPr/>
            </a:pPr>
            <a:r>
              <a:rPr lang="en-US" b="1" dirty="0">
                <a:solidFill>
                  <a:schemeClr val="accent5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Cara </a:t>
            </a:r>
            <a:r>
              <a:rPr lang="en-US" b="1" dirty="0" err="1">
                <a:solidFill>
                  <a:schemeClr val="accent5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Isohyet</a:t>
            </a:r>
            <a:endParaRPr lang="en-US" b="1" dirty="0">
              <a:solidFill>
                <a:schemeClr val="accent5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570788" cy="2116138"/>
          </a:xfrm>
        </p:spPr>
        <p:txBody>
          <a:bodyPr>
            <a:normAutofit lnSpcReduction="10000"/>
          </a:bodyPr>
          <a:lstStyle/>
          <a:p>
            <a:pPr marL="548640" indent="-548640" eaLnBrk="1" hangingPunct="1"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90000"/>
                  <a:lumOff val="10000"/>
                </a:schemeClr>
              </a:buClr>
              <a:buFont typeface="Wingdings" pitchFamily="2" charset="2"/>
              <a:buChar char="q"/>
              <a:defRPr/>
            </a:pPr>
            <a:r>
              <a:rPr lang="en-US" sz="1600" dirty="0" err="1">
                <a:latin typeface="Calibri" pitchFamily="34" charset="0"/>
              </a:rPr>
              <a:t>Berdasarkan</a:t>
            </a:r>
            <a:r>
              <a:rPr lang="en-US" sz="1600" dirty="0">
                <a:latin typeface="Calibri" pitchFamily="34" charset="0"/>
              </a:rPr>
              <a:t> data </a:t>
            </a:r>
            <a:r>
              <a:rPr lang="en-US" sz="1600" dirty="0" err="1">
                <a:latin typeface="Calibri" pitchFamily="34" charset="0"/>
              </a:rPr>
              <a:t>dari</a:t>
            </a:r>
            <a:r>
              <a:rPr lang="en-US" sz="1600" dirty="0">
                <a:latin typeface="Calibri" pitchFamily="34" charset="0"/>
              </a:rPr>
              <a:t> pos-pos </a:t>
            </a:r>
            <a:r>
              <a:rPr lang="en-US" sz="1600" dirty="0" err="1">
                <a:latin typeface="Calibri" pitchFamily="34" charset="0"/>
              </a:rPr>
              <a:t>penakar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hujan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dapat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digambar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kontur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dengan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perbedaan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tinggi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hujan</a:t>
            </a:r>
            <a:r>
              <a:rPr lang="en-US" sz="1600" dirty="0">
                <a:latin typeface="Calibri" pitchFamily="34" charset="0"/>
              </a:rPr>
              <a:t>  (interval 10 </a:t>
            </a:r>
            <a:r>
              <a:rPr lang="en-US" sz="1600" dirty="0" err="1">
                <a:latin typeface="Calibri" pitchFamily="34" charset="0"/>
              </a:rPr>
              <a:t>s.d</a:t>
            </a:r>
            <a:r>
              <a:rPr lang="en-US" sz="1600" dirty="0">
                <a:latin typeface="Calibri" pitchFamily="34" charset="0"/>
              </a:rPr>
              <a:t>. 20 mm) </a:t>
            </a:r>
            <a:r>
              <a:rPr lang="en-US" sz="1600" dirty="0" err="1">
                <a:latin typeface="Calibri" pitchFamily="34" charset="0"/>
              </a:rPr>
              <a:t>tergantung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pada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ketelitian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perhitungan</a:t>
            </a:r>
            <a:r>
              <a:rPr lang="en-US" sz="1600" dirty="0">
                <a:latin typeface="Calibri" pitchFamily="34" charset="0"/>
              </a:rPr>
              <a:t> yang </a:t>
            </a:r>
            <a:r>
              <a:rPr lang="en-US" sz="1600" dirty="0" err="1">
                <a:latin typeface="Calibri" pitchFamily="34" charset="0"/>
              </a:rPr>
              <a:t>diinginkan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perencana</a:t>
            </a:r>
            <a:r>
              <a:rPr lang="en-US" sz="1600" dirty="0">
                <a:latin typeface="Calibri" pitchFamily="34" charset="0"/>
              </a:rPr>
              <a:t>. </a:t>
            </a:r>
            <a:r>
              <a:rPr lang="en-US" sz="1600" dirty="0" err="1">
                <a:latin typeface="Calibri" pitchFamily="34" charset="0"/>
              </a:rPr>
              <a:t>Kemudiaan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diukur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luas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bagian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diantara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isohyet-isohyet</a:t>
            </a:r>
            <a:r>
              <a:rPr lang="en-US" sz="1600" dirty="0">
                <a:latin typeface="Calibri" pitchFamily="34" charset="0"/>
              </a:rPr>
              <a:t> yang </a:t>
            </a:r>
            <a:r>
              <a:rPr lang="en-US" sz="1600" dirty="0" err="1">
                <a:latin typeface="Calibri" pitchFamily="34" charset="0"/>
              </a:rPr>
              <a:t>berdekatan</a:t>
            </a:r>
            <a:r>
              <a:rPr lang="en-US" sz="1600" dirty="0">
                <a:latin typeface="Calibri" pitchFamily="34" charset="0"/>
              </a:rPr>
              <a:t>. </a:t>
            </a:r>
          </a:p>
          <a:p>
            <a:pPr marL="548640" indent="-548640" eaLnBrk="1" hangingPunct="1"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90000"/>
                  <a:lumOff val="10000"/>
                </a:schemeClr>
              </a:buClr>
              <a:buFont typeface="Wingdings" pitchFamily="2" charset="2"/>
              <a:buChar char="q"/>
              <a:defRPr/>
            </a:pPr>
            <a:r>
              <a:rPr lang="en-US" sz="1600" dirty="0" err="1">
                <a:latin typeface="Calibri" pitchFamily="34" charset="0"/>
              </a:rPr>
              <a:t>Jika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garis-garis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isohyet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dapat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digambar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dengan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teliti</a:t>
            </a:r>
            <a:r>
              <a:rPr lang="en-US" sz="1600" dirty="0">
                <a:latin typeface="Calibri" pitchFamily="34" charset="0"/>
              </a:rPr>
              <a:t>, </a:t>
            </a:r>
            <a:r>
              <a:rPr lang="en-US" sz="1600" dirty="0" err="1">
                <a:latin typeface="Calibri" pitchFamily="34" charset="0"/>
              </a:rPr>
              <a:t>maka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cara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isohyet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adalah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cara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terbaik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namun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akan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membutuhkan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titik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pengamatan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atau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pengukuran</a:t>
            </a:r>
            <a:r>
              <a:rPr lang="en-US" sz="1600" dirty="0">
                <a:latin typeface="Calibri" pitchFamily="34" charset="0"/>
              </a:rPr>
              <a:t> yang </a:t>
            </a:r>
            <a:r>
              <a:rPr lang="en-US" sz="1600" dirty="0" err="1">
                <a:latin typeface="Calibri" pitchFamily="34" charset="0"/>
              </a:rPr>
              <a:t>cukup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banyak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dan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memiliki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variasi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hujan</a:t>
            </a:r>
            <a:r>
              <a:rPr lang="en-US" sz="1600" dirty="0">
                <a:latin typeface="Calibri" pitchFamily="34" charset="0"/>
              </a:rPr>
              <a:t> yang </a:t>
            </a:r>
            <a:r>
              <a:rPr lang="en-US" sz="1600" dirty="0" err="1">
                <a:latin typeface="Calibri" pitchFamily="34" charset="0"/>
              </a:rPr>
              <a:t>besar</a:t>
            </a:r>
            <a:r>
              <a:rPr lang="en-US" sz="1600" dirty="0">
                <a:latin typeface="Calibri" pitchFamily="34" charset="0"/>
              </a:rPr>
              <a:t>. </a:t>
            </a:r>
            <a:r>
              <a:rPr lang="en-US" sz="1600" dirty="0" err="1">
                <a:latin typeface="Calibri" pitchFamily="34" charset="0"/>
              </a:rPr>
              <a:t>Contoh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garis-garis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isoyet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dapat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dilihat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pada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gambar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di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bawah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ini</a:t>
            </a:r>
            <a:r>
              <a:rPr lang="en-US" sz="1600" dirty="0">
                <a:latin typeface="Calibri" pitchFamily="34" charset="0"/>
              </a:rPr>
              <a:t>.</a:t>
            </a: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2808527" y="3765535"/>
            <a:ext cx="4686300" cy="2671762"/>
            <a:chOff x="2700" y="6000"/>
            <a:chExt cx="7380" cy="4206"/>
          </a:xfrm>
        </p:grpSpPr>
        <p:grpSp>
          <p:nvGrpSpPr>
            <p:cNvPr id="3" name="Group 33"/>
            <p:cNvGrpSpPr>
              <a:grpSpLocks/>
            </p:cNvGrpSpPr>
            <p:nvPr/>
          </p:nvGrpSpPr>
          <p:grpSpPr bwMode="auto">
            <a:xfrm>
              <a:off x="3090" y="6000"/>
              <a:ext cx="5434" cy="3666"/>
              <a:chOff x="3090" y="6000"/>
              <a:chExt cx="5434" cy="3666"/>
            </a:xfrm>
          </p:grpSpPr>
          <p:sp>
            <p:nvSpPr>
              <p:cNvPr id="28679" name="Oval 34"/>
              <p:cNvSpPr>
                <a:spLocks noChangeArrowheads="1"/>
              </p:cNvSpPr>
              <p:nvPr/>
            </p:nvSpPr>
            <p:spPr bwMode="auto">
              <a:xfrm>
                <a:off x="3600" y="6426"/>
                <a:ext cx="4860" cy="1800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prstDash val="dashDot"/>
                <a:round/>
                <a:headEnd/>
                <a:tailEnd/>
              </a:ln>
            </p:spPr>
            <p:txBody>
              <a:bodyPr/>
              <a:lstStyle/>
              <a:p>
                <a:endParaRPr lang="id-ID" altLang="id-ID"/>
              </a:p>
            </p:txBody>
          </p:sp>
          <p:sp>
            <p:nvSpPr>
              <p:cNvPr id="28680" name="Freeform 35"/>
              <p:cNvSpPr>
                <a:spLocks/>
              </p:cNvSpPr>
              <p:nvPr/>
            </p:nvSpPr>
            <p:spPr bwMode="auto">
              <a:xfrm>
                <a:off x="3090" y="6000"/>
                <a:ext cx="516" cy="3486"/>
              </a:xfrm>
              <a:custGeom>
                <a:avLst/>
                <a:gdLst>
                  <a:gd name="T0" fmla="*/ 405 w 516"/>
                  <a:gd name="T1" fmla="*/ 0 h 2625"/>
                  <a:gd name="T2" fmla="*/ 510 w 516"/>
                  <a:gd name="T3" fmla="*/ 227044 h 2625"/>
                  <a:gd name="T4" fmla="*/ 495 w 516"/>
                  <a:gd name="T5" fmla="*/ 462977 h 2625"/>
                  <a:gd name="T6" fmla="*/ 480 w 516"/>
                  <a:gd name="T7" fmla="*/ 489017 h 2625"/>
                  <a:gd name="T8" fmla="*/ 210 w 516"/>
                  <a:gd name="T9" fmla="*/ 659251 h 2625"/>
                  <a:gd name="T10" fmla="*/ 120 w 516"/>
                  <a:gd name="T11" fmla="*/ 668065 h 2625"/>
                  <a:gd name="T12" fmla="*/ 75 w 516"/>
                  <a:gd name="T13" fmla="*/ 681196 h 2625"/>
                  <a:gd name="T14" fmla="*/ 60 w 516"/>
                  <a:gd name="T15" fmla="*/ 698383 h 2625"/>
                  <a:gd name="T16" fmla="*/ 15 w 516"/>
                  <a:gd name="T17" fmla="*/ 733473 h 2625"/>
                  <a:gd name="T18" fmla="*/ 0 w 516"/>
                  <a:gd name="T19" fmla="*/ 763891 h 26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16"/>
                  <a:gd name="T31" fmla="*/ 0 h 2625"/>
                  <a:gd name="T32" fmla="*/ 516 w 516"/>
                  <a:gd name="T33" fmla="*/ 2625 h 262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16" h="2625">
                    <a:moveTo>
                      <a:pt x="405" y="0"/>
                    </a:moveTo>
                    <a:cubicBezTo>
                      <a:pt x="412" y="217"/>
                      <a:pt x="370" y="569"/>
                      <a:pt x="510" y="780"/>
                    </a:cubicBezTo>
                    <a:cubicBezTo>
                      <a:pt x="505" y="1050"/>
                      <a:pt x="504" y="1320"/>
                      <a:pt x="495" y="1590"/>
                    </a:cubicBezTo>
                    <a:cubicBezTo>
                      <a:pt x="494" y="1620"/>
                      <a:pt x="483" y="1650"/>
                      <a:pt x="480" y="1680"/>
                    </a:cubicBezTo>
                    <a:cubicBezTo>
                      <a:pt x="443" y="2048"/>
                      <a:pt x="516" y="2095"/>
                      <a:pt x="210" y="2265"/>
                    </a:cubicBezTo>
                    <a:cubicBezTo>
                      <a:pt x="182" y="2280"/>
                      <a:pt x="150" y="2285"/>
                      <a:pt x="120" y="2295"/>
                    </a:cubicBezTo>
                    <a:cubicBezTo>
                      <a:pt x="105" y="2310"/>
                      <a:pt x="86" y="2322"/>
                      <a:pt x="75" y="2340"/>
                    </a:cubicBezTo>
                    <a:cubicBezTo>
                      <a:pt x="65" y="2358"/>
                      <a:pt x="67" y="2381"/>
                      <a:pt x="60" y="2400"/>
                    </a:cubicBezTo>
                    <a:cubicBezTo>
                      <a:pt x="23" y="2498"/>
                      <a:pt x="33" y="2420"/>
                      <a:pt x="15" y="2520"/>
                    </a:cubicBezTo>
                    <a:cubicBezTo>
                      <a:pt x="9" y="2555"/>
                      <a:pt x="0" y="2625"/>
                      <a:pt x="0" y="2625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8681" name="Freeform 36"/>
              <p:cNvSpPr>
                <a:spLocks/>
              </p:cNvSpPr>
              <p:nvPr/>
            </p:nvSpPr>
            <p:spPr bwMode="auto">
              <a:xfrm>
                <a:off x="4500" y="6066"/>
                <a:ext cx="724" cy="3600"/>
              </a:xfrm>
              <a:custGeom>
                <a:avLst/>
                <a:gdLst>
                  <a:gd name="T0" fmla="*/ 724 w 724"/>
                  <a:gd name="T1" fmla="*/ 0 h 2805"/>
                  <a:gd name="T2" fmla="*/ 634 w 724"/>
                  <a:gd name="T3" fmla="*/ 52928 h 2805"/>
                  <a:gd name="T4" fmla="*/ 544 w 724"/>
                  <a:gd name="T5" fmla="*/ 79348 h 2805"/>
                  <a:gd name="T6" fmla="*/ 484 w 724"/>
                  <a:gd name="T7" fmla="*/ 125637 h 2805"/>
                  <a:gd name="T8" fmla="*/ 469 w 724"/>
                  <a:gd name="T9" fmla="*/ 216168 h 2805"/>
                  <a:gd name="T10" fmla="*/ 454 w 724"/>
                  <a:gd name="T11" fmla="*/ 242628 h 2805"/>
                  <a:gd name="T12" fmla="*/ 394 w 724"/>
                  <a:gd name="T13" fmla="*/ 260254 h 2805"/>
                  <a:gd name="T14" fmla="*/ 244 w 724"/>
                  <a:gd name="T15" fmla="*/ 282184 h 2805"/>
                  <a:gd name="T16" fmla="*/ 94 w 724"/>
                  <a:gd name="T17" fmla="*/ 322099 h 2805"/>
                  <a:gd name="T18" fmla="*/ 79 w 724"/>
                  <a:gd name="T19" fmla="*/ 335173 h 2805"/>
                  <a:gd name="T20" fmla="*/ 34 w 724"/>
                  <a:gd name="T21" fmla="*/ 341869 h 2805"/>
                  <a:gd name="T22" fmla="*/ 4 w 724"/>
                  <a:gd name="T23" fmla="*/ 361676 h 2805"/>
                  <a:gd name="T24" fmla="*/ 4 w 724"/>
                  <a:gd name="T25" fmla="*/ 412337 h 280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24"/>
                  <a:gd name="T40" fmla="*/ 0 h 2805"/>
                  <a:gd name="T41" fmla="*/ 724 w 724"/>
                  <a:gd name="T42" fmla="*/ 2805 h 280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24" h="2805">
                    <a:moveTo>
                      <a:pt x="724" y="0"/>
                    </a:moveTo>
                    <a:cubicBezTo>
                      <a:pt x="699" y="123"/>
                      <a:pt x="664" y="238"/>
                      <a:pt x="634" y="360"/>
                    </a:cubicBezTo>
                    <a:cubicBezTo>
                      <a:pt x="634" y="360"/>
                      <a:pt x="559" y="510"/>
                      <a:pt x="544" y="540"/>
                    </a:cubicBezTo>
                    <a:cubicBezTo>
                      <a:pt x="500" y="627"/>
                      <a:pt x="500" y="761"/>
                      <a:pt x="484" y="855"/>
                    </a:cubicBezTo>
                    <a:cubicBezTo>
                      <a:pt x="479" y="1060"/>
                      <a:pt x="477" y="1265"/>
                      <a:pt x="469" y="1470"/>
                    </a:cubicBezTo>
                    <a:cubicBezTo>
                      <a:pt x="467" y="1530"/>
                      <a:pt x="469" y="1592"/>
                      <a:pt x="454" y="1650"/>
                    </a:cubicBezTo>
                    <a:cubicBezTo>
                      <a:pt x="443" y="1693"/>
                      <a:pt x="414" y="1730"/>
                      <a:pt x="394" y="1770"/>
                    </a:cubicBezTo>
                    <a:cubicBezTo>
                      <a:pt x="362" y="1833"/>
                      <a:pt x="244" y="1920"/>
                      <a:pt x="244" y="1920"/>
                    </a:cubicBezTo>
                    <a:cubicBezTo>
                      <a:pt x="171" y="2140"/>
                      <a:pt x="229" y="2055"/>
                      <a:pt x="94" y="2190"/>
                    </a:cubicBezTo>
                    <a:cubicBezTo>
                      <a:pt x="89" y="2220"/>
                      <a:pt x="91" y="2252"/>
                      <a:pt x="79" y="2280"/>
                    </a:cubicBezTo>
                    <a:cubicBezTo>
                      <a:pt x="70" y="2299"/>
                      <a:pt x="45" y="2307"/>
                      <a:pt x="34" y="2325"/>
                    </a:cubicBezTo>
                    <a:cubicBezTo>
                      <a:pt x="28" y="2335"/>
                      <a:pt x="4" y="2457"/>
                      <a:pt x="4" y="2460"/>
                    </a:cubicBezTo>
                    <a:cubicBezTo>
                      <a:pt x="0" y="2575"/>
                      <a:pt x="4" y="2690"/>
                      <a:pt x="4" y="2805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8682" name="Freeform 37"/>
              <p:cNvSpPr>
                <a:spLocks/>
              </p:cNvSpPr>
              <p:nvPr/>
            </p:nvSpPr>
            <p:spPr bwMode="auto">
              <a:xfrm>
                <a:off x="5924" y="6120"/>
                <a:ext cx="886" cy="3366"/>
              </a:xfrm>
              <a:custGeom>
                <a:avLst/>
                <a:gdLst>
                  <a:gd name="T0" fmla="*/ 886 w 886"/>
                  <a:gd name="T1" fmla="*/ 0 h 2880"/>
                  <a:gd name="T2" fmla="*/ 856 w 886"/>
                  <a:gd name="T3" fmla="*/ 23412 h 2880"/>
                  <a:gd name="T4" fmla="*/ 796 w 886"/>
                  <a:gd name="T5" fmla="*/ 34954 h 2880"/>
                  <a:gd name="T6" fmla="*/ 751 w 886"/>
                  <a:gd name="T7" fmla="*/ 39018 h 2880"/>
                  <a:gd name="T8" fmla="*/ 511 w 886"/>
                  <a:gd name="T9" fmla="*/ 43766 h 2880"/>
                  <a:gd name="T10" fmla="*/ 241 w 886"/>
                  <a:gd name="T11" fmla="*/ 52567 h 2880"/>
                  <a:gd name="T12" fmla="*/ 31 w 886"/>
                  <a:gd name="T13" fmla="*/ 59376 h 2880"/>
                  <a:gd name="T14" fmla="*/ 16 w 886"/>
                  <a:gd name="T15" fmla="*/ 65147 h 288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86"/>
                  <a:gd name="T25" fmla="*/ 0 h 2880"/>
                  <a:gd name="T26" fmla="*/ 886 w 886"/>
                  <a:gd name="T27" fmla="*/ 2880 h 288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86" h="2880">
                    <a:moveTo>
                      <a:pt x="886" y="0"/>
                    </a:moveTo>
                    <a:cubicBezTo>
                      <a:pt x="881" y="220"/>
                      <a:pt x="870" y="770"/>
                      <a:pt x="856" y="1035"/>
                    </a:cubicBezTo>
                    <a:cubicBezTo>
                      <a:pt x="810" y="1870"/>
                      <a:pt x="873" y="1235"/>
                      <a:pt x="796" y="1545"/>
                    </a:cubicBezTo>
                    <a:cubicBezTo>
                      <a:pt x="783" y="1599"/>
                      <a:pt x="784" y="1676"/>
                      <a:pt x="751" y="1725"/>
                    </a:cubicBezTo>
                    <a:cubicBezTo>
                      <a:pt x="702" y="1798"/>
                      <a:pt x="563" y="1883"/>
                      <a:pt x="511" y="1935"/>
                    </a:cubicBezTo>
                    <a:cubicBezTo>
                      <a:pt x="402" y="2044"/>
                      <a:pt x="334" y="2201"/>
                      <a:pt x="241" y="2325"/>
                    </a:cubicBezTo>
                    <a:cubicBezTo>
                      <a:pt x="199" y="2452"/>
                      <a:pt x="125" y="2531"/>
                      <a:pt x="31" y="2625"/>
                    </a:cubicBezTo>
                    <a:cubicBezTo>
                      <a:pt x="0" y="2748"/>
                      <a:pt x="16" y="2664"/>
                      <a:pt x="16" y="288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8683" name="Freeform 38"/>
              <p:cNvSpPr>
                <a:spLocks/>
              </p:cNvSpPr>
              <p:nvPr/>
            </p:nvSpPr>
            <p:spPr bwMode="auto">
              <a:xfrm>
                <a:off x="7609" y="6135"/>
                <a:ext cx="915" cy="3254"/>
              </a:xfrm>
              <a:custGeom>
                <a:avLst/>
                <a:gdLst>
                  <a:gd name="T0" fmla="*/ 911 w 915"/>
                  <a:gd name="T1" fmla="*/ 0 h 3254"/>
                  <a:gd name="T2" fmla="*/ 821 w 915"/>
                  <a:gd name="T3" fmla="*/ 900 h 3254"/>
                  <a:gd name="T4" fmla="*/ 881 w 915"/>
                  <a:gd name="T5" fmla="*/ 1410 h 3254"/>
                  <a:gd name="T6" fmla="*/ 851 w 915"/>
                  <a:gd name="T7" fmla="*/ 2175 h 3254"/>
                  <a:gd name="T8" fmla="*/ 791 w 915"/>
                  <a:gd name="T9" fmla="*/ 2190 h 3254"/>
                  <a:gd name="T10" fmla="*/ 551 w 915"/>
                  <a:gd name="T11" fmla="*/ 2640 h 3254"/>
                  <a:gd name="T12" fmla="*/ 311 w 915"/>
                  <a:gd name="T13" fmla="*/ 2910 h 3254"/>
                  <a:gd name="T14" fmla="*/ 191 w 915"/>
                  <a:gd name="T15" fmla="*/ 3090 h 3254"/>
                  <a:gd name="T16" fmla="*/ 101 w 915"/>
                  <a:gd name="T17" fmla="*/ 3210 h 3254"/>
                  <a:gd name="T18" fmla="*/ 41 w 915"/>
                  <a:gd name="T19" fmla="*/ 3240 h 32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15"/>
                  <a:gd name="T31" fmla="*/ 0 h 3254"/>
                  <a:gd name="T32" fmla="*/ 915 w 915"/>
                  <a:gd name="T33" fmla="*/ 3254 h 325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15" h="3254">
                    <a:moveTo>
                      <a:pt x="911" y="0"/>
                    </a:moveTo>
                    <a:cubicBezTo>
                      <a:pt x="901" y="289"/>
                      <a:pt x="915" y="617"/>
                      <a:pt x="821" y="900"/>
                    </a:cubicBezTo>
                    <a:cubicBezTo>
                      <a:pt x="834" y="1071"/>
                      <a:pt x="853" y="1240"/>
                      <a:pt x="881" y="1410"/>
                    </a:cubicBezTo>
                    <a:cubicBezTo>
                      <a:pt x="871" y="1665"/>
                      <a:pt x="880" y="1921"/>
                      <a:pt x="851" y="2175"/>
                    </a:cubicBezTo>
                    <a:cubicBezTo>
                      <a:pt x="849" y="2195"/>
                      <a:pt x="802" y="2173"/>
                      <a:pt x="791" y="2190"/>
                    </a:cubicBezTo>
                    <a:cubicBezTo>
                      <a:pt x="699" y="2333"/>
                      <a:pt x="631" y="2490"/>
                      <a:pt x="551" y="2640"/>
                    </a:cubicBezTo>
                    <a:cubicBezTo>
                      <a:pt x="494" y="2746"/>
                      <a:pt x="386" y="2816"/>
                      <a:pt x="311" y="2910"/>
                    </a:cubicBezTo>
                    <a:cubicBezTo>
                      <a:pt x="266" y="2966"/>
                      <a:pt x="232" y="3031"/>
                      <a:pt x="191" y="3090"/>
                    </a:cubicBezTo>
                    <a:cubicBezTo>
                      <a:pt x="162" y="3131"/>
                      <a:pt x="140" y="3178"/>
                      <a:pt x="101" y="3210"/>
                    </a:cubicBezTo>
                    <a:cubicBezTo>
                      <a:pt x="47" y="3254"/>
                      <a:pt x="0" y="3199"/>
                      <a:pt x="41" y="324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8684" name="Text Box 39"/>
              <p:cNvSpPr txBox="1">
                <a:spLocks noChangeArrowheads="1"/>
              </p:cNvSpPr>
              <p:nvPr/>
            </p:nvSpPr>
            <p:spPr bwMode="auto">
              <a:xfrm>
                <a:off x="3960" y="6966"/>
                <a:ext cx="720" cy="12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altLang="id-ID" sz="1200"/>
                  <a:t>◘ 1</a:t>
                </a:r>
              </a:p>
              <a:p>
                <a:endParaRPr lang="en-US" altLang="id-ID" sz="1200"/>
              </a:p>
              <a:p>
                <a:r>
                  <a:rPr lang="en-US" altLang="id-ID" sz="1200"/>
                  <a:t>A1</a:t>
                </a:r>
                <a:endParaRPr lang="en-US" altLang="id-ID"/>
              </a:p>
            </p:txBody>
          </p:sp>
          <p:sp>
            <p:nvSpPr>
              <p:cNvPr id="28685" name="Text Box 40"/>
              <p:cNvSpPr txBox="1">
                <a:spLocks noChangeArrowheads="1"/>
              </p:cNvSpPr>
              <p:nvPr/>
            </p:nvSpPr>
            <p:spPr bwMode="auto">
              <a:xfrm>
                <a:off x="5580" y="6426"/>
                <a:ext cx="720" cy="1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altLang="id-ID" sz="1200"/>
                  <a:t>◘ 2</a:t>
                </a:r>
              </a:p>
              <a:p>
                <a:endParaRPr lang="en-US" altLang="id-ID" sz="1200"/>
              </a:p>
              <a:p>
                <a:r>
                  <a:rPr lang="en-US" altLang="id-ID" sz="1200"/>
                  <a:t>A2</a:t>
                </a:r>
                <a:endParaRPr lang="en-US" altLang="id-ID"/>
              </a:p>
            </p:txBody>
          </p:sp>
          <p:sp>
            <p:nvSpPr>
              <p:cNvPr id="28686" name="Text Box 41"/>
              <p:cNvSpPr txBox="1">
                <a:spLocks noChangeArrowheads="1"/>
              </p:cNvSpPr>
              <p:nvPr/>
            </p:nvSpPr>
            <p:spPr bwMode="auto">
              <a:xfrm>
                <a:off x="7020" y="7146"/>
                <a:ext cx="720" cy="1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altLang="id-ID" sz="1200"/>
                  <a:t>◘ 3</a:t>
                </a:r>
              </a:p>
              <a:p>
                <a:endParaRPr lang="en-US" altLang="id-ID" sz="1200"/>
              </a:p>
              <a:p>
                <a:r>
                  <a:rPr lang="en-US" altLang="id-ID" sz="1200"/>
                  <a:t>A3</a:t>
                </a:r>
                <a:endParaRPr lang="en-US" altLang="id-ID"/>
              </a:p>
            </p:txBody>
          </p:sp>
        </p:grpSp>
        <p:sp>
          <p:nvSpPr>
            <p:cNvPr id="28678" name="Text Box 42"/>
            <p:cNvSpPr txBox="1">
              <a:spLocks noChangeArrowheads="1"/>
            </p:cNvSpPr>
            <p:nvPr/>
          </p:nvSpPr>
          <p:spPr bwMode="auto">
            <a:xfrm>
              <a:off x="2700" y="9486"/>
              <a:ext cx="738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id-ID" sz="1200"/>
                <a:t>R1=10mm    R2=20mm        R3=30mm              R4=40mm</a:t>
              </a:r>
              <a:endParaRPr lang="en-US" altLang="id-ID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:\2. BAHAN KULIAH\HIDROLOGI\HANDOUT Hidrologi 1516\Pokok Bahasan Hidrologi\1. HUJAN\Thiessen Sermo.bmp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20782"/>
            <a:ext cx="9171878" cy="6837218"/>
          </a:xfrm>
          <a:prstGeom prst="rect">
            <a:avLst/>
          </a:prstGeom>
          <a:noFill/>
        </p:spPr>
      </p:pic>
      <p:sp>
        <p:nvSpPr>
          <p:cNvPr id="3077" name="Rectangle 2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 altLang="id-ID"/>
          </a:p>
        </p:txBody>
      </p:sp>
      <p:sp>
        <p:nvSpPr>
          <p:cNvPr id="2877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9750" y="2924175"/>
            <a:ext cx="8229600" cy="2552700"/>
          </a:xfrm>
        </p:spPr>
        <p:txBody>
          <a:bodyPr>
            <a:normAutofit/>
          </a:bodyPr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en-US" sz="2400" dirty="0" err="1">
                <a:solidFill>
                  <a:schemeClr val="accent5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Dimana</a:t>
            </a:r>
            <a:r>
              <a:rPr lang="en-US" sz="2400" dirty="0">
                <a:solidFill>
                  <a:schemeClr val="accent5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:</a:t>
            </a:r>
            <a:endParaRPr lang="en-US" sz="2400" i="1" dirty="0">
              <a:solidFill>
                <a:schemeClr val="accent5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en-US" sz="2400" i="1" dirty="0">
                <a:solidFill>
                  <a:schemeClr val="accent5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</a:t>
            </a:r>
            <a:r>
              <a:rPr lang="en-US" sz="2400" dirty="0">
                <a:solidFill>
                  <a:schemeClr val="accent5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	= </a:t>
            </a:r>
            <a:r>
              <a:rPr lang="en-US" sz="2400" dirty="0" err="1">
                <a:solidFill>
                  <a:schemeClr val="accent5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luas</a:t>
            </a:r>
            <a:r>
              <a:rPr lang="en-US" sz="2400" dirty="0">
                <a:solidFill>
                  <a:schemeClr val="accent5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areal total</a:t>
            </a:r>
            <a:endParaRPr lang="en-US" sz="2400" i="1" dirty="0">
              <a:solidFill>
                <a:schemeClr val="accent5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en-US" sz="2400" i="1" dirty="0">
                <a:solidFill>
                  <a:schemeClr val="accent5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        </a:t>
            </a:r>
            <a:r>
              <a:rPr lang="en-US" sz="2400" dirty="0">
                <a:solidFill>
                  <a:schemeClr val="accent5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= </a:t>
            </a:r>
            <a:r>
              <a:rPr lang="en-US" sz="2400" dirty="0" err="1">
                <a:solidFill>
                  <a:schemeClr val="accent5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tinggi</a:t>
            </a:r>
            <a:r>
              <a:rPr lang="en-US" sz="2400" dirty="0">
                <a:solidFill>
                  <a:schemeClr val="accent5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curah</a:t>
            </a:r>
            <a:r>
              <a:rPr lang="en-US" sz="2400" dirty="0">
                <a:solidFill>
                  <a:schemeClr val="accent5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hujan</a:t>
            </a:r>
            <a:r>
              <a:rPr lang="en-US" sz="2400" dirty="0">
                <a:solidFill>
                  <a:schemeClr val="accent5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rata-rat areal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en-US" sz="2400" dirty="0">
                <a:solidFill>
                  <a:schemeClr val="accent5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   </a:t>
            </a:r>
            <a:r>
              <a:rPr lang="id-ID" sz="2400" dirty="0">
                <a:solidFill>
                  <a:schemeClr val="accent5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>
                <a:solidFill>
                  <a:schemeClr val="accent5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= </a:t>
            </a:r>
            <a:r>
              <a:rPr lang="en-US" sz="2400" dirty="0" err="1">
                <a:solidFill>
                  <a:schemeClr val="accent5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tinggi</a:t>
            </a:r>
            <a:r>
              <a:rPr lang="en-US" sz="2400" dirty="0">
                <a:solidFill>
                  <a:schemeClr val="accent5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curah</a:t>
            </a:r>
            <a:r>
              <a:rPr lang="en-US" sz="2400" dirty="0">
                <a:solidFill>
                  <a:schemeClr val="accent5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hujan</a:t>
            </a:r>
            <a:r>
              <a:rPr lang="en-US" sz="2400" dirty="0">
                <a:solidFill>
                  <a:schemeClr val="accent5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</a:t>
            </a:r>
            <a:r>
              <a:rPr lang="en-US" sz="2400" dirty="0">
                <a:solidFill>
                  <a:schemeClr val="accent5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pos 1,2, ....., n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en-US" sz="2400" dirty="0">
                <a:solidFill>
                  <a:schemeClr val="accent5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= </a:t>
            </a:r>
            <a:r>
              <a:rPr lang="en-US" sz="2400" dirty="0" err="1">
                <a:solidFill>
                  <a:schemeClr val="accent5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luas</a:t>
            </a:r>
            <a:r>
              <a:rPr lang="en-US" sz="2400" dirty="0">
                <a:solidFill>
                  <a:schemeClr val="accent5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daerah</a:t>
            </a:r>
            <a:r>
              <a:rPr lang="en-US" sz="2400" dirty="0">
                <a:solidFill>
                  <a:schemeClr val="accent5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pengaruh</a:t>
            </a:r>
            <a:r>
              <a:rPr lang="en-US" sz="2400" dirty="0">
                <a:solidFill>
                  <a:schemeClr val="accent5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pos 1,2, .... , n</a:t>
            </a:r>
          </a:p>
        </p:txBody>
      </p:sp>
      <p:sp>
        <p:nvSpPr>
          <p:cNvPr id="3079" name="Rectangle 5"/>
          <p:cNvSpPr>
            <a:spLocks noChangeArrowheads="1"/>
          </p:cNvSpPr>
          <p:nvPr/>
        </p:nvSpPr>
        <p:spPr bwMode="auto">
          <a:xfrm flipV="1">
            <a:off x="0" y="3068638"/>
            <a:ext cx="91440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id-ID" altLang="id-ID"/>
          </a:p>
        </p:txBody>
      </p:sp>
      <p:graphicFrame>
        <p:nvGraphicFramePr>
          <p:cNvPr id="3074" name="Object 6"/>
          <p:cNvGraphicFramePr>
            <a:graphicFrameLocks noChangeAspect="1"/>
          </p:cNvGraphicFramePr>
          <p:nvPr/>
        </p:nvGraphicFramePr>
        <p:xfrm>
          <a:off x="539750" y="4478169"/>
          <a:ext cx="172720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3" imgW="1028700" imgH="228600" progId="Equation.3">
                  <p:embed/>
                </p:oleObj>
              </mc:Choice>
              <mc:Fallback>
                <p:oleObj name="Equation" r:id="rId3" imgW="102870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4478169"/>
                        <a:ext cx="1727200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 altLang="id-ID"/>
          </a:p>
        </p:txBody>
      </p:sp>
      <p:graphicFrame>
        <p:nvGraphicFramePr>
          <p:cNvPr id="3075" name="Object 8"/>
          <p:cNvGraphicFramePr>
            <a:graphicFrameLocks noChangeAspect="1"/>
          </p:cNvGraphicFramePr>
          <p:nvPr/>
        </p:nvGraphicFramePr>
        <p:xfrm>
          <a:off x="611188" y="5036581"/>
          <a:ext cx="1655762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5" imgW="1066800" imgH="228600" progId="Equation.3">
                  <p:embed/>
                </p:oleObj>
              </mc:Choice>
              <mc:Fallback>
                <p:oleObj name="Equation" r:id="rId5" imgW="1066800" imgH="228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5036581"/>
                        <a:ext cx="1655762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1" name="Rectangle 10"/>
          <p:cNvSpPr>
            <a:spLocks noChangeArrowheads="1"/>
          </p:cNvSpPr>
          <p:nvPr/>
        </p:nvSpPr>
        <p:spPr bwMode="auto">
          <a:xfrm>
            <a:off x="0" y="31194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 altLang="id-ID"/>
          </a:p>
        </p:txBody>
      </p:sp>
      <p:graphicFrame>
        <p:nvGraphicFramePr>
          <p:cNvPr id="3076" name="Object 9"/>
          <p:cNvGraphicFramePr>
            <a:graphicFrameLocks noChangeAspect="1"/>
          </p:cNvGraphicFramePr>
          <p:nvPr/>
        </p:nvGraphicFramePr>
        <p:xfrm>
          <a:off x="827088" y="836613"/>
          <a:ext cx="7345362" cy="124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7" imgW="3670300" imgH="622300" progId="Equation.3">
                  <p:embed/>
                </p:oleObj>
              </mc:Choice>
              <mc:Fallback>
                <p:oleObj name="Equation" r:id="rId7" imgW="3670300" imgH="6223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836613"/>
                        <a:ext cx="7345362" cy="1241425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2. BAHAN KULIAH\HIDROLOGI\HANDOUT Hidrologi 1516\Gambar hujan.jpe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35" y="9899"/>
            <a:ext cx="9144000" cy="6858000"/>
          </a:xfrm>
          <a:prstGeom prst="rect">
            <a:avLst/>
          </a:prstGeom>
          <a:noFill/>
        </p:spPr>
      </p:pic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609600"/>
            <a:ext cx="5715000" cy="609600"/>
          </a:xfr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id-ID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" pitchFamily="18" charset="0"/>
              </a:rPr>
              <a:t>HUJAN</a:t>
            </a:r>
            <a:r>
              <a:rPr lang="id-ID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entury" pitchFamily="18" charset="0"/>
              </a:rPr>
              <a:t> 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entury" pitchFamily="18" charset="0"/>
            </a:endParaRPr>
          </a:p>
        </p:txBody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48640" indent="-548640" eaLnBrk="1" hangingPunct="1">
              <a:lnSpc>
                <a:spcPct val="90000"/>
              </a:lnSpc>
              <a:buClrTx/>
              <a:buFont typeface="Wingdings" pitchFamily="2" charset="2"/>
              <a:buChar char="q"/>
              <a:defRPr/>
            </a:pPr>
            <a:endParaRPr lang="id-ID" sz="32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48640" indent="-548640" eaLnBrk="1" hangingPunct="1">
              <a:lnSpc>
                <a:spcPct val="90000"/>
              </a:lnSpc>
              <a:buClrTx/>
              <a:buFont typeface="Wingdings" pitchFamily="2" charset="2"/>
              <a:buChar char="q"/>
              <a:defRPr/>
            </a:pPr>
            <a:r>
              <a:rPr lang="en-US" sz="32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Hujan</a:t>
            </a:r>
            <a:r>
              <a:rPr lang="en-US" sz="32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adalah</a:t>
            </a:r>
            <a:r>
              <a:rPr lang="en-US" sz="32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salah</a:t>
            </a:r>
            <a:r>
              <a:rPr lang="en-US" sz="32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satu</a:t>
            </a:r>
            <a:r>
              <a:rPr lang="en-US" sz="32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bentuk</a:t>
            </a:r>
            <a:r>
              <a:rPr lang="en-US" sz="32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presipitas</a:t>
            </a:r>
            <a:r>
              <a:rPr lang="en-US" sz="32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yang </a:t>
            </a:r>
            <a:r>
              <a:rPr lang="en-US" sz="32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penting</a:t>
            </a:r>
            <a:r>
              <a:rPr lang="id-ID" sz="32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548640" indent="-548640" eaLnBrk="1" hangingPunct="1">
              <a:lnSpc>
                <a:spcPct val="90000"/>
              </a:lnSpc>
              <a:buClrTx/>
              <a:buFont typeface="Wingdings" pitchFamily="2" charset="2"/>
              <a:buChar char="q"/>
              <a:defRPr/>
            </a:pPr>
            <a:endParaRPr lang="en-US" sz="32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48640" indent="-548640" eaLnBrk="1" hangingPunct="1">
              <a:lnSpc>
                <a:spcPct val="90000"/>
              </a:lnSpc>
              <a:buClrTx/>
              <a:buFont typeface="Wingdings" pitchFamily="2" charset="2"/>
              <a:buChar char="q"/>
              <a:defRPr/>
            </a:pPr>
            <a:r>
              <a:rPr lang="en-US" sz="32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Air </a:t>
            </a:r>
            <a:r>
              <a:rPr lang="en-US" sz="32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hujan</a:t>
            </a:r>
            <a:r>
              <a:rPr lang="en-US" sz="32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yang </a:t>
            </a:r>
            <a:r>
              <a:rPr lang="en-US" sz="32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jatuh</a:t>
            </a:r>
            <a:r>
              <a:rPr lang="en-US" sz="32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yang </a:t>
            </a:r>
            <a:r>
              <a:rPr lang="en-US" sz="32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sampai</a:t>
            </a:r>
            <a:r>
              <a:rPr lang="en-US" sz="32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permukaan</a:t>
            </a:r>
            <a:r>
              <a:rPr lang="en-US" sz="32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tanah</a:t>
            </a:r>
            <a:r>
              <a:rPr lang="en-US" sz="32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disebut</a:t>
            </a:r>
            <a:r>
              <a:rPr lang="en-US" sz="32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hujan</a:t>
            </a:r>
            <a:r>
              <a:rPr lang="en-US" sz="32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karena</a:t>
            </a:r>
            <a:r>
              <a:rPr lang="en-US" sz="32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hujan</a:t>
            </a:r>
            <a:r>
              <a:rPr lang="en-US" sz="32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yang </a:t>
            </a:r>
            <a:r>
              <a:rPr lang="en-US" sz="32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sampai</a:t>
            </a:r>
            <a:r>
              <a:rPr lang="en-US" sz="32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permukaan</a:t>
            </a:r>
            <a:r>
              <a:rPr lang="en-US" sz="32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tanah</a:t>
            </a:r>
            <a:r>
              <a:rPr lang="en-US" sz="32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itulah</a:t>
            </a:r>
            <a:r>
              <a:rPr lang="en-US" sz="32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yang </a:t>
            </a:r>
            <a:r>
              <a:rPr lang="en-US" sz="32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dapat</a:t>
            </a:r>
            <a:r>
              <a:rPr lang="en-US" sz="32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diukur</a:t>
            </a:r>
            <a:r>
              <a:rPr lang="en-US" sz="32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2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2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72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386" grpId="0"/>
      <p:bldP spid="27238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2. BAHAN KULIAH\HIDROLOGI\HANDOUT Hidrologi 1516\Gambar hujan.jpe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35" y="-1976"/>
            <a:ext cx="9144000" cy="6858000"/>
          </a:xfrm>
          <a:prstGeom prst="rect">
            <a:avLst/>
          </a:prstGeom>
          <a:noFill/>
        </p:spPr>
      </p:pic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9652" y="533380"/>
            <a:ext cx="7772400" cy="5029220"/>
          </a:xfrm>
        </p:spPr>
        <p:txBody>
          <a:bodyPr>
            <a:normAutofit fontScale="55000" lnSpcReduction="20000"/>
          </a:bodyPr>
          <a:lstStyle/>
          <a:p>
            <a:pPr marL="548640" indent="-548640" eaLnBrk="1" hangingPunct="1">
              <a:lnSpc>
                <a:spcPct val="90000"/>
              </a:lnSpc>
              <a:buClrTx/>
              <a:buFont typeface="Wingdings" pitchFamily="2" charset="2"/>
              <a:buChar char="q"/>
              <a:defRPr/>
            </a:pPr>
            <a:endParaRPr lang="id-ID" sz="32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48640" indent="-548640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itchFamily="2" charset="2"/>
              <a:buChar char="q"/>
              <a:defRPr/>
            </a:pPr>
            <a:r>
              <a:rPr lang="en-US" altLang="id-ID" sz="3600" b="1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Tinggi</a:t>
            </a:r>
            <a:r>
              <a:rPr lang="en-US" altLang="id-ID" sz="3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id-ID" sz="3600" b="1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hujan</a:t>
            </a:r>
            <a:r>
              <a:rPr lang="en-US" altLang="id-ID" sz="3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(d)</a:t>
            </a:r>
            <a:r>
              <a:rPr lang="en-US" altLang="id-ID" sz="3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id-ID" sz="36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adalah</a:t>
            </a:r>
            <a:r>
              <a:rPr lang="en-US" altLang="id-ID" sz="3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id-ID" sz="36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banyaknya</a:t>
            </a:r>
            <a:r>
              <a:rPr lang="en-US" altLang="id-ID" sz="3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id-ID" sz="36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hujan</a:t>
            </a:r>
            <a:r>
              <a:rPr lang="en-US" altLang="id-ID" sz="3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yang </a:t>
            </a:r>
            <a:r>
              <a:rPr lang="en-US" altLang="id-ID" sz="36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dinyatakan</a:t>
            </a:r>
            <a:r>
              <a:rPr lang="en-US" altLang="id-ID" sz="3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id-ID" sz="36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dalam</a:t>
            </a:r>
            <a:r>
              <a:rPr lang="en-US" altLang="id-ID" sz="3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id-ID" sz="36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ketebalan</a:t>
            </a:r>
            <a:r>
              <a:rPr lang="en-US" altLang="id-ID" sz="3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air </a:t>
            </a:r>
            <a:r>
              <a:rPr lang="en-US" altLang="id-ID" sz="36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</a:t>
            </a:r>
            <a:r>
              <a:rPr lang="en-US" altLang="id-ID" sz="3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id-ID" sz="36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atas</a:t>
            </a:r>
            <a:r>
              <a:rPr lang="en-US" altLang="id-ID" sz="3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id-ID" sz="36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permukaan</a:t>
            </a:r>
            <a:r>
              <a:rPr lang="en-US" altLang="id-ID" sz="3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id-ID" sz="36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datar</a:t>
            </a:r>
            <a:r>
              <a:rPr lang="en-US" altLang="id-ID" sz="3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(mm).</a:t>
            </a:r>
            <a:endParaRPr lang="id-ID" altLang="id-ID" sz="36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48640" indent="-548640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itchFamily="2" charset="2"/>
              <a:buChar char="q"/>
              <a:defRPr/>
            </a:pPr>
            <a:r>
              <a:rPr lang="en-US" altLang="id-ID" sz="3600" b="1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Intensitas</a:t>
            </a:r>
            <a:r>
              <a:rPr lang="en-US" altLang="id-ID" sz="3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(I)</a:t>
            </a:r>
            <a:r>
              <a:rPr lang="en-US" altLang="id-ID" sz="3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id-ID" sz="36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adalah</a:t>
            </a:r>
            <a:r>
              <a:rPr lang="en-US" altLang="id-ID" sz="3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id-ID" sz="36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laju</a:t>
            </a:r>
            <a:r>
              <a:rPr lang="en-US" altLang="id-ID" sz="3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id-ID" sz="36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hujan</a:t>
            </a:r>
            <a:r>
              <a:rPr lang="en-US" altLang="id-ID" sz="3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id-ID" sz="36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atau</a:t>
            </a:r>
            <a:r>
              <a:rPr lang="en-US" altLang="id-ID" sz="3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id-ID" sz="36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tinggi</a:t>
            </a:r>
            <a:r>
              <a:rPr lang="en-US" altLang="id-ID" sz="3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air per </a:t>
            </a:r>
            <a:r>
              <a:rPr lang="en-US" altLang="id-ID" sz="36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satuan</a:t>
            </a:r>
            <a:r>
              <a:rPr lang="en-US" altLang="id-ID" sz="3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id-ID" sz="36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waktu</a:t>
            </a:r>
            <a:r>
              <a:rPr lang="en-US" altLang="id-ID" sz="3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(mm/</a:t>
            </a:r>
            <a:r>
              <a:rPr lang="en-US" altLang="id-ID" sz="36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menit</a:t>
            </a:r>
            <a:r>
              <a:rPr lang="en-US" altLang="id-ID" sz="3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mm/jam, mm/</a:t>
            </a:r>
            <a:r>
              <a:rPr lang="en-US" altLang="id-ID" sz="36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hari</a:t>
            </a:r>
            <a:r>
              <a:rPr lang="en-US" altLang="id-ID" sz="3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).</a:t>
            </a:r>
            <a:endParaRPr lang="id-ID" altLang="id-ID" sz="36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48640" indent="-548640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itchFamily="2" charset="2"/>
              <a:buChar char="q"/>
              <a:defRPr/>
            </a:pPr>
            <a:r>
              <a:rPr lang="en-US" altLang="id-ID" sz="3600" b="1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Durasi</a:t>
            </a:r>
            <a:r>
              <a:rPr lang="en-US" altLang="id-ID" sz="3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(t)</a:t>
            </a:r>
            <a:r>
              <a:rPr lang="en-US" altLang="id-ID" sz="3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id-ID" sz="36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adalah</a:t>
            </a:r>
            <a:r>
              <a:rPr lang="en-US" altLang="id-ID" sz="3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id-ID" sz="36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lamanya</a:t>
            </a:r>
            <a:r>
              <a:rPr lang="en-US" altLang="id-ID" sz="3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id-ID" sz="36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hujan</a:t>
            </a:r>
            <a:r>
              <a:rPr lang="en-US" altLang="id-ID" sz="3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yang </a:t>
            </a:r>
            <a:r>
              <a:rPr lang="en-US" altLang="id-ID" sz="36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terjadi</a:t>
            </a:r>
            <a:r>
              <a:rPr lang="en-US" altLang="id-ID" sz="3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</a:t>
            </a:r>
            <a:r>
              <a:rPr lang="en-US" altLang="id-ID" sz="36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menit</a:t>
            </a:r>
            <a:r>
              <a:rPr lang="en-US" altLang="id-ID" sz="3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jam).</a:t>
            </a:r>
            <a:endParaRPr lang="id-ID" altLang="id-ID" sz="36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48640" indent="-548640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itchFamily="2" charset="2"/>
              <a:buChar char="q"/>
              <a:defRPr/>
            </a:pPr>
            <a:r>
              <a:rPr lang="en-US" altLang="id-ID" sz="3600" b="1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Frekuensi</a:t>
            </a:r>
            <a:r>
              <a:rPr lang="en-US" altLang="id-ID" sz="3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id-ID" sz="36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adalah</a:t>
            </a:r>
            <a:r>
              <a:rPr lang="en-US" altLang="id-ID" sz="3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id-ID" sz="36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frekuensi</a:t>
            </a:r>
            <a:r>
              <a:rPr lang="en-US" altLang="id-ID" sz="3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id-ID" sz="36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kejadian</a:t>
            </a:r>
            <a:r>
              <a:rPr lang="en-US" altLang="id-ID" sz="3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id-ID" sz="36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hujan</a:t>
            </a:r>
            <a:r>
              <a:rPr lang="en-US" altLang="id-ID" sz="3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yang </a:t>
            </a:r>
            <a:r>
              <a:rPr lang="en-US" altLang="id-ID" sz="36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ekstrem</a:t>
            </a:r>
            <a:r>
              <a:rPr lang="en-US" altLang="id-ID" sz="3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</a:t>
            </a:r>
            <a:r>
              <a:rPr lang="en-US" altLang="id-ID" sz="36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maksimum</a:t>
            </a:r>
            <a:r>
              <a:rPr lang="en-US" altLang="id-ID" sz="3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id-ID" sz="36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atau</a:t>
            </a:r>
            <a:r>
              <a:rPr lang="en-US" altLang="id-ID" sz="3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minimum), </a:t>
            </a:r>
            <a:r>
              <a:rPr lang="en-US" altLang="id-ID" sz="36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dinyatakan</a:t>
            </a:r>
            <a:r>
              <a:rPr lang="en-US" altLang="id-ID" sz="3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id-ID" sz="36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dalam</a:t>
            </a:r>
            <a:r>
              <a:rPr lang="en-US" altLang="id-ID" sz="3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id-ID" sz="36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waktu</a:t>
            </a:r>
            <a:r>
              <a:rPr lang="en-US" altLang="id-ID" sz="3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id-ID" sz="36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ulang</a:t>
            </a:r>
            <a:r>
              <a:rPr lang="en-US" altLang="id-ID" sz="3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(T), </a:t>
            </a:r>
            <a:r>
              <a:rPr lang="en-US" altLang="id-ID" sz="36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misal</a:t>
            </a:r>
            <a:r>
              <a:rPr lang="en-US" altLang="id-ID" sz="3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id-ID" sz="36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sekali</a:t>
            </a:r>
            <a:r>
              <a:rPr lang="en-US" altLang="id-ID" sz="3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id-ID" sz="36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dalam</a:t>
            </a:r>
            <a:r>
              <a:rPr lang="en-US" altLang="id-ID" sz="3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T </a:t>
            </a:r>
            <a:r>
              <a:rPr lang="en-US" altLang="id-ID" sz="36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tahun</a:t>
            </a:r>
            <a:r>
              <a:rPr lang="en-US" altLang="id-ID" sz="3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id-ID" altLang="id-ID" sz="36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48640" indent="-548640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itchFamily="2" charset="2"/>
              <a:buChar char="q"/>
              <a:defRPr/>
            </a:pPr>
            <a:r>
              <a:rPr lang="en-US" altLang="id-ID" sz="3600" b="1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Luas</a:t>
            </a:r>
            <a:r>
              <a:rPr lang="en-US" altLang="id-ID" sz="3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id-ID" sz="3600" b="1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penyebaran</a:t>
            </a:r>
            <a:r>
              <a:rPr lang="en-US" altLang="id-ID" sz="3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id-ID" sz="3600" b="1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hujan</a:t>
            </a:r>
            <a:r>
              <a:rPr lang="en-US" altLang="id-ID" sz="3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(A)</a:t>
            </a:r>
            <a:r>
              <a:rPr lang="en-US" altLang="id-ID" sz="3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id-ID" sz="36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adalah</a:t>
            </a:r>
            <a:r>
              <a:rPr lang="en-US" altLang="id-ID" sz="3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id-ID" sz="36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luas</a:t>
            </a:r>
            <a:r>
              <a:rPr lang="en-US" altLang="id-ID" sz="3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id-ID" sz="36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geografis</a:t>
            </a:r>
            <a:r>
              <a:rPr lang="en-US" altLang="id-ID" sz="3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(km</a:t>
            </a:r>
            <a:r>
              <a:rPr lang="en-US" altLang="id-ID" sz="3600" baseline="300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en-US" altLang="id-ID" sz="3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).</a:t>
            </a:r>
            <a:endParaRPr lang="en-US" sz="36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2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2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72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72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72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38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2. BAHAN KULIAH\HIDROLOGI\HANDOUT Hidrologi 1516\Gambar hujan.jpe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35" y="-1976"/>
            <a:ext cx="9144000" cy="6858000"/>
          </a:xfrm>
          <a:prstGeom prst="rect">
            <a:avLst/>
          </a:prstGeom>
          <a:noFill/>
        </p:spPr>
      </p:pic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6" name="Picture 4" descr="D:\TUGAS AKHIR MAHASISWA\SKRIPSI WAHYU 11310067\Photo Kunjungan Lapangan\IMG_7943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228600" y="457200"/>
            <a:ext cx="8698905" cy="6019800"/>
          </a:xfrm>
          <a:prstGeom prst="rect">
            <a:avLst/>
          </a:prstGeom>
          <a:noFill/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1600200"/>
            <a:ext cx="8153400" cy="3657599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990600" marR="0" lvl="1" indent="-533400" algn="l" defTabSz="914400" rtl="0" eaLnBrk="1" fontAlgn="auto" latinLnBrk="0" hangingPunct="1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Char char="S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entury" pitchFamily="18" charset="0"/>
                <a:ea typeface="+mn-ea"/>
                <a:cs typeface="+mn-cs"/>
              </a:rPr>
              <a:t>Penakar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entury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entury" pitchFamily="18" charset="0"/>
                <a:ea typeface="+mn-ea"/>
                <a:cs typeface="+mn-cs"/>
              </a:rPr>
              <a:t>hujan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entury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entury" pitchFamily="18" charset="0"/>
                <a:ea typeface="+mn-ea"/>
                <a:cs typeface="+mn-cs"/>
              </a:rPr>
              <a:t>biasa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entury" pitchFamily="18" charset="0"/>
                <a:ea typeface="+mn-ea"/>
                <a:cs typeface="+mn-cs"/>
              </a:rPr>
              <a:t> (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entury" pitchFamily="18" charset="0"/>
                <a:ea typeface="+mn-ea"/>
                <a:cs typeface="+mn-cs"/>
              </a:rPr>
              <a:t>ORR – Ordinary Rainfall Recorder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entury" pitchFamily="18" charset="0"/>
                <a:ea typeface="+mn-ea"/>
                <a:cs typeface="+mn-cs"/>
              </a:rPr>
              <a:t>)</a:t>
            </a:r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id-ID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" pitchFamily="18" charset="0"/>
                <a:ea typeface="+mn-ea"/>
                <a:cs typeface="+mn-cs"/>
              </a:rPr>
              <a:t>      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" pitchFamily="18" charset="0"/>
              <a:ea typeface="+mn-ea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" pitchFamily="18" charset="0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" pitchFamily="18" charset="0"/>
              <a:ea typeface="+mn-ea"/>
              <a:cs typeface="+mn-cs"/>
            </a:endParaRPr>
          </a:p>
        </p:txBody>
      </p:sp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609600"/>
            <a:ext cx="5715000" cy="609600"/>
          </a:xfr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id-ID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entury" pitchFamily="18" charset="0"/>
              </a:rPr>
              <a:t>ALAT PENGUKUR 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entury" pitchFamily="18" charset="0"/>
            </a:endParaRPr>
          </a:p>
        </p:txBody>
      </p:sp>
      <p:pic>
        <p:nvPicPr>
          <p:cNvPr id="23555" name="Picture 3" descr="F:\1. BAHAN KULIAH\HIDROLOGI\HANDOUT Hidrologi 1516\Pokok Bahasan Hidrologi\1. HUJAN\OR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2590800"/>
            <a:ext cx="3840163" cy="26860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2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27238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2. BAHAN KULIAH\HIDROLOGI\HANDOUT Hidrologi 1516\Gambar hujan.jpe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35" y="-1976"/>
            <a:ext cx="9144000" cy="6858000"/>
          </a:xfrm>
          <a:prstGeom prst="rect">
            <a:avLst/>
          </a:prstGeom>
          <a:noFill/>
        </p:spPr>
      </p:pic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6" name="Picture 4" descr="D:\TUGAS AKHIR MAHASISWA\SKRIPSI WAHYU 11310067\Photo Kunjungan Lapangan\IMG_7943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228600" y="457200"/>
            <a:ext cx="8698905" cy="6019800"/>
          </a:xfrm>
          <a:prstGeom prst="rect">
            <a:avLst/>
          </a:prstGeom>
          <a:noFill/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1600200"/>
            <a:ext cx="8153400" cy="3657599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990600" marR="0" lvl="1" indent="-533400" algn="l" defTabSz="914400" rtl="0" eaLnBrk="1" fontAlgn="auto" latinLnBrk="0" hangingPunct="1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Char char="S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entury" pitchFamily="18" charset="0"/>
                <a:ea typeface="+mn-ea"/>
                <a:cs typeface="+mn-cs"/>
              </a:rPr>
              <a:t>Penakar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entury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entury" pitchFamily="18" charset="0"/>
                <a:ea typeface="+mn-ea"/>
                <a:cs typeface="+mn-cs"/>
              </a:rPr>
              <a:t>hujan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entury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entury" pitchFamily="18" charset="0"/>
                <a:ea typeface="+mn-ea"/>
                <a:cs typeface="+mn-cs"/>
              </a:rPr>
              <a:t>otomatis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entury" pitchFamily="18" charset="0"/>
                <a:ea typeface="+mn-ea"/>
                <a:cs typeface="+mn-cs"/>
              </a:rPr>
              <a:t> (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entury" pitchFamily="18" charset="0"/>
                <a:ea typeface="+mn-ea"/>
                <a:cs typeface="+mn-cs"/>
              </a:rPr>
              <a:t>ARR –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entury" pitchFamily="18" charset="0"/>
                <a:ea typeface="+mn-ea"/>
                <a:cs typeface="+mn-cs"/>
              </a:rPr>
              <a:t>Automatic Rainfall Recorder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entury" pitchFamily="18" charset="0"/>
                <a:ea typeface="+mn-ea"/>
                <a:cs typeface="+mn-cs"/>
              </a:rPr>
              <a:t>)</a:t>
            </a:r>
            <a:endParaRPr kumimoji="0" lang="id-ID" sz="2400" b="0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Century" pitchFamily="18" charset="0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" pitchFamily="18" charset="0"/>
              <a:ea typeface="+mn-ea"/>
              <a:cs typeface="+mn-cs"/>
            </a:endParaRPr>
          </a:p>
        </p:txBody>
      </p:sp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609600"/>
            <a:ext cx="5715000" cy="609600"/>
          </a:xfr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id-ID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entury" pitchFamily="18" charset="0"/>
              </a:rPr>
              <a:t>ALAT PENGUKUR 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entury" pitchFamily="18" charset="0"/>
            </a:endParaRPr>
          </a:p>
        </p:txBody>
      </p:sp>
      <p:pic>
        <p:nvPicPr>
          <p:cNvPr id="23554" name="Picture 2" descr="F:\1. BAHAN KULIAH\HIDROLOGI\HANDOUT Hidrologi 1516\Pokok Bahasan Hidrologi\1. HUJAN\AR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2404750"/>
            <a:ext cx="2975674" cy="1828800"/>
          </a:xfrm>
          <a:prstGeom prst="rect">
            <a:avLst/>
          </a:prstGeom>
          <a:noFill/>
        </p:spPr>
      </p:pic>
      <p:pic>
        <p:nvPicPr>
          <p:cNvPr id="23556" name="Picture 4" descr="F:\1. BAHAN KULIAH\HIDROLOGI\HANDOUT Hidrologi 1516\Pokok Bahasan Hidrologi\1. HUJAN\Grafik AR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4419600"/>
            <a:ext cx="2864958" cy="1828800"/>
          </a:xfrm>
          <a:prstGeom prst="rect">
            <a:avLst/>
          </a:prstGeom>
          <a:noFill/>
        </p:spPr>
      </p:pic>
      <p:pic>
        <p:nvPicPr>
          <p:cNvPr id="23557" name="Picture 5" descr="F:\1. BAHAN KULIAH\HIDROLOGI\HANDOUT Hidrologi 1516\Pokok Bahasan Hidrologi\1. HUJAN\Hujan Jam2a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4357250"/>
            <a:ext cx="2853798" cy="1828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2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38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5. BAHAN KULIAH\HIDROLOGI\HANDOUT Hidrologi 1314\1. HUJAN\ORR Pogu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5" y="236538"/>
            <a:ext cx="4319588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ight Arrow 2"/>
          <p:cNvSpPr/>
          <p:nvPr/>
        </p:nvSpPr>
        <p:spPr bwMode="auto">
          <a:xfrm>
            <a:off x="1406525" y="2676525"/>
            <a:ext cx="2071688" cy="1571625"/>
          </a:xfrm>
          <a:prstGeom prst="rightArrow">
            <a:avLst>
              <a:gd name="adj1" fmla="val 69394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id-ID" dirty="0"/>
          </a:p>
          <a:p>
            <a:pPr algn="ctr">
              <a:defRPr/>
            </a:pPr>
            <a:r>
              <a:rPr lang="id-I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ORR</a:t>
            </a:r>
          </a:p>
        </p:txBody>
      </p:sp>
    </p:spTree>
  </p:cSld>
  <p:clrMapOvr>
    <a:masterClrMapping/>
  </p:clrMapOvr>
  <p:transition spd="slow" advTm="15000">
    <p:wipe/>
    <p:sndAc>
      <p:stSnd>
        <p:snd r:embed="rId2" name="camera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5. BAHAN KULIAH\HIDROLOGI\HANDOUT Hidrologi 1314\1. HUJAN\ARR Pogung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8838" y="192088"/>
            <a:ext cx="4319587" cy="647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Left Arrow 2"/>
          <p:cNvSpPr/>
          <p:nvPr/>
        </p:nvSpPr>
        <p:spPr bwMode="auto">
          <a:xfrm>
            <a:off x="5929313" y="2557463"/>
            <a:ext cx="2571750" cy="1643062"/>
          </a:xfrm>
          <a:prstGeom prst="lef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id-ID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ARR</a:t>
            </a:r>
          </a:p>
        </p:txBody>
      </p:sp>
    </p:spTree>
  </p:cSld>
  <p:clrMapOvr>
    <a:masterClrMapping/>
  </p:clrMapOvr>
  <p:transition spd="slow" advTm="15000">
    <p:wipe/>
    <p:sndAc>
      <p:stSnd>
        <p:snd r:embed="rId2" name="camera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2. KINERJA DOSEN TITIEK\PENELITIAN HIBAH BERSAING TAHUN 1 (2013)\Survei Code\DSC003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46213" y="-1085850"/>
            <a:ext cx="12038013" cy="902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:\2. KINERJA DOSEN TITIEK\PENELITIAN HIBAH BERSAING TAHUN 1 (2013)\Survei Code\DSC00348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446213" y="-1085850"/>
            <a:ext cx="12038013" cy="902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D:\5. BAHAN KULIAH\HIDROLOGI\HANDOUT Hidrologi 1314\1. HUJAN\ARR Pogung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1493481"/>
            <a:ext cx="6643687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triped Right Arrow 11"/>
          <p:cNvSpPr/>
          <p:nvPr/>
        </p:nvSpPr>
        <p:spPr bwMode="auto">
          <a:xfrm rot="19104068" flipH="1">
            <a:off x="7073900" y="518756"/>
            <a:ext cx="1622425" cy="1484312"/>
          </a:xfrm>
          <a:prstGeom prst="stripedRightArrow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id-ID" dirty="0">
                <a:hlinkClick r:id="rId5" action="ppaction://hlinkfile"/>
              </a:rPr>
              <a:t>Tipping Bucket</a:t>
            </a:r>
            <a:endParaRPr lang="id-ID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Custom 23">
      <a:dk1>
        <a:sysClr val="windowText" lastClr="000000"/>
      </a:dk1>
      <a:lt1>
        <a:srgbClr val="FFEFC1"/>
      </a:lt1>
      <a:dk2>
        <a:srgbClr val="696464"/>
      </a:dk2>
      <a:lt2>
        <a:srgbClr val="E9E5DC"/>
      </a:lt2>
      <a:accent1>
        <a:srgbClr val="FFEFC1"/>
      </a:accent1>
      <a:accent2>
        <a:srgbClr val="9B2D1F"/>
      </a:accent2>
      <a:accent3>
        <a:srgbClr val="A28E6A"/>
      </a:accent3>
      <a:accent4>
        <a:srgbClr val="956251"/>
      </a:accent4>
      <a:accent5>
        <a:srgbClr val="002060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209</TotalTime>
  <Words>461</Words>
  <Application>Microsoft Office PowerPoint</Application>
  <PresentationFormat>On-screen Show (4:3)</PresentationFormat>
  <Paragraphs>60</Paragraphs>
  <Slides>19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Calibri</vt:lpstr>
      <vt:lpstr>Century</vt:lpstr>
      <vt:lpstr>Franklin Gothic Book</vt:lpstr>
      <vt:lpstr>Perpetua</vt:lpstr>
      <vt:lpstr>Segoe UI Black</vt:lpstr>
      <vt:lpstr>Showcard Gothic</vt:lpstr>
      <vt:lpstr>Verdana</vt:lpstr>
      <vt:lpstr>Wingdings</vt:lpstr>
      <vt:lpstr>Wingdings 2</vt:lpstr>
      <vt:lpstr>Equity</vt:lpstr>
      <vt:lpstr>Equation</vt:lpstr>
      <vt:lpstr>hujan</vt:lpstr>
      <vt:lpstr>HUJAN </vt:lpstr>
      <vt:lpstr>PowerPoint Presentation</vt:lpstr>
      <vt:lpstr>ALAT PENGUKUR </vt:lpstr>
      <vt:lpstr>ALAT PENGUKUR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hujan</vt:lpstr>
      <vt:lpstr>PowerPoint Presentation</vt:lpstr>
      <vt:lpstr>Cara Rata-rata Aljabar</vt:lpstr>
      <vt:lpstr>Cara Polygon Thiessen </vt:lpstr>
      <vt:lpstr>PowerPoint Presentation</vt:lpstr>
      <vt:lpstr>PowerPoint Presentation</vt:lpstr>
      <vt:lpstr>Cara Isohyet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PERTEMUAN 2</dc:title>
  <dc:creator>user</dc:creator>
  <cp:lastModifiedBy>titiek widyasari</cp:lastModifiedBy>
  <cp:revision>5</cp:revision>
  <dcterms:created xsi:type="dcterms:W3CDTF">2016-02-15T14:28:58Z</dcterms:created>
  <dcterms:modified xsi:type="dcterms:W3CDTF">2021-02-12T05:21:43Z</dcterms:modified>
</cp:coreProperties>
</file>