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587" r:id="rId2"/>
    <p:sldId id="280" r:id="rId3"/>
    <p:sldId id="556" r:id="rId4"/>
    <p:sldId id="557" r:id="rId5"/>
    <p:sldId id="281" r:id="rId6"/>
    <p:sldId id="282" r:id="rId7"/>
    <p:sldId id="284" r:id="rId8"/>
    <p:sldId id="558" r:id="rId9"/>
    <p:sldId id="291" r:id="rId10"/>
    <p:sldId id="285" r:id="rId11"/>
    <p:sldId id="286" r:id="rId12"/>
    <p:sldId id="287" r:id="rId13"/>
    <p:sldId id="288" r:id="rId14"/>
    <p:sldId id="289" r:id="rId15"/>
    <p:sldId id="290" r:id="rId16"/>
    <p:sldId id="588" r:id="rId1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9"/>
    <p:restoredTop sz="93457"/>
  </p:normalViewPr>
  <p:slideViewPr>
    <p:cSldViewPr snapToGrid="0" snapToObjects="1">
      <p:cViewPr varScale="1">
        <p:scale>
          <a:sx n="61" d="100"/>
          <a:sy n="61" d="100"/>
        </p:scale>
        <p:origin x="152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A6D9C13-6997-7644-94B1-A4C22D641D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5F6BA9-9966-3E48-9DE0-060EA3A9D87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E5BAF7D-51AA-2547-85FB-F293317E9FD7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C3F5946-5FE5-4144-9FB3-CC2C26FACA0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1893B3A-8ED9-E945-8E6C-5C889F615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B3CE4C-8782-E64E-893F-71CABC876F9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4F58FF-B0E0-1C41-BC02-2D18BF21D7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2755742-B1B4-E945-9F3B-3D75954FFB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6A847-9788-9340-BBEF-C956E0165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F87A8-21FF-0A4D-8E4F-0C844B8E6B05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F1AFF-5F6E-2440-800D-FBA20DCA0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811A8-EEFE-474A-8603-69C87C65F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AB721-7B63-2540-98D2-96ADE3CE50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886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71615-82D8-1D4D-B80D-E5E14E2FD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69A96-6A04-8341-A61F-0BAAAE947660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3D240-B77E-F947-A232-04210F4F9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5DF98-75A6-3047-A349-7980E0DF1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DE073-6D80-4D4F-8F51-1DE6B03AC9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028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CA35C-9584-1C46-AA3B-B919EFB7C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66A6C-5E35-2942-AADF-D5853BACB338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02E42-69B6-3143-A55E-1E94E8584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DFC41-A343-A746-BFA1-A8EDB4D8A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5FDDD-8867-7340-8F27-ACAC218C81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611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B21FF-3267-2444-B113-0B0D8921F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15E5F-A0C1-FA47-9FE2-F6F06B4709AF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791BC-D87C-8C47-951B-2A520738A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F8C88-C17F-AC4A-B3C8-1164FADA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37C9C-252F-054A-9404-AC462F0701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92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CC30B-2EC5-3540-9AC8-2FA217BB4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36A69-C757-F14C-AA60-D2E5B87AB091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4C182-0FB1-554E-B347-B2E99B8B7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C15E3-6F86-FC48-A771-2AEC63C99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AEA5E-F414-0941-A04C-82476E9CBC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95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534E28-5D38-EE4E-A464-33B6411A9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B1A0B-246B-9D47-A94E-968A43309A03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24EFD54-FA3E-BD45-859D-360868C7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F86466-8B3C-4F4C-8C72-6A2ECF2BC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93EE3-1729-D549-9F26-1173E6622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24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8CEDAB-C966-DC46-80EB-0BDC06D98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BE56D-C41E-C84B-8616-D2C3BC1CA9D6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AC928E-D106-7D4D-9978-2CD2A1574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D543859-DB62-FA4E-B8FB-DAB001D4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56AAD-34C8-1D47-9135-4AE9A9010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088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F7E3793-B367-674D-81A6-590FE0E38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470E5-EEE4-DA45-AFE1-5DA269923D01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B998821-FB78-7A40-A61D-8E753BFA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740FF0-3AD5-2D4B-85BA-3063F3A12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D112B-7E6E-7945-87C6-0FC10C0169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911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B62066F-64F4-B34F-BC84-17920FB79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320F3-BF33-6A4D-9207-A337461488B8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AB957EF-106C-7141-B040-F4DCDD2E4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A5592E-18BA-1648-97CF-C7DF5D9F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E7ECB-D716-3248-8C5A-0981580CC8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04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C2D89A-B3E4-274A-A921-E8125C1C5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1AA0-B89B-8B4F-933A-B81AB69B26B9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6441CF8-68B1-4F44-9C30-498F3F9A9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D9CB605-8FAE-F94C-BD0F-9002AF00C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1782E-DFD2-4E4D-811A-03AD07CD71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736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C4F3CC0-CEB3-F54D-B832-7D935A7C7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A63BB-0422-514B-9340-839CD5F76A9F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DFD2E78-52F4-A74A-A2B1-4A0F1BEE9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02AA6BF-358B-FC48-94C5-CAE438F03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AD0DD-BA36-214A-A069-9AF1DFB468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810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A2CCB74-F819-0144-9C0F-22F701E3E31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78DD5AD-23B4-7148-8284-FE328E6D18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A8964-7AF7-D24F-BC6B-2F1BBC3781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71DE638-69D4-C145-AAB2-CBB7B0E202DD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3B77C-36ED-EF45-AF72-73830D20B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3EB83-CF44-454D-845E-48BA4B636F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E4625AD-4AA6-6348-BFDA-67997495E7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ed background with a gavel&#10;&#10;Description automatically generated">
            <a:extLst>
              <a:ext uri="{FF2B5EF4-FFF2-40B4-BE49-F238E27FC236}">
                <a16:creationId xmlns:a16="http://schemas.microsoft.com/office/drawing/2014/main" id="{423AD54F-E2D2-4270-A5DB-625AA4349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38593" name="Title 1">
            <a:extLst>
              <a:ext uri="{FF2B5EF4-FFF2-40B4-BE49-F238E27FC236}">
                <a16:creationId xmlns:a16="http://schemas.microsoft.com/office/drawing/2014/main" id="{D054816E-BA03-FE4D-BE70-3899B052E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73088"/>
            <a:ext cx="8229600" cy="741362"/>
          </a:xfrm>
        </p:spPr>
        <p:txBody>
          <a:bodyPr/>
          <a:lstStyle/>
          <a:p>
            <a:endParaRPr lang="en-US" altLang="en-US" sz="3600" dirty="0">
              <a:ea typeface="ＭＳ Ｐゴシック" panose="020B0600070205080204" pitchFamily="34" charset="-128"/>
            </a:endParaRPr>
          </a:p>
        </p:txBody>
      </p:sp>
      <p:sp>
        <p:nvSpPr>
          <p:cNvPr id="238594" name="Content Placeholder 2">
            <a:extLst>
              <a:ext uri="{FF2B5EF4-FFF2-40B4-BE49-F238E27FC236}">
                <a16:creationId xmlns:a16="http://schemas.microsoft.com/office/drawing/2014/main" id="{8E2F5CAD-6FE3-A047-B6CE-874BF6D81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7675"/>
            <a:ext cx="8229600" cy="4811713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endParaRPr lang="en-US" altLang="en-US" sz="4400" b="1" dirty="0">
              <a:solidFill>
                <a:srgbClr val="FF0000"/>
              </a:solidFill>
              <a:latin typeface="Papyrus" panose="020B0602040200020303" pitchFamily="34" charset="77"/>
              <a:ea typeface="ＭＳ Ｐゴシック" panose="020B0600070205080204" pitchFamily="34" charset="-128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4000" b="1" dirty="0">
                <a:latin typeface="Papyrus" panose="020B0602040200020303" pitchFamily="34" charset="77"/>
                <a:ea typeface="ＭＳ Ｐゴシック" panose="020B0600070205080204" pitchFamily="34" charset="-128"/>
              </a:rPr>
              <a:t>HUBUNGAN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4000" b="1" dirty="0">
                <a:latin typeface="Papyrus" panose="020B0602040200020303" pitchFamily="34" charset="77"/>
                <a:ea typeface="ＭＳ Ｐゴシック" panose="020B0600070205080204" pitchFamily="34" charset="-128"/>
              </a:rPr>
              <a:t>HUKUM &amp; MORAL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4000" b="1" dirty="0">
                <a:latin typeface="Papyrus" panose="020B0602040200020303" pitchFamily="34" charset="77"/>
                <a:ea typeface="ＭＳ Ｐゴシック" panose="020B0600070205080204" pitchFamily="34" charset="-128"/>
              </a:rPr>
              <a:t>HUKUM &amp; KEKUASAAN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en-US" altLang="en-US" sz="16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Dosen</a:t>
            </a:r>
            <a:r>
              <a:rPr lang="en-US" altLang="en-US" sz="16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Pengampu</a:t>
            </a:r>
            <a:r>
              <a:rPr lang="en-US" altLang="en-US" sz="16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: 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en-US" altLang="en-US" sz="1600" b="1">
                <a:solidFill>
                  <a:schemeClr val="bg1"/>
                </a:solidFill>
                <a:ea typeface="ＭＳ Ｐゴシック" panose="020B0600070205080204" pitchFamily="34" charset="-128"/>
              </a:rPr>
              <a:t>Demson </a:t>
            </a:r>
            <a:r>
              <a:rPr lang="en-US" altLang="en-US" sz="16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Tiopan,S.H.,M.H</a:t>
            </a:r>
            <a:r>
              <a:rPr lang="en-US" altLang="en-US" sz="16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*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en-US" sz="1600" b="1" dirty="0" err="1">
                <a:solidFill>
                  <a:schemeClr val="bg1"/>
                </a:solidFill>
              </a:rPr>
              <a:t>Irzani</a:t>
            </a:r>
            <a:r>
              <a:rPr lang="en-US" sz="1600" b="1" dirty="0">
                <a:solidFill>
                  <a:schemeClr val="bg1"/>
                </a:solidFill>
              </a:rPr>
              <a:t> Abdulrahman S.H., M.H**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en-US" altLang="en-US" sz="14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Universitas Kristen Maranatha*- Universitas Muhammadiyah </a:t>
            </a:r>
            <a:r>
              <a:rPr lang="en-US" altLang="en-US" sz="14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Kupang</a:t>
            </a:r>
            <a:r>
              <a:rPr lang="en-US" altLang="en-US" sz="14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**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en-US" sz="4000" dirty="0">
              <a:latin typeface="Papyrus" panose="020B0602040200020303" pitchFamily="34" charset="77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50FDFC1B-FB1F-4283-BCA1-E74A34E14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47809" name="Title 1">
            <a:extLst>
              <a:ext uri="{FF2B5EF4-FFF2-40B4-BE49-F238E27FC236}">
                <a16:creationId xmlns:a16="http://schemas.microsoft.com/office/drawing/2014/main" id="{D352F427-040B-D943-ABC7-4106B6314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8"/>
            <a:ext cx="7415048" cy="514350"/>
          </a:xfrm>
        </p:spPr>
        <p:txBody>
          <a:bodyPr/>
          <a:lstStyle/>
          <a:p>
            <a:pPr algn="r"/>
            <a:r>
              <a:rPr lang="id-ID" altLang="en-US" sz="2400" b="1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mengapa orang mentaati h</a:t>
            </a:r>
            <a:r>
              <a:rPr lang="en-US" altLang="en-US" sz="2400" b="1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u</a:t>
            </a:r>
            <a:r>
              <a:rPr lang="id-ID" altLang="en-US" sz="2400" b="1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kum ?</a:t>
            </a:r>
            <a:endParaRPr lang="en-US" altLang="en-US" sz="2400" b="1" dirty="0">
              <a:solidFill>
                <a:srgbClr val="FFC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62818" name="Content Placeholder 2">
            <a:extLst>
              <a:ext uri="{FF2B5EF4-FFF2-40B4-BE49-F238E27FC236}">
                <a16:creationId xmlns:a16="http://schemas.microsoft.com/office/drawing/2014/main" id="{276C39B5-56C8-C744-B58F-6DE0D0F41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19806"/>
            <a:ext cx="8229600" cy="5885793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altLang="en-US" sz="1400" dirty="0" err="1">
                <a:ea typeface="ＭＳ Ｐゴシック" panose="020B0600070205080204" pitchFamily="34" charset="-128"/>
              </a:rPr>
              <a:t>Filsafat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berusaha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mencari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alasan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atau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dasar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kuat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orang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mentaati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ea typeface="ＭＳ Ｐゴシック" panose="020B0600070205080204" pitchFamily="34" charset="-128"/>
              </a:rPr>
              <a:t>.  Ada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beberapa</a:t>
            </a:r>
            <a:r>
              <a:rPr lang="en-US" altLang="en-US" sz="1400" dirty="0">
                <a:ea typeface="ＭＳ Ｐゴシック" panose="020B0600070205080204" pitchFamily="34" charset="-128"/>
              </a:rPr>
              <a:t> teori,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yaitu</a:t>
            </a:r>
            <a:r>
              <a:rPr lang="en-US" altLang="en-US" sz="1400" dirty="0">
                <a:ea typeface="ＭＳ Ｐゴシック" panose="020B0600070205080204" pitchFamily="34" charset="-128"/>
              </a:rPr>
              <a:t>: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400" dirty="0">
              <a:ea typeface="ＭＳ Ｐゴシック" panose="020B0600070205080204" pitchFamily="34" charset="-128"/>
            </a:endParaRPr>
          </a:p>
          <a:p>
            <a:pPr marL="400050" indent="-400050" algn="just">
              <a:buFont typeface="Wingdings" pitchFamily="2" charset="2"/>
              <a:buChar char="q"/>
              <a:defRPr/>
            </a:pPr>
            <a:r>
              <a:rPr lang="en-US" altLang="en-US" sz="1400" b="1" dirty="0">
                <a:ea typeface="ＭＳ Ｐゴシック" panose="020B0600070205080204" pitchFamily="34" charset="-128"/>
              </a:rPr>
              <a:t>TEORI KEADAULATAN TUHAN </a:t>
            </a:r>
            <a:r>
              <a:rPr lang="en-US" altLang="en-US" sz="1400" dirty="0">
                <a:ea typeface="ＭＳ Ｐゴシック" panose="020B0600070205080204" pitchFamily="34" charset="-128"/>
              </a:rPr>
              <a:t>(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Theokrasi</a:t>
            </a:r>
            <a:r>
              <a:rPr lang="en-US" altLang="en-US" sz="1400" dirty="0">
                <a:ea typeface="ＭＳ Ｐゴシック" panose="020B0600070205080204" pitchFamily="34" charset="-128"/>
              </a:rPr>
              <a:t>)</a:t>
            </a:r>
          </a:p>
          <a:p>
            <a:pPr marL="400050" indent="0" algn="just">
              <a:buFont typeface="Arial" panose="020B0604020202020204" pitchFamily="34" charset="0"/>
              <a:buNone/>
              <a:defRPr/>
            </a:pPr>
            <a:r>
              <a:rPr lang="en-US" altLang="en-US" sz="1400" dirty="0" err="1">
                <a:ea typeface="ＭＳ Ｐゴシック" panose="020B0600070205080204" pitchFamily="34" charset="-128"/>
              </a:rPr>
              <a:t>Tuhan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sendirilah</a:t>
            </a:r>
            <a:r>
              <a:rPr lang="en-US" altLang="en-US" sz="14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menetapkan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ea typeface="ＭＳ Ｐゴシック" panose="020B0600070205080204" pitchFamily="34" charset="-128"/>
              </a:rPr>
              <a:t>.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diangap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kehendak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Tuhan</a:t>
            </a:r>
            <a:r>
              <a:rPr lang="en-US" altLang="en-US" sz="1400" dirty="0">
                <a:ea typeface="ＭＳ Ｐゴシック" panose="020B0600070205080204" pitchFamily="34" charset="-128"/>
              </a:rPr>
              <a:t>. 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Pemerintah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duniawi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pesuruh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kehendak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Tuhan</a:t>
            </a:r>
            <a:r>
              <a:rPr lang="en-US" altLang="en-US" sz="1400" dirty="0">
                <a:ea typeface="ＭＳ Ｐゴシック" panose="020B0600070205080204" pitchFamily="34" charset="-128"/>
              </a:rPr>
              <a:t>. Oleh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karenanya</a:t>
            </a:r>
            <a:r>
              <a:rPr lang="en-US" altLang="en-US" sz="1400" dirty="0">
                <a:ea typeface="ＭＳ Ｐゴシック" panose="020B0600070205080204" pitchFamily="34" charset="-128"/>
              </a:rPr>
              <a:t>,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ciptaan</a:t>
            </a:r>
            <a:r>
              <a:rPr lang="en-US" altLang="en-US" sz="1400" dirty="0">
                <a:ea typeface="ＭＳ Ｐゴシック" panose="020B0600070205080204" pitchFamily="34" charset="-128"/>
              </a:rPr>
              <a:t>-NYA, manusia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wajib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taat</a:t>
            </a:r>
            <a:r>
              <a:rPr lang="en-US" altLang="en-US" sz="1400" dirty="0">
                <a:ea typeface="ＭＳ Ｐゴシック" panose="020B0600070205080204" pitchFamily="34" charset="-128"/>
              </a:rPr>
              <a:t> pada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dibuat</a:t>
            </a:r>
            <a:r>
              <a:rPr lang="en-US" altLang="en-US" sz="1400" dirty="0">
                <a:ea typeface="ＭＳ Ｐゴシック" panose="020B0600070205080204" pitchFamily="34" charset="-128"/>
              </a:rPr>
              <a:t> oleh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Tuhan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400" dirty="0">
                <a:ea typeface="ＭＳ Ｐゴシック" panose="020B0600070205080204" pitchFamily="34" charset="-128"/>
              </a:rPr>
              <a:t> Sang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Pencipta</a:t>
            </a:r>
            <a:r>
              <a:rPr lang="en-US" altLang="en-US" sz="1400" dirty="0">
                <a:ea typeface="ＭＳ Ｐゴシック" panose="020B0600070205080204" pitchFamily="34" charset="-128"/>
              </a:rPr>
              <a:t>. </a:t>
            </a:r>
          </a:p>
          <a:p>
            <a:pPr marL="400050" indent="-400050" algn="just">
              <a:buFont typeface="Arial" panose="020B0604020202020204" pitchFamily="34" charset="0"/>
              <a:buNone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 </a:t>
            </a:r>
          </a:p>
          <a:p>
            <a:pPr marL="400050" indent="-400050" algn="just">
              <a:buFont typeface="Wingdings" pitchFamily="2" charset="2"/>
              <a:buChar char="q"/>
              <a:defRPr/>
            </a:pPr>
            <a:r>
              <a:rPr lang="en-US" altLang="en-US" sz="1400" b="1" dirty="0">
                <a:ea typeface="ＭＳ Ｐゴシック" panose="020B0600070205080204" pitchFamily="34" charset="-128"/>
              </a:rPr>
              <a:t>TEORI PERJANJIAN MASYARAKAT</a:t>
            </a:r>
          </a:p>
          <a:p>
            <a:pPr marL="400050" indent="0" algn="just">
              <a:buFont typeface="Arial" panose="020B0604020202020204" pitchFamily="34" charset="0"/>
              <a:buNone/>
              <a:defRPr/>
            </a:pPr>
            <a:r>
              <a:rPr lang="en-US" altLang="en-US" sz="14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intinya</a:t>
            </a:r>
            <a:r>
              <a:rPr lang="en-US" altLang="en-US" sz="1400" dirty="0">
                <a:ea typeface="ＭＳ Ｐゴシック" panose="020B0600070205080204" pitchFamily="34" charset="-128"/>
              </a:rPr>
              <a:t> teori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ini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berpendapat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bahwa</a:t>
            </a:r>
            <a:r>
              <a:rPr lang="en-US" altLang="en-US" sz="1400" dirty="0">
                <a:ea typeface="ＭＳ Ｐゴシック" panose="020B0600070205080204" pitchFamily="34" charset="-128"/>
              </a:rPr>
              <a:t> orang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taat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tunduk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karena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memang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berjanji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mentaatinya</a:t>
            </a:r>
            <a:r>
              <a:rPr lang="en-US" altLang="en-US" sz="1400" dirty="0">
                <a:ea typeface="ＭＳ Ｐゴシック" panose="020B0600070205080204" pitchFamily="34" charset="-128"/>
              </a:rPr>
              <a:t>. 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dianggap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kehendak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bersama</a:t>
            </a:r>
            <a:r>
              <a:rPr lang="en-US" altLang="en-US" sz="1400" dirty="0">
                <a:ea typeface="ＭＳ Ｐゴシック" panose="020B0600070205080204" pitchFamily="34" charset="-128"/>
              </a:rPr>
              <a:t>,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suatu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hasil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konsensus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seluruh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anggota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400" dirty="0">
                <a:ea typeface="ＭＳ Ｐゴシック" panose="020B0600070205080204" pitchFamily="34" charset="-128"/>
              </a:rPr>
              <a:t>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400" dirty="0">
              <a:ea typeface="ＭＳ Ｐゴシック" panose="020B0600070205080204" pitchFamily="34" charset="-128"/>
            </a:endParaRPr>
          </a:p>
          <a:p>
            <a:pPr marL="400050" indent="0" algn="just">
              <a:buFont typeface="Arial" panose="020B0604020202020204" pitchFamily="34" charset="0"/>
              <a:buNone/>
              <a:defRPr/>
            </a:pPr>
            <a:r>
              <a:rPr lang="en-US" altLang="en-US" sz="1400" dirty="0" err="1">
                <a:latin typeface="Lucida Calligraphy" panose="03010101010101010101" pitchFamily="66" charset="77"/>
                <a:ea typeface="ＭＳ Ｐゴシック" panose="020B0600070205080204" pitchFamily="34" charset="-128"/>
              </a:rPr>
              <a:t>Filsuf</a:t>
            </a:r>
            <a:r>
              <a:rPr lang="en-US" altLang="en-US" sz="1400" dirty="0">
                <a:latin typeface="Lucida Calligraphy" panose="03010101010101010101" pitchFamily="66" charset="77"/>
                <a:ea typeface="ＭＳ Ｐゴシック" panose="020B0600070205080204" pitchFamily="34" charset="-128"/>
              </a:rPr>
              <a:t>:</a:t>
            </a:r>
          </a:p>
          <a:p>
            <a:pPr marL="712788" indent="-261938" algn="just">
              <a:defRPr/>
            </a:pPr>
            <a:r>
              <a:rPr lang="en-US" altLang="en-US" sz="1400" b="1" dirty="0">
                <a:ea typeface="ＭＳ Ｐゴシック" panose="020B0600070205080204" pitchFamily="34" charset="-128"/>
              </a:rPr>
              <a:t>Thomas </a:t>
            </a:r>
            <a:r>
              <a:rPr lang="en-US" altLang="en-US" sz="1400" b="1" dirty="0" err="1">
                <a:ea typeface="ＭＳ Ｐゴシック" panose="020B0600070205080204" pitchFamily="34" charset="-128"/>
              </a:rPr>
              <a:t>Hobes</a:t>
            </a:r>
            <a:endParaRPr lang="en-US" altLang="en-US" sz="1400" b="1" dirty="0">
              <a:ea typeface="ＭＳ Ｐゴシック" panose="020B0600070205080204" pitchFamily="34" charset="-128"/>
            </a:endParaRPr>
          </a:p>
          <a:p>
            <a:pPr marL="712788" indent="0" algn="just">
              <a:buFont typeface="Arial" panose="020B0604020202020204" pitchFamily="34" charset="0"/>
              <a:buNone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Bellum omnium contra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omnes</a:t>
            </a:r>
            <a:r>
              <a:rPr lang="en-US" altLang="en-US" sz="1400" dirty="0">
                <a:ea typeface="ＭＳ Ｐゴシック" panose="020B0600070205080204" pitchFamily="34" charset="-128"/>
              </a:rPr>
              <a:t> (</a:t>
            </a:r>
            <a:r>
              <a:rPr lang="en-US" altLang="en-US" sz="1400" i="1" dirty="0">
                <a:ea typeface="ＭＳ Ｐゴシック" panose="020B0600070205080204" pitchFamily="34" charset="-128"/>
              </a:rPr>
              <a:t>the war of all against all</a:t>
            </a:r>
            <a:r>
              <a:rPr lang="en-US" altLang="en-US" sz="1400" dirty="0">
                <a:ea typeface="ＭＳ Ｐゴシック" panose="020B0600070205080204" pitchFamily="34" charset="-128"/>
              </a:rPr>
              <a:t>)  </a:t>
            </a:r>
            <a:r>
              <a:rPr lang="en-US" altLang="en-US" sz="1400" dirty="0">
                <a:ea typeface="ＭＳ Ｐゴシック" panose="020B0600070205080204" pitchFamily="34" charset="-128"/>
                <a:sym typeface="Wingdings" pitchFamily="2" charset="2"/>
              </a:rPr>
              <a:t>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pactum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unionis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>
                <a:ea typeface="ＭＳ Ｐゴシック" panose="020B0600070205080204" pitchFamily="34" charset="-128"/>
                <a:sym typeface="Wingdings" pitchFamily="2" charset="2"/>
              </a:rPr>
              <a:t>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pactum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subjectionis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>
                <a:ea typeface="ＭＳ Ｐゴシック" panose="020B0600070205080204" pitchFamily="34" charset="-128"/>
                <a:sym typeface="Wingdings" pitchFamily="2" charset="2"/>
              </a:rPr>
              <a:t>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bersifat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absolut</a:t>
            </a:r>
            <a:endParaRPr lang="en-US" altLang="en-US" sz="1400" u="sng" dirty="0">
              <a:ea typeface="ＭＳ Ｐゴシック" panose="020B0600070205080204" pitchFamily="34" charset="-128"/>
            </a:endParaRPr>
          </a:p>
          <a:p>
            <a:pPr marL="712788" indent="-261938" algn="just">
              <a:defRPr/>
            </a:pPr>
            <a:r>
              <a:rPr lang="en-US" altLang="en-US" sz="1400" b="1" dirty="0">
                <a:ea typeface="ＭＳ Ｐゴシック" panose="020B0600070205080204" pitchFamily="34" charset="-128"/>
              </a:rPr>
              <a:t>John Locke</a:t>
            </a:r>
          </a:p>
          <a:p>
            <a:pPr marL="712788" indent="0" algn="just">
              <a:buFont typeface="Arial" panose="020B0604020202020204" pitchFamily="34" charset="0"/>
              <a:buNone/>
              <a:defRPr/>
            </a:pPr>
            <a:r>
              <a:rPr lang="en-US" altLang="en-US" sz="14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saat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dilakukan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perjanjian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disertakan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pula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syarat-syarat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antara</a:t>
            </a:r>
            <a:r>
              <a:rPr lang="en-US" altLang="en-US" sz="1400" dirty="0">
                <a:ea typeface="ＭＳ Ｐゴシック" panose="020B0600070205080204" pitchFamily="34" charset="-128"/>
              </a:rPr>
              <a:t> lain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bahwa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diberikan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dibatasi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ada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larangan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melanggar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HAM</a:t>
            </a:r>
            <a:r>
              <a:rPr lang="en-US" altLang="en-US" sz="1400" dirty="0">
                <a:ea typeface="ＭＳ Ｐゴシック" panose="020B0600070205080204" pitchFamily="34" charset="-128"/>
              </a:rPr>
              <a:t>. 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Teorinya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menghasilkan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raja yang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dibatasi</a:t>
            </a:r>
            <a:r>
              <a:rPr lang="en-US" altLang="en-US" sz="1400" dirty="0">
                <a:ea typeface="ＭＳ Ｐゴシック" panose="020B0600070205080204" pitchFamily="34" charset="-128"/>
              </a:rPr>
              <a:t> oleh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konstitusi</a:t>
            </a:r>
            <a:r>
              <a:rPr lang="en-US" altLang="en-US" sz="1400" dirty="0">
                <a:ea typeface="ＭＳ Ｐゴシック" panose="020B0600070205080204" pitchFamily="34" charset="-128"/>
              </a:rPr>
              <a:t>.</a:t>
            </a:r>
          </a:p>
          <a:p>
            <a:pPr marL="712788" indent="-261938" algn="just">
              <a:defRPr/>
            </a:pPr>
            <a:r>
              <a:rPr lang="en-US" altLang="en-US" sz="14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J. J. Rousseau</a:t>
            </a:r>
          </a:p>
          <a:p>
            <a:pPr marL="712788" indent="0" algn="just">
              <a:buFont typeface="Arial" panose="020B0604020202020204" pitchFamily="34" charset="0"/>
              <a:buNone/>
              <a:defRPr/>
            </a:pP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Teorinya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: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kekuasaan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yang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dimiliki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oleh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anggota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masyarakat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tetap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berada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pada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individu-individu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tidak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diserahkan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pada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seseorang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tertentu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secara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mutlak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atau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dengan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persyaratan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tertentu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 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Konstruksi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yang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dihasilkannya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adalah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pemerintah</a:t>
            </a:r>
            <a:r>
              <a:rPr lang="en-US" altLang="en-US" sz="14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demokrasi</a:t>
            </a:r>
            <a:r>
              <a:rPr lang="en-US" altLang="en-US" sz="14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langsung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8BE08607-FCD5-4DC3-B9F2-5E86D2C29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3841" name="Content Placeholder 2">
            <a:extLst>
              <a:ext uri="{FF2B5EF4-FFF2-40B4-BE49-F238E27FC236}">
                <a16:creationId xmlns:a16="http://schemas.microsoft.com/office/drawing/2014/main" id="{3F53B9B4-4520-3946-9DF8-0C3980279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5613"/>
            <a:ext cx="8229600" cy="5978525"/>
          </a:xfrm>
        </p:spPr>
        <p:txBody>
          <a:bodyPr/>
          <a:lstStyle/>
          <a:p>
            <a:pPr marL="0" indent="0" algn="r">
              <a:buFont typeface="Arial" panose="020B0604020202020204" pitchFamily="34" charset="0"/>
              <a:buNone/>
              <a:defRPr/>
            </a:pPr>
            <a:r>
              <a:rPr lang="id-ID" altLang="en-US" sz="2800" b="1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mengapa orang </a:t>
            </a:r>
            <a:r>
              <a:rPr lang="id-ID" altLang="en-US" sz="2800" b="1" dirty="0" err="1">
                <a:solidFill>
                  <a:srgbClr val="FFC000"/>
                </a:solidFill>
                <a:ea typeface="ＭＳ Ｐゴシック" panose="020B0600070205080204" pitchFamily="34" charset="-128"/>
              </a:rPr>
              <a:t>mentaati</a:t>
            </a:r>
            <a:r>
              <a:rPr lang="id-ID" altLang="en-US" sz="2800" b="1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 </a:t>
            </a:r>
            <a:r>
              <a:rPr lang="id-ID" altLang="en-US" sz="2800" b="1" dirty="0" err="1">
                <a:solidFill>
                  <a:srgbClr val="FFC000"/>
                </a:solidFill>
                <a:ea typeface="ＭＳ Ｐゴシック" panose="020B0600070205080204" pitchFamily="34" charset="-128"/>
              </a:rPr>
              <a:t>h</a:t>
            </a:r>
            <a:r>
              <a:rPr lang="en-US" altLang="en-US" sz="2800" b="1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u</a:t>
            </a:r>
            <a:r>
              <a:rPr lang="id-ID" altLang="en-US" sz="2800" b="1" dirty="0" err="1">
                <a:solidFill>
                  <a:srgbClr val="FFC000"/>
                </a:solidFill>
                <a:ea typeface="ＭＳ Ｐゴシック" panose="020B0600070205080204" pitchFamily="34" charset="-128"/>
              </a:rPr>
              <a:t>kum</a:t>
            </a:r>
            <a:r>
              <a:rPr lang="id-ID" altLang="en-US" sz="2800" b="1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 ?</a:t>
            </a:r>
            <a:endParaRPr lang="en-US" altLang="en-US" sz="2800" b="1" dirty="0">
              <a:ea typeface="ＭＳ Ｐゴシック" panose="020B0600070205080204" pitchFamily="34" charset="-128"/>
            </a:endParaRPr>
          </a:p>
          <a:p>
            <a:pPr algn="just">
              <a:buFont typeface="Wingdings" pitchFamily="2" charset="2"/>
              <a:buChar char="q"/>
              <a:defRPr/>
            </a:pPr>
            <a:endParaRPr lang="en-US" altLang="en-US" sz="1600" b="1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600" b="1" dirty="0">
              <a:ea typeface="ＭＳ Ｐゴシック" panose="020B0600070205080204" pitchFamily="34" charset="-128"/>
            </a:endParaRPr>
          </a:p>
          <a:p>
            <a:pPr algn="just">
              <a:buFont typeface="Wingdings" pitchFamily="2" charset="2"/>
              <a:buChar char="q"/>
              <a:defRPr/>
            </a:pPr>
            <a:r>
              <a:rPr lang="en-US" altLang="en-US" sz="1800" b="1" dirty="0">
                <a:ea typeface="ＭＳ Ｐゴシック" panose="020B0600070205080204" pitchFamily="34" charset="-128"/>
              </a:rPr>
              <a:t>TEORI KEDAULATAN NEGARA</a:t>
            </a:r>
          </a:p>
          <a:p>
            <a:pPr marL="400050" indent="-33338" algn="just">
              <a:buFont typeface="Arial" panose="020B0604020202020204" pitchFamily="34" charset="0"/>
              <a:buNone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intinya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berpendapat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bahwa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ditaatinya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karena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negara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menghendakinya</a:t>
            </a:r>
            <a:r>
              <a:rPr lang="en-US" altLang="en-US" sz="1800" dirty="0">
                <a:ea typeface="ＭＳ Ｐゴシック" panose="020B0600070205080204" pitchFamily="34" charset="-128"/>
              </a:rPr>
              <a:t>. 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Jadi</a:t>
            </a:r>
            <a:r>
              <a:rPr lang="en-US" altLang="en-US" sz="1800" dirty="0">
                <a:ea typeface="ＭＳ Ｐゴシック" panose="020B0600070205080204" pitchFamily="34" charset="-128"/>
              </a:rPr>
              <a:t>, 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orang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wajib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taat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karena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kehendak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negara</a:t>
            </a:r>
            <a:r>
              <a:rPr lang="en-US" altLang="en-US" sz="1800" dirty="0">
                <a:ea typeface="ＭＳ Ｐゴシック" panose="020B0600070205080204" pitchFamily="34" charset="-128"/>
              </a:rPr>
              <a:t>.</a:t>
            </a:r>
          </a:p>
          <a:p>
            <a:pPr algn="just"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 </a:t>
            </a:r>
          </a:p>
          <a:p>
            <a:pPr algn="just">
              <a:buFont typeface="Arial" panose="020B0604020202020204" pitchFamily="34" charset="0"/>
              <a:buNone/>
              <a:defRPr/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algn="just">
              <a:buFont typeface="Wingdings" pitchFamily="2" charset="2"/>
              <a:buChar char="q"/>
              <a:defRPr/>
            </a:pPr>
            <a:r>
              <a:rPr lang="en-US" altLang="en-US" sz="1800" b="1" dirty="0">
                <a:ea typeface="ＭＳ Ｐゴシック" panose="020B0600070205080204" pitchFamily="34" charset="-128"/>
              </a:rPr>
              <a:t>TEORI KEDAULATAN HUKUM</a:t>
            </a:r>
          </a:p>
          <a:p>
            <a:pPr marL="366713" indent="0" algn="just">
              <a:buFont typeface="Arial" panose="020B0604020202020204" pitchFamily="34" charset="0"/>
              <a:buNone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mengikat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bukan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karena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negara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menghendakinya</a:t>
            </a:r>
            <a:r>
              <a:rPr lang="en-US" altLang="en-US" sz="1800" dirty="0">
                <a:ea typeface="ＭＳ Ｐゴシック" panose="020B0600070205080204" pitchFamily="34" charset="-128"/>
              </a:rPr>
              <a:t>,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tetapi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karena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merupakan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perumusan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kesadaran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rakyat</a:t>
            </a:r>
            <a:r>
              <a:rPr lang="en-US" altLang="en-US" sz="1800" dirty="0">
                <a:ea typeface="ＭＳ Ｐゴシック" panose="020B0600070205080204" pitchFamily="34" charset="-128"/>
              </a:rPr>
              <a:t>.  </a:t>
            </a:r>
            <a:r>
              <a:rPr lang="en-US" altLang="en-US" sz="1800" i="1" dirty="0" err="1">
                <a:ea typeface="ＭＳ Ｐゴシック" panose="020B0600070205080204" pitchFamily="34" charset="-128"/>
              </a:rPr>
              <a:t>Berlakunya</a:t>
            </a:r>
            <a:r>
              <a:rPr lang="en-US" altLang="en-US" sz="18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i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i="1" dirty="0" err="1">
                <a:ea typeface="ＭＳ Ｐゴシック" panose="020B0600070205080204" pitchFamily="34" charset="-128"/>
              </a:rPr>
              <a:t>karena</a:t>
            </a:r>
            <a:r>
              <a:rPr lang="en-US" altLang="en-US" sz="18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i="1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18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i="1" dirty="0" err="1">
                <a:ea typeface="ＭＳ Ｐゴシック" panose="020B0600070205080204" pitchFamily="34" charset="-128"/>
              </a:rPr>
              <a:t>batin</a:t>
            </a:r>
            <a:r>
              <a:rPr lang="en-US" altLang="en-US" sz="1800" i="1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800" i="1" dirty="0" err="1">
                <a:ea typeface="ＭＳ Ｐゴシック" panose="020B0600070205080204" pitchFamily="34" charset="-128"/>
              </a:rPr>
              <a:t>menjelma</a:t>
            </a:r>
            <a:r>
              <a:rPr lang="en-US" altLang="en-US" sz="1800" i="1" dirty="0">
                <a:ea typeface="ＭＳ Ｐゴシック" panose="020B0600070205080204" pitchFamily="34" charset="-128"/>
              </a:rPr>
              <a:t> di </a:t>
            </a:r>
            <a:r>
              <a:rPr lang="en-US" altLang="en-US" sz="1800" i="1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8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i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.  Prof. Mr.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Krabbe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bukunya</a:t>
            </a:r>
            <a:r>
              <a:rPr lang="en-US" altLang="en-US" sz="1800" dirty="0">
                <a:ea typeface="ＭＳ Ｐゴシック" panose="020B0600070205080204" pitchFamily="34" charset="-128"/>
              </a:rPr>
              <a:t>: “Die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lehre</a:t>
            </a:r>
            <a:r>
              <a:rPr lang="en-US" altLang="en-US" sz="1800" dirty="0">
                <a:ea typeface="ＭＳ Ｐゴシック" panose="020B0600070205080204" pitchFamily="34" charset="-128"/>
              </a:rPr>
              <a:t> der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Reschtssouveranitat</a:t>
            </a:r>
            <a:r>
              <a:rPr lang="en-US" altLang="en-US" sz="1800" dirty="0">
                <a:ea typeface="ＭＳ Ｐゴシック" panose="020B0600070205080204" pitchFamily="34" charset="-128"/>
              </a:rPr>
              <a:t>”(1906)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berpendapat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bahwa</a:t>
            </a:r>
            <a:r>
              <a:rPr lang="en-US" altLang="en-US" sz="1800" dirty="0">
                <a:ea typeface="ＭＳ Ｐゴシック" panose="020B0600070205080204" pitchFamily="34" charset="-128"/>
              </a:rPr>
              <a:t>: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Kesadaran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dimaksud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berpangkal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perasaan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setiap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individu</a:t>
            </a:r>
            <a:r>
              <a:rPr lang="en-US" altLang="en-US" sz="1800" dirty="0">
                <a:ea typeface="ＭＳ Ｐゴシック" panose="020B0600070205080204" pitchFamily="34" charset="-128"/>
              </a:rPr>
              <a:t>,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yaitu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perasaan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bagaimana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seharusnya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itu</a:t>
            </a:r>
            <a:r>
              <a:rPr lang="en-US" altLang="en-US" sz="1800" dirty="0">
                <a:ea typeface="ＭＳ Ｐゴシック" panose="020B0600070205080204" pitchFamily="34" charset="-128"/>
              </a:rPr>
              <a:t>. 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Ditambahkannya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bahwa</a:t>
            </a:r>
            <a:r>
              <a:rPr lang="en-US" altLang="en-US" sz="1800" dirty="0">
                <a:ea typeface="ＭＳ Ｐゴシック" panose="020B0600070205080204" pitchFamily="34" charset="-128"/>
              </a:rPr>
              <a:t> :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berasal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perasaan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bagian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terbesar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anggota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,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bukan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perasaan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setiap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</a:p>
          <a:p>
            <a:pPr marL="366713" indent="0" algn="just">
              <a:buFont typeface="Arial" panose="020B0604020202020204" pitchFamily="34" charset="0"/>
              <a:buNone/>
              <a:defRPr/>
            </a:pPr>
            <a:r>
              <a:rPr lang="en-US" altLang="en-US" sz="18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individu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</a:t>
            </a:r>
          </a:p>
          <a:p>
            <a:pPr>
              <a:defRPr/>
            </a:pPr>
            <a:endParaRPr lang="en-US" altLang="en-US" sz="20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C3E65116-B64A-41BA-B549-7C2572FD9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49857" name="Title 1">
            <a:extLst>
              <a:ext uri="{FF2B5EF4-FFF2-40B4-BE49-F238E27FC236}">
                <a16:creationId xmlns:a16="http://schemas.microsoft.com/office/drawing/2014/main" id="{1433D16A-338A-244B-93E1-64416F4C5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9627" y="644525"/>
            <a:ext cx="5496911" cy="80963"/>
          </a:xfrm>
        </p:spPr>
        <p:txBody>
          <a:bodyPr/>
          <a:lstStyle/>
          <a:p>
            <a:pPr algn="r"/>
            <a:br>
              <a:rPr lang="id-ID" altLang="en-US" sz="2000" dirty="0">
                <a:ea typeface="ＭＳ Ｐゴシック" panose="020B0600070205080204" pitchFamily="34" charset="-128"/>
              </a:rPr>
            </a:br>
            <a:r>
              <a:rPr lang="id-ID" altLang="en-US" sz="2000" dirty="0">
                <a:ea typeface="ＭＳ Ｐゴシック" panose="020B0600070205080204" pitchFamily="34" charset="-128"/>
              </a:rPr>
              <a:t>penghukuman yang legal (</a:t>
            </a:r>
            <a:r>
              <a:rPr lang="id-ID" altLang="en-US" sz="2000" b="1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mengapa negara berhak </a:t>
            </a:r>
            <a:r>
              <a:rPr lang="id-ID" altLang="en-US" sz="800" b="1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menghukum?</a:t>
            </a:r>
            <a:r>
              <a:rPr lang="id-ID" altLang="en-US" sz="800" dirty="0">
                <a:ea typeface="ＭＳ Ｐゴシック" panose="020B0600070205080204" pitchFamily="34" charset="-128"/>
              </a:rPr>
              <a:t>)</a:t>
            </a:r>
            <a:br>
              <a:rPr lang="en-US" altLang="en-US" sz="800" dirty="0">
                <a:ea typeface="ＭＳ Ｐゴシック" panose="020B0600070205080204" pitchFamily="34" charset="-128"/>
              </a:rPr>
            </a:br>
            <a:r>
              <a:rPr lang="en-US" altLang="en-US" sz="800" dirty="0">
                <a:ea typeface="ＭＳ Ｐゴシック" panose="020B0600070205080204" pitchFamily="34" charset="-128"/>
              </a:rPr>
              <a:t>[</a:t>
            </a:r>
            <a:r>
              <a:rPr lang="id-ID" altLang="en-US" sz="800" dirty="0">
                <a:ea typeface="ＭＳ Ｐゴシック" panose="020B0600070205080204" pitchFamily="34" charset="-128"/>
              </a:rPr>
              <a:t>Disimpulkan dari  I Dewa Gede Atmadja, </a:t>
            </a:r>
            <a:r>
              <a:rPr lang="id-ID" altLang="en-US" sz="800" i="1" dirty="0">
                <a:ea typeface="ＭＳ Ｐゴシック" panose="020B0600070205080204" pitchFamily="34" charset="-128"/>
              </a:rPr>
              <a:t>Filsafat Hukum-Dimensi Tematis dan Historis</a:t>
            </a:r>
            <a:r>
              <a:rPr lang="id-ID" altLang="en-US" sz="800" dirty="0">
                <a:ea typeface="ＭＳ Ｐゴシック" panose="020B0600070205080204" pitchFamily="34" charset="-128"/>
              </a:rPr>
              <a:t>, Setara Press (Kelompok Penerbit Intrans), Malang-jawa Timur, 2013; 110- 116.]</a:t>
            </a:r>
            <a:br>
              <a:rPr lang="en-US" altLang="en-US" sz="800" dirty="0">
                <a:ea typeface="ＭＳ Ｐゴシック" panose="020B0600070205080204" pitchFamily="34" charset="-128"/>
              </a:rPr>
            </a:br>
            <a:endParaRPr lang="en-US" altLang="en-US" sz="800" dirty="0">
              <a:ea typeface="ＭＳ Ｐゴシック" panose="020B0600070205080204" pitchFamily="34" charset="-128"/>
            </a:endParaRPr>
          </a:p>
        </p:txBody>
      </p:sp>
      <p:sp>
        <p:nvSpPr>
          <p:cNvPr id="249858" name="Content Placeholder 2">
            <a:extLst>
              <a:ext uri="{FF2B5EF4-FFF2-40B4-BE49-F238E27FC236}">
                <a16:creationId xmlns:a16="http://schemas.microsoft.com/office/drawing/2014/main" id="{66F3B9AE-1AB4-FA4F-90AF-B3893512B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85825"/>
            <a:ext cx="8229600" cy="5730875"/>
          </a:xfrm>
        </p:spPr>
        <p:txBody>
          <a:bodyPr/>
          <a:lstStyle/>
          <a:p>
            <a:pPr algn="just"/>
            <a:r>
              <a:rPr lang="id-ID" altLang="en-US" sz="1400" dirty="0">
                <a:ea typeface="ＭＳ Ｐゴシック" panose="020B0600070205080204" pitchFamily="34" charset="-128"/>
              </a:rPr>
              <a:t>Hukum memiliki “Daya Paksa”.  Ada aturan-aturan tertentu yang memiliki sanksi pidana.  Pengenaan sanksi pidana tersebut dilakukan oleh negara, dalam hal ini pejabat yang berwenang.  </a:t>
            </a:r>
            <a:r>
              <a:rPr lang="id-ID" altLang="en-US" sz="1400" u="sng" dirty="0">
                <a:ea typeface="ＭＳ Ｐゴシック" panose="020B0600070205080204" pitchFamily="34" charset="-128"/>
              </a:rPr>
              <a:t>Pengenaannya dilakukan dengan menggunakan kekerasan (paksaan) fisik</a:t>
            </a:r>
            <a:r>
              <a:rPr lang="id-ID" altLang="en-US" sz="1400" dirty="0">
                <a:ea typeface="ＭＳ Ｐゴシック" panose="020B0600070205080204" pitchFamily="34" charset="-128"/>
              </a:rPr>
              <a:t>.</a:t>
            </a:r>
            <a:endParaRPr lang="en-US" altLang="en-US" sz="1400" dirty="0">
              <a:ea typeface="ＭＳ Ｐゴシック" panose="020B0600070205080204" pitchFamily="34" charset="-128"/>
            </a:endParaRPr>
          </a:p>
          <a:p>
            <a:pPr algn="just"/>
            <a:endParaRPr lang="id-ID" altLang="en-US" sz="1400" dirty="0">
              <a:ea typeface="ＭＳ Ｐゴシック" panose="020B0600070205080204" pitchFamily="34" charset="-128"/>
            </a:endParaRPr>
          </a:p>
          <a:p>
            <a:pPr algn="just"/>
            <a:r>
              <a:rPr lang="id-ID" altLang="en-US" sz="1400" dirty="0">
                <a:ea typeface="ＭＳ Ｐゴシック" panose="020B0600070205080204" pitchFamily="34" charset="-128"/>
              </a:rPr>
              <a:t> “Penghukuman yang Legal” dalam hal ini dimaksudkan sebagai: pembenaran atas pengenaan hukuman atau dengan kata lain suatu sanksi pidana memiliki </a:t>
            </a:r>
            <a:r>
              <a:rPr lang="id-ID" altLang="en-US" sz="1400" u="sng" dirty="0">
                <a:ea typeface="ＭＳ Ｐゴシック" panose="020B0600070205080204" pitchFamily="34" charset="-128"/>
              </a:rPr>
              <a:t>dasar pembenar</a:t>
            </a:r>
            <a:r>
              <a:rPr lang="id-ID" altLang="en-US" sz="1400" dirty="0">
                <a:ea typeface="ＭＳ Ｐゴシック" panose="020B0600070205080204" pitchFamily="34" charset="-128"/>
              </a:rPr>
              <a:t> baik </a:t>
            </a:r>
            <a:r>
              <a:rPr lang="id-ID" altLang="en-US" sz="1400" u="sng" dirty="0">
                <a:ea typeface="ＭＳ Ｐゴシック" panose="020B0600070205080204" pitchFamily="34" charset="-128"/>
              </a:rPr>
              <a:t>secara yuridis</a:t>
            </a:r>
            <a:r>
              <a:rPr lang="id-ID" altLang="en-US" sz="1400" dirty="0">
                <a:ea typeface="ＭＳ Ｐゴシック" panose="020B0600070205080204" pitchFamily="34" charset="-128"/>
              </a:rPr>
              <a:t> maupun </a:t>
            </a:r>
            <a:r>
              <a:rPr lang="id-ID" altLang="en-US" sz="1400" u="sng" dirty="0">
                <a:ea typeface="ＭＳ Ｐゴシック" panose="020B0600070205080204" pitchFamily="34" charset="-128"/>
              </a:rPr>
              <a:t>secara filsafati</a:t>
            </a:r>
            <a:r>
              <a:rPr lang="id-ID" altLang="en-US" sz="1400" dirty="0">
                <a:ea typeface="ＭＳ Ｐゴシック" panose="020B0600070205080204" pitchFamily="34" charset="-128"/>
              </a:rPr>
              <a:t>, dalam hal ini etika.  </a:t>
            </a:r>
            <a:endParaRPr lang="en-US" altLang="en-US" sz="1400" dirty="0">
              <a:ea typeface="ＭＳ Ｐゴシック" panose="020B0600070205080204" pitchFamily="34" charset="-128"/>
            </a:endParaRPr>
          </a:p>
          <a:p>
            <a:pPr algn="just"/>
            <a:endParaRPr lang="id-ID" altLang="en-US" sz="1400" dirty="0">
              <a:ea typeface="ＭＳ Ｐゴシック" panose="020B0600070205080204" pitchFamily="34" charset="-128"/>
            </a:endParaRPr>
          </a:p>
          <a:p>
            <a:pPr algn="just"/>
            <a:r>
              <a:rPr lang="id-ID" altLang="en-US" sz="1400" dirty="0">
                <a:ea typeface="ＭＳ Ｐゴシック" panose="020B0600070205080204" pitchFamily="34" charset="-128"/>
              </a:rPr>
              <a:t>Filsuf Hegel: penghukuman adalah ekspresi dari “kehendak umum (</a:t>
            </a:r>
            <a:r>
              <a:rPr lang="id-ID" altLang="en-US" sz="1400" i="1" dirty="0">
                <a:ea typeface="ＭＳ Ｐゴシック" panose="020B0600070205080204" pitchFamily="34" charset="-128"/>
              </a:rPr>
              <a:t>general will</a:t>
            </a:r>
            <a:r>
              <a:rPr lang="id-ID" altLang="en-US" sz="1400" dirty="0">
                <a:ea typeface="ＭＳ Ｐゴシック" panose="020B0600070205080204" pitchFamily="34" charset="-128"/>
              </a:rPr>
              <a:t>)” yang bersumber pada “kehendak bebas” manusia yang diejawantahkan dalam hukum, melalui proses pembuatan peraturan perundang-undangan.  Hukum menuntut bahwa setiap individu harus diperlakukan oleh sesamanya sebagai manusia bebas, individu yang memiliki nilai dalam dirinya  sebagai pribadi yang kebebasannya tidak dapat dilanggar.  Norma fundamental dalam hukum: “Dilarang membatasi kebebasan orang lain”.  Dengan kata lain, suatu tindakan dikatakan benar bila tidak membatasi kebebasan, dan dikatakan salah bila melanggar / membatasi kebebasan.  Melanggar kebebasan berarti melecehkan nilai manusia sebagai individu.  Dengan demikian, </a:t>
            </a:r>
            <a:r>
              <a:rPr lang="id-ID" altLang="en-US" sz="1400" u="sng" dirty="0">
                <a:ea typeface="ＭＳ Ｐゴシック" panose="020B0600070205080204" pitchFamily="34" charset="-128"/>
              </a:rPr>
              <a:t>pembenaran secara etika atas penghukuman yang legal adalah “pembalasan” karena telah terjadinya pelanggaran terhadap kebebasan orang lain</a:t>
            </a:r>
            <a:r>
              <a:rPr lang="id-ID" altLang="en-US" sz="1400" dirty="0">
                <a:ea typeface="ＭＳ Ｐゴシック" panose="020B0600070205080204" pitchFamily="34" charset="-128"/>
              </a:rPr>
              <a:t>.  Filsafat Hegel ini </a:t>
            </a:r>
            <a:r>
              <a:rPr lang="id-ID" altLang="en-US" sz="1400" u="sng" dirty="0">
                <a:ea typeface="ＭＳ Ｐゴシック" panose="020B0600070205080204" pitchFamily="34" charset="-128"/>
              </a:rPr>
              <a:t>melahirkan suatu teori</a:t>
            </a:r>
            <a:r>
              <a:rPr lang="id-ID" altLang="en-US" sz="1400" dirty="0">
                <a:ea typeface="ＭＳ Ｐゴシック" panose="020B0600070205080204" pitchFamily="34" charset="-128"/>
              </a:rPr>
              <a:t> dalam hal penghukuman yang legal, yang disebut dengan </a:t>
            </a:r>
            <a:r>
              <a:rPr lang="id-ID" altLang="en-US" sz="1400" b="1" dirty="0">
                <a:ea typeface="ＭＳ Ｐゴシック" panose="020B0600070205080204" pitchFamily="34" charset="-128"/>
              </a:rPr>
              <a:t>“Teori RETRIBUTIVISME”</a:t>
            </a:r>
            <a:r>
              <a:rPr lang="id-ID" altLang="ja-JP" sz="1400" dirty="0">
                <a:ea typeface="ＭＳ Ｐゴシック" panose="020B0600070205080204" pitchFamily="34" charset="-128"/>
              </a:rPr>
              <a:t>.  Adapun peletak dasar Teori Retributivisme yang berpengaruh dalam hukum pidana adalah Filsuf Imanuel Kant, terutama mengenai </a:t>
            </a:r>
            <a:r>
              <a:rPr lang="id-ID" altLang="en-US" sz="1400" dirty="0">
                <a:ea typeface="ＭＳ Ｐゴシック" panose="020B0600070205080204" pitchFamily="34" charset="-128"/>
              </a:rPr>
              <a:t>‘</a:t>
            </a:r>
            <a:r>
              <a:rPr lang="id-ID" altLang="ja-JP" sz="1400" dirty="0">
                <a:ea typeface="ＭＳ Ｐゴシック" panose="020B0600070205080204" pitchFamily="34" charset="-128"/>
              </a:rPr>
              <a:t>Tujuan Pemidanaan</a:t>
            </a:r>
            <a:r>
              <a:rPr lang="id-ID" altLang="en-US" sz="1400" dirty="0">
                <a:ea typeface="ＭＳ Ｐゴシック" panose="020B0600070205080204" pitchFamily="34" charset="-128"/>
              </a:rPr>
              <a:t>’</a:t>
            </a:r>
            <a:r>
              <a:rPr lang="id-ID" altLang="ja-JP" sz="1400" dirty="0">
                <a:ea typeface="ＭＳ Ｐゴシック" panose="020B0600070205080204" pitchFamily="34" charset="-128"/>
              </a:rPr>
              <a:t>.</a:t>
            </a:r>
            <a:endParaRPr lang="en-US" altLang="ja-JP" sz="1400" dirty="0">
              <a:ea typeface="ＭＳ Ｐゴシック" panose="020B0600070205080204" pitchFamily="34" charset="-128"/>
            </a:endParaRPr>
          </a:p>
          <a:p>
            <a:pPr algn="just"/>
            <a:endParaRPr lang="en-US" altLang="en-US" sz="1400" dirty="0">
              <a:ea typeface="ＭＳ Ｐゴシック" panose="020B0600070205080204" pitchFamily="34" charset="-128"/>
            </a:endParaRPr>
          </a:p>
          <a:p>
            <a:pPr algn="just"/>
            <a:endParaRPr lang="id-ID" altLang="en-US" sz="1400" dirty="0">
              <a:ea typeface="ＭＳ Ｐゴシック" panose="020B0600070205080204" pitchFamily="34" charset="-128"/>
            </a:endParaRPr>
          </a:p>
          <a:p>
            <a:pPr algn="just"/>
            <a:r>
              <a:rPr lang="id-ID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Teori RETRIBUTIVISME, intinya adalah: “Penghukuman yang legal dapat dibenarkan secara yuridis dan etika, karena merupakan </a:t>
            </a:r>
            <a:r>
              <a:rPr lang="id-ID" altLang="en-US" sz="14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retribusi terhadap pelanggaran atau kerugian yang sudah ditimbulkan pada orang lain</a:t>
            </a:r>
            <a:r>
              <a:rPr lang="id-ID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”.  Sesungguhnya, Teori Retributivisme pada ‘Tujuan Pemidanaan-nya Imanuel Kant’ terletak pada “PEMBALASAN”, yaitu bahwa: </a:t>
            </a:r>
            <a:r>
              <a:rPr lang="id-ID" altLang="en-US" sz="14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sanksi pidana dijatuhkan untuk membalas tindakan pelaku</a:t>
            </a:r>
            <a:r>
              <a:rPr lang="id-ID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</a:t>
            </a:r>
            <a:endParaRPr lang="en-US" altLang="en-US" sz="14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0CBDEBBF-0814-4B8F-98B2-68C74E5EC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5889" name="Content Placeholder 2">
            <a:extLst>
              <a:ext uri="{FF2B5EF4-FFF2-40B4-BE49-F238E27FC236}">
                <a16:creationId xmlns:a16="http://schemas.microsoft.com/office/drawing/2014/main" id="{E31AAC09-7F21-A94E-A8FB-6455AB479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0317"/>
            <a:ext cx="8229600" cy="5676846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altLang="en-US" sz="1500" dirty="0">
                <a:ea typeface="ＭＳ Ｐゴシック" panose="020B0600070205080204" pitchFamily="34" charset="-128"/>
              </a:rPr>
              <a:t>F</a:t>
            </a:r>
            <a:r>
              <a:rPr lang="id-ID" altLang="en-US" sz="1500" dirty="0">
                <a:ea typeface="ＭＳ Ｐゴシック" panose="020B0600070205080204" pitchFamily="34" charset="-128"/>
              </a:rPr>
              <a:t>ilsuf </a:t>
            </a:r>
            <a:r>
              <a:rPr lang="id-ID" altLang="en-US" sz="1500" b="1" dirty="0">
                <a:ea typeface="ＭＳ Ｐゴシック" panose="020B0600070205080204" pitchFamily="34" charset="-128"/>
              </a:rPr>
              <a:t>Kant</a:t>
            </a:r>
            <a:r>
              <a:rPr lang="id-ID" altLang="en-US" sz="1500" dirty="0">
                <a:ea typeface="ＭＳ Ｐゴシック" panose="020B0600070205080204" pitchFamily="34" charset="-128"/>
              </a:rPr>
              <a:t> dan Filsuf </a:t>
            </a:r>
            <a:r>
              <a:rPr lang="id-ID" altLang="en-US" sz="1500" b="1" dirty="0">
                <a:ea typeface="ＭＳ Ｐゴシック" panose="020B0600070205080204" pitchFamily="34" charset="-128"/>
              </a:rPr>
              <a:t>Hegel</a:t>
            </a:r>
            <a:r>
              <a:rPr lang="id-ID" altLang="en-US" sz="1500" dirty="0">
                <a:ea typeface="ＭＳ Ｐゴシック" panose="020B0600070205080204" pitchFamily="34" charset="-128"/>
              </a:rPr>
              <a:t> memberikan </a:t>
            </a:r>
            <a:r>
              <a:rPr lang="id-ID" altLang="en-US" sz="1500" u="sng" dirty="0">
                <a:ea typeface="ＭＳ Ｐゴシック" panose="020B0600070205080204" pitchFamily="34" charset="-128"/>
              </a:rPr>
              <a:t>4 (empat) alasan pembenaran</a:t>
            </a:r>
            <a:r>
              <a:rPr lang="id-ID" altLang="en-US" sz="1500" dirty="0">
                <a:ea typeface="ＭＳ Ｐゴシック" panose="020B0600070205080204" pitchFamily="34" charset="-128"/>
              </a:rPr>
              <a:t> secara etika atas </a:t>
            </a:r>
            <a:r>
              <a:rPr lang="id-ID" altLang="en-US" sz="1500" b="1" dirty="0">
                <a:ea typeface="ＭＳ Ｐゴシック" panose="020B0600070205080204" pitchFamily="34" charset="-128"/>
              </a:rPr>
              <a:t>Teori Retributivisme</a:t>
            </a:r>
            <a:r>
              <a:rPr lang="id-ID" altLang="en-US" sz="1500" dirty="0">
                <a:ea typeface="ＭＳ Ｐゴシック" panose="020B0600070205080204" pitchFamily="34" charset="-128"/>
              </a:rPr>
              <a:t> / pembalasan, sebagai berikut:</a:t>
            </a:r>
            <a:endParaRPr lang="en-US" altLang="en-US" sz="1500" dirty="0">
              <a:ea typeface="ＭＳ Ｐゴシック" panose="020B0600070205080204" pitchFamily="34" charset="-128"/>
            </a:endParaRPr>
          </a:p>
          <a:p>
            <a:pPr marL="360363" indent="-360363" algn="just">
              <a:buFont typeface="Calibri" panose="020F0502020204030204" pitchFamily="34" charset="0"/>
              <a:buAutoNum type="arabicPeriod"/>
              <a:defRPr/>
            </a:pPr>
            <a:r>
              <a:rPr lang="id-ID" altLang="en-US" sz="1500" dirty="0">
                <a:ea typeface="ＭＳ Ｐゴシック" panose="020B0600070205080204" pitchFamily="34" charset="-128"/>
              </a:rPr>
              <a:t>Hak moral untuk menghukum seseorang, didasarkan semata-mata atas kenyataan  ia terbukti melakukan kesalahan atau kejahatan;</a:t>
            </a:r>
            <a:endParaRPr lang="en-US" altLang="en-US" sz="1500" dirty="0">
              <a:ea typeface="ＭＳ Ｐゴシック" panose="020B0600070205080204" pitchFamily="34" charset="-128"/>
            </a:endParaRPr>
          </a:p>
          <a:p>
            <a:pPr marL="360363" indent="-360363" algn="just">
              <a:buFont typeface="Calibri" panose="020F0502020204030204" pitchFamily="34" charset="0"/>
              <a:buAutoNum type="arabicPeriod"/>
              <a:defRPr/>
            </a:pPr>
            <a:r>
              <a:rPr lang="id-ID" altLang="en-US" sz="1500" dirty="0">
                <a:ea typeface="ＭＳ Ｐゴシック" panose="020B0600070205080204" pitchFamily="34" charset="-128"/>
              </a:rPr>
              <a:t>Kewajiban moral untuk menghukum secara eksklusif di tata landasan yang sama;</a:t>
            </a:r>
            <a:endParaRPr lang="en-US" altLang="en-US" sz="1500" dirty="0">
              <a:ea typeface="ＭＳ Ｐゴシック" panose="020B0600070205080204" pitchFamily="34" charset="-128"/>
            </a:endParaRPr>
          </a:p>
          <a:p>
            <a:pPr marL="360363" indent="-360363" algn="just">
              <a:buFont typeface="Calibri" panose="020F0502020204030204" pitchFamily="34" charset="0"/>
              <a:buAutoNum type="arabicPeriod"/>
              <a:defRPr/>
            </a:pPr>
            <a:r>
              <a:rPr lang="id-ID" altLang="en-US" sz="1500" dirty="0">
                <a:ea typeface="ＭＳ Ｐゴシック" panose="020B0600070205080204" pitchFamily="34" charset="-128"/>
              </a:rPr>
              <a:t>Demi keadilan </a:t>
            </a:r>
            <a:r>
              <a:rPr lang="id-ID" altLang="en-US" sz="1500" dirty="0" err="1">
                <a:ea typeface="ＭＳ Ｐゴシック" panose="020B0600070205080204" pitchFamily="34" charset="-128"/>
              </a:rPr>
              <a:t>retributif</a:t>
            </a:r>
            <a:r>
              <a:rPr lang="id-ID" altLang="en-US" sz="1500" dirty="0">
                <a:ea typeface="ＭＳ Ｐゴシック" panose="020B0600070205080204" pitchFamily="34" charset="-128"/>
              </a:rPr>
              <a:t>, hukuman harus seimbang dengan bobot kesalahan yang telah dilakukannya;</a:t>
            </a:r>
            <a:endParaRPr lang="en-US" altLang="en-US" sz="1500" dirty="0">
              <a:ea typeface="ＭＳ Ｐゴシック" panose="020B0600070205080204" pitchFamily="34" charset="-128"/>
            </a:endParaRPr>
          </a:p>
          <a:p>
            <a:pPr marL="360363" indent="-360363" algn="just">
              <a:buFont typeface="Calibri" panose="020F0502020204030204" pitchFamily="34" charset="0"/>
              <a:buAutoNum type="arabicPeriod"/>
              <a:defRPr/>
            </a:pPr>
            <a:r>
              <a:rPr lang="id-ID" altLang="en-US" sz="1500" dirty="0">
                <a:ea typeface="ＭＳ Ｐゴシック" panose="020B0600070205080204" pitchFamily="34" charset="-128"/>
              </a:rPr>
              <a:t>Dasar moral penghukuman adalah bahwa hukuman merupakan ‘pemulihan’ terhadap kesalahan dan ‘</a:t>
            </a:r>
            <a:r>
              <a:rPr lang="id-ID" altLang="en-US" sz="1500" dirty="0" err="1">
                <a:ea typeface="ＭＳ Ｐゴシック" panose="020B0600070205080204" pitchFamily="34" charset="-128"/>
              </a:rPr>
              <a:t>reafirmasi</a:t>
            </a:r>
            <a:r>
              <a:rPr lang="id-ID" altLang="en-US" sz="1500" dirty="0">
                <a:ea typeface="ＭＳ Ｐゴシック" panose="020B0600070205080204" pitchFamily="34" charset="-128"/>
              </a:rPr>
              <a:t>’ terhadap hukum yang dilanggar, dengan demikian hukuman juga merupakan ‘hak’ dari pelaku.</a:t>
            </a:r>
            <a:endParaRPr lang="en-US" altLang="en-US" sz="1500" dirty="0">
              <a:ea typeface="ＭＳ Ｐゴシック" panose="020B0600070205080204" pitchFamily="34" charset="-128"/>
            </a:endParaRPr>
          </a:p>
          <a:p>
            <a:pPr marL="0" indent="0" algn="just">
              <a:defRPr/>
            </a:pPr>
            <a:endParaRPr lang="id-ID" altLang="en-US" sz="15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id-ID" altLang="en-US" sz="1500" dirty="0">
                <a:ea typeface="ＭＳ Ｐゴシック" panose="020B0600070205080204" pitchFamily="34" charset="-128"/>
              </a:rPr>
              <a:t>Bahkan menurut Filsuf </a:t>
            </a:r>
            <a:r>
              <a:rPr lang="id-ID" altLang="en-US" sz="1500" b="1" dirty="0" err="1">
                <a:ea typeface="ＭＳ Ｐゴシック" panose="020B0600070205080204" pitchFamily="34" charset="-128"/>
              </a:rPr>
              <a:t>Knigge</a:t>
            </a:r>
            <a:r>
              <a:rPr lang="id-ID" altLang="en-US" sz="1500" dirty="0">
                <a:ea typeface="ＭＳ Ｐゴシック" panose="020B0600070205080204" pitchFamily="34" charset="-128"/>
              </a:rPr>
              <a:t>, menghukum pada dasarnya </a:t>
            </a:r>
            <a:r>
              <a:rPr lang="id-ID" altLang="en-US" sz="1500" b="1" dirty="0">
                <a:ea typeface="ＭＳ Ｐゴシック" panose="020B0600070205080204" pitchFamily="34" charset="-128"/>
              </a:rPr>
              <a:t>melakukan pembalasan</a:t>
            </a:r>
            <a:r>
              <a:rPr lang="id-ID" altLang="en-US" sz="1500" dirty="0">
                <a:ea typeface="ＭＳ Ｐゴシック" panose="020B0600070205080204" pitchFamily="34" charset="-128"/>
              </a:rPr>
              <a:t>, dan hal tersebut </a:t>
            </a:r>
            <a:r>
              <a:rPr lang="id-ID" altLang="en-US" sz="1500" b="1" dirty="0">
                <a:ea typeface="ＭＳ Ｐゴシック" panose="020B0600070205080204" pitchFamily="34" charset="-128"/>
              </a:rPr>
              <a:t>bukan sesuatu yang buruk</a:t>
            </a:r>
            <a:r>
              <a:rPr lang="id-ID" altLang="en-US" sz="1500" dirty="0">
                <a:ea typeface="ＭＳ Ｐゴシック" panose="020B0600070205080204" pitchFamily="34" charset="-128"/>
              </a:rPr>
              <a:t>.  Melakukan pembalasan yang merupakan reaksi atas perilaku yang melanggar norma hukum adalah tindakan manusia yang teramat wajar.</a:t>
            </a:r>
            <a:endParaRPr lang="en-US" altLang="en-US" sz="1500" dirty="0">
              <a:ea typeface="ＭＳ Ｐゴシック" panose="020B0600070205080204" pitchFamily="34" charset="-128"/>
            </a:endParaRPr>
          </a:p>
          <a:p>
            <a:pPr marL="0" indent="0" algn="just">
              <a:defRPr/>
            </a:pPr>
            <a:endParaRPr lang="id-ID" altLang="en-US" sz="15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id-ID" altLang="en-US" sz="1500" b="1" dirty="0">
                <a:ea typeface="ＭＳ Ｐゴシック" panose="020B0600070205080204" pitchFamily="34" charset="-128"/>
              </a:rPr>
              <a:t>2 (dua) nilai</a:t>
            </a:r>
            <a:r>
              <a:rPr lang="id-ID" altLang="en-US" sz="1500" dirty="0">
                <a:ea typeface="ＭＳ Ｐゴシック" panose="020B0600070205080204" pitchFamily="34" charset="-128"/>
              </a:rPr>
              <a:t> yang melatar-belakangi dan mengukuhkan </a:t>
            </a:r>
            <a:r>
              <a:rPr lang="id-ID" altLang="en-US" sz="1500" b="1" dirty="0">
                <a:ea typeface="ＭＳ Ｐゴシック" panose="020B0600070205080204" pitchFamily="34" charset="-128"/>
              </a:rPr>
              <a:t>tujuan pemidanaan yang bersifat ‘pembalasan’</a:t>
            </a:r>
            <a:r>
              <a:rPr lang="id-ID" altLang="en-US" sz="1500" dirty="0">
                <a:ea typeface="ＭＳ Ｐゴシック" panose="020B0600070205080204" pitchFamily="34" charset="-128"/>
              </a:rPr>
              <a:t>, yaitu:</a:t>
            </a:r>
            <a:endParaRPr lang="en-US" altLang="en-US" sz="1500" dirty="0">
              <a:ea typeface="ＭＳ Ｐゴシック" panose="020B0600070205080204" pitchFamily="34" charset="-128"/>
            </a:endParaRPr>
          </a:p>
          <a:p>
            <a:pPr marL="360363" indent="-360363" algn="just">
              <a:buFont typeface="Calibri" panose="020F0502020204030204" pitchFamily="34" charset="0"/>
              <a:buAutoNum type="arabicPeriod"/>
              <a:defRPr/>
            </a:pPr>
            <a:r>
              <a:rPr lang="id-ID" altLang="en-US" sz="1400" dirty="0">
                <a:ea typeface="ＭＳ Ｐゴシック" panose="020B0600070205080204" pitchFamily="34" charset="-128"/>
              </a:rPr>
              <a:t>Memenuhi tolok ukur hukum yang adil sesuai dengan “Keadilan </a:t>
            </a:r>
            <a:r>
              <a:rPr lang="id-ID" altLang="en-US" sz="1400" dirty="0" err="1">
                <a:ea typeface="ＭＳ Ｐゴシック" panose="020B0600070205080204" pitchFamily="34" charset="-128"/>
              </a:rPr>
              <a:t>Retributif</a:t>
            </a:r>
            <a:r>
              <a:rPr lang="id-ID" altLang="en-US" sz="1400" dirty="0">
                <a:ea typeface="ＭＳ Ｐゴシック" panose="020B0600070205080204" pitchFamily="34" charset="-128"/>
              </a:rPr>
              <a:t>”, bahwa pengenaan hukum yang proporsional </a:t>
            </a:r>
            <a:r>
              <a:rPr lang="id-ID" altLang="en-US" sz="1400" b="1" dirty="0">
                <a:ea typeface="ＭＳ Ｐゴシック" panose="020B0600070205080204" pitchFamily="34" charset="-128"/>
              </a:rPr>
              <a:t>sudah sepatutnya</a:t>
            </a:r>
            <a:r>
              <a:rPr lang="id-ID" altLang="en-US" sz="1400" dirty="0">
                <a:ea typeface="ＭＳ Ｐゴシック" panose="020B0600070205080204" pitchFamily="34" charset="-128"/>
              </a:rPr>
              <a:t> dijatuhkan kepada orang yang melakukan pelanggaran atau kejahatan; dan</a:t>
            </a:r>
            <a:endParaRPr lang="en-US" altLang="en-US" sz="1400" dirty="0">
              <a:ea typeface="ＭＳ Ｐゴシック" panose="020B0600070205080204" pitchFamily="34" charset="-128"/>
            </a:endParaRPr>
          </a:p>
          <a:p>
            <a:pPr marL="360363" indent="-360363" algn="just">
              <a:buFont typeface="Calibri" panose="020F0502020204030204" pitchFamily="34" charset="0"/>
              <a:buAutoNum type="arabicPeriod"/>
              <a:defRPr/>
            </a:pPr>
            <a:r>
              <a:rPr lang="id-ID" altLang="en-US" sz="15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Asas </a:t>
            </a:r>
            <a:r>
              <a:rPr lang="id-ID" altLang="en-US" sz="1500" i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Criminal</a:t>
            </a:r>
            <a:r>
              <a:rPr lang="id-ID" altLang="en-US" sz="1500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id-ID" altLang="en-US" sz="1500" i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Liability</a:t>
            </a:r>
            <a:r>
              <a:rPr lang="id-ID" altLang="en-US" sz="15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(Asas Tanggung-gugat Pidana):  Pengenaan pidana hanya diberikan kepada orang-orang yang terbukti bersalah atas tindakannya, selain itu, </a:t>
            </a:r>
            <a:r>
              <a:rPr lang="id-ID" altLang="en-US" sz="15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pada waktu bertindak, dirinya memiliki kemampuan untuk membedakan perbuatan yang baik dan yang tidak baik</a:t>
            </a:r>
            <a:r>
              <a:rPr lang="id-ID" altLang="en-US" sz="15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</a:t>
            </a:r>
            <a:endParaRPr lang="en-US" altLang="en-US" sz="15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marL="0" indent="0"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marL="0" indent="0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4B7A6018-02E4-4AB9-AB8C-497E87D68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6913" name="Content Placeholder 2">
            <a:extLst>
              <a:ext uri="{FF2B5EF4-FFF2-40B4-BE49-F238E27FC236}">
                <a16:creationId xmlns:a16="http://schemas.microsoft.com/office/drawing/2014/main" id="{25524A20-8CB5-9B46-84A7-D708E5DCD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24911"/>
            <a:ext cx="8229600" cy="5171090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id-ID" altLang="en-US" sz="1300" dirty="0">
                <a:ea typeface="ＭＳ Ｐゴシック" panose="020B0600070205080204" pitchFamily="34" charset="-128"/>
              </a:rPr>
              <a:t>Sedangkan </a:t>
            </a:r>
            <a:r>
              <a:rPr lang="id-ID" altLang="en-US" sz="13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KRITIK TAJAM terhadap </a:t>
            </a:r>
            <a:r>
              <a:rPr lang="id-ID" altLang="en-US" sz="1300" dirty="0">
                <a:ea typeface="ＭＳ Ｐゴシック" panose="020B0600070205080204" pitchFamily="34" charset="-128"/>
              </a:rPr>
              <a:t>tujuan pemidanaan yang bersifat ‘pembalasan’ atau </a:t>
            </a:r>
            <a:r>
              <a:rPr lang="id-ID" altLang="en-US" sz="1300" b="1" dirty="0">
                <a:ea typeface="ＭＳ Ｐゴシック" panose="020B0600070205080204" pitchFamily="34" charset="-128"/>
              </a:rPr>
              <a:t>Teori </a:t>
            </a:r>
            <a:r>
              <a:rPr lang="id-ID" altLang="en-US" sz="1300" b="1" dirty="0" err="1">
                <a:ea typeface="ＭＳ Ｐゴシック" panose="020B0600070205080204" pitchFamily="34" charset="-128"/>
              </a:rPr>
              <a:t>Retributivisme</a:t>
            </a:r>
            <a:r>
              <a:rPr lang="id-ID" altLang="en-US" sz="1300" dirty="0">
                <a:ea typeface="ＭＳ Ｐゴシック" panose="020B0600070205080204" pitchFamily="34" charset="-128"/>
              </a:rPr>
              <a:t>, yaitu:</a:t>
            </a:r>
            <a:endParaRPr lang="en-US" altLang="en-US" sz="1300" dirty="0">
              <a:ea typeface="ＭＳ Ｐゴシック" panose="020B0600070205080204" pitchFamily="34" charset="-128"/>
            </a:endParaRPr>
          </a:p>
          <a:p>
            <a:pPr marL="360363" indent="-360363" algn="just">
              <a:buFont typeface="Calibri" panose="020F0502020204030204" pitchFamily="34" charset="0"/>
              <a:buAutoNum type="arabicPeriod"/>
              <a:defRPr/>
            </a:pPr>
            <a:r>
              <a:rPr lang="id-ID" altLang="en-US" sz="1300" dirty="0">
                <a:ea typeface="ＭＳ Ｐゴシック" panose="020B0600070205080204" pitchFamily="34" charset="-128"/>
              </a:rPr>
              <a:t>Dari segi isi hukuman, pengenaan hukuman semata-mata merupakan ‘BALAS DENDAM’, yang tidak berbeda dengan prinsip “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Lex</a:t>
            </a:r>
            <a:r>
              <a:rPr lang="id-ID" altLang="ja-JP" sz="13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Talionis</a:t>
            </a:r>
            <a:r>
              <a:rPr lang="id-ID" altLang="en-US" sz="1300" dirty="0">
                <a:ea typeface="ＭＳ Ｐゴシック" panose="020B0600070205080204" pitchFamily="34" charset="-128"/>
              </a:rPr>
              <a:t>”</a:t>
            </a:r>
            <a:r>
              <a:rPr lang="id-ID" altLang="ja-JP" sz="1300" dirty="0">
                <a:ea typeface="ＭＳ Ｐゴシック" panose="020B0600070205080204" pitchFamily="34" charset="-128"/>
              </a:rPr>
              <a:t>, yaitu: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oog</a:t>
            </a:r>
            <a:r>
              <a:rPr lang="id-ID" altLang="ja-JP" sz="1300" i="1" dirty="0">
                <a:ea typeface="ＭＳ Ｐゴシック" panose="020B0600070205080204" pitchFamily="34" charset="-128"/>
              </a:rPr>
              <a:t> om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oog</a:t>
            </a:r>
            <a:r>
              <a:rPr lang="id-ID" altLang="ja-JP" sz="1300" i="1" dirty="0">
                <a:ea typeface="ＭＳ Ｐゴシック" panose="020B0600070205080204" pitchFamily="34" charset="-128"/>
              </a:rPr>
              <a:t> –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tand</a:t>
            </a:r>
            <a:r>
              <a:rPr lang="id-ID" altLang="ja-JP" sz="1300" i="1" dirty="0">
                <a:ea typeface="ＭＳ Ｐゴシック" panose="020B0600070205080204" pitchFamily="34" charset="-128"/>
              </a:rPr>
              <a:t> om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tand</a:t>
            </a:r>
            <a:r>
              <a:rPr lang="id-ID" altLang="ja-JP" sz="1300" dirty="0">
                <a:ea typeface="ＭＳ Ｐゴシック" panose="020B0600070205080204" pitchFamily="34" charset="-128"/>
              </a:rPr>
              <a:t> (mata ganti mata – gigi ganti gigi, nyawa ganti nyawa, darah ganti darah, dst.);</a:t>
            </a:r>
            <a:endParaRPr lang="en-US" altLang="ja-JP" sz="1300" dirty="0">
              <a:ea typeface="ＭＳ Ｐゴシック" panose="020B0600070205080204" pitchFamily="34" charset="-128"/>
            </a:endParaRPr>
          </a:p>
          <a:p>
            <a:pPr marL="360363" indent="-360363" algn="just">
              <a:buFont typeface="Calibri" panose="020F0502020204030204" pitchFamily="34" charset="0"/>
              <a:buAutoNum type="arabicPeriod"/>
              <a:defRPr/>
            </a:pPr>
            <a:r>
              <a:rPr lang="id-ID" altLang="en-US" sz="1300" dirty="0">
                <a:ea typeface="ＭＳ Ｐゴシック" panose="020B0600070205080204" pitchFamily="34" charset="-128"/>
              </a:rPr>
              <a:t>Kewenangan institusi yang menjatuhkan hukuman bersifat subyektif yang rawan menimbulkan “tindakan main hakim sendiri”, yaitu: korban kejahatan dapat bertindak atas keinginan pembalasannya sendiri.  </a:t>
            </a:r>
            <a:endParaRPr lang="en-US" altLang="en-US" sz="1300" dirty="0">
              <a:ea typeface="ＭＳ Ｐゴシック" panose="020B0600070205080204" pitchFamily="34" charset="-128"/>
            </a:endParaRPr>
          </a:p>
          <a:p>
            <a:pPr marL="0" indent="0" algn="just">
              <a:defRPr/>
            </a:pPr>
            <a:endParaRPr lang="id-ID" altLang="en-US" sz="13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id-ID" altLang="en-US" sz="1300" dirty="0">
                <a:ea typeface="ＭＳ Ｐゴシック" panose="020B0600070205080204" pitchFamily="34" charset="-128"/>
              </a:rPr>
              <a:t>Selain itu, Teori </a:t>
            </a:r>
            <a:r>
              <a:rPr lang="id-ID" altLang="en-US" sz="1300" dirty="0" err="1">
                <a:ea typeface="ＭＳ Ｐゴシック" panose="020B0600070205080204" pitchFamily="34" charset="-128"/>
              </a:rPr>
              <a:t>Retributi</a:t>
            </a:r>
            <a:r>
              <a:rPr lang="en-US" altLang="en-US" sz="1300" dirty="0">
                <a:ea typeface="ＭＳ Ｐゴシック" panose="020B0600070205080204" pitchFamily="34" charset="-128"/>
              </a:rPr>
              <a:t>v</a:t>
            </a:r>
            <a:r>
              <a:rPr lang="id-ID" altLang="en-US" sz="1300" dirty="0" err="1">
                <a:ea typeface="ＭＳ Ｐゴシック" panose="020B0600070205080204" pitchFamily="34" charset="-128"/>
              </a:rPr>
              <a:t>isme</a:t>
            </a:r>
            <a:r>
              <a:rPr lang="id-ID" altLang="en-US" sz="1300" dirty="0">
                <a:ea typeface="ＭＳ Ｐゴシック" panose="020B0600070205080204" pitchFamily="34" charset="-128"/>
              </a:rPr>
              <a:t> ini juga mendapatkan tentangan dari Aliran Filsafat Hukum UTILITARIANISME (yang dipelopori oleh Jeremy </a:t>
            </a:r>
            <a:r>
              <a:rPr lang="id-ID" altLang="en-US" sz="1300" dirty="0" err="1">
                <a:ea typeface="ＭＳ Ｐゴシック" panose="020B0600070205080204" pitchFamily="34" charset="-128"/>
              </a:rPr>
              <a:t>Bentham</a:t>
            </a:r>
            <a:r>
              <a:rPr lang="id-ID" altLang="en-US" sz="1300" dirty="0">
                <a:ea typeface="ＭＳ Ｐゴシック" panose="020B0600070205080204" pitchFamily="34" charset="-128"/>
              </a:rPr>
              <a:t>), yang melahirkan </a:t>
            </a:r>
            <a:r>
              <a:rPr lang="id-ID" altLang="en-US" sz="1300" b="1" dirty="0">
                <a:ea typeface="ＭＳ Ｐゴシック" panose="020B0600070205080204" pitchFamily="34" charset="-128"/>
              </a:rPr>
              <a:t>“Teori UTILITARIANISME“</a:t>
            </a:r>
            <a:r>
              <a:rPr lang="id-ID" altLang="ja-JP" sz="1300" dirty="0">
                <a:ea typeface="ＭＳ Ｐゴシック" panose="020B0600070205080204" pitchFamily="34" charset="-128"/>
              </a:rPr>
              <a:t> (Teori manfaat / Teori Tujuan), yang mengusung prinsip kemanfaatan.  Teori </a:t>
            </a:r>
            <a:r>
              <a:rPr lang="id-ID" altLang="ja-JP" sz="1300" dirty="0" err="1">
                <a:ea typeface="ＭＳ Ｐゴシック" panose="020B0600070205080204" pitchFamily="34" charset="-128"/>
              </a:rPr>
              <a:t>Utilitarianisme</a:t>
            </a:r>
            <a:r>
              <a:rPr lang="id-ID" altLang="ja-JP" sz="1300" dirty="0">
                <a:ea typeface="ＭＳ Ｐゴシック" panose="020B0600070205080204" pitchFamily="34" charset="-128"/>
              </a:rPr>
              <a:t> meletakkan dasar pembenaran dari penghukuman yang legal bukan pada </a:t>
            </a:r>
            <a:r>
              <a:rPr lang="id-ID" altLang="en-US" sz="1300" dirty="0">
                <a:ea typeface="ＭＳ Ｐゴシック" panose="020B0600070205080204" pitchFamily="34" charset="-128"/>
              </a:rPr>
              <a:t>‘</a:t>
            </a:r>
            <a:r>
              <a:rPr lang="id-ID" altLang="ja-JP" sz="1300" dirty="0">
                <a:ea typeface="ＭＳ Ｐゴシック" panose="020B0600070205080204" pitchFamily="34" charset="-128"/>
              </a:rPr>
              <a:t>pembalasan</a:t>
            </a:r>
            <a:r>
              <a:rPr lang="id-ID" altLang="en-US" sz="1300" dirty="0">
                <a:ea typeface="ＭＳ Ｐゴシック" panose="020B0600070205080204" pitchFamily="34" charset="-128"/>
              </a:rPr>
              <a:t>’</a:t>
            </a:r>
            <a:r>
              <a:rPr lang="id-ID" altLang="ja-JP" sz="1300" dirty="0">
                <a:ea typeface="ＭＳ Ｐゴシック" panose="020B0600070205080204" pitchFamily="34" charset="-128"/>
              </a:rPr>
              <a:t>; tetapi pada MANFAAT atau AKIBAT-AKIBAT BAIK YANG DIHASILKAN dari pengenaan hukuman.  Manfaat pengenaan hukuman yang utama bertujuan untuk :  mencegah dan memberikan EFEK JERA kepada pelaku kejahatan untuk tidak mengulangi pelanggaran atau kejahatannya dan adanya EFEK PENCEGAHAN (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prevention</a:t>
            </a:r>
            <a:r>
              <a:rPr lang="id-ID" altLang="ja-JP" sz="1300" dirty="0">
                <a:ea typeface="ＭＳ Ｐゴシック" panose="020B0600070205080204" pitchFamily="34" charset="-128"/>
              </a:rPr>
              <a:t>).</a:t>
            </a:r>
            <a:endParaRPr lang="en-US" altLang="ja-JP" sz="1300" dirty="0">
              <a:ea typeface="ＭＳ Ｐゴシック" panose="020B0600070205080204" pitchFamily="34" charset="-128"/>
            </a:endParaRPr>
          </a:p>
          <a:p>
            <a:pPr marL="0" indent="0" algn="just">
              <a:defRPr/>
            </a:pPr>
            <a:endParaRPr lang="id-ID" altLang="en-US" sz="13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id-ID" altLang="en-US" sz="1300" dirty="0">
                <a:ea typeface="ＭＳ Ｐゴシック" panose="020B0600070205080204" pitchFamily="34" charset="-128"/>
              </a:rPr>
              <a:t>Filsuf Hart, melihat adanya kesamaan pada ke-2 teori di atas, yaitu:  Kesalahan sebagai ukuran pengenaan pidana, sudah tercakup baik dalam pikiran-pikiran yang sifatnya </a:t>
            </a:r>
            <a:r>
              <a:rPr lang="id-ID" altLang="en-US" sz="1300" dirty="0" err="1">
                <a:ea typeface="ＭＳ Ｐゴシック" panose="020B0600070205080204" pitchFamily="34" charset="-128"/>
              </a:rPr>
              <a:t>retributif</a:t>
            </a:r>
            <a:r>
              <a:rPr lang="id-ID" altLang="en-US" sz="1300" dirty="0">
                <a:ea typeface="ＭＳ Ｐゴシック" panose="020B0600070205080204" pitchFamily="34" charset="-128"/>
              </a:rPr>
              <a:t>.  Hal yang sama diorientasikan kepada tujuan pencegahan (</a:t>
            </a:r>
            <a:r>
              <a:rPr lang="id-ID" altLang="en-US" sz="1300" dirty="0" err="1">
                <a:ea typeface="ＭＳ Ｐゴシック" panose="020B0600070205080204" pitchFamily="34" charset="-128"/>
              </a:rPr>
              <a:t>pervensi</a:t>
            </a:r>
            <a:r>
              <a:rPr lang="id-ID" altLang="en-US" sz="1300" dirty="0">
                <a:ea typeface="ＭＳ Ｐゴシック" panose="020B0600070205080204" pitchFamily="34" charset="-128"/>
              </a:rPr>
              <a:t>).  Dikemukakan dalam: “</a:t>
            </a:r>
            <a:r>
              <a:rPr lang="id-ID" altLang="ja-JP" sz="1300" i="1" dirty="0">
                <a:ea typeface="ＭＳ Ｐゴシック" panose="020B0600070205080204" pitchFamily="34" charset="-128"/>
              </a:rPr>
              <a:t>mens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rea</a:t>
            </a:r>
            <a:r>
              <a:rPr lang="id-ID" altLang="ja-JP" sz="13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is</a:t>
            </a:r>
            <a:r>
              <a:rPr lang="id-ID" altLang="ja-JP" sz="13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idea</a:t>
            </a:r>
            <a:r>
              <a:rPr lang="id-ID" altLang="ja-JP" sz="13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of</a:t>
            </a:r>
            <a:r>
              <a:rPr lang="id-ID" altLang="ja-JP" sz="13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equality</a:t>
            </a:r>
            <a:r>
              <a:rPr lang="id-ID" altLang="ja-JP" sz="13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and</a:t>
            </a:r>
            <a:r>
              <a:rPr lang="id-ID" altLang="ja-JP" sz="13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proportion</a:t>
            </a:r>
            <a:r>
              <a:rPr lang="id-ID" altLang="ja-JP" sz="1300" i="1" dirty="0">
                <a:ea typeface="ＭＳ Ｐゴシック" panose="020B0600070205080204" pitchFamily="34" charset="-128"/>
              </a:rPr>
              <a:t> in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gradation</a:t>
            </a:r>
            <a:r>
              <a:rPr lang="id-ID" altLang="ja-JP" sz="13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of</a:t>
            </a:r>
            <a:r>
              <a:rPr lang="id-ID" altLang="ja-JP" sz="13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severity</a:t>
            </a:r>
            <a:r>
              <a:rPr lang="id-ID" altLang="ja-JP" sz="13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of</a:t>
            </a:r>
            <a:r>
              <a:rPr lang="id-ID" altLang="ja-JP" sz="13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300" i="1" dirty="0" err="1">
                <a:ea typeface="ＭＳ Ｐゴシック" panose="020B0600070205080204" pitchFamily="34" charset="-128"/>
              </a:rPr>
              <a:t>punishment</a:t>
            </a:r>
            <a:r>
              <a:rPr lang="id-ID" altLang="en-US" sz="1300" dirty="0">
                <a:ea typeface="ＭＳ Ｐゴシック" panose="020B0600070205080204" pitchFamily="34" charset="-128"/>
              </a:rPr>
              <a:t>”</a:t>
            </a:r>
            <a:r>
              <a:rPr lang="id-ID" altLang="ja-JP" sz="1300" dirty="0">
                <a:ea typeface="ＭＳ Ｐゴシック" panose="020B0600070205080204" pitchFamily="34" charset="-128"/>
              </a:rPr>
              <a:t>.  Akhirnya, persamaan ke-2 teori tersebut memunculkan teori gabungan yang dikenal dengan </a:t>
            </a:r>
            <a:r>
              <a:rPr lang="id-ID" altLang="en-US" sz="1300" dirty="0">
                <a:ea typeface="ＭＳ Ｐゴシック" panose="020B0600070205080204" pitchFamily="34" charset="-128"/>
              </a:rPr>
              <a:t>“</a:t>
            </a:r>
            <a:r>
              <a:rPr lang="id-ID" altLang="ja-JP" sz="1300" b="1" dirty="0">
                <a:ea typeface="ＭＳ Ｐゴシック" panose="020B0600070205080204" pitchFamily="34" charset="-128"/>
              </a:rPr>
              <a:t>Teori RETRIBUTIVISME TELEOLOGIS</a:t>
            </a:r>
            <a:r>
              <a:rPr lang="id-ID" altLang="en-US" sz="1300" b="1" dirty="0">
                <a:ea typeface="ＭＳ Ｐゴシック" panose="020B0600070205080204" pitchFamily="34" charset="-128"/>
              </a:rPr>
              <a:t>”</a:t>
            </a:r>
            <a:r>
              <a:rPr lang="id-ID" altLang="ja-JP" sz="1300" dirty="0">
                <a:ea typeface="ＭＳ Ｐゴシック" panose="020B0600070205080204" pitchFamily="34" charset="-128"/>
              </a:rPr>
              <a:t>.  </a:t>
            </a:r>
            <a:endParaRPr lang="id-ID" altLang="en-US" sz="13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id-ID" altLang="en-US" sz="1300" b="1" i="1" dirty="0">
                <a:ea typeface="ＭＳ Ｐゴシック" panose="020B0600070205080204" pitchFamily="34" charset="-128"/>
              </a:rPr>
              <a:t>Ringkasnya....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300" b="1" i="1" dirty="0">
              <a:ea typeface="ＭＳ Ｐゴシック" panose="020B0600070205080204" pitchFamily="34" charset="-128"/>
            </a:endParaRPr>
          </a:p>
          <a:p>
            <a:pPr marL="360363" indent="-360363" algn="just">
              <a:buFont typeface="Wingdings" pitchFamily="2" charset="2"/>
              <a:buChar char="Ø"/>
              <a:defRPr/>
            </a:pPr>
            <a:r>
              <a:rPr lang="id-ID" altLang="en-US" sz="13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Teori REDISTRIBUTIVISME</a:t>
            </a:r>
            <a:r>
              <a:rPr lang="id-ID" altLang="en-US" sz="13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: Pembenaran pengenaan hukuman yang legal berorientasi pada tujuan pembalasan dendam, sesuai prinsip </a:t>
            </a:r>
            <a:r>
              <a:rPr lang="id-ID" altLang="en-US" sz="13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Lex</a:t>
            </a:r>
            <a:r>
              <a:rPr lang="id-ID" altLang="en-US" sz="13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id-ID" altLang="en-US" sz="13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Talionis</a:t>
            </a:r>
            <a:r>
              <a:rPr lang="id-ID" altLang="en-US" sz="13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;</a:t>
            </a:r>
            <a:endParaRPr lang="en-US" altLang="en-US" sz="13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marL="360363" indent="-360363" algn="just">
              <a:buFont typeface="Wingdings" pitchFamily="2" charset="2"/>
              <a:buChar char="Ø"/>
              <a:defRPr/>
            </a:pPr>
            <a:r>
              <a:rPr lang="id-ID" altLang="en-US" sz="13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Teori UTILITARIANISME</a:t>
            </a:r>
            <a:r>
              <a:rPr lang="id-ID" altLang="en-US" sz="13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:  Pembenaran pengenaan hukuman yang legal berorientasi pada </a:t>
            </a:r>
            <a:r>
              <a:rPr lang="id-ID" altLang="en-US" sz="13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prevensi</a:t>
            </a:r>
            <a:r>
              <a:rPr lang="id-ID" altLang="en-US" sz="13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(pencegahan) dan akibat dari penghukuman yang akan menimbulkan efek jera bagi pelakunya;</a:t>
            </a:r>
            <a:endParaRPr lang="en-US" altLang="en-US" sz="13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marL="360363" indent="-360363" algn="just">
              <a:buFont typeface="Wingdings" pitchFamily="2" charset="2"/>
              <a:buChar char="Ø"/>
              <a:defRPr/>
            </a:pPr>
            <a:r>
              <a:rPr lang="id-ID" altLang="en-US" sz="13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Teori REDISTRIBUTIVE TELEOLOGIS </a:t>
            </a:r>
            <a:r>
              <a:rPr lang="id-ID" altLang="en-US" sz="13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: Pembenaran pengenaan hukuman yang legal berorientasi pada berat ringannya suatu hukuman agar tercapai efek pencegahan dan efek jera. </a:t>
            </a:r>
            <a:endParaRPr lang="en-US" altLang="en-US" sz="13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marL="0" indent="0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A2683FF1-D8CE-4C8B-A910-E3B2977D5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2929" name="Title 1">
            <a:extLst>
              <a:ext uri="{FF2B5EF4-FFF2-40B4-BE49-F238E27FC236}">
                <a16:creationId xmlns:a16="http://schemas.microsoft.com/office/drawing/2014/main" id="{A8067C11-B539-1E4B-ABBF-CAD29A3B2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4428" y="274638"/>
            <a:ext cx="4918841" cy="600075"/>
          </a:xfrm>
        </p:spPr>
        <p:txBody>
          <a:bodyPr/>
          <a:lstStyle/>
          <a:p>
            <a:pPr algn="l"/>
            <a:r>
              <a:rPr lang="id-ID" altLang="en-US" sz="2400" dirty="0">
                <a:ea typeface="ＭＳ Ｐゴシック" panose="020B0600070205080204" pitchFamily="34" charset="-128"/>
              </a:rPr>
              <a:t>        </a:t>
            </a:r>
            <a:r>
              <a:rPr lang="id-ID" altLang="en-US" sz="2400" b="1" dirty="0">
                <a:ea typeface="ＭＳ Ｐゴシック" panose="020B0600070205080204" pitchFamily="34" charset="-128"/>
              </a:rPr>
              <a:t>bagaimana dengan  </a:t>
            </a:r>
            <a:r>
              <a:rPr lang="id-ID" altLang="en-US" sz="2400" b="1" dirty="0">
                <a:solidFill>
                  <a:srgbClr val="7030A0"/>
                </a:solidFill>
                <a:latin typeface="Herculanum" panose="02000505000000020004" pitchFamily="2" charset="77"/>
                <a:ea typeface="ＭＳ Ｐゴシック" panose="020B0600070205080204" pitchFamily="34" charset="-128"/>
              </a:rPr>
              <a:t>h u k u m a n  m a t i  </a:t>
            </a:r>
            <a:r>
              <a:rPr lang="id-ID" altLang="en-US" sz="2400" b="1" dirty="0">
                <a:ea typeface="ＭＳ Ｐゴシック" panose="020B0600070205080204" pitchFamily="34" charset="-128"/>
              </a:rPr>
              <a:t>?</a:t>
            </a:r>
            <a:endParaRPr lang="en-US" altLang="en-US" sz="2400" b="1" dirty="0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C916D-FC00-174A-BBCE-BBA950C70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74713"/>
            <a:ext cx="8229600" cy="56800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id-ID" sz="1200" dirty="0"/>
          </a:p>
          <a:p>
            <a:pPr marL="0" indent="0">
              <a:buFont typeface="Arial" charset="0"/>
              <a:buNone/>
              <a:defRPr/>
            </a:pPr>
            <a:endParaRPr lang="id-ID" sz="1200" dirty="0"/>
          </a:p>
          <a:p>
            <a:pPr marL="0" indent="0">
              <a:buFont typeface="Arial" charset="0"/>
              <a:buNone/>
              <a:defRPr/>
            </a:pPr>
            <a:endParaRPr lang="id-ID" sz="1200" dirty="0"/>
          </a:p>
          <a:p>
            <a:pPr marL="0" indent="0">
              <a:buFont typeface="Arial" charset="0"/>
              <a:buNone/>
              <a:defRPr/>
            </a:pPr>
            <a:endParaRPr lang="id-ID" sz="1200" dirty="0"/>
          </a:p>
          <a:p>
            <a:pPr marL="0" indent="0">
              <a:buFont typeface="Arial" charset="0"/>
              <a:buNone/>
              <a:defRPr/>
            </a:pPr>
            <a:endParaRPr lang="id-ID" sz="1200" dirty="0"/>
          </a:p>
          <a:p>
            <a:pPr marL="0" indent="0">
              <a:buFont typeface="Arial" charset="0"/>
              <a:buNone/>
              <a:defRPr/>
            </a:pPr>
            <a:endParaRPr lang="id-ID" sz="1200" dirty="0"/>
          </a:p>
          <a:p>
            <a:pPr marL="0" indent="0">
              <a:buFont typeface="Arial" charset="0"/>
              <a:buNone/>
              <a:defRPr/>
            </a:pPr>
            <a:r>
              <a:rPr lang="id-ID" sz="1400" b="1" dirty="0">
                <a:solidFill>
                  <a:srgbClr val="7030A0"/>
                </a:solidFill>
              </a:rPr>
              <a:t>Alasan Filsuf yang MENDUKUNG</a:t>
            </a:r>
            <a:endParaRPr lang="en-US" sz="1400" b="1" dirty="0">
              <a:solidFill>
                <a:srgbClr val="7030A0"/>
              </a:solidFill>
            </a:endParaRPr>
          </a:p>
          <a:p>
            <a:pPr>
              <a:buFont typeface="+mj-lt"/>
              <a:buAutoNum type="arabicPeriod"/>
              <a:defRPr/>
            </a:pPr>
            <a:r>
              <a:rPr lang="id-ID" sz="1400" dirty="0"/>
              <a:t>Kesalahannya sudah dibuktikan secara meyakinkan, hukuman seimbang dengan kesalahannya, satu-satunya lembaga yang berkewajiban dan berhak  menghukum adalah negara (</a:t>
            </a:r>
            <a:r>
              <a:rPr lang="id-ID" sz="1400" dirty="0">
                <a:solidFill>
                  <a:srgbClr val="7030A0"/>
                </a:solidFill>
              </a:rPr>
              <a:t>Teori Redistributivisme</a:t>
            </a:r>
            <a:r>
              <a:rPr lang="id-ID" sz="1400" dirty="0"/>
              <a:t>);</a:t>
            </a:r>
            <a:endParaRPr lang="en-US" sz="1400" dirty="0"/>
          </a:p>
          <a:p>
            <a:pPr>
              <a:buFont typeface="+mj-lt"/>
              <a:buAutoNum type="arabicPeriod"/>
              <a:defRPr/>
            </a:pPr>
            <a:r>
              <a:rPr lang="id-ID" sz="1400" dirty="0"/>
              <a:t>Demi pencegahan dan penjeraan (</a:t>
            </a:r>
            <a:r>
              <a:rPr lang="id-ID" sz="1400" dirty="0">
                <a:solidFill>
                  <a:srgbClr val="7030A0"/>
                </a:solidFill>
              </a:rPr>
              <a:t>Teori Utilitarianisme</a:t>
            </a:r>
            <a:r>
              <a:rPr lang="id-ID" sz="1400" dirty="0"/>
              <a:t>);</a:t>
            </a:r>
            <a:endParaRPr lang="en-US" sz="1400" dirty="0"/>
          </a:p>
          <a:p>
            <a:pPr>
              <a:buFont typeface="+mj-lt"/>
              <a:buAutoNum type="arabicPeriod"/>
              <a:defRPr/>
            </a:pPr>
            <a:r>
              <a:rPr lang="id-ID" sz="1400" dirty="0"/>
              <a:t>Penekanan pada tujuan keamanan masyarakat (</a:t>
            </a:r>
            <a:r>
              <a:rPr lang="id-ID" sz="1400" dirty="0">
                <a:solidFill>
                  <a:srgbClr val="7030A0"/>
                </a:solidFill>
              </a:rPr>
              <a:t>John Suart Mill </a:t>
            </a:r>
            <a:r>
              <a:rPr lang="id-ID" sz="1400" dirty="0"/>
              <a:t>dalam Parliamentary debat, 28 April 1868);</a:t>
            </a:r>
            <a:endParaRPr lang="en-US" sz="1400" dirty="0"/>
          </a:p>
          <a:p>
            <a:pPr>
              <a:buFont typeface="+mj-lt"/>
              <a:buAutoNum type="arabicPeriod"/>
              <a:defRPr/>
            </a:pPr>
            <a:r>
              <a:rPr lang="id-ID" sz="1400" dirty="0"/>
              <a:t>Negara sebagai entitas tertinggi (</a:t>
            </a:r>
            <a:r>
              <a:rPr lang="id-ID" sz="1400" dirty="0">
                <a:solidFill>
                  <a:srgbClr val="7030A0"/>
                </a:solidFill>
              </a:rPr>
              <a:t>Hegel</a:t>
            </a:r>
            <a:r>
              <a:rPr lang="id-ID" sz="1400" dirty="0"/>
              <a:t>);</a:t>
            </a:r>
            <a:endParaRPr lang="en-US" sz="1400" dirty="0"/>
          </a:p>
          <a:p>
            <a:pPr>
              <a:buFont typeface="+mj-lt"/>
              <a:buAutoNum type="arabicPeriod"/>
              <a:defRPr/>
            </a:pPr>
            <a:r>
              <a:rPr lang="id-ID" sz="1400" dirty="0"/>
              <a:t>Suatu hukuman yang adil terhadap kejahatan pembunuhan (</a:t>
            </a:r>
            <a:r>
              <a:rPr lang="id-ID" sz="1400" dirty="0">
                <a:solidFill>
                  <a:srgbClr val="7030A0"/>
                </a:solidFill>
              </a:rPr>
              <a:t>Imanuel Kant</a:t>
            </a:r>
            <a:r>
              <a:rPr lang="id-ID" sz="1400" dirty="0"/>
              <a:t>).</a:t>
            </a:r>
            <a:endParaRPr lang="en-US" sz="1400" dirty="0"/>
          </a:p>
          <a:p>
            <a:pPr algn="just">
              <a:buFont typeface="Arial" charset="0"/>
              <a:buChar char="•"/>
              <a:defRPr/>
            </a:pPr>
            <a:endParaRPr lang="en-US" sz="1400" dirty="0"/>
          </a:p>
          <a:p>
            <a:pPr marL="0" indent="0">
              <a:buFont typeface="Arial" charset="0"/>
              <a:buNone/>
              <a:defRPr/>
            </a:pPr>
            <a:r>
              <a:rPr lang="id-ID" sz="1400" b="1" dirty="0">
                <a:solidFill>
                  <a:srgbClr val="7030A0"/>
                </a:solidFill>
              </a:rPr>
              <a:t>Alasan Filsuf yang MENOLAK</a:t>
            </a:r>
            <a:endParaRPr lang="en-US" sz="1400" b="1" dirty="0">
              <a:solidFill>
                <a:srgbClr val="7030A0"/>
              </a:solidFill>
            </a:endParaRPr>
          </a:p>
          <a:p>
            <a:pPr>
              <a:buFont typeface="+mj-lt"/>
              <a:buAutoNum type="arabicPeriod"/>
              <a:defRPr/>
            </a:pPr>
            <a:r>
              <a:rPr lang="id-ID" sz="1400" dirty="0"/>
              <a:t>Alasan psikologis: tidak menimbulkan efek pencegahan dan penjeraan, karena tidak menimbulkan kesan yang mendalam dan lama bagi masyarakat (Penolakan </a:t>
            </a:r>
            <a:r>
              <a:rPr lang="id-ID" sz="1400" dirty="0">
                <a:solidFill>
                  <a:srgbClr val="7030A0"/>
                </a:solidFill>
              </a:rPr>
              <a:t>Beccaria</a:t>
            </a:r>
            <a:r>
              <a:rPr lang="id-ID" sz="1400" dirty="0"/>
              <a:t> atas teori Utilitarianisme Bentham. Becaria mengusulkan hukuman penjara seumur hidup);</a:t>
            </a:r>
            <a:endParaRPr lang="en-US" sz="1400" dirty="0"/>
          </a:p>
          <a:p>
            <a:pPr>
              <a:buFont typeface="+mj-lt"/>
              <a:buAutoNum type="arabicPeriod"/>
              <a:defRPr/>
            </a:pPr>
            <a:r>
              <a:rPr lang="id-ID" sz="1400" dirty="0"/>
              <a:t>Alasan politik: Negara tidak berhak mencabut nyawa (Penolakan </a:t>
            </a:r>
            <a:r>
              <a:rPr lang="id-ID" sz="1400" dirty="0">
                <a:solidFill>
                  <a:srgbClr val="7030A0"/>
                </a:solidFill>
              </a:rPr>
              <a:t>Beccaria</a:t>
            </a:r>
            <a:r>
              <a:rPr lang="id-ID" sz="1400" dirty="0"/>
              <a:t> atas argumen Hegel);</a:t>
            </a:r>
            <a:endParaRPr lang="en-US" sz="1400" dirty="0"/>
          </a:p>
          <a:p>
            <a:pPr>
              <a:buFont typeface="+mj-lt"/>
              <a:buAutoNum type="arabicPeriod"/>
              <a:defRPr/>
            </a:pPr>
            <a:r>
              <a:rPr lang="id-ID" sz="1400" dirty="0"/>
              <a:t>Pelanggaran terhadap konsep: Hak untuk hidup;</a:t>
            </a:r>
            <a:endParaRPr lang="en-US" sz="1400" dirty="0"/>
          </a:p>
          <a:p>
            <a:pPr>
              <a:buFont typeface="+mj-lt"/>
              <a:buAutoNum type="arabicPeriod"/>
              <a:defRPr/>
            </a:pPr>
            <a:r>
              <a:rPr lang="id-ID" sz="1400" dirty="0">
                <a:solidFill>
                  <a:schemeClr val="bg1"/>
                </a:solidFill>
              </a:rPr>
              <a:t>Pelanggaran terhadap keyakinan </a:t>
            </a:r>
            <a:r>
              <a:rPr lang="id-ID" sz="1400" i="1" dirty="0">
                <a:solidFill>
                  <a:schemeClr val="bg1"/>
                </a:solidFill>
              </a:rPr>
              <a:t>the sancty of life </a:t>
            </a:r>
            <a:r>
              <a:rPr lang="id-ID" sz="1400" dirty="0">
                <a:solidFill>
                  <a:schemeClr val="bg1"/>
                </a:solidFill>
              </a:rPr>
              <a:t>(Kesucian Hidup), yaitu: hidup berasal dari Tuhan Sang Pencipta, manusia tidak punya kuasa untuk mencabutnya;</a:t>
            </a:r>
            <a:endParaRPr lang="en-US" sz="1400" dirty="0">
              <a:solidFill>
                <a:schemeClr val="bg1"/>
              </a:solidFill>
            </a:endParaRPr>
          </a:p>
          <a:p>
            <a:pPr>
              <a:buFont typeface="+mj-lt"/>
              <a:buAutoNum type="arabicPeriod"/>
              <a:defRPr/>
            </a:pPr>
            <a:r>
              <a:rPr lang="id-ID" sz="1400" dirty="0">
                <a:solidFill>
                  <a:schemeClr val="bg1"/>
                </a:solidFill>
              </a:rPr>
              <a:t>Bertentangan dengan kemanusiaan.</a:t>
            </a:r>
            <a:endParaRPr lang="en-US" sz="1400" dirty="0">
              <a:solidFill>
                <a:schemeClr val="bg1"/>
              </a:solidFill>
            </a:endParaRPr>
          </a:p>
          <a:p>
            <a:pPr algn="just">
              <a:buFont typeface="Arial" charset="0"/>
              <a:buChar char="•"/>
              <a:defRPr/>
            </a:pPr>
            <a:endParaRPr lang="en-US" sz="1200" dirty="0"/>
          </a:p>
        </p:txBody>
      </p:sp>
      <p:pic>
        <p:nvPicPr>
          <p:cNvPr id="252931" name="Picture 3">
            <a:extLst>
              <a:ext uri="{FF2B5EF4-FFF2-40B4-BE49-F238E27FC236}">
                <a16:creationId xmlns:a16="http://schemas.microsoft.com/office/drawing/2014/main" id="{DC0A7E42-75CE-C944-9788-A9B39E0C00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874713"/>
            <a:ext cx="105727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CF2F7-EBAD-4A95-818B-47EE61B71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red background with symbols and text&#10;&#10;Description automatically generated">
            <a:extLst>
              <a:ext uri="{FF2B5EF4-FFF2-40B4-BE49-F238E27FC236}">
                <a16:creationId xmlns:a16="http://schemas.microsoft.com/office/drawing/2014/main" id="{B05333B8-5100-4725-89EB-47CA649648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169978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AA340002-3057-4E3E-AD2F-374BBA6B0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40641" name="Title 1">
            <a:extLst>
              <a:ext uri="{FF2B5EF4-FFF2-40B4-BE49-F238E27FC236}">
                <a16:creationId xmlns:a16="http://schemas.microsoft.com/office/drawing/2014/main" id="{37C12C3A-83B9-7245-AA2F-0972263E7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520152" cy="539750"/>
          </a:xfrm>
        </p:spPr>
        <p:txBody>
          <a:bodyPr/>
          <a:lstStyle/>
          <a:p>
            <a:pPr algn="r" eaLnBrk="1" hangingPunct="1"/>
            <a:r>
              <a:rPr lang="en-US" altLang="en-US" sz="2400" b="1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h</a:t>
            </a:r>
            <a:r>
              <a:rPr lang="id-ID" altLang="en-US" sz="2400" b="1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akikat h</a:t>
            </a:r>
            <a:r>
              <a:rPr lang="en-US" altLang="en-US" sz="2400" b="1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u</a:t>
            </a:r>
            <a:r>
              <a:rPr lang="id-ID" altLang="en-US" sz="2400" b="1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kum</a:t>
            </a:r>
            <a:br>
              <a:rPr lang="en-US" altLang="en-US" sz="2400" dirty="0">
                <a:ea typeface="ＭＳ Ｐゴシック" panose="020B0600070205080204" pitchFamily="34" charset="-128"/>
              </a:rPr>
            </a:br>
            <a:endParaRPr lang="en-US" altLang="en-US" sz="1200" dirty="0">
              <a:ea typeface="ＭＳ Ｐゴシック" panose="020B0600070205080204" pitchFamily="34" charset="-128"/>
            </a:endParaRPr>
          </a:p>
        </p:txBody>
      </p:sp>
      <p:sp>
        <p:nvSpPr>
          <p:cNvPr id="158722" name="Content Placeholder 2">
            <a:extLst>
              <a:ext uri="{FF2B5EF4-FFF2-40B4-BE49-F238E27FC236}">
                <a16:creationId xmlns:a16="http://schemas.microsoft.com/office/drawing/2014/main" id="{01263919-A03B-EF48-9E6B-89F6B8874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14388"/>
            <a:ext cx="8229600" cy="5745162"/>
          </a:xfrm>
        </p:spPr>
        <p:txBody>
          <a:bodyPr/>
          <a:lstStyle/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Dr.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Sidharta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mengkaji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aspek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u="sng" dirty="0" err="1">
                <a:ea typeface="ＭＳ Ｐゴシック" panose="020B0600070205080204" pitchFamily="34" charset="-128"/>
              </a:rPr>
              <a:t>ontologi</a:t>
            </a:r>
            <a:r>
              <a:rPr lang="en-US" altLang="en-US" sz="16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ajaran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hal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ada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zijnsleer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penelitian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tentang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hakekat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);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mengutip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pendapat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Prof.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Soetandyo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Wignyosoebroto</a:t>
            </a:r>
            <a:r>
              <a:rPr lang="en-US" altLang="en-US" sz="1600" dirty="0">
                <a:ea typeface="ＭＳ Ｐゴシック" panose="020B0600070205080204" pitchFamily="34" charset="-128"/>
              </a:rPr>
              <a:t> (1994)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menunjukkan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ada</a:t>
            </a:r>
            <a:r>
              <a:rPr lang="en-US" altLang="en-US" sz="1600" dirty="0">
                <a:ea typeface="ＭＳ Ｐゴシック" panose="020B0600070205080204" pitchFamily="34" charset="-128"/>
              </a:rPr>
              <a:t> 6 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enam</a:t>
            </a:r>
            <a:r>
              <a:rPr lang="en-US" altLang="en-US" sz="1600" dirty="0">
                <a:ea typeface="ＭＳ Ｐゴシック" panose="020B0600070205080204" pitchFamily="34" charset="-128"/>
              </a:rPr>
              <a:t>)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pemaknaan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ontologi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hakekat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sesuai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aliran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filsafat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yaitu</a:t>
            </a:r>
            <a:r>
              <a:rPr lang="en-US" altLang="en-US" sz="1600" dirty="0">
                <a:ea typeface="ＭＳ Ｐゴシック" panose="020B0600070205080204" pitchFamily="34" charset="-128"/>
              </a:rPr>
              <a:t>: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endParaRPr lang="en-US" altLang="en-US" sz="900" dirty="0">
              <a:ea typeface="ＭＳ Ｐゴシック" panose="020B0600070205080204" pitchFamily="34" charset="-128"/>
            </a:endParaRPr>
          </a:p>
          <a:p>
            <a:pPr marL="355600" indent="-355600" algn="just" eaLnBrk="1" hangingPunct="1">
              <a:buFont typeface="Calibri" panose="020F0502020204030204" pitchFamily="34" charset="0"/>
              <a:buAutoNum type="arabicPeriod"/>
              <a:defRPr/>
            </a:pPr>
            <a:r>
              <a:rPr lang="en-US" altLang="en-US" sz="1800" b="1" dirty="0" err="1">
                <a:ea typeface="ＭＳ Ｐゴシック" panose="020B0600070205080204" pitchFamily="34" charset="-128"/>
              </a:rPr>
              <a:t>Aliran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Alam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/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kodrat</a:t>
            </a:r>
            <a:endParaRPr lang="en-US" altLang="en-US" sz="1800" b="1" dirty="0">
              <a:ea typeface="ＭＳ Ｐゴシック" panose="020B0600070205080204" pitchFamily="34" charset="-128"/>
            </a:endParaRPr>
          </a:p>
          <a:p>
            <a:pPr marL="35560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Memaknai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hakekat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“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asas-asas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kebenaran</a:t>
            </a:r>
            <a:r>
              <a:rPr lang="en-US" altLang="en-US" sz="1800" dirty="0"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dan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>
                <a:ea typeface="ＭＳ Ｐゴシック" panose="020B0600070205080204" pitchFamily="34" charset="-128"/>
              </a:rPr>
              <a:t>“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keadilan</a:t>
            </a:r>
            <a:r>
              <a:rPr lang="en-US" altLang="en-US" sz="1800" dirty="0"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atau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>
                <a:ea typeface="ＭＳ Ｐゴシック" panose="020B0600070205080204" pitchFamily="34" charset="-128"/>
              </a:rPr>
              <a:t>“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asas-asas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moral</a:t>
            </a:r>
            <a:r>
              <a:rPr lang="en-US" altLang="en-US" sz="1800" dirty="0"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>
                <a:ea typeface="ＭＳ Ｐゴシック" panose="020B0600070205080204" pitchFamily="34" charset="-128"/>
              </a:rPr>
              <a:t> yang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bersifat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kodrati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dan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berlaku</a:t>
            </a:r>
            <a:r>
              <a:rPr lang="en-US" altLang="ja-JP" sz="1800" dirty="0">
                <a:ea typeface="ＭＳ Ｐゴシック" panose="020B0600070205080204" pitchFamily="34" charset="-128"/>
              </a:rPr>
              <a:t> universal.  Oleh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karenanya</a:t>
            </a:r>
            <a:r>
              <a:rPr lang="en-US" altLang="ja-JP" sz="1800" dirty="0">
                <a:ea typeface="ＭＳ Ｐゴシック" panose="020B0600070205080204" pitchFamily="34" charset="-128"/>
              </a:rPr>
              <a:t>,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tindakan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yang immoral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merupakan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tindakan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yang salah,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tidak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adil</a:t>
            </a:r>
            <a:r>
              <a:rPr lang="en-US" altLang="ja-JP" sz="1800" dirty="0">
                <a:ea typeface="ＭＳ Ｐゴシック" panose="020B0600070205080204" pitchFamily="34" charset="-128"/>
              </a:rPr>
              <a:t>,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bahkan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melanggar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ja-JP" sz="1800" dirty="0">
                <a:ea typeface="ＭＳ Ｐゴシック" panose="020B0600070205080204" pitchFamily="34" charset="-128"/>
              </a:rPr>
              <a:t>.</a:t>
            </a:r>
          </a:p>
          <a:p>
            <a:pPr marL="355600" indent="-355600" algn="just" eaLnBrk="1" hangingPunct="1">
              <a:buFont typeface="Calibri" panose="020F0502020204030204" pitchFamily="34" charset="0"/>
              <a:buAutoNum type="arabicPeriod"/>
              <a:defRPr/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marL="355600" indent="-355600" algn="just" eaLnBrk="1" hangingPunct="1">
              <a:buFont typeface="Calibri" panose="020F0502020204030204" pitchFamily="34" charset="0"/>
              <a:buAutoNum type="arabicPeriod" startAt="2"/>
              <a:defRPr/>
            </a:pPr>
            <a:r>
              <a:rPr lang="en-US" altLang="en-US" sz="1800" b="1" dirty="0" err="1">
                <a:ea typeface="ＭＳ Ｐゴシック" panose="020B0600070205080204" pitchFamily="34" charset="-128"/>
              </a:rPr>
              <a:t>Aliran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Positivisme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Hukum</a:t>
            </a:r>
            <a:endParaRPr lang="en-US" altLang="en-US" sz="1800" b="1" dirty="0">
              <a:ea typeface="ＭＳ Ｐゴシック" panose="020B0600070205080204" pitchFamily="34" charset="-128"/>
            </a:endParaRPr>
          </a:p>
          <a:p>
            <a:pPr marL="35560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Memaknai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hakekat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“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norma-norma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positif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dalam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sistem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perundang-undangan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suatu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negara</a:t>
            </a:r>
            <a:r>
              <a:rPr lang="en-US" altLang="en-US" sz="1800" dirty="0"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>
                <a:ea typeface="ＭＳ Ｐゴシック" panose="020B0600070205080204" pitchFamily="34" charset="-128"/>
              </a:rPr>
              <a:t>. 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Bagi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Aliran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Positivisme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ja-JP" sz="1800" dirty="0">
                <a:ea typeface="ＭＳ Ｐゴシック" panose="020B0600070205080204" pitchFamily="34" charset="-128"/>
              </a:rPr>
              <a:t>,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peraturan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perundang-undangan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merupakan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positif</a:t>
            </a:r>
            <a:r>
              <a:rPr lang="en-US" altLang="ja-JP" sz="1800" dirty="0">
                <a:ea typeface="ＭＳ Ｐゴシック" panose="020B0600070205080204" pitchFamily="34" charset="-128"/>
              </a:rPr>
              <a:t>. 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Tidak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ada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ja-JP" sz="1800" dirty="0">
                <a:ea typeface="ＭＳ Ｐゴシック" panose="020B0600070205080204" pitchFamily="34" charset="-128"/>
              </a:rPr>
              <a:t> di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luar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peraturan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perundang-undangan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/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paham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Legisme</a:t>
            </a:r>
            <a:r>
              <a:rPr lang="en-US" altLang="ja-JP" sz="1800" dirty="0">
                <a:ea typeface="ＭＳ Ｐゴシック" panose="020B0600070205080204" pitchFamily="34" charset="-128"/>
              </a:rPr>
              <a:t> /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paham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Legalisme</a:t>
            </a:r>
            <a:r>
              <a:rPr lang="en-US" altLang="ja-JP" sz="1800" dirty="0">
                <a:ea typeface="ＭＳ Ｐゴシック" panose="020B0600070205080204" pitchFamily="34" charset="-128"/>
              </a:rPr>
              <a:t>.</a:t>
            </a:r>
          </a:p>
          <a:p>
            <a:pPr marL="355600" indent="-355600" algn="just" eaLnBrk="1" hangingPunct="1">
              <a:buFont typeface="Arial" panose="020B0604020202020204" pitchFamily="34" charset="0"/>
              <a:buNone/>
              <a:defRPr/>
            </a:pPr>
            <a:endParaRPr lang="en-US" altLang="en-US" sz="2000" dirty="0">
              <a:ea typeface="ＭＳ Ｐゴシック" panose="020B0600070205080204" pitchFamily="34" charset="-128"/>
            </a:endParaRPr>
          </a:p>
          <a:p>
            <a:pPr marL="355600" indent="-355600" algn="just" eaLnBrk="1" hangingPunct="1">
              <a:buFont typeface="Calibri" panose="020F0502020204030204" pitchFamily="34" charset="0"/>
              <a:buAutoNum type="arabicPeriod" startAt="3"/>
              <a:defRPr/>
            </a:pP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Aliran</a:t>
            </a: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Utilitarianisme</a:t>
            </a:r>
            <a:endParaRPr lang="en-US" altLang="en-US" sz="1800" b="1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marL="35560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Memaknai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hakekat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sebagai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“</a:t>
            </a:r>
            <a:r>
              <a:rPr lang="en-US" altLang="ja-JP" sz="18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norma-norma</a:t>
            </a:r>
            <a:r>
              <a:rPr lang="en-US" altLang="ja-JP" sz="18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positif</a:t>
            </a:r>
            <a:r>
              <a:rPr lang="en-US" altLang="ja-JP" sz="18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yang </a:t>
            </a:r>
            <a:r>
              <a:rPr lang="en-US" altLang="ja-JP" sz="18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diimplementasikan</a:t>
            </a:r>
            <a:r>
              <a:rPr lang="en-US" altLang="ja-JP" sz="18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</a:t>
            </a:r>
            <a:r>
              <a:rPr lang="en-US" altLang="ja-JP" sz="18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dalam</a:t>
            </a:r>
            <a:r>
              <a:rPr lang="en-US" altLang="ja-JP" sz="18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peraturan</a:t>
            </a:r>
            <a:r>
              <a:rPr lang="en-US" altLang="ja-JP" sz="18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perundang-undangan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  </a:t>
            </a:r>
            <a:r>
              <a:rPr lang="en-US" altLang="ja-JP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Sama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dengan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Positivisme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hukum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</a:t>
            </a:r>
            <a:endParaRPr lang="en-US" altLang="ja-JP" sz="14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 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endParaRPr lang="en-US" altLang="en-US" sz="18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068A295F-D881-46E7-9331-A36214E86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41665" name="Title 1">
            <a:extLst>
              <a:ext uri="{FF2B5EF4-FFF2-40B4-BE49-F238E27FC236}">
                <a16:creationId xmlns:a16="http://schemas.microsoft.com/office/drawing/2014/main" id="{D4932FC2-8B19-DE45-A50B-70A12B8B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383517" cy="539750"/>
          </a:xfrm>
        </p:spPr>
        <p:txBody>
          <a:bodyPr/>
          <a:lstStyle/>
          <a:p>
            <a:pPr algn="r" eaLnBrk="1" hangingPunct="1"/>
            <a:r>
              <a:rPr lang="en-US" altLang="en-US" sz="2800" b="1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h</a:t>
            </a:r>
            <a:r>
              <a:rPr lang="id-ID" altLang="en-US" sz="2800" b="1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akikat h</a:t>
            </a:r>
            <a:r>
              <a:rPr lang="en-US" altLang="en-US" sz="2800" b="1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u</a:t>
            </a:r>
            <a:r>
              <a:rPr lang="id-ID" altLang="en-US" sz="2800" b="1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kum</a:t>
            </a:r>
            <a:br>
              <a:rPr lang="en-US" altLang="en-US" sz="2400" dirty="0">
                <a:ea typeface="ＭＳ Ｐゴシック" panose="020B0600070205080204" pitchFamily="34" charset="-128"/>
              </a:rPr>
            </a:br>
            <a:endParaRPr lang="en-US" altLang="en-US" sz="1200" dirty="0">
              <a:ea typeface="ＭＳ Ｐゴシック" panose="020B0600070205080204" pitchFamily="34" charset="-128"/>
            </a:endParaRPr>
          </a:p>
        </p:txBody>
      </p:sp>
      <p:sp>
        <p:nvSpPr>
          <p:cNvPr id="158722" name="Content Placeholder 2">
            <a:extLst>
              <a:ext uri="{FF2B5EF4-FFF2-40B4-BE49-F238E27FC236}">
                <a16:creationId xmlns:a16="http://schemas.microsoft.com/office/drawing/2014/main" id="{CB4F2A2B-6E69-1F49-89F4-660E2DB09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14388"/>
            <a:ext cx="8229600" cy="5745162"/>
          </a:xfrm>
        </p:spPr>
        <p:txBody>
          <a:bodyPr/>
          <a:lstStyle/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endParaRPr lang="en-US" altLang="ja-JP" sz="1400" dirty="0">
              <a:ea typeface="ＭＳ Ｐゴシック" panose="020B0600070205080204" pitchFamily="34" charset="-128"/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 </a:t>
            </a:r>
          </a:p>
          <a:p>
            <a:pPr marL="355600" indent="-346075" algn="just" eaLnBrk="1" hangingPunct="1">
              <a:buFont typeface="Calibri" panose="020F0502020204030204" pitchFamily="34" charset="0"/>
              <a:buAutoNum type="arabicPeriod" startAt="4"/>
              <a:defRPr/>
            </a:pPr>
            <a:r>
              <a:rPr lang="en-US" altLang="en-US" sz="1800" b="1" dirty="0" err="1">
                <a:ea typeface="ＭＳ Ｐゴシック" panose="020B0600070205080204" pitchFamily="34" charset="-128"/>
              </a:rPr>
              <a:t>Aliran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/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Mazhab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Sejarah</a:t>
            </a:r>
          </a:p>
          <a:p>
            <a:pPr marL="35560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Memaknai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hakekat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“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perilaku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sosial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yang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terlembagakan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,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eksis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sebagai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variable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sosial-empirik</a:t>
            </a:r>
            <a:r>
              <a:rPr lang="en-US" altLang="en-US" sz="1800" dirty="0"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>
                <a:ea typeface="ＭＳ Ｐゴシック" panose="020B0600070205080204" pitchFamily="34" charset="-128"/>
              </a:rPr>
              <a:t>. </a:t>
            </a:r>
            <a:r>
              <a:rPr lang="id-ID" altLang="ja-JP" sz="1800" i="1" dirty="0">
                <a:ea typeface="ＭＳ Ｐゴシック" panose="020B0600070205080204" pitchFamily="34" charset="-128"/>
              </a:rPr>
              <a:t>Das </a:t>
            </a:r>
            <a:r>
              <a:rPr lang="id-ID" altLang="ja-JP" sz="1800" i="1" dirty="0" err="1">
                <a:ea typeface="ＭＳ Ｐゴシック" panose="020B0600070205080204" pitchFamily="34" charset="-128"/>
              </a:rPr>
              <a:t>Recht</a:t>
            </a:r>
            <a:r>
              <a:rPr lang="id-ID" altLang="ja-JP" sz="18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800" i="1" dirty="0" err="1">
                <a:ea typeface="ＭＳ Ｐゴシック" panose="020B0600070205080204" pitchFamily="34" charset="-128"/>
              </a:rPr>
              <a:t>wird</a:t>
            </a:r>
            <a:r>
              <a:rPr lang="id-ID" altLang="ja-JP" sz="18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800" i="1" dirty="0" err="1">
                <a:ea typeface="ＭＳ Ｐゴシック" panose="020B0600070205080204" pitchFamily="34" charset="-128"/>
              </a:rPr>
              <a:t>nicht</a:t>
            </a:r>
            <a:r>
              <a:rPr lang="id-ID" altLang="ja-JP" sz="18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800" i="1" dirty="0" err="1">
                <a:ea typeface="ＭＳ Ｐゴシック" panose="020B0600070205080204" pitchFamily="34" charset="-128"/>
              </a:rPr>
              <a:t>gemacht</a:t>
            </a:r>
            <a:r>
              <a:rPr lang="id-ID" altLang="ja-JP" sz="1800" i="1" dirty="0">
                <a:ea typeface="ＭＳ Ｐゴシック" panose="020B0600070205080204" pitchFamily="34" charset="-128"/>
              </a:rPr>
              <a:t>, </a:t>
            </a:r>
            <a:r>
              <a:rPr lang="id-ID" altLang="ja-JP" sz="1800" i="1" dirty="0" err="1">
                <a:ea typeface="ＭＳ Ｐゴシック" panose="020B0600070205080204" pitchFamily="34" charset="-128"/>
              </a:rPr>
              <a:t>aber</a:t>
            </a:r>
            <a:r>
              <a:rPr lang="id-ID" altLang="ja-JP" sz="1800" i="1" dirty="0">
                <a:ea typeface="ＭＳ Ｐゴシック" panose="020B0600070205080204" pitchFamily="34" charset="-128"/>
              </a:rPr>
              <a:t> es </a:t>
            </a:r>
            <a:r>
              <a:rPr lang="id-ID" altLang="ja-JP" sz="1800" i="1" dirty="0" err="1">
                <a:ea typeface="ＭＳ Ｐゴシック" panose="020B0600070205080204" pitchFamily="34" charset="-128"/>
              </a:rPr>
              <a:t>ist</a:t>
            </a:r>
            <a:r>
              <a:rPr lang="id-ID" altLang="ja-JP" sz="18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800" i="1" dirty="0" err="1">
                <a:ea typeface="ＭＳ Ｐゴシック" panose="020B0600070205080204" pitchFamily="34" charset="-128"/>
              </a:rPr>
              <a:t>und</a:t>
            </a:r>
            <a:r>
              <a:rPr lang="id-ID" altLang="ja-JP" sz="18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800" i="1" dirty="0" err="1">
                <a:ea typeface="ＭＳ Ｐゴシック" panose="020B0600070205080204" pitchFamily="34" charset="-128"/>
              </a:rPr>
              <a:t>wird</a:t>
            </a:r>
            <a:r>
              <a:rPr lang="id-ID" altLang="ja-JP" sz="18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800" i="1" dirty="0" err="1">
                <a:ea typeface="ＭＳ Ｐゴシック" panose="020B0600070205080204" pitchFamily="34" charset="-128"/>
              </a:rPr>
              <a:t>mit</a:t>
            </a:r>
            <a:r>
              <a:rPr lang="id-ID" altLang="ja-JP" sz="18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800" i="1" dirty="0" err="1">
                <a:ea typeface="ＭＳ Ｐゴシック" panose="020B0600070205080204" pitchFamily="34" charset="-128"/>
              </a:rPr>
              <a:t>dem</a:t>
            </a:r>
            <a:r>
              <a:rPr lang="id-ID" altLang="ja-JP" sz="1800" i="1" dirty="0">
                <a:ea typeface="ＭＳ Ｐゴシック" panose="020B0600070205080204" pitchFamily="34" charset="-128"/>
              </a:rPr>
              <a:t> </a:t>
            </a:r>
            <a:r>
              <a:rPr lang="id-ID" altLang="ja-JP" sz="1800" i="1" dirty="0" err="1">
                <a:ea typeface="ＭＳ Ｐゴシック" panose="020B0600070205080204" pitchFamily="34" charset="-128"/>
              </a:rPr>
              <a:t>volke</a:t>
            </a:r>
            <a:r>
              <a:rPr lang="id-ID" altLang="ja-JP" sz="1800" dirty="0">
                <a:ea typeface="ＭＳ Ｐゴシック" panose="020B0600070205080204" pitchFamily="34" charset="-128"/>
              </a:rPr>
              <a:t> (Hukum tidak dibuat, melainkan tumbuh dan berkembang seiring dengan perkembangan masyarakat)</a:t>
            </a:r>
            <a:endParaRPr lang="en-US" altLang="ja-JP" sz="1800" dirty="0">
              <a:ea typeface="ＭＳ Ｐゴシック" panose="020B0600070205080204" pitchFamily="34" charset="-128"/>
            </a:endParaRPr>
          </a:p>
          <a:p>
            <a:pPr marL="355600" indent="-346075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 </a:t>
            </a:r>
          </a:p>
          <a:p>
            <a:pPr marL="355600" indent="-346075" algn="just" eaLnBrk="1" hangingPunct="1">
              <a:buFont typeface="Calibri" panose="020F0502020204030204" pitchFamily="34" charset="0"/>
              <a:buAutoNum type="arabicPeriod" startAt="5"/>
              <a:defRPr/>
            </a:pPr>
            <a:r>
              <a:rPr lang="en-US" altLang="en-US" sz="1800" b="1" dirty="0" err="1">
                <a:ea typeface="ＭＳ Ｐゴシック" panose="020B0600070205080204" pitchFamily="34" charset="-128"/>
              </a:rPr>
              <a:t>Aliran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Sociological Jurisprudence</a:t>
            </a:r>
          </a:p>
          <a:p>
            <a:pPr marL="35560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Memaknai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hakekat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“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putusan-putusan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hakim </a:t>
            </a:r>
            <a:r>
              <a:rPr lang="en-US" altLang="ja-JP" sz="1800" i="1" u="sng" dirty="0" err="1">
                <a:ea typeface="ＭＳ Ｐゴシック" panose="020B0600070205080204" pitchFamily="34" charset="-128"/>
              </a:rPr>
              <a:t>inconcreto</a:t>
            </a:r>
            <a:r>
              <a:rPr lang="en-US" altLang="ja-JP" sz="1800" dirty="0">
                <a:ea typeface="ＭＳ Ｐゴシック" panose="020B0600070205080204" pitchFamily="34" charset="-128"/>
              </a:rPr>
              <a:t>, yang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tersistematisasi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i="1" dirty="0">
                <a:ea typeface="ＭＳ Ｐゴシック" panose="020B0600070205080204" pitchFamily="34" charset="-128"/>
              </a:rPr>
              <a:t>judge made law </a:t>
            </a:r>
            <a:r>
              <a:rPr lang="en-US" altLang="ja-JP" sz="1800" dirty="0">
                <a:ea typeface="ＭＳ Ｐゴシック" panose="020B0600070205080204" pitchFamily="34" charset="-128"/>
              </a:rPr>
              <a:t>(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ja-JP" sz="1800" dirty="0">
                <a:ea typeface="ＭＳ Ｐゴシック" panose="020B0600070205080204" pitchFamily="34" charset="-128"/>
              </a:rPr>
              <a:t> yang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diputus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oleh</a:t>
            </a:r>
            <a:r>
              <a:rPr lang="en-US" altLang="ja-JP" sz="1800" dirty="0">
                <a:ea typeface="ＭＳ Ｐゴシック" panose="020B0600070205080204" pitchFamily="34" charset="-128"/>
              </a:rPr>
              <a:t> Hakim)</a:t>
            </a:r>
            <a:r>
              <a:rPr lang="en-US" altLang="en-US" sz="1800" dirty="0"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>
                <a:ea typeface="ＭＳ Ｐゴシック" panose="020B0600070205080204" pitchFamily="34" charset="-128"/>
              </a:rPr>
              <a:t>.</a:t>
            </a:r>
          </a:p>
          <a:p>
            <a:pPr marL="355600" indent="-346075" algn="just" eaLnBrk="1" hangingPunct="1">
              <a:buFont typeface="Calibri" panose="020F0502020204030204" pitchFamily="34" charset="0"/>
              <a:buAutoNum type="arabicPeriod"/>
              <a:defRPr/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marL="355600" indent="-346075" algn="just" eaLnBrk="1" hangingPunct="1">
              <a:buFont typeface="Calibri" panose="020F0502020204030204" pitchFamily="34" charset="0"/>
              <a:buAutoNum type="arabicPeriod" startAt="6"/>
              <a:defRPr/>
            </a:pPr>
            <a:r>
              <a:rPr lang="en-US" altLang="en-US" sz="1800" b="1" dirty="0" err="1">
                <a:ea typeface="ＭＳ Ｐゴシック" panose="020B0600070205080204" pitchFamily="34" charset="-128"/>
              </a:rPr>
              <a:t>Aliran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Realisme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Hukum</a:t>
            </a:r>
            <a:endParaRPr lang="en-US" altLang="en-US" sz="1800" b="1" dirty="0">
              <a:ea typeface="ＭＳ Ｐゴシック" panose="020B0600070205080204" pitchFamily="34" charset="-128"/>
            </a:endParaRPr>
          </a:p>
          <a:p>
            <a:pPr marL="35560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Memaknai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hakekat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“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manifestasi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makna-makna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simbolik</a:t>
            </a:r>
            <a:r>
              <a:rPr lang="en-US" altLang="ja-JP" sz="1800" dirty="0">
                <a:ea typeface="ＭＳ Ｐゴシック" panose="020B0600070205080204" pitchFamily="34" charset="-128"/>
              </a:rPr>
              <a:t> para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pelaku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sosial</a:t>
            </a:r>
            <a:r>
              <a:rPr lang="en-US" altLang="ja-JP" sz="1800" dirty="0">
                <a:ea typeface="ＭＳ Ｐゴシック" panose="020B0600070205080204" pitchFamily="34" charset="-128"/>
              </a:rPr>
              <a:t>. 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Orientasinya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lebih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dekat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pada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berbagai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disiplin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ilmu</a:t>
            </a:r>
            <a:r>
              <a:rPr lang="en-US" altLang="ja-JP" sz="1800" dirty="0">
                <a:ea typeface="ＭＳ Ｐゴシック" panose="020B0600070205080204" pitchFamily="34" charset="-128"/>
              </a:rPr>
              <a:t>,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seperti</a:t>
            </a:r>
            <a:r>
              <a:rPr lang="en-US" altLang="ja-JP" sz="1800" dirty="0">
                <a:ea typeface="ＭＳ Ｐゴシック" panose="020B0600070205080204" pitchFamily="34" charset="-128"/>
              </a:rPr>
              <a:t>: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sosiologi</a:t>
            </a:r>
            <a:r>
              <a:rPr lang="en-US" altLang="ja-JP" sz="1800" dirty="0">
                <a:ea typeface="ＭＳ Ｐゴシック" panose="020B0600070205080204" pitchFamily="34" charset="-128"/>
              </a:rPr>
              <a:t>,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antropologi</a:t>
            </a:r>
            <a:r>
              <a:rPr lang="en-US" altLang="ja-JP" sz="1800" dirty="0">
                <a:ea typeface="ＭＳ Ｐゴシック" panose="020B0600070205080204" pitchFamily="34" charset="-128"/>
              </a:rPr>
              <a:t>,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psikologi</a:t>
            </a:r>
            <a:r>
              <a:rPr lang="en-US" altLang="ja-JP" sz="1800" dirty="0">
                <a:ea typeface="ＭＳ Ｐゴシック" panose="020B0600070205080204" pitchFamily="34" charset="-128"/>
              </a:rPr>
              <a:t>,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dan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ekonomi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daripada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nuansa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filsafat</a:t>
            </a:r>
            <a:r>
              <a:rPr lang="en-US" altLang="ja-JP" sz="1800" dirty="0">
                <a:ea typeface="ＭＳ Ｐゴシック" panose="020B0600070205080204" pitchFamily="34" charset="-128"/>
              </a:rPr>
              <a:t>.  Hukum </a:t>
            </a:r>
          </a:p>
          <a:p>
            <a:pPr marL="355600" indent="0" algn="just" eaLnBrk="1" hangingPunct="1">
              <a:buFont typeface="Arial" panose="020B0604020202020204" pitchFamily="34" charset="0"/>
              <a:buNone/>
              <a:defRPr/>
            </a:pPr>
            <a:endParaRPr lang="en-US" altLang="ja-JP" sz="1800" dirty="0">
              <a:ea typeface="ＭＳ Ｐゴシック" panose="020B0600070205080204" pitchFamily="34" charset="-128"/>
            </a:endParaRPr>
          </a:p>
          <a:p>
            <a:pPr marL="35560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ja-JP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berlangsung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dalam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dinamika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hukum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yang </a:t>
            </a:r>
            <a:r>
              <a:rPr lang="en-US" altLang="ja-JP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merupakan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kreasi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dari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Hakim; </a:t>
            </a:r>
            <a:r>
              <a:rPr lang="en-US" altLang="ja-JP" sz="18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jadi</a:t>
            </a:r>
            <a:r>
              <a:rPr lang="en-US" altLang="ja-JP" sz="18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hukum</a:t>
            </a:r>
            <a:r>
              <a:rPr lang="en-US" altLang="ja-JP" sz="18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itu</a:t>
            </a:r>
            <a:r>
              <a:rPr lang="en-US" altLang="ja-JP" sz="18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apa</a:t>
            </a:r>
            <a:r>
              <a:rPr lang="en-US" altLang="ja-JP" sz="18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yang </a:t>
            </a:r>
            <a:r>
              <a:rPr lang="en-US" altLang="ja-JP" sz="18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diputuskan</a:t>
            </a:r>
            <a:r>
              <a:rPr lang="en-US" altLang="ja-JP" sz="18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oleh Hakim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 </a:t>
            </a:r>
          </a:p>
          <a:p>
            <a:pPr marL="0" indent="0" algn="just" eaLnBrk="1" hangingPunct="1">
              <a:defRPr/>
            </a:pPr>
            <a:endParaRPr lang="en-US" altLang="en-US" sz="18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1CADEE7F-000C-4312-9299-65A3D64EED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42689" name="Title 1">
            <a:extLst>
              <a:ext uri="{FF2B5EF4-FFF2-40B4-BE49-F238E27FC236}">
                <a16:creationId xmlns:a16="http://schemas.microsoft.com/office/drawing/2014/main" id="{17351AF5-D1CB-374D-8B2B-ED62B8361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0650"/>
            <a:ext cx="8229600" cy="428625"/>
          </a:xfrm>
        </p:spPr>
        <p:txBody>
          <a:bodyPr/>
          <a:lstStyle/>
          <a:p>
            <a:pPr algn="r" eaLnBrk="1" hangingPunct="1"/>
            <a:r>
              <a:rPr lang="en-US" altLang="en-US" sz="2400" b="1">
                <a:solidFill>
                  <a:srgbClr val="FF0000"/>
                </a:solidFill>
                <a:ea typeface="ＭＳ Ｐゴシック" panose="020B0600070205080204" pitchFamily="34" charset="-128"/>
              </a:rPr>
              <a:t>t</a:t>
            </a:r>
            <a:r>
              <a:rPr lang="id-ID" altLang="en-US" sz="2400" b="1">
                <a:solidFill>
                  <a:srgbClr val="FF0000"/>
                </a:solidFill>
                <a:ea typeface="ＭＳ Ｐゴシック" panose="020B0600070205080204" pitchFamily="34" charset="-128"/>
              </a:rPr>
              <a:t>ujuan</a:t>
            </a:r>
            <a:r>
              <a:rPr lang="id-ID" altLang="en-US" sz="2400" b="1">
                <a:ea typeface="ＭＳ Ｐゴシック" panose="020B0600070205080204" pitchFamily="34" charset="-128"/>
              </a:rPr>
              <a:t> hukum</a:t>
            </a:r>
            <a:endParaRPr lang="en-US" altLang="en-US" sz="2400" b="1">
              <a:ea typeface="ＭＳ Ｐゴシック" panose="020B0600070205080204" pitchFamily="34" charset="-128"/>
            </a:endParaRPr>
          </a:p>
        </p:txBody>
      </p:sp>
      <p:sp>
        <p:nvSpPr>
          <p:cNvPr id="159746" name="Content Placeholder 2">
            <a:extLst>
              <a:ext uri="{FF2B5EF4-FFF2-40B4-BE49-F238E27FC236}">
                <a16:creationId xmlns:a16="http://schemas.microsoft.com/office/drawing/2014/main" id="{91B5FCCB-E8D6-CF45-9711-B88E3C41E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03263"/>
            <a:ext cx="8229600" cy="6034087"/>
          </a:xfrm>
        </p:spPr>
        <p:txBody>
          <a:bodyPr/>
          <a:lstStyle/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Dr.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Sidharta</a:t>
            </a:r>
            <a:r>
              <a:rPr lang="en-US" altLang="en-US" sz="1800" dirty="0">
                <a:ea typeface="ＭＳ Ｐゴシック" panose="020B0600070205080204" pitchFamily="34" charset="-128"/>
              </a:rPr>
              <a:t>,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mengaitkan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aksiologi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(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ajaran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tentang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)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tujuan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,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yaitu</a:t>
            </a:r>
            <a:r>
              <a:rPr lang="en-US" altLang="en-US" sz="1800" dirty="0">
                <a:ea typeface="ＭＳ Ｐゴシック" panose="020B0600070205080204" pitchFamily="34" charset="-128"/>
              </a:rPr>
              <a:t>:</a:t>
            </a:r>
          </a:p>
          <a:p>
            <a:pPr marL="0" indent="0" algn="just" eaLnBrk="1" hangingPunct="1">
              <a:defRPr/>
            </a:pPr>
            <a:endParaRPr lang="en-US" altLang="en-US" sz="1600" dirty="0">
              <a:ea typeface="ＭＳ Ｐゴシック" panose="020B0600070205080204" pitchFamily="34" charset="-128"/>
            </a:endParaRPr>
          </a:p>
          <a:p>
            <a:pPr marL="355600" indent="-346075" algn="just" eaLnBrk="1" hangingPunct="1">
              <a:buFont typeface="Calibri" panose="020F0502020204030204" pitchFamily="34" charset="0"/>
              <a:buAutoNum type="arabicPeriod"/>
              <a:defRPr/>
            </a:pPr>
            <a:r>
              <a:rPr lang="en-US" altLang="en-US" sz="1800" b="1" dirty="0" err="1">
                <a:ea typeface="ＭＳ Ｐゴシック" panose="020B0600070205080204" pitchFamily="34" charset="-128"/>
              </a:rPr>
              <a:t>Aliran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Alam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/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kodrat</a:t>
            </a:r>
            <a:endParaRPr lang="en-US" altLang="en-US" sz="1800" b="1" dirty="0">
              <a:ea typeface="ＭＳ Ｐゴシック" panose="020B0600070205080204" pitchFamily="34" charset="-128"/>
            </a:endParaRPr>
          </a:p>
          <a:p>
            <a:pPr marL="35560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Memaknai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tujuan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800" dirty="0">
                <a:ea typeface="ＭＳ Ｐゴシック" panose="020B0600070205080204" pitchFamily="34" charset="-128"/>
              </a:rPr>
              <a:t> “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keadilan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yang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bersifat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abadi</a:t>
            </a:r>
            <a:r>
              <a:rPr lang="en-US" altLang="ja-JP" sz="1800" dirty="0">
                <a:ea typeface="ＭＳ Ｐゴシック" panose="020B0600070205080204" pitchFamily="34" charset="-128"/>
              </a:rPr>
              <a:t> (</a:t>
            </a:r>
            <a:r>
              <a:rPr lang="en-US" altLang="ja-JP" sz="1800" i="1" dirty="0">
                <a:ea typeface="ＭＳ Ｐゴシック" panose="020B0600070205080204" pitchFamily="34" charset="-128"/>
              </a:rPr>
              <a:t>eternal justice</a:t>
            </a:r>
            <a:r>
              <a:rPr lang="en-US" altLang="ja-JP" sz="1800" dirty="0">
                <a:ea typeface="ＭＳ Ｐゴシック" panose="020B0600070205080204" pitchFamily="34" charset="-128"/>
              </a:rPr>
              <a:t>)</a:t>
            </a:r>
            <a:r>
              <a:rPr lang="en-US" altLang="en-US" sz="1800" dirty="0"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>
                <a:ea typeface="ＭＳ Ｐゴシック" panose="020B0600070205080204" pitchFamily="34" charset="-128"/>
              </a:rPr>
              <a:t>.</a:t>
            </a:r>
          </a:p>
          <a:p>
            <a:pPr marL="355600" indent="-346075" algn="just" eaLnBrk="1" hangingPunct="1">
              <a:buFont typeface="Calibri" panose="020F0502020204030204" pitchFamily="34" charset="0"/>
              <a:buAutoNum type="arabicPeriod"/>
              <a:defRPr/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marL="355600" indent="-346075" algn="just" eaLnBrk="1" hangingPunct="1">
              <a:buFont typeface="Calibri" panose="020F0502020204030204" pitchFamily="34" charset="0"/>
              <a:buAutoNum type="arabicPeriod" startAt="2"/>
              <a:defRPr/>
            </a:pPr>
            <a:r>
              <a:rPr lang="en-US" altLang="en-US" sz="1800" b="1" dirty="0" err="1">
                <a:ea typeface="ＭＳ Ｐゴシック" panose="020B0600070205080204" pitchFamily="34" charset="-128"/>
              </a:rPr>
              <a:t>Aliran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Positivisme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Hukum</a:t>
            </a:r>
            <a:endParaRPr lang="en-US" altLang="en-US" sz="1800" b="1" dirty="0">
              <a:ea typeface="ＭＳ Ｐゴシック" panose="020B0600070205080204" pitchFamily="34" charset="-128"/>
            </a:endParaRPr>
          </a:p>
          <a:p>
            <a:pPr marL="35560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Memaknai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tujuan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800" dirty="0">
                <a:ea typeface="ＭＳ Ｐゴシック" panose="020B0600070205080204" pitchFamily="34" charset="-128"/>
              </a:rPr>
              <a:t> “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kepastian</a:t>
            </a:r>
            <a:r>
              <a:rPr lang="en-US" altLang="ja-JP" sz="18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dengan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sumber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ja-JP" sz="1800" dirty="0">
                <a:ea typeface="ＭＳ Ｐゴシック" panose="020B0600070205080204" pitchFamily="34" charset="-128"/>
              </a:rPr>
              <a:t> formal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berupa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peraturan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perundang-undangan</a:t>
            </a:r>
            <a:r>
              <a:rPr lang="en-US" altLang="ja-JP" sz="1800" dirty="0">
                <a:ea typeface="ＭＳ Ｐゴシック" panose="020B0600070205080204" pitchFamily="34" charset="-128"/>
              </a:rPr>
              <a:t>.  Hal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ini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diwujudkan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melalui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asas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legalitas</a:t>
            </a:r>
            <a:r>
              <a:rPr lang="en-US" altLang="ja-JP" sz="1800" dirty="0">
                <a:ea typeface="ＭＳ Ｐゴシック" panose="020B0600070205080204" pitchFamily="34" charset="-128"/>
              </a:rPr>
              <a:t> yang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merupakan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roh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(</a:t>
            </a:r>
            <a:r>
              <a:rPr lang="en-US" altLang="ja-JP" sz="1800" i="1" u="sng" dirty="0">
                <a:ea typeface="ＭＳ Ｐゴシック" panose="020B0600070205080204" pitchFamily="34" charset="-128"/>
              </a:rPr>
              <a:t>spirit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)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dari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Positivisme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ja-JP" sz="1800" dirty="0">
                <a:ea typeface="ＭＳ Ｐゴシック" panose="020B0600070205080204" pitchFamily="34" charset="-128"/>
              </a:rPr>
              <a:t>. 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Asas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legalitas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oleh</a:t>
            </a:r>
            <a:r>
              <a:rPr lang="en-US" altLang="ja-JP" sz="1800" dirty="0">
                <a:ea typeface="ＭＳ Ｐゴシック" panose="020B0600070205080204" pitchFamily="34" charset="-128"/>
              </a:rPr>
              <a:t> von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Feurbach</a:t>
            </a:r>
            <a:r>
              <a:rPr lang="en-US" altLang="ja-JP" sz="1800" dirty="0">
                <a:ea typeface="ＭＳ Ｐゴシック" panose="020B0600070205080204" pitchFamily="34" charset="-128"/>
              </a:rPr>
              <a:t> di-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adagium</a:t>
            </a:r>
            <a:r>
              <a:rPr lang="en-US" altLang="ja-JP" sz="1800" dirty="0">
                <a:ea typeface="ＭＳ Ｐゴシック" panose="020B0600070205080204" pitchFamily="34" charset="-128"/>
              </a:rPr>
              <a:t>-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kan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ja-JP" sz="1800" dirty="0">
                <a:ea typeface="ＭＳ Ｐゴシック" panose="020B0600070205080204" pitchFamily="34" charset="-128"/>
              </a:rPr>
              <a:t>: </a:t>
            </a:r>
            <a:r>
              <a:rPr lang="en-US" altLang="ja-JP" sz="1800" i="1" dirty="0" err="1">
                <a:ea typeface="ＭＳ Ｐゴシック" panose="020B0600070205080204" pitchFamily="34" charset="-128"/>
              </a:rPr>
              <a:t>nulla</a:t>
            </a:r>
            <a:r>
              <a:rPr lang="en-US" altLang="ja-JP" sz="1800" i="1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i="1" dirty="0" err="1">
                <a:ea typeface="ＭＳ Ｐゴシック" panose="020B0600070205080204" pitchFamily="34" charset="-128"/>
              </a:rPr>
              <a:t>poena</a:t>
            </a:r>
            <a:r>
              <a:rPr lang="en-US" altLang="ja-JP" sz="1800" i="1" dirty="0">
                <a:ea typeface="ＭＳ Ｐゴシック" panose="020B0600070205080204" pitchFamily="34" charset="-128"/>
              </a:rPr>
              <a:t> sine </a:t>
            </a:r>
            <a:r>
              <a:rPr lang="en-US" altLang="ja-JP" sz="1800" i="1" dirty="0" err="1">
                <a:ea typeface="ＭＳ Ｐゴシック" panose="020B0600070205080204" pitchFamily="34" charset="-128"/>
              </a:rPr>
              <a:t>lege</a:t>
            </a:r>
            <a:r>
              <a:rPr lang="en-US" altLang="ja-JP" sz="1800" i="1" dirty="0">
                <a:ea typeface="ＭＳ Ｐゴシック" panose="020B0600070205080204" pitchFamily="34" charset="-128"/>
              </a:rPr>
              <a:t>, </a:t>
            </a:r>
            <a:r>
              <a:rPr lang="en-US" altLang="ja-JP" sz="1800" i="1" dirty="0" err="1">
                <a:ea typeface="ＭＳ Ｐゴシック" panose="020B0600070205080204" pitchFamily="34" charset="-128"/>
              </a:rPr>
              <a:t>nulla</a:t>
            </a:r>
            <a:r>
              <a:rPr lang="en-US" altLang="ja-JP" sz="1800" i="1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i="1" dirty="0" err="1">
                <a:ea typeface="ＭＳ Ｐゴシック" panose="020B0600070205080204" pitchFamily="34" charset="-128"/>
              </a:rPr>
              <a:t>poena</a:t>
            </a:r>
            <a:r>
              <a:rPr lang="en-US" altLang="ja-JP" sz="1800" i="1" dirty="0">
                <a:ea typeface="ＭＳ Ｐゴシック" panose="020B0600070205080204" pitchFamily="34" charset="-128"/>
              </a:rPr>
              <a:t> sine </a:t>
            </a:r>
            <a:r>
              <a:rPr lang="en-US" altLang="ja-JP" sz="1800" i="1" dirty="0" err="1">
                <a:ea typeface="ＭＳ Ｐゴシック" panose="020B0600070205080204" pitchFamily="34" charset="-128"/>
              </a:rPr>
              <a:t>crimine</a:t>
            </a:r>
            <a:r>
              <a:rPr lang="en-US" altLang="ja-JP" sz="1800" i="1" dirty="0">
                <a:ea typeface="ＭＳ Ｐゴシック" panose="020B0600070205080204" pitchFamily="34" charset="-128"/>
              </a:rPr>
              <a:t>, </a:t>
            </a:r>
            <a:r>
              <a:rPr lang="en-US" altLang="ja-JP" sz="1800" i="1" dirty="0" err="1">
                <a:ea typeface="ＭＳ Ｐゴシック" panose="020B0600070205080204" pitchFamily="34" charset="-128"/>
              </a:rPr>
              <a:t>nullum</a:t>
            </a:r>
            <a:r>
              <a:rPr lang="en-US" altLang="ja-JP" sz="1800" i="1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i="1" dirty="0" err="1">
                <a:ea typeface="ＭＳ Ｐゴシック" panose="020B0600070205080204" pitchFamily="34" charset="-128"/>
              </a:rPr>
              <a:t>crimen</a:t>
            </a:r>
            <a:r>
              <a:rPr lang="en-US" altLang="ja-JP" sz="1800" i="1" dirty="0">
                <a:ea typeface="ＭＳ Ｐゴシック" panose="020B0600070205080204" pitchFamily="34" charset="-128"/>
              </a:rPr>
              <a:t> sine </a:t>
            </a:r>
            <a:r>
              <a:rPr lang="en-US" altLang="ja-JP" sz="1800" i="1" dirty="0" err="1">
                <a:ea typeface="ＭＳ Ｐゴシック" panose="020B0600070205080204" pitchFamily="34" charset="-128"/>
              </a:rPr>
              <a:t>poena</a:t>
            </a:r>
            <a:r>
              <a:rPr lang="en-US" altLang="ja-JP" sz="1800" dirty="0">
                <a:ea typeface="ＭＳ Ｐゴシック" panose="020B0600070205080204" pitchFamily="34" charset="-128"/>
              </a:rPr>
              <a:t> (</a:t>
            </a:r>
            <a:r>
              <a:rPr lang="en-US" altLang="ja-JP" sz="1800" i="1" dirty="0">
                <a:ea typeface="ＭＳ Ｐゴシック" panose="020B0600070205080204" pitchFamily="34" charset="-128"/>
              </a:rPr>
              <a:t>no punishment without law, no punishment without crime, no crime without punishment</a:t>
            </a:r>
            <a:r>
              <a:rPr lang="en-US" altLang="ja-JP" sz="1800" dirty="0">
                <a:ea typeface="ＭＳ Ｐゴシック" panose="020B0600070205080204" pitchFamily="34" charset="-128"/>
              </a:rPr>
              <a:t>). 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Dalam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pasal</a:t>
            </a:r>
            <a:r>
              <a:rPr lang="en-US" altLang="ja-JP" sz="1800" dirty="0">
                <a:ea typeface="ＭＳ Ｐゴシック" panose="020B0600070205080204" pitchFamily="34" charset="-128"/>
              </a:rPr>
              <a:t> 1 KUHP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dipertahankan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larangan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asas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retroaktif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dan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larangan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konstruksi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ja-JP" sz="1800" dirty="0">
                <a:ea typeface="ＭＳ Ｐゴシック" panose="020B0600070205080204" pitchFamily="34" charset="-128"/>
              </a:rPr>
              <a:t> argumentum per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analogiam</a:t>
            </a:r>
            <a:r>
              <a:rPr lang="en-US" altLang="ja-JP" sz="1800" dirty="0">
                <a:ea typeface="ＭＳ Ｐゴシック" panose="020B0600070205080204" pitchFamily="34" charset="-128"/>
              </a:rPr>
              <a:t>.</a:t>
            </a:r>
          </a:p>
          <a:p>
            <a:pPr marL="355600" indent="-346075" algn="just" eaLnBrk="1" hangingPunct="1">
              <a:buFont typeface="Calibri" panose="020F0502020204030204" pitchFamily="34" charset="0"/>
              <a:buAutoNum type="arabicPeriod"/>
              <a:defRPr/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marL="355600" indent="-346075" algn="just" eaLnBrk="1" hangingPunct="1">
              <a:buFont typeface="Calibri" panose="020F0502020204030204" pitchFamily="34" charset="0"/>
              <a:buAutoNum type="arabicPeriod"/>
              <a:defRPr/>
            </a:pPr>
            <a:endParaRPr lang="en-US" altLang="en-US" sz="18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marL="355600" indent="-346075" algn="just" eaLnBrk="1" hangingPunct="1">
              <a:buFont typeface="Calibri" panose="020F0502020204030204" pitchFamily="34" charset="0"/>
              <a:buAutoNum type="arabicPeriod" startAt="3"/>
              <a:defRPr/>
            </a:pP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Aliran</a:t>
            </a: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Utilitarianisme</a:t>
            </a:r>
            <a:endParaRPr lang="en-US" altLang="en-US" sz="1800" b="1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marL="35560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Memaknai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tujuan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sebagai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“</a:t>
            </a:r>
            <a:r>
              <a:rPr lang="en-US" altLang="ja-JP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kepastian</a:t>
            </a:r>
            <a:r>
              <a:rPr lang="en-US" altLang="ja-JP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hukum</a:t>
            </a:r>
            <a:r>
              <a:rPr lang="en-US" altLang="ja-JP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yang </a:t>
            </a:r>
            <a:r>
              <a:rPr lang="en-US" altLang="ja-JP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diikuti</a:t>
            </a:r>
            <a:r>
              <a:rPr lang="en-US" altLang="ja-JP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kemanfaatan</a:t>
            </a:r>
            <a:r>
              <a:rPr lang="en-US" altLang="ja-JP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(</a:t>
            </a:r>
            <a:r>
              <a:rPr lang="en-US" altLang="ja-JP" sz="1800" i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doelmatigheid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); </a:t>
            </a:r>
            <a:r>
              <a:rPr lang="en-US" altLang="ja-JP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adapun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nilai-nilai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keadilan</a:t>
            </a:r>
            <a:r>
              <a:rPr lang="en-US" altLang="ja-JP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diabaikan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  </a:t>
            </a:r>
          </a:p>
        </p:txBody>
      </p:sp>
      <p:pic>
        <p:nvPicPr>
          <p:cNvPr id="242691" name="Picture 1">
            <a:extLst>
              <a:ext uri="{FF2B5EF4-FFF2-40B4-BE49-F238E27FC236}">
                <a16:creationId xmlns:a16="http://schemas.microsoft.com/office/drawing/2014/main" id="{B9431959-AF74-0E4A-883A-E141E3A20F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225" y="1249363"/>
            <a:ext cx="62547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8578F863-8492-4DB4-9BBC-DE684DE05B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43713" name="Title 1">
            <a:extLst>
              <a:ext uri="{FF2B5EF4-FFF2-40B4-BE49-F238E27FC236}">
                <a16:creationId xmlns:a16="http://schemas.microsoft.com/office/drawing/2014/main" id="{A3037E1A-937F-9841-9BEA-862D0FB60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8625"/>
          </a:xfrm>
        </p:spPr>
        <p:txBody>
          <a:bodyPr/>
          <a:lstStyle/>
          <a:p>
            <a:pPr algn="r" eaLnBrk="1" hangingPunct="1"/>
            <a:r>
              <a:rPr lang="en-US" altLang="en-US" sz="2400" b="1">
                <a:solidFill>
                  <a:srgbClr val="FF0000"/>
                </a:solidFill>
                <a:ea typeface="ＭＳ Ｐゴシック" panose="020B0600070205080204" pitchFamily="34" charset="-128"/>
              </a:rPr>
              <a:t>t</a:t>
            </a:r>
            <a:r>
              <a:rPr lang="id-ID" altLang="en-US" sz="2400" b="1">
                <a:solidFill>
                  <a:srgbClr val="FF0000"/>
                </a:solidFill>
                <a:ea typeface="ＭＳ Ｐゴシック" panose="020B0600070205080204" pitchFamily="34" charset="-128"/>
              </a:rPr>
              <a:t>ujuan </a:t>
            </a:r>
            <a:r>
              <a:rPr lang="id-ID" altLang="en-US" sz="2400" b="1">
                <a:ea typeface="ＭＳ Ｐゴシック" panose="020B0600070205080204" pitchFamily="34" charset="-128"/>
              </a:rPr>
              <a:t>hukum</a:t>
            </a:r>
            <a:endParaRPr lang="en-US" altLang="en-US" sz="2400" b="1">
              <a:ea typeface="ＭＳ Ｐゴシック" panose="020B0600070205080204" pitchFamily="34" charset="-128"/>
            </a:endParaRPr>
          </a:p>
        </p:txBody>
      </p:sp>
      <p:sp>
        <p:nvSpPr>
          <p:cNvPr id="159746" name="Content Placeholder 2">
            <a:extLst>
              <a:ext uri="{FF2B5EF4-FFF2-40B4-BE49-F238E27FC236}">
                <a16:creationId xmlns:a16="http://schemas.microsoft.com/office/drawing/2014/main" id="{39A25E38-1BFF-E24C-A312-3649F727F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366" y="1864053"/>
            <a:ext cx="8229600" cy="4092575"/>
          </a:xfrm>
        </p:spPr>
        <p:txBody>
          <a:bodyPr/>
          <a:lstStyle/>
          <a:p>
            <a:pPr marL="355600" indent="-355600" algn="just" eaLnBrk="1" hangingPunct="1">
              <a:buFont typeface="Calibri" panose="020F0502020204030204" pitchFamily="34" charset="0"/>
              <a:buAutoNum type="arabicPeriod" startAt="4"/>
              <a:defRPr/>
            </a:pPr>
            <a:r>
              <a:rPr lang="en-US" altLang="en-US" sz="1800" b="1" dirty="0" err="1">
                <a:ea typeface="ＭＳ Ｐゴシック" panose="020B0600070205080204" pitchFamily="34" charset="-128"/>
              </a:rPr>
              <a:t>Aliran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/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Mazhab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Sejarah</a:t>
            </a:r>
          </a:p>
          <a:p>
            <a:pPr marL="35560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Memaknai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tujuan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“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kemanfaatan</a:t>
            </a:r>
            <a:r>
              <a:rPr lang="en-US" altLang="ja-JP" sz="18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dan</a:t>
            </a:r>
            <a:r>
              <a:rPr lang="en-US" altLang="ja-JP" sz="18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keadilan</a:t>
            </a:r>
            <a:r>
              <a:rPr lang="en-US" altLang="ja-JP" sz="18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secara</a:t>
            </a:r>
            <a:r>
              <a:rPr lang="en-US" altLang="ja-JP" sz="18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simultan</a:t>
            </a:r>
            <a:r>
              <a:rPr lang="en-US" altLang="en-US" sz="1800" dirty="0"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>
                <a:ea typeface="ＭＳ Ｐゴシック" panose="020B0600070205080204" pitchFamily="34" charset="-128"/>
              </a:rPr>
              <a:t>.</a:t>
            </a:r>
          </a:p>
          <a:p>
            <a:pPr marL="355600" indent="-355600" algn="just" eaLnBrk="1" hangingPunct="1">
              <a:buFont typeface="Calibri" panose="020F0502020204030204" pitchFamily="34" charset="0"/>
              <a:buAutoNum type="arabicPeriod"/>
              <a:defRPr/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marL="355600" indent="-355600" algn="just" eaLnBrk="1" hangingPunct="1">
              <a:buFont typeface="Calibri" panose="020F0502020204030204" pitchFamily="34" charset="0"/>
              <a:buAutoNum type="arabicPeriod" startAt="5"/>
              <a:defRPr/>
            </a:pPr>
            <a:r>
              <a:rPr lang="en-US" altLang="en-US" sz="1800" b="1" dirty="0" err="1">
                <a:ea typeface="ＭＳ Ｐゴシック" panose="020B0600070205080204" pitchFamily="34" charset="-128"/>
              </a:rPr>
              <a:t>Aliran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Sociological Jurisprudence</a:t>
            </a:r>
          </a:p>
          <a:p>
            <a:pPr marL="35560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Memaknai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tujuan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“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kemanfaatan</a:t>
            </a:r>
            <a:r>
              <a:rPr lang="en-US" altLang="ja-JP" sz="18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dan</a:t>
            </a:r>
            <a:r>
              <a:rPr lang="en-US" altLang="ja-JP" sz="18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kepastian</a:t>
            </a:r>
            <a:r>
              <a:rPr lang="en-US" altLang="ja-JP" sz="18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hukum</a:t>
            </a:r>
            <a:r>
              <a:rPr lang="en-US" altLang="ja-JP" sz="18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secara</a:t>
            </a:r>
            <a:r>
              <a:rPr lang="en-US" altLang="ja-JP" sz="18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simultan</a:t>
            </a:r>
            <a:r>
              <a:rPr lang="en-US" altLang="en-US" sz="1800" dirty="0"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>
                <a:ea typeface="ＭＳ Ｐゴシック" panose="020B0600070205080204" pitchFamily="34" charset="-128"/>
              </a:rPr>
              <a:t>. 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Kemanfaatan-nya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diperoleh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dari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metode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penalaran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atas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fakta-fakta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empiris</a:t>
            </a:r>
            <a:r>
              <a:rPr lang="en-US" altLang="ja-JP" sz="1800" dirty="0">
                <a:ea typeface="ＭＳ Ｐゴシック" panose="020B0600070205080204" pitchFamily="34" charset="-128"/>
              </a:rPr>
              <a:t>;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kepastian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hukum-nya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diperoleh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dari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sumber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otoratif</a:t>
            </a:r>
            <a:r>
              <a:rPr lang="en-US" altLang="ja-JP" sz="1800" dirty="0">
                <a:ea typeface="ＭＳ Ｐゴシック" panose="020B0600070205080204" pitchFamily="34" charset="-128"/>
              </a:rPr>
              <a:t> (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yurisprudensi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dan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peraturan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perundang-undangan</a:t>
            </a:r>
            <a:r>
              <a:rPr lang="en-US" altLang="ja-JP" sz="1800" dirty="0">
                <a:ea typeface="ＭＳ Ｐゴシック" panose="020B0600070205080204" pitchFamily="34" charset="-128"/>
              </a:rPr>
              <a:t>).</a:t>
            </a:r>
          </a:p>
          <a:p>
            <a:pPr marL="355600" indent="-355600" algn="just" eaLnBrk="1" hangingPunct="1">
              <a:buFont typeface="Calibri" panose="020F0502020204030204" pitchFamily="34" charset="0"/>
              <a:buAutoNum type="arabicPeriod"/>
              <a:defRPr/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marL="355600" indent="-355600" algn="just" eaLnBrk="1" hangingPunct="1">
              <a:buFont typeface="Calibri" panose="020F0502020204030204" pitchFamily="34" charset="0"/>
              <a:buAutoNum type="arabicPeriod" startAt="6"/>
              <a:defRPr/>
            </a:pPr>
            <a:r>
              <a:rPr lang="en-US" altLang="en-US" sz="1800" b="1" dirty="0" err="1">
                <a:ea typeface="ＭＳ Ｐゴシック" panose="020B0600070205080204" pitchFamily="34" charset="-128"/>
              </a:rPr>
              <a:t>Aliran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Realisme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Hukum</a:t>
            </a:r>
            <a:endParaRPr lang="en-US" altLang="en-US" sz="1800" b="1" dirty="0">
              <a:ea typeface="ＭＳ Ｐゴシック" panose="020B0600070205080204" pitchFamily="34" charset="-128"/>
            </a:endParaRPr>
          </a:p>
          <a:p>
            <a:pPr marL="35560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Memaknai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tujuan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“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kemanfaatan</a:t>
            </a:r>
            <a:r>
              <a:rPr lang="en-US" altLang="en-US" sz="1800" dirty="0"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>
                <a:ea typeface="ＭＳ Ｐゴシック" panose="020B0600070205080204" pitchFamily="34" charset="-128"/>
              </a:rPr>
              <a:t>, Karena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aliran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ini</a:t>
            </a:r>
            <a:r>
              <a:rPr lang="en-US" altLang="ja-JP" sz="1800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menekankan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kebebasan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u="sng" dirty="0" err="1">
                <a:ea typeface="ＭＳ Ｐゴシック" panose="020B0600070205080204" pitchFamily="34" charset="-128"/>
              </a:rPr>
              <a:t>kreativitas</a:t>
            </a:r>
            <a:r>
              <a:rPr lang="en-US" altLang="ja-JP" sz="1800" u="sng" dirty="0">
                <a:ea typeface="ＭＳ Ｐゴシック" panose="020B0600070205080204" pitchFamily="34" charset="-128"/>
              </a:rPr>
              <a:t> para hakim</a:t>
            </a:r>
            <a:r>
              <a:rPr lang="en-US" altLang="ja-JP" sz="1800" dirty="0">
                <a:ea typeface="ＭＳ Ｐゴシック" panose="020B0600070205080204" pitchFamily="34" charset="-128"/>
              </a:rPr>
              <a:t>. </a:t>
            </a:r>
          </a:p>
          <a:p>
            <a:pPr marL="0" indent="0" algn="just" eaLnBrk="1" hangingPunct="1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</p:txBody>
      </p:sp>
      <p:pic>
        <p:nvPicPr>
          <p:cNvPr id="243715" name="Picture 1">
            <a:extLst>
              <a:ext uri="{FF2B5EF4-FFF2-40B4-BE49-F238E27FC236}">
                <a16:creationId xmlns:a16="http://schemas.microsoft.com/office/drawing/2014/main" id="{C8E442C6-0C2F-A543-8327-DC6FD0B82A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100" y="809625"/>
            <a:ext cx="1408113" cy="14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842E52F3-F7B3-4CB1-9443-F160A1B2E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0769" name="Title 1">
            <a:extLst>
              <a:ext uri="{FF2B5EF4-FFF2-40B4-BE49-F238E27FC236}">
                <a16:creationId xmlns:a16="http://schemas.microsoft.com/office/drawing/2014/main" id="{0DF5F8E2-9E4F-0B45-992B-E276F2179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344" y="274638"/>
            <a:ext cx="2060027" cy="514350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altLang="en-US" sz="2400" b="1" dirty="0" err="1">
                <a:solidFill>
                  <a:srgbClr val="FF0000"/>
                </a:solidFill>
                <a:ea typeface="ＭＳ Ｐゴシック" panose="020B0600070205080204" pitchFamily="34" charset="-128"/>
              </a:rPr>
              <a:t>hukum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b="1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anose="020B0600070205080204" pitchFamily="34" charset="-128"/>
              </a:rPr>
              <a:t>moral </a:t>
            </a:r>
          </a:p>
        </p:txBody>
      </p:sp>
      <p:sp>
        <p:nvSpPr>
          <p:cNvPr id="160770" name="Content Placeholder 2">
            <a:extLst>
              <a:ext uri="{FF2B5EF4-FFF2-40B4-BE49-F238E27FC236}">
                <a16:creationId xmlns:a16="http://schemas.microsoft.com/office/drawing/2014/main" id="{70A7ED83-D58B-1D40-9C84-735C7CD54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3813"/>
            <a:ext cx="8229600" cy="5249862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6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6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Hubungan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antara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moral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dapat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dijelaskan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berikut</a:t>
            </a:r>
            <a:r>
              <a:rPr lang="en-US" altLang="en-US" sz="1800" dirty="0">
                <a:ea typeface="ＭＳ Ｐゴシック" panose="020B0600070205080204" pitchFamily="34" charset="-128"/>
              </a:rPr>
              <a:t>:</a:t>
            </a:r>
          </a:p>
          <a:p>
            <a:pPr marL="0" indent="0" algn="just">
              <a:defRPr/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marL="366713" indent="-366713" algn="just">
              <a:defRPr/>
            </a:pPr>
            <a:r>
              <a:rPr lang="en-US" altLang="en-US" sz="1800" b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membutuhkan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moral</a:t>
            </a:r>
            <a:r>
              <a:rPr lang="en-US" altLang="en-US" sz="1800" dirty="0">
                <a:ea typeface="ＭＳ Ｐゴシック" panose="020B0600070205080204" pitchFamily="34" charset="-128"/>
              </a:rPr>
              <a:t>. </a:t>
            </a:r>
            <a:r>
              <a:rPr lang="en-US" altLang="en-US" sz="1800" i="1" dirty="0">
                <a:ea typeface="ＭＳ Ｐゴシック" panose="020B0600070205080204" pitchFamily="34" charset="-128"/>
              </a:rPr>
              <a:t>Quid </a:t>
            </a:r>
            <a:r>
              <a:rPr lang="en-US" altLang="en-US" sz="1800" i="1" dirty="0" err="1">
                <a:ea typeface="ＭＳ Ｐゴシック" panose="020B0600070205080204" pitchFamily="34" charset="-128"/>
              </a:rPr>
              <a:t>leges</a:t>
            </a:r>
            <a:r>
              <a:rPr lang="en-US" altLang="en-US" sz="1800" i="1" dirty="0">
                <a:ea typeface="ＭＳ Ｐゴシック" panose="020B0600070205080204" pitchFamily="34" charset="-128"/>
              </a:rPr>
              <a:t> sine </a:t>
            </a:r>
            <a:r>
              <a:rPr lang="en-US" altLang="en-US" sz="1800" i="1" dirty="0" err="1">
                <a:ea typeface="ＭＳ Ｐゴシック" panose="020B0600070205080204" pitchFamily="34" charset="-128"/>
              </a:rPr>
              <a:t>moribus</a:t>
            </a:r>
            <a:r>
              <a:rPr lang="en-US" altLang="en-US" sz="1800" i="1" dirty="0">
                <a:ea typeface="ＭＳ Ｐゴシック" panose="020B0600070205080204" pitchFamily="34" charset="-128"/>
              </a:rPr>
              <a:t> ? </a:t>
            </a:r>
            <a:r>
              <a:rPr lang="en-US" altLang="en-US" sz="1800" dirty="0">
                <a:ea typeface="ＭＳ Ｐゴシック" panose="020B0600070205080204" pitchFamily="34" charset="-128"/>
              </a:rPr>
              <a:t>(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Apa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artinya</a:t>
            </a:r>
            <a:r>
              <a:rPr lang="en-US" altLang="en-US" sz="1800" dirty="0">
                <a:ea typeface="ＭＳ Ｐゴシック" panose="020B0600070205080204" pitchFamily="34" charset="-128"/>
              </a:rPr>
              <a:t> UU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tanpa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moralitas</a:t>
            </a:r>
            <a:r>
              <a:rPr lang="en-US" altLang="en-US" sz="1800" dirty="0">
                <a:ea typeface="ＭＳ Ｐゴシック" panose="020B0600070205080204" pitchFamily="34" charset="-128"/>
              </a:rPr>
              <a:t>?). 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Kualitas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diukur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mutu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moralnya</a:t>
            </a:r>
            <a:r>
              <a:rPr lang="en-US" altLang="en-US" sz="1800" dirty="0">
                <a:ea typeface="ＭＳ Ｐゴシック" panose="020B0600070205080204" pitchFamily="34" charset="-128"/>
              </a:rPr>
              <a:t>,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sebaliknya</a:t>
            </a:r>
            <a:r>
              <a:rPr lang="en-US" altLang="en-US" sz="1800" dirty="0">
                <a:ea typeface="ＭＳ Ｐゴシック" panose="020B0600070205080204" pitchFamily="34" charset="-128"/>
              </a:rPr>
              <a:t>, moral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membutuhkan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agar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semakin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terwujud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secara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lebih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pasti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perilaku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konkret</a:t>
            </a:r>
            <a:r>
              <a:rPr lang="en-US" altLang="en-US" sz="1800" dirty="0">
                <a:ea typeface="ＭＳ Ｐゴシック" panose="020B0600070205080204" pitchFamily="34" charset="-128"/>
              </a:rPr>
              <a:t> (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Bertens</a:t>
            </a:r>
            <a:r>
              <a:rPr lang="en-US" altLang="en-US" sz="1800" dirty="0">
                <a:ea typeface="ＭＳ Ｐゴシック" panose="020B0600070205080204" pitchFamily="34" charset="-128"/>
              </a:rPr>
              <a:t>).</a:t>
            </a:r>
          </a:p>
          <a:p>
            <a:pPr marL="366713" indent="-366713" algn="just"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lebih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dikodifikasikan</a:t>
            </a:r>
            <a:r>
              <a:rPr lang="en-US" altLang="en-US" sz="1800" dirty="0">
                <a:ea typeface="ＭＳ Ｐゴシック" panose="020B0600070205080204" pitchFamily="34" charset="-128"/>
              </a:rPr>
              <a:t>,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demikian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lebih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pasti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obyektif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daripada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moralitas</a:t>
            </a:r>
            <a:r>
              <a:rPr lang="en-US" altLang="en-US" sz="18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tertulis</a:t>
            </a:r>
            <a:r>
              <a:rPr lang="en-US" altLang="en-US" sz="1800" dirty="0">
                <a:ea typeface="ＭＳ Ｐゴシック" panose="020B0600070205080204" pitchFamily="34" charset="-128"/>
              </a:rPr>
              <a:t>. 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Karenanya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dapat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diperdebatkan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mengenai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etis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etis</a:t>
            </a:r>
            <a:r>
              <a:rPr lang="en-US" altLang="en-US" sz="1800" dirty="0">
                <a:ea typeface="ＭＳ Ｐゴシック" panose="020B0600070205080204" pitchFamily="34" charset="-128"/>
              </a:rPr>
              <a:t>.</a:t>
            </a:r>
          </a:p>
          <a:p>
            <a:pPr marL="366713" indent="-366713" algn="just"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mengatur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perbuatan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lahiriah</a:t>
            </a:r>
            <a:r>
              <a:rPr lang="en-US" altLang="en-US" sz="1800" dirty="0">
                <a:ea typeface="ＭＳ Ｐゴシック" panose="020B0600070205080204" pitchFamily="34" charset="-128"/>
              </a:rPr>
              <a:t>,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sementara</a:t>
            </a:r>
            <a:r>
              <a:rPr lang="en-US" altLang="en-US" sz="1800" dirty="0">
                <a:ea typeface="ＭＳ Ｐゴシック" panose="020B0600070205080204" pitchFamily="34" charset="-128"/>
              </a:rPr>
              <a:t> moral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lebih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menyangkut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sikap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batin</a:t>
            </a:r>
            <a:r>
              <a:rPr lang="en-US" altLang="en-US" sz="1800" dirty="0">
                <a:ea typeface="ＭＳ Ｐゴシック" panose="020B0600070205080204" pitchFamily="34" charset="-128"/>
              </a:rPr>
              <a:t>.  </a:t>
            </a:r>
          </a:p>
          <a:p>
            <a:pPr marL="366713" indent="-366713" algn="just">
              <a:defRPr/>
            </a:pPr>
            <a:r>
              <a:rPr lang="en-US" altLang="en-US" sz="1800" b="1" dirty="0" err="1">
                <a:ea typeface="ＭＳ Ｐゴシック" panose="020B0600070205080204" pitchFamily="34" charset="-128"/>
              </a:rPr>
              <a:t>Moralitas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‘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isi</a:t>
            </a:r>
            <a:r>
              <a:rPr lang="en-US" altLang="ja-JP" sz="1800" b="1" dirty="0">
                <a:ea typeface="ＭＳ Ｐゴシック" panose="020B0600070205080204" pitchFamily="34" charset="-128"/>
              </a:rPr>
              <a:t> minimum 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dari</a:t>
            </a:r>
            <a:r>
              <a:rPr lang="en-US" altLang="ja-JP" sz="18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800" b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’</a:t>
            </a:r>
            <a:r>
              <a:rPr lang="en-US" altLang="ja-JP" sz="1800" b="1" dirty="0">
                <a:ea typeface="ＭＳ Ｐゴシック" panose="020B0600070205080204" pitchFamily="34" charset="-128"/>
              </a:rPr>
              <a:t>. </a:t>
            </a:r>
          </a:p>
          <a:p>
            <a:pPr marL="366713" indent="-366713" algn="just">
              <a:buFont typeface="Arial" panose="020B0604020202020204" pitchFamily="34" charset="0"/>
              <a:buNone/>
              <a:defRPr/>
            </a:pPr>
            <a:endParaRPr lang="en-US" altLang="en-US" sz="14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marL="366713" indent="-366713" algn="just">
              <a:buFont typeface="Arial" panose="020B0604020202020204" pitchFamily="34" charset="0"/>
              <a:buNone/>
              <a:defRPr/>
            </a:pPr>
            <a:endParaRPr lang="en-US" altLang="en-US" sz="14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[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Hyronimus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Rhiti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1400" i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Filsafat</a:t>
            </a:r>
            <a:r>
              <a:rPr lang="en-US" altLang="en-US" sz="1400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i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Hukum</a:t>
            </a:r>
            <a:r>
              <a:rPr lang="en-US" altLang="en-US" sz="1400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i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edisi</a:t>
            </a:r>
            <a:r>
              <a:rPr lang="en-US" altLang="en-US" sz="1400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i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lengkap</a:t>
            </a:r>
            <a:r>
              <a:rPr lang="en-US" altLang="en-US" sz="1400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(</a:t>
            </a:r>
            <a:r>
              <a:rPr lang="en-US" altLang="en-US" sz="1400" i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dari</a:t>
            </a:r>
            <a:r>
              <a:rPr lang="en-US" altLang="en-US" sz="1400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i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klasik</a:t>
            </a:r>
            <a:r>
              <a:rPr lang="en-US" altLang="en-US" sz="1400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i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sampai</a:t>
            </a:r>
            <a:r>
              <a:rPr lang="en-US" altLang="en-US" sz="1400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i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postmodernisme</a:t>
            </a:r>
            <a:r>
              <a:rPr lang="en-US" altLang="en-US" sz="1400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),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Universitas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Atma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Jaya Yogyakarta,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Cetakan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ke-5, Yogyakarta, 2011,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Halaman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271 – 276.]</a:t>
            </a:r>
          </a:p>
          <a:p>
            <a:pPr marL="0" indent="0" algn="just" eaLnBrk="1" hangingPunct="1">
              <a:defRPr/>
            </a:pPr>
            <a:endParaRPr lang="en-US" altLang="en-US" sz="1400" dirty="0">
              <a:ea typeface="ＭＳ Ｐゴシック" panose="020B0600070205080204" pitchFamily="34" charset="-128"/>
            </a:endParaRPr>
          </a:p>
        </p:txBody>
      </p:sp>
      <p:pic>
        <p:nvPicPr>
          <p:cNvPr id="244739" name="Picture 1">
            <a:extLst>
              <a:ext uri="{FF2B5EF4-FFF2-40B4-BE49-F238E27FC236}">
                <a16:creationId xmlns:a16="http://schemas.microsoft.com/office/drawing/2014/main" id="{2827313A-A582-3E43-836F-C49301BA5A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752" y="169863"/>
            <a:ext cx="3142593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8C6D3D02-7C13-45A1-B117-F57B2A8D9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45761" name="Title 1">
            <a:extLst>
              <a:ext uri="{FF2B5EF4-FFF2-40B4-BE49-F238E27FC236}">
                <a16:creationId xmlns:a16="http://schemas.microsoft.com/office/drawing/2014/main" id="{D45DF449-55AE-FC4F-8AE8-CF4BBF844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834" y="274638"/>
            <a:ext cx="3432066" cy="490537"/>
          </a:xfrm>
        </p:spPr>
        <p:txBody>
          <a:bodyPr/>
          <a:lstStyle/>
          <a:p>
            <a:pPr algn="l"/>
            <a:r>
              <a:rPr lang="id-ID" altLang="en-US" sz="2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hukum</a:t>
            </a:r>
            <a:r>
              <a:rPr lang="id-ID" altLang="en-US" sz="2400" b="1" dirty="0">
                <a:ea typeface="ＭＳ Ｐゴシック" panose="020B0600070205080204" pitchFamily="34" charset="-128"/>
              </a:rPr>
              <a:t> dan </a:t>
            </a:r>
            <a:r>
              <a:rPr lang="id-ID" altLang="en-US" sz="2400" b="1" dirty="0">
                <a:solidFill>
                  <a:srgbClr val="7030A0"/>
                </a:solidFill>
                <a:ea typeface="ＭＳ Ｐゴシック" panose="020B0600070205080204" pitchFamily="34" charset="-128"/>
              </a:rPr>
              <a:t>keadilan</a:t>
            </a:r>
            <a:endParaRPr lang="en-US" altLang="en-US" sz="2400" b="1" dirty="0">
              <a:solidFill>
                <a:srgbClr val="7030A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61794" name="Content Placeholder 2">
            <a:extLst>
              <a:ext uri="{FF2B5EF4-FFF2-40B4-BE49-F238E27FC236}">
                <a16:creationId xmlns:a16="http://schemas.microsoft.com/office/drawing/2014/main" id="{D55BEA4B-F009-0340-AA55-694175AA2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96963"/>
            <a:ext cx="8229600" cy="5581650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1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1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1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1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1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1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1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altLang="en-US" sz="1800" b="1" dirty="0">
                <a:ea typeface="ＭＳ Ｐゴシック" panose="020B0600070205080204" pitchFamily="34" charset="-128"/>
              </a:rPr>
              <a:t>ARISTOTELES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memberikan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2 (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dua</a:t>
            </a:r>
            <a:r>
              <a:rPr lang="en-US" altLang="en-US" sz="1800" dirty="0">
                <a:ea typeface="ＭＳ Ｐゴシック" panose="020B0600070205080204" pitchFamily="34" charset="-128"/>
              </a:rPr>
              <a:t>)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pengertian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“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keadilan</a:t>
            </a:r>
            <a:r>
              <a:rPr lang="en-US" altLang="ja-JP" sz="1800" dirty="0">
                <a:ea typeface="ＭＳ Ｐゴシック" panose="020B0600070205080204" pitchFamily="34" charset="-128"/>
              </a:rPr>
              <a:t> / </a:t>
            </a:r>
            <a:r>
              <a:rPr lang="en-US" altLang="ja-JP" sz="1800" i="1" dirty="0" err="1">
                <a:ea typeface="ＭＳ Ｐゴシック" panose="020B0600070205080204" pitchFamily="34" charset="-128"/>
              </a:rPr>
              <a:t>iustitia</a:t>
            </a:r>
            <a:r>
              <a:rPr lang="en-US" altLang="ja-JP" sz="1800" dirty="0">
                <a:ea typeface="ＭＳ Ｐゴシック" panose="020B0600070205080204" pitchFamily="34" charset="-128"/>
              </a:rPr>
              <a:t> (lt.)</a:t>
            </a:r>
            <a:r>
              <a:rPr lang="en-US" altLang="en-US" sz="1800" dirty="0"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>
                <a:ea typeface="ＭＳ Ｐゴシック" panose="020B0600070205080204" pitchFamily="34" charset="-128"/>
              </a:rPr>
              <a:t>, </a:t>
            </a:r>
            <a:r>
              <a:rPr lang="en-US" altLang="ja-JP" sz="1800" dirty="0" err="1">
                <a:ea typeface="ＭＳ Ｐゴシック" panose="020B0600070205080204" pitchFamily="34" charset="-128"/>
              </a:rPr>
              <a:t>yaitu</a:t>
            </a:r>
            <a:r>
              <a:rPr lang="en-US" altLang="ja-JP" sz="1800" dirty="0">
                <a:ea typeface="ＭＳ Ｐゴシック" panose="020B0600070205080204" pitchFamily="34" charset="-128"/>
              </a:rPr>
              <a:t>: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ja-JP" sz="1800" dirty="0">
              <a:ea typeface="ＭＳ Ｐゴシック" panose="020B0600070205080204" pitchFamily="34" charset="-128"/>
            </a:endParaRPr>
          </a:p>
          <a:p>
            <a:pPr marL="366713" indent="-366713" algn="just">
              <a:buFont typeface="Wingdings" pitchFamily="2" charset="2"/>
              <a:buChar char="q"/>
              <a:defRPr/>
            </a:pPr>
            <a:r>
              <a:rPr lang="en-US" altLang="en-US" sz="1800" b="1" i="1" dirty="0" err="1">
                <a:ea typeface="ＭＳ Ｐゴシック" panose="020B0600070205080204" pitchFamily="34" charset="-128"/>
              </a:rPr>
              <a:t>Iustitia</a:t>
            </a:r>
            <a:r>
              <a:rPr lang="en-US" altLang="en-US" sz="1800" b="1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i="1" dirty="0" err="1">
                <a:ea typeface="ＭＳ Ｐゴシック" panose="020B0600070205080204" pitchFamily="34" charset="-128"/>
              </a:rPr>
              <a:t>Comutativa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>
                <a:ea typeface="ＭＳ Ｐゴシック" panose="020B0600070205080204" pitchFamily="34" charset="-128"/>
              </a:rPr>
              <a:t>(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Keadilan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Komutatif</a:t>
            </a:r>
            <a:r>
              <a:rPr lang="en-US" altLang="en-US" sz="1800" dirty="0">
                <a:ea typeface="ＭＳ Ｐゴシック" panose="020B0600070205080204" pitchFamily="34" charset="-128"/>
              </a:rPr>
              <a:t>)</a:t>
            </a:r>
          </a:p>
          <a:p>
            <a:pPr marL="763588" indent="-396875" algn="just">
              <a:buFont typeface="Wingdings" pitchFamily="2" charset="2"/>
              <a:buChar char="ü"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Diekspresikan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bidang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Privat/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Perdata</a:t>
            </a:r>
            <a:r>
              <a:rPr lang="en-US" altLang="en-US" sz="1800" dirty="0">
                <a:ea typeface="ＭＳ Ｐゴシック" panose="020B0600070205080204" pitchFamily="34" charset="-128"/>
              </a:rPr>
              <a:t>.</a:t>
            </a:r>
          </a:p>
          <a:p>
            <a:pPr marL="763588" indent="-396875" algn="just">
              <a:buFont typeface="Wingdings" pitchFamily="2" charset="2"/>
              <a:buChar char="ü"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Tolok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ukurnya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prinsip</a:t>
            </a:r>
            <a:r>
              <a:rPr lang="en-US" altLang="en-US" sz="1800" dirty="0">
                <a:ea typeface="ＭＳ Ｐゴシック" panose="020B0600070205080204" pitchFamily="34" charset="-128"/>
              </a:rPr>
              <a:t>: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prestasi-kontra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prestasi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atau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prinsip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ekuivalensi</a:t>
            </a:r>
            <a:r>
              <a:rPr lang="en-US" altLang="en-US" sz="1800" dirty="0">
                <a:ea typeface="ＭＳ Ｐゴシック" panose="020B0600070205080204" pitchFamily="34" charset="-128"/>
              </a:rPr>
              <a:t>.  </a:t>
            </a:r>
          </a:p>
          <a:p>
            <a:pPr marL="366713" indent="0" algn="just">
              <a:buFont typeface="Arial" panose="020B0604020202020204" pitchFamily="34" charset="0"/>
              <a:buNone/>
              <a:defRPr/>
            </a:pPr>
            <a:r>
              <a:rPr lang="en-US" altLang="en-US" sz="1800" u="sng" dirty="0">
                <a:ea typeface="ＭＳ Ｐゴシック" panose="020B0600070205080204" pitchFamily="34" charset="-128"/>
              </a:rPr>
              <a:t>Oleh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karenanya</a:t>
            </a:r>
            <a:r>
              <a:rPr lang="en-US" altLang="en-US" sz="1800" dirty="0">
                <a:ea typeface="ＭＳ Ｐゴシック" panose="020B0600070205080204" pitchFamily="34" charset="-128"/>
              </a:rPr>
              <a:t>,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mengambil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hak</a:t>
            </a:r>
            <a:r>
              <a:rPr lang="en-US" altLang="en-US" sz="18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bukan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miliknya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atau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mengambil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kebendaan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orang lain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dinilai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perbuatan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adil</a:t>
            </a:r>
            <a:r>
              <a:rPr lang="en-US" altLang="en-US" sz="1800" dirty="0">
                <a:ea typeface="ＭＳ Ｐゴシック" panose="020B0600070205080204" pitchFamily="34" charset="-128"/>
              </a:rPr>
              <a:t>.</a:t>
            </a:r>
          </a:p>
          <a:p>
            <a:pPr marL="366713" indent="0" algn="just">
              <a:buFont typeface="Arial" panose="020B0604020202020204" pitchFamily="34" charset="0"/>
              <a:buNone/>
              <a:defRPr/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marL="366713" indent="-366713" algn="just">
              <a:buFont typeface="Wingdings" pitchFamily="2" charset="2"/>
              <a:buChar char="q"/>
              <a:defRPr/>
            </a:pPr>
            <a:r>
              <a:rPr lang="en-US" altLang="en-US" sz="1800" b="1" i="1" dirty="0" err="1">
                <a:ea typeface="ＭＳ Ｐゴシック" panose="020B0600070205080204" pitchFamily="34" charset="-128"/>
              </a:rPr>
              <a:t>Iustitita</a:t>
            </a:r>
            <a:r>
              <a:rPr lang="en-US" altLang="en-US" sz="1800" b="1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i="1" dirty="0" err="1">
                <a:ea typeface="ＭＳ Ｐゴシック" panose="020B0600070205080204" pitchFamily="34" charset="-128"/>
              </a:rPr>
              <a:t>Distributiva</a:t>
            </a:r>
            <a:r>
              <a:rPr lang="en-US" altLang="en-US" sz="1800" b="1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>
                <a:ea typeface="ＭＳ Ｐゴシック" panose="020B0600070205080204" pitchFamily="34" charset="-128"/>
              </a:rPr>
              <a:t>(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Keadilan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Distributif</a:t>
            </a:r>
            <a:r>
              <a:rPr lang="en-US" altLang="en-US" sz="1800" dirty="0">
                <a:ea typeface="ＭＳ Ｐゴシック" panose="020B0600070205080204" pitchFamily="34" charset="-128"/>
              </a:rPr>
              <a:t>)</a:t>
            </a:r>
          </a:p>
          <a:p>
            <a:pPr marL="719138" indent="-352425" algn="just">
              <a:buFont typeface="Wingdings" pitchFamily="2" charset="2"/>
              <a:buChar char="ü"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Diekspresikan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bidang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Publik</a:t>
            </a:r>
            <a:r>
              <a:rPr lang="en-US" altLang="en-US" sz="1800" dirty="0">
                <a:ea typeface="ＭＳ Ｐゴシック" panose="020B0600070205080204" pitchFamily="34" charset="-128"/>
              </a:rPr>
              <a:t>: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hubungan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individu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negara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dengan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warga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negara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</a:t>
            </a:r>
          </a:p>
          <a:p>
            <a:pPr marL="719138" indent="-352425" algn="just">
              <a:buFont typeface="Wingdings" pitchFamily="2" charset="2"/>
              <a:buChar char="ü"/>
              <a:defRPr/>
            </a:pP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Tolok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ukurnya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prisip</a:t>
            </a: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: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proporsionalitas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600" dirty="0">
              <a:ea typeface="ＭＳ Ｐゴシック" panose="020B0600070205080204" pitchFamily="34" charset="-128"/>
            </a:endParaRPr>
          </a:p>
          <a:p>
            <a:pPr marL="0" indent="0" algn="just">
              <a:defRPr/>
            </a:pPr>
            <a:endParaRPr lang="en-US" altLang="en-US" sz="1100" dirty="0">
              <a:ea typeface="ＭＳ Ｐゴシック" panose="020B0600070205080204" pitchFamily="34" charset="-128"/>
            </a:endParaRPr>
          </a:p>
        </p:txBody>
      </p:sp>
      <p:pic>
        <p:nvPicPr>
          <p:cNvPr id="245763" name="Picture 1">
            <a:extLst>
              <a:ext uri="{FF2B5EF4-FFF2-40B4-BE49-F238E27FC236}">
                <a16:creationId xmlns:a16="http://schemas.microsoft.com/office/drawing/2014/main" id="{344B8EC8-A327-5748-BE57-A9958A51E9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855" y="483476"/>
            <a:ext cx="1986455" cy="197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899BD32-10D3-984F-8FD7-452F74A7DF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676" y="972204"/>
            <a:ext cx="2408950" cy="148683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ED32CEF2-975C-466C-A56D-F728A392EF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46785" name="Title 1">
            <a:extLst>
              <a:ext uri="{FF2B5EF4-FFF2-40B4-BE49-F238E27FC236}">
                <a16:creationId xmlns:a16="http://schemas.microsoft.com/office/drawing/2014/main" id="{EB19B70D-3549-5940-B0D8-19E1D9003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7283" y="26988"/>
            <a:ext cx="4172608" cy="490537"/>
          </a:xfrm>
        </p:spPr>
        <p:txBody>
          <a:bodyPr/>
          <a:lstStyle/>
          <a:p>
            <a:pPr algn="l"/>
            <a:r>
              <a:rPr lang="id-ID" altLang="en-US" sz="2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hukum</a:t>
            </a:r>
            <a:r>
              <a:rPr lang="id-ID" altLang="en-US" sz="2400" b="1" dirty="0">
                <a:ea typeface="ＭＳ Ｐゴシック" panose="020B0600070205080204" pitchFamily="34" charset="-128"/>
              </a:rPr>
              <a:t> dan </a:t>
            </a:r>
            <a:r>
              <a:rPr lang="id-ID" altLang="en-US" sz="2400" b="1" dirty="0">
                <a:solidFill>
                  <a:srgbClr val="7030A0"/>
                </a:solidFill>
                <a:ea typeface="ＭＳ Ｐゴシック" panose="020B0600070205080204" pitchFamily="34" charset="-128"/>
              </a:rPr>
              <a:t>keadilan</a:t>
            </a:r>
            <a:endParaRPr lang="en-US" altLang="en-US" sz="2400" b="1" dirty="0">
              <a:solidFill>
                <a:srgbClr val="7030A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61794" name="Content Placeholder 2">
            <a:extLst>
              <a:ext uri="{FF2B5EF4-FFF2-40B4-BE49-F238E27FC236}">
                <a16:creationId xmlns:a16="http://schemas.microsoft.com/office/drawing/2014/main" id="{E31D7A7C-1B25-7D47-A4A3-2EB6E1A65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0317"/>
            <a:ext cx="8229600" cy="5848296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O. NOTOHAMIDJOJO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mengelaborasi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menambahkan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4 (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empat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)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jenis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keadilan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yaitu</a:t>
            </a:r>
            <a:r>
              <a:rPr lang="en-US" altLang="en-US" sz="1600" dirty="0">
                <a:ea typeface="ＭＳ Ｐゴシック" panose="020B0600070205080204" pitchFamily="34" charset="-128"/>
              </a:rPr>
              <a:t>:</a:t>
            </a:r>
          </a:p>
          <a:p>
            <a:pPr marL="366713" indent="-366713" algn="just">
              <a:buFont typeface="Wingdings" pitchFamily="2" charset="2"/>
              <a:buChar char="q"/>
              <a:defRPr/>
            </a:pPr>
            <a:r>
              <a:rPr lang="en-US" altLang="en-US" sz="1600" b="1" i="1" dirty="0" err="1">
                <a:ea typeface="ＭＳ Ｐゴシック" panose="020B0600070205080204" pitchFamily="34" charset="-128"/>
              </a:rPr>
              <a:t>Iustitia</a:t>
            </a:r>
            <a:r>
              <a:rPr lang="en-US" altLang="en-US" sz="1600" b="1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i="1" dirty="0" err="1">
                <a:ea typeface="ＭＳ Ｐゴシック" panose="020B0600070205080204" pitchFamily="34" charset="-128"/>
              </a:rPr>
              <a:t>Vindicativa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>
                <a:ea typeface="ＭＳ Ｐゴシック" panose="020B0600070205080204" pitchFamily="34" charset="-128"/>
              </a:rPr>
              <a:t>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Keadilan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Vindikatif</a:t>
            </a:r>
            <a:r>
              <a:rPr lang="en-US" altLang="en-US" sz="1600" dirty="0">
                <a:ea typeface="ＭＳ Ｐゴシック" panose="020B0600070205080204" pitchFamily="34" charset="-128"/>
              </a:rPr>
              <a:t>)</a:t>
            </a:r>
          </a:p>
          <a:p>
            <a:pPr marL="719138" indent="-352425" algn="just">
              <a:buFont typeface="Wingdings" pitchFamily="2" charset="2"/>
              <a:buChar char="²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Diekspresian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penjatuhan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hukuman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ganti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rugi</a:t>
            </a:r>
            <a:r>
              <a:rPr lang="en-US" altLang="en-US" sz="1600" dirty="0">
                <a:ea typeface="ＭＳ Ｐゴシック" panose="020B0600070205080204" pitchFamily="34" charset="-128"/>
              </a:rPr>
              <a:t>.</a:t>
            </a:r>
          </a:p>
          <a:p>
            <a:pPr marL="719138" indent="-352425" algn="just">
              <a:buFont typeface="Wingdings" pitchFamily="2" charset="2"/>
              <a:buChar char="²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Tolok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ukurnya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prinsip</a:t>
            </a:r>
            <a:r>
              <a:rPr lang="en-US" altLang="en-US" sz="1600" dirty="0">
                <a:ea typeface="ＭＳ Ｐゴシック" panose="020B0600070205080204" pitchFamily="34" charset="-128"/>
              </a:rPr>
              <a:t>: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tiada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tanpa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kesalahan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niet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straft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zonder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schuld</a:t>
            </a:r>
            <a:r>
              <a:rPr lang="en-US" altLang="en-US" sz="1600" dirty="0">
                <a:ea typeface="ＭＳ Ｐゴシック" panose="020B0600070205080204" pitchFamily="34" charset="-128"/>
              </a:rPr>
              <a:t>);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artinya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: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setiap</a:t>
            </a:r>
            <a:r>
              <a:rPr lang="en-US" altLang="en-US" sz="1600" dirty="0">
                <a:ea typeface="ＭＳ Ｐゴシック" panose="020B0600070205080204" pitchFamily="34" charset="-128"/>
              </a:rPr>
              <a:t> orang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dipidana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sesuai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berat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ringannya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kesalahan</a:t>
            </a:r>
            <a:r>
              <a:rPr lang="en-US" altLang="en-US" sz="1600" dirty="0">
                <a:ea typeface="ＭＳ Ｐゴシック" panose="020B0600070205080204" pitchFamily="34" charset="-128"/>
              </a:rPr>
              <a:t>.</a:t>
            </a:r>
          </a:p>
          <a:p>
            <a:pPr marL="366713" indent="-366713" algn="just">
              <a:buFont typeface="Wingdings" pitchFamily="2" charset="2"/>
              <a:buChar char="q"/>
              <a:defRPr/>
            </a:pPr>
            <a:r>
              <a:rPr lang="en-US" altLang="en-US" sz="1600" b="1" i="1" dirty="0" err="1">
                <a:ea typeface="ＭＳ Ｐゴシック" panose="020B0600070205080204" pitchFamily="34" charset="-128"/>
              </a:rPr>
              <a:t>Iustitia</a:t>
            </a:r>
            <a:r>
              <a:rPr lang="en-US" altLang="en-US" sz="1600" b="1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i="1" dirty="0" err="1">
                <a:ea typeface="ＭＳ Ｐゴシック" panose="020B0600070205080204" pitchFamily="34" charset="-128"/>
              </a:rPr>
              <a:t>Creativa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>
                <a:ea typeface="ＭＳ Ｐゴシック" panose="020B0600070205080204" pitchFamily="34" charset="-128"/>
              </a:rPr>
              <a:t>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Keadilan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Kreatif</a:t>
            </a:r>
            <a:r>
              <a:rPr lang="en-US" altLang="en-US" sz="1600" dirty="0">
                <a:ea typeface="ＭＳ Ｐゴシック" panose="020B0600070205080204" pitchFamily="34" charset="-128"/>
              </a:rPr>
              <a:t>)</a:t>
            </a:r>
          </a:p>
          <a:p>
            <a:pPr marL="719138" indent="-352425" algn="just">
              <a:buFont typeface="Wingdings" pitchFamily="2" charset="2"/>
              <a:buChar char="²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Diekspresikan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kebebasan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memperoleh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hak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di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bidang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kebudayaan</a:t>
            </a:r>
            <a:r>
              <a:rPr lang="en-US" altLang="en-US" sz="1600" dirty="0">
                <a:ea typeface="ＭＳ Ｐゴシック" panose="020B0600070205080204" pitchFamily="34" charset="-128"/>
              </a:rPr>
              <a:t>.</a:t>
            </a:r>
          </a:p>
          <a:p>
            <a:pPr marL="719138" indent="-352425" algn="just">
              <a:buFont typeface="Wingdings" pitchFamily="2" charset="2"/>
              <a:buChar char="²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Tolok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ukurnya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prinsip</a:t>
            </a:r>
            <a:r>
              <a:rPr lang="en-US" altLang="en-US" sz="1600" dirty="0">
                <a:ea typeface="ＭＳ Ｐゴシック" panose="020B0600070205080204" pitchFamily="34" charset="-128"/>
              </a:rPr>
              <a:t>: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perlindungan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atas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cipta</a:t>
            </a:r>
            <a:r>
              <a:rPr lang="en-US" altLang="en-US" sz="1600" dirty="0">
                <a:ea typeface="ＭＳ Ｐゴシック" panose="020B0600070205080204" pitchFamily="34" charset="-128"/>
              </a:rPr>
              <a:t>.</a:t>
            </a:r>
          </a:p>
          <a:p>
            <a:pPr marL="366713" indent="-366713" algn="just">
              <a:buFont typeface="Wingdings" pitchFamily="2" charset="2"/>
              <a:buChar char="q"/>
              <a:defRPr/>
            </a:pPr>
            <a:r>
              <a:rPr lang="en-US" altLang="en-US" sz="1600" b="1" i="1" dirty="0" err="1">
                <a:ea typeface="ＭＳ Ｐゴシック" panose="020B0600070205080204" pitchFamily="34" charset="-128"/>
              </a:rPr>
              <a:t>Iustitia</a:t>
            </a:r>
            <a:r>
              <a:rPr lang="en-US" altLang="en-US" sz="1600" b="1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i="1" dirty="0" err="1">
                <a:ea typeface="ＭＳ Ｐゴシック" panose="020B0600070205080204" pitchFamily="34" charset="-128"/>
              </a:rPr>
              <a:t>Protectiva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Keadilan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Protektif</a:t>
            </a:r>
            <a:r>
              <a:rPr lang="en-US" altLang="en-US" sz="1600" dirty="0">
                <a:ea typeface="ＭＳ Ｐゴシック" panose="020B0600070205080204" pitchFamily="34" charset="-128"/>
              </a:rPr>
              <a:t>)</a:t>
            </a:r>
          </a:p>
          <a:p>
            <a:pPr marL="719138" indent="-352425" algn="just">
              <a:buFont typeface="Wingdings" pitchFamily="2" charset="2"/>
              <a:buChar char="²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Diekspresikan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pemberian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pengayoman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baik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kepada</a:t>
            </a:r>
            <a:r>
              <a:rPr lang="en-US" altLang="en-US" sz="1600" dirty="0">
                <a:ea typeface="ＭＳ Ｐゴシック" panose="020B0600070205080204" pitchFamily="34" charset="-128"/>
              </a:rPr>
              <a:t> manusia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pribadi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menciptakan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bona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communia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kesejahteraan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umum</a:t>
            </a:r>
            <a:r>
              <a:rPr lang="en-US" altLang="en-US" sz="1600" dirty="0">
                <a:ea typeface="ＭＳ Ｐゴシック" panose="020B0600070205080204" pitchFamily="34" charset="-128"/>
              </a:rPr>
              <a:t>),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sehingga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kebudayaannya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makin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maju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sejahtera</a:t>
            </a:r>
            <a:r>
              <a:rPr lang="en-US" altLang="en-US" sz="1600" dirty="0">
                <a:ea typeface="ＭＳ Ｐゴシック" panose="020B0600070205080204" pitchFamily="34" charset="-128"/>
              </a:rPr>
              <a:t>.</a:t>
            </a:r>
          </a:p>
          <a:p>
            <a:pPr marL="719138" indent="-352425" algn="just">
              <a:buFont typeface="Wingdings" pitchFamily="2" charset="2"/>
              <a:buChar char="²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Tolok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ukurnya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: HAM,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melanggar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hak</a:t>
            </a:r>
            <a:r>
              <a:rPr lang="en-US" altLang="en-US" sz="1600" dirty="0">
                <a:ea typeface="ＭＳ Ｐゴシック" panose="020B0600070205080204" pitchFamily="34" charset="-128"/>
              </a:rPr>
              <a:t> orang lain. 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Artinya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: manusia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pribadi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harus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bekerja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sama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membatasi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kebebasan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kesewenang-wenangan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demi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tercapainya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kesejahteraan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umum</a:t>
            </a:r>
            <a:r>
              <a:rPr lang="en-US" altLang="en-US" sz="1600" dirty="0">
                <a:ea typeface="ＭＳ Ｐゴシック" panose="020B0600070205080204" pitchFamily="34" charset="-128"/>
              </a:rPr>
              <a:t>.</a:t>
            </a:r>
          </a:p>
          <a:p>
            <a:pPr marL="366713" indent="-366713" algn="just">
              <a:buFont typeface="Wingdings" pitchFamily="2" charset="2"/>
              <a:buChar char="q"/>
              <a:defRPr/>
            </a:pPr>
            <a:r>
              <a:rPr lang="en-US" altLang="en-US" sz="1600" b="1" i="1" dirty="0" err="1">
                <a:ea typeface="ＭＳ Ｐゴシック" panose="020B0600070205080204" pitchFamily="34" charset="-128"/>
              </a:rPr>
              <a:t>Iustitia</a:t>
            </a:r>
            <a:r>
              <a:rPr lang="en-US" altLang="en-US" sz="1600" b="1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i="1" dirty="0" err="1">
                <a:ea typeface="ＭＳ Ｐゴシック" panose="020B0600070205080204" pitchFamily="34" charset="-128"/>
              </a:rPr>
              <a:t>Legalis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>
                <a:ea typeface="ＭＳ Ｐゴシック" panose="020B0600070205080204" pitchFamily="34" charset="-128"/>
              </a:rPr>
              <a:t>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Keadilan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) /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Kedilan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Generalis</a:t>
            </a:r>
            <a:endParaRPr lang="en-US" altLang="en-US" sz="1600" dirty="0">
              <a:ea typeface="ＭＳ Ｐゴシック" panose="020B0600070205080204" pitchFamily="34" charset="-128"/>
            </a:endParaRPr>
          </a:p>
          <a:p>
            <a:pPr marL="719138" indent="-352425" algn="just">
              <a:buFont typeface="Wingdings" pitchFamily="2" charset="2"/>
              <a:buChar char="²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Diekspresikan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berlaku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semuanya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,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menjadi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subyek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keadilan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komunitas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siapa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undang-undang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itu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berlaku</a:t>
            </a:r>
            <a:r>
              <a:rPr lang="en-US" altLang="en-US" sz="1600" dirty="0">
                <a:ea typeface="ＭＳ Ｐゴシック" panose="020B0600070205080204" pitchFamily="34" charset="-128"/>
              </a:rPr>
              <a:t>.</a:t>
            </a:r>
          </a:p>
          <a:p>
            <a:pPr marL="719138" indent="-352425" algn="just">
              <a:buFont typeface="Wingdings" pitchFamily="2" charset="2"/>
              <a:buChar char="²"/>
              <a:defRPr/>
            </a:pP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Tolok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ukurnya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: </a:t>
            </a:r>
            <a:r>
              <a:rPr lang="en-US" altLang="en-US" sz="1600" i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wettelijk</a:t>
            </a:r>
            <a:r>
              <a:rPr lang="en-US" altLang="en-US" sz="1600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rechtsvardigheid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(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keabsahan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undang-undang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)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atau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asas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legalitas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 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Artinya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: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berhak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memiliki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undang-undang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baik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penguasa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maupun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wajib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mentaati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undang-undang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demi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tercapainya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kesejahteraan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</a:t>
            </a:r>
          </a:p>
          <a:p>
            <a:pPr marL="0" indent="0" algn="just">
              <a:defRPr/>
            </a:pPr>
            <a:endParaRPr lang="en-US" altLang="en-US" sz="1100" dirty="0">
              <a:ea typeface="ＭＳ Ｐゴシック" panose="020B0600070205080204" pitchFamily="34" charset="-128"/>
            </a:endParaRPr>
          </a:p>
        </p:txBody>
      </p:sp>
      <p:pic>
        <p:nvPicPr>
          <p:cNvPr id="246787" name="Picture 1">
            <a:extLst>
              <a:ext uri="{FF2B5EF4-FFF2-40B4-BE49-F238E27FC236}">
                <a16:creationId xmlns:a16="http://schemas.microsoft.com/office/drawing/2014/main" id="{A24D3C13-690D-B340-A425-6BB0F2302B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138" y="2016125"/>
            <a:ext cx="1363662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CBB06D8F-0557-4122-9549-21469ECEE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8961" name="Title 1">
            <a:extLst>
              <a:ext uri="{FF2B5EF4-FFF2-40B4-BE49-F238E27FC236}">
                <a16:creationId xmlns:a16="http://schemas.microsoft.com/office/drawing/2014/main" id="{50CE1303-7BC8-A040-BFA8-2C2C71B24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438"/>
            <a:ext cx="7562193" cy="436562"/>
          </a:xfrm>
        </p:spPr>
        <p:txBody>
          <a:bodyPr/>
          <a:lstStyle/>
          <a:p>
            <a:pPr algn="r">
              <a:defRPr/>
            </a:pPr>
            <a:r>
              <a:rPr lang="en-US" altLang="en-US" sz="2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h</a:t>
            </a:r>
            <a:r>
              <a:rPr lang="id-ID" altLang="en-US" sz="2400" b="1" dirty="0" err="1">
                <a:solidFill>
                  <a:srgbClr val="FF0000"/>
                </a:solidFill>
                <a:ea typeface="ＭＳ Ｐゴシック" panose="020B0600070205080204" pitchFamily="34" charset="-128"/>
              </a:rPr>
              <a:t>ukum</a:t>
            </a:r>
            <a:r>
              <a:rPr lang="id-ID" altLang="en-US" sz="2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id-ID" altLang="en-US" sz="2400" b="1" dirty="0">
                <a:ea typeface="ＭＳ Ｐゴシック" panose="020B0600070205080204" pitchFamily="34" charset="-128"/>
              </a:rPr>
              <a:t>dan </a:t>
            </a:r>
            <a:r>
              <a:rPr lang="en-US" altLang="en-US" sz="2400" b="1" dirty="0">
                <a:solidFill>
                  <a:schemeClr val="bg2">
                    <a:lumMod val="50000"/>
                  </a:schemeClr>
                </a:solidFill>
                <a:ea typeface="ＭＳ Ｐゴシック" panose="020B0600070205080204" pitchFamily="34" charset="-128"/>
              </a:rPr>
              <a:t>k</a:t>
            </a:r>
            <a:r>
              <a:rPr lang="id-ID" altLang="en-US" sz="2400" b="1" dirty="0" err="1">
                <a:solidFill>
                  <a:schemeClr val="bg2">
                    <a:lumMod val="50000"/>
                  </a:schemeClr>
                </a:solidFill>
                <a:ea typeface="ＭＳ Ｐゴシック" panose="020B0600070205080204" pitchFamily="34" charset="-128"/>
              </a:rPr>
              <a:t>ekuasaan</a:t>
            </a:r>
            <a:endParaRPr lang="en-US" altLang="en-US" sz="2400" b="1" dirty="0">
              <a:solidFill>
                <a:schemeClr val="bg2">
                  <a:lumMod val="50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68962" name="Content Placeholder 2">
            <a:extLst>
              <a:ext uri="{FF2B5EF4-FFF2-40B4-BE49-F238E27FC236}">
                <a16:creationId xmlns:a16="http://schemas.microsoft.com/office/drawing/2014/main" id="{FEF1D62F-B087-5845-A824-AB75890F3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88276"/>
            <a:ext cx="8229600" cy="5996699"/>
          </a:xfrm>
        </p:spPr>
        <p:txBody>
          <a:bodyPr/>
          <a:lstStyle/>
          <a:p>
            <a:pPr algn="just">
              <a:buFont typeface="Wingdings" pitchFamily="2" charset="2"/>
              <a:buChar char="Ø"/>
              <a:defRPr/>
            </a:pPr>
            <a:r>
              <a:rPr lang="en-US" altLang="en-US" sz="1400" dirty="0" err="1">
                <a:ea typeface="ＭＳ Ｐゴシック" panose="020B0600070205080204" pitchFamily="34" charset="-128"/>
              </a:rPr>
              <a:t>Dirumuskan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secara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singkat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adagium</a:t>
            </a:r>
            <a:r>
              <a:rPr lang="en-US" altLang="en-US" sz="14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ditulis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oleh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b="1" dirty="0">
                <a:ea typeface="ＭＳ Ｐゴシック" panose="020B0600070205080204" pitchFamily="34" charset="-128"/>
              </a:rPr>
              <a:t>Blaise Pascal </a:t>
            </a:r>
            <a:r>
              <a:rPr lang="en-US" altLang="en-US" sz="1400" dirty="0">
                <a:ea typeface="ＭＳ Ｐゴシック" panose="020B0600070205080204" pitchFamily="34" charset="-128"/>
              </a:rPr>
              <a:t>: “</a:t>
            </a:r>
            <a:r>
              <a:rPr lang="en-US" altLang="ja-JP" sz="1400" b="1" dirty="0" err="1">
                <a:ea typeface="ＭＳ Ｐゴシック" panose="020B0600070205080204" pitchFamily="34" charset="-128"/>
              </a:rPr>
              <a:t>Hukum</a:t>
            </a:r>
            <a:r>
              <a:rPr lang="en-US" altLang="ja-JP" sz="14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400" b="1" dirty="0" err="1">
                <a:ea typeface="ＭＳ Ｐゴシック" panose="020B0600070205080204" pitchFamily="34" charset="-128"/>
              </a:rPr>
              <a:t>tanpa</a:t>
            </a:r>
            <a:r>
              <a:rPr lang="en-US" altLang="ja-JP" sz="14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400" b="1" dirty="0" err="1">
                <a:ea typeface="ＭＳ Ｐゴシック" panose="020B0600070205080204" pitchFamily="34" charset="-128"/>
              </a:rPr>
              <a:t>Kekuasaan</a:t>
            </a:r>
            <a:r>
              <a:rPr lang="en-US" altLang="ja-JP" sz="14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400" b="1" dirty="0" err="1">
                <a:ea typeface="ＭＳ Ｐゴシック" panose="020B0600070205080204" pitchFamily="34" charset="-128"/>
              </a:rPr>
              <a:t>adalah</a:t>
            </a:r>
            <a:r>
              <a:rPr lang="en-US" altLang="ja-JP" sz="14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400" b="1" dirty="0" err="1">
                <a:ea typeface="ＭＳ Ｐゴシック" panose="020B0600070205080204" pitchFamily="34" charset="-128"/>
              </a:rPr>
              <a:t>angan-angan</a:t>
            </a:r>
            <a:r>
              <a:rPr lang="en-US" altLang="ja-JP" sz="1400" b="1" dirty="0">
                <a:ea typeface="ＭＳ Ｐゴシック" panose="020B0600070205080204" pitchFamily="34" charset="-128"/>
              </a:rPr>
              <a:t>…, </a:t>
            </a:r>
            <a:r>
              <a:rPr lang="en-US" altLang="ja-JP" sz="1400" b="1" dirty="0" err="1">
                <a:ea typeface="ＭＳ Ｐゴシック" panose="020B0600070205080204" pitchFamily="34" charset="-128"/>
              </a:rPr>
              <a:t>Kekuasaan</a:t>
            </a:r>
            <a:r>
              <a:rPr lang="en-US" altLang="ja-JP" sz="14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400" b="1" dirty="0" err="1">
                <a:ea typeface="ＭＳ Ｐゴシック" panose="020B0600070205080204" pitchFamily="34" charset="-128"/>
              </a:rPr>
              <a:t>tanpa</a:t>
            </a:r>
            <a:r>
              <a:rPr lang="en-US" altLang="ja-JP" sz="14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400" b="1" dirty="0" err="1">
                <a:ea typeface="ＭＳ Ｐゴシック" panose="020B0600070205080204" pitchFamily="34" charset="-128"/>
              </a:rPr>
              <a:t>Hukum</a:t>
            </a:r>
            <a:r>
              <a:rPr lang="en-US" altLang="ja-JP" sz="14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400" b="1" dirty="0" err="1">
                <a:ea typeface="ＭＳ Ｐゴシック" panose="020B0600070205080204" pitchFamily="34" charset="-128"/>
              </a:rPr>
              <a:t>adalah</a:t>
            </a:r>
            <a:r>
              <a:rPr lang="en-US" altLang="ja-JP" sz="1400" b="1" dirty="0">
                <a:ea typeface="ＭＳ Ｐゴシック" panose="020B0600070205080204" pitchFamily="34" charset="-128"/>
              </a:rPr>
              <a:t> </a:t>
            </a:r>
            <a:r>
              <a:rPr lang="en-US" altLang="ja-JP" sz="1400" b="1" dirty="0" err="1">
                <a:ea typeface="ＭＳ Ｐゴシック" panose="020B0600070205080204" pitchFamily="34" charset="-128"/>
              </a:rPr>
              <a:t>kelaliman</a:t>
            </a:r>
            <a:r>
              <a:rPr lang="en-US" altLang="ja-JP" sz="1400" b="1" dirty="0">
                <a:ea typeface="ＭＳ Ｐゴシック" panose="020B0600070205080204" pitchFamily="34" charset="-128"/>
              </a:rPr>
              <a:t>…</a:t>
            </a:r>
            <a:r>
              <a:rPr lang="en-US" altLang="en-US" sz="1400" dirty="0">
                <a:ea typeface="ＭＳ Ｐゴシック" panose="020B0600070205080204" pitchFamily="34" charset="-128"/>
              </a:rPr>
              <a:t>”</a:t>
            </a:r>
            <a:r>
              <a:rPr lang="en-US" altLang="ja-JP" sz="1400" dirty="0">
                <a:ea typeface="ＭＳ Ｐゴシック" panose="020B0600070205080204" pitchFamily="34" charset="-128"/>
              </a:rPr>
              <a:t>.  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en-US" altLang="en-US" sz="1400" dirty="0">
              <a:ea typeface="ＭＳ Ｐゴシック" panose="020B0600070205080204" pitchFamily="34" charset="-128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en-US" altLang="en-US" sz="1400" dirty="0">
              <a:ea typeface="ＭＳ Ｐゴシック" panose="020B0600070205080204" pitchFamily="34" charset="-128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en-US" altLang="en-US" sz="1400" dirty="0">
              <a:ea typeface="ＭＳ Ｐゴシック" panose="020B0600070205080204" pitchFamily="34" charset="-128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en-US" altLang="en-US" sz="14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400" dirty="0">
              <a:ea typeface="ＭＳ Ｐゴシック" panose="020B0600070205080204" pitchFamily="34" charset="-128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Di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satu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sisi</a:t>
            </a:r>
            <a:r>
              <a:rPr lang="en-US" altLang="en-US" sz="1400" dirty="0">
                <a:ea typeface="ＭＳ Ｐゴシック" panose="020B0600070205080204" pitchFamily="34" charset="-128"/>
              </a:rPr>
              <a:t>,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diperlukan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hal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penegakkan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ea typeface="ＭＳ Ｐゴシック" panose="020B0600070205080204" pitchFamily="34" charset="-128"/>
              </a:rPr>
              <a:t>.  Hal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ini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terkait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sifat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norma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memaksa</a:t>
            </a:r>
            <a:r>
              <a:rPr lang="en-US" altLang="en-US" sz="1400" dirty="0">
                <a:ea typeface="ＭＳ Ｐゴシック" panose="020B0600070205080204" pitchFamily="34" charset="-128"/>
              </a:rPr>
              <a:t>, yang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berbeda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norma-norma</a:t>
            </a:r>
            <a:r>
              <a:rPr lang="en-US" altLang="en-US" sz="1400" dirty="0">
                <a:ea typeface="ＭＳ Ｐゴシック" panose="020B0600070205080204" pitchFamily="34" charset="-128"/>
              </a:rPr>
              <a:t> lain. 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akan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makin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berkurang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perannya</a:t>
            </a:r>
            <a:r>
              <a:rPr lang="en-US" altLang="en-US" sz="1400" dirty="0">
                <a:ea typeface="ＭＳ Ｐゴシック" panose="020B0600070205080204" pitchFamily="34" charset="-128"/>
              </a:rPr>
              <a:t>,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jika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masyarakatnya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semakin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memiliki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kesadaran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ea typeface="ＭＳ Ｐゴシック" panose="020B0600070205080204" pitchFamily="34" charset="-128"/>
              </a:rPr>
              <a:t>.  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en-US" altLang="en-US" sz="1400" dirty="0">
              <a:ea typeface="ＭＳ Ｐゴシック" panose="020B0600070205080204" pitchFamily="34" charset="-128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en-US" altLang="en-US" sz="1400" dirty="0">
              <a:ea typeface="ＭＳ Ｐゴシック" panose="020B0600070205080204" pitchFamily="34" charset="-128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en-US" altLang="en-US" sz="14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400" dirty="0">
              <a:ea typeface="ＭＳ Ｐゴシック" panose="020B0600070205080204" pitchFamily="34" charset="-128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Di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sisi</a:t>
            </a:r>
            <a:r>
              <a:rPr lang="en-US" altLang="en-US" sz="1400" dirty="0">
                <a:ea typeface="ＭＳ Ｐゴシック" panose="020B0600070205080204" pitchFamily="34" charset="-128"/>
              </a:rPr>
              <a:t> lain,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haruslah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sumber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400" dirty="0">
                <a:ea typeface="ＭＳ Ｐゴシック" panose="020B0600070205080204" pitchFamily="34" charset="-128"/>
              </a:rPr>
              <a:t> / yang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melandasi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(yang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berguna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memberikan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otoritas</a:t>
            </a:r>
            <a:r>
              <a:rPr lang="en-US" altLang="en-US" sz="1400" dirty="0">
                <a:ea typeface="ＭＳ Ｐゴシック" panose="020B0600070205080204" pitchFamily="34" charset="-128"/>
              </a:rPr>
              <a:t> formal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atau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wewenang</a:t>
            </a:r>
            <a:r>
              <a:rPr lang="en-US" altLang="en-US" sz="1400" dirty="0">
                <a:ea typeface="ＭＳ Ｐゴシック" panose="020B0600070205080204" pitchFamily="34" charset="-128"/>
              </a:rPr>
              <a:t>)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haruslah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4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ea typeface="ＭＳ Ｐゴシック" panose="020B0600070205080204" pitchFamily="34" charset="-128"/>
              </a:rPr>
              <a:t>pembatas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itu</a:t>
            </a:r>
            <a:r>
              <a:rPr lang="en-US" altLang="en-US" sz="1400" dirty="0">
                <a:ea typeface="ＭＳ Ｐゴシック" panose="020B0600070205080204" pitchFamily="34" charset="-128"/>
              </a:rPr>
              <a:t>.  Hal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ini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lepas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karakter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sebagaimana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adagium</a:t>
            </a:r>
            <a:r>
              <a:rPr lang="en-US" altLang="en-US" sz="14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disampaikan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oleh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b="1" dirty="0">
                <a:ea typeface="ＭＳ Ｐゴシック" panose="020B0600070205080204" pitchFamily="34" charset="-128"/>
              </a:rPr>
              <a:t>LORD ACTON</a:t>
            </a:r>
            <a:r>
              <a:rPr lang="en-US" altLang="en-US" sz="1400" dirty="0">
                <a:ea typeface="ＭＳ Ｐゴシック" panose="020B0600070205080204" pitchFamily="34" charset="-128"/>
              </a:rPr>
              <a:t>: “</a:t>
            </a:r>
            <a:r>
              <a:rPr lang="en-US" altLang="en-US" sz="1400" b="1" i="1" dirty="0">
                <a:ea typeface="ＭＳ Ｐゴシック" panose="020B0600070205080204" pitchFamily="34" charset="-128"/>
              </a:rPr>
              <a:t>Power tends to corrupt, absolutely power corrupt </a:t>
            </a:r>
            <a:r>
              <a:rPr lang="en-US" altLang="en-US" sz="1400" b="1" i="1" dirty="0" err="1">
                <a:ea typeface="ＭＳ Ｐゴシック" panose="020B0600070205080204" pitchFamily="34" charset="-128"/>
              </a:rPr>
              <a:t>absoutely</a:t>
            </a:r>
            <a:r>
              <a:rPr lang="en-US" altLang="en-US" sz="1400" dirty="0">
                <a:ea typeface="ＭＳ Ｐゴシック" panose="020B0600070205080204" pitchFamily="34" charset="-128"/>
              </a:rPr>
              <a:t>”. 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Bila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hal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ini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dilanggar</a:t>
            </a:r>
            <a:r>
              <a:rPr lang="en-US" altLang="en-US" sz="1400" dirty="0">
                <a:ea typeface="ＭＳ Ｐゴシック" panose="020B0600070205080204" pitchFamily="34" charset="-128"/>
              </a:rPr>
              <a:t>,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maka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akan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terjadi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penyalahgunaan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(</a:t>
            </a:r>
            <a:r>
              <a:rPr lang="en-US" altLang="en-US" sz="1400" i="1" dirty="0">
                <a:ea typeface="ＭＳ Ｐゴシック" panose="020B0600070205080204" pitchFamily="34" charset="-128"/>
              </a:rPr>
              <a:t>abuse of power</a:t>
            </a:r>
            <a:r>
              <a:rPr lang="en-US" altLang="en-US" sz="1400" dirty="0">
                <a:ea typeface="ＭＳ Ｐゴシック" panose="020B0600070205080204" pitchFamily="34" charset="-128"/>
              </a:rPr>
              <a:t>);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akibatnya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ditundukkan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di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bawah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400" dirty="0">
                <a:ea typeface="ＭＳ Ｐゴシック" panose="020B0600070205080204" pitchFamily="34" charset="-128"/>
              </a:rPr>
              <a:t>.  NKRI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negara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ea typeface="ＭＳ Ｐゴシック" panose="020B0600070205080204" pitchFamily="34" charset="-128"/>
              </a:rPr>
              <a:t>,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konsekuensinya</a:t>
            </a:r>
            <a:r>
              <a:rPr lang="en-US" altLang="en-US" sz="1400" dirty="0">
                <a:ea typeface="ＭＳ Ｐゴシック" panose="020B0600070205080204" pitchFamily="34" charset="-128"/>
              </a:rPr>
              <a:t>: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harus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tunduk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ea typeface="ＭＳ Ｐゴシック" panose="020B0600070205080204" pitchFamily="34" charset="-128"/>
              </a:rPr>
              <a:t>.  Oleh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karenanya</a:t>
            </a:r>
            <a:r>
              <a:rPr lang="en-US" altLang="en-US" sz="1400" dirty="0">
                <a:ea typeface="ＭＳ Ｐゴシック" panose="020B0600070205080204" pitchFamily="34" charset="-128"/>
              </a:rPr>
              <a:t>,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termasuk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sanksi</a:t>
            </a:r>
            <a:r>
              <a:rPr lang="en-US" altLang="en-US" sz="1400" dirty="0">
                <a:ea typeface="ＭＳ Ｐゴシック" panose="020B0600070205080204" pitchFamily="34" charset="-128"/>
              </a:rPr>
              <a:t>,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prosedur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penegakkan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ea typeface="ＭＳ Ｐゴシック" panose="020B0600070205080204" pitchFamily="34" charset="-128"/>
              </a:rPr>
              <a:t>,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institusi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pemegang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400" dirty="0">
                <a:ea typeface="ＭＳ Ｐゴシック" panose="020B0600070205080204" pitchFamily="34" charset="-128"/>
              </a:rPr>
              <a:t>,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ea typeface="ＭＳ Ｐゴシック" panose="020B0600070205080204" pitchFamily="34" charset="-128"/>
              </a:rPr>
              <a:t>penggunaan</a:t>
            </a:r>
            <a:r>
              <a:rPr lang="en-US" altLang="en-US" sz="1400" dirty="0"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kekuasaan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apapun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harus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secara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eksplisit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diatur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dalam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kaidah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positif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en-US" altLang="en-US" sz="14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en-US" altLang="en-US" sz="14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Sumber</a:t>
            </a:r>
            <a:r>
              <a:rPr lang="en-US" altLang="en-US" sz="14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kekuasaan</a:t>
            </a:r>
            <a:r>
              <a:rPr lang="en-US" altLang="en-US" sz="14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selain</a:t>
            </a:r>
            <a:r>
              <a:rPr lang="en-US" altLang="en-US" sz="1400" u="sng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u="sng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Hukum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adalah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: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kekuatan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fisik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kekuatan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ekonomi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atau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harta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kekayaan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wibawa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(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kejujuran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moral yang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tinggi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pengetahuan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).</a:t>
            </a: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</p:txBody>
      </p:sp>
      <p:pic>
        <p:nvPicPr>
          <p:cNvPr id="253955" name="Picture 1">
            <a:extLst>
              <a:ext uri="{FF2B5EF4-FFF2-40B4-BE49-F238E27FC236}">
                <a16:creationId xmlns:a16="http://schemas.microsoft.com/office/drawing/2014/main" id="{6600E20D-A1B6-3143-B9D1-D457D51D4B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288" y="1174750"/>
            <a:ext cx="1222375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3956" name="Picture 2">
            <a:extLst>
              <a:ext uri="{FF2B5EF4-FFF2-40B4-BE49-F238E27FC236}">
                <a16:creationId xmlns:a16="http://schemas.microsoft.com/office/drawing/2014/main" id="{FCB3EA40-63B7-CE42-8D72-73935DB635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288" y="3051175"/>
            <a:ext cx="9398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17369</TotalTime>
  <Words>2611</Words>
  <Application>Microsoft Office PowerPoint</Application>
  <PresentationFormat>On-screen Show (4:3)</PresentationFormat>
  <Paragraphs>191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Herculanum</vt:lpstr>
      <vt:lpstr>Lucida Calligraphy</vt:lpstr>
      <vt:lpstr>Papyrus</vt:lpstr>
      <vt:lpstr>Wingdings</vt:lpstr>
      <vt:lpstr>Office Theme</vt:lpstr>
      <vt:lpstr>PowerPoint Presentation</vt:lpstr>
      <vt:lpstr>hakikat hukum </vt:lpstr>
      <vt:lpstr>hakikat hukum </vt:lpstr>
      <vt:lpstr>tujuan hukum</vt:lpstr>
      <vt:lpstr>tujuan hukum</vt:lpstr>
      <vt:lpstr>hukum dan moral </vt:lpstr>
      <vt:lpstr>hukum dan keadilan</vt:lpstr>
      <vt:lpstr>hukum dan keadilan</vt:lpstr>
      <vt:lpstr>hukum dan kekuasaan</vt:lpstr>
      <vt:lpstr>mengapa orang mentaati hukum ?</vt:lpstr>
      <vt:lpstr>PowerPoint Presentation</vt:lpstr>
      <vt:lpstr> penghukuman yang legal (mengapa negara berhak menghukum?) [Disimpulkan dari  I Dewa Gede Atmadja, Filsafat Hukum-Dimensi Tematis dan Historis, Setara Press (Kelompok Penerbit Intrans), Malang-jawa Timur, 2013; 110- 116.] </vt:lpstr>
      <vt:lpstr>PowerPoint Presentation</vt:lpstr>
      <vt:lpstr>PowerPoint Presentation</vt:lpstr>
      <vt:lpstr>        bagaimana dengan  h u k u m a n  m a t i  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Filsafat  Hukum</dc:title>
  <dc:creator>Agus Setiawan</dc:creator>
  <cp:lastModifiedBy>demson tiopan</cp:lastModifiedBy>
  <cp:revision>757</cp:revision>
  <dcterms:created xsi:type="dcterms:W3CDTF">2015-07-03T07:15:25Z</dcterms:created>
  <dcterms:modified xsi:type="dcterms:W3CDTF">2023-09-20T06:57:09Z</dcterms:modified>
</cp:coreProperties>
</file>