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Matematika" TargetMode="External"/><Relationship Id="rId7" Type="http://schemas.openxmlformats.org/officeDocument/2006/relationships/hyperlink" Target="https://id.wikipedia.org/wiki/Bilangan_riil" TargetMode="External"/><Relationship Id="rId2" Type="http://schemas.openxmlformats.org/officeDocument/2006/relationships/hyperlink" Target="https://id.wikipedia.org/wiki/Prose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d.wikipedia.org/wiki/Fungsi" TargetMode="External"/><Relationship Id="rId5" Type="http://schemas.openxmlformats.org/officeDocument/2006/relationships/hyperlink" Target="https://id.wikipedia.org/wiki/Maximal" TargetMode="External"/><Relationship Id="rId4" Type="http://schemas.openxmlformats.org/officeDocument/2006/relationships/hyperlink" Target="https://id.wikipedia.org/w/index.php?title=Minimal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PENDAHULUAN</a:t>
            </a:r>
            <a:br>
              <a:rPr lang="en-US" dirty="0"/>
            </a:br>
            <a:r>
              <a:rPr lang="en-US" dirty="0"/>
              <a:t>OPTIMASI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91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0878" y="533400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Langkah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carilah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titik-titik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kritis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Titik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stasioner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L’= -2x-10=0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X= -5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bernilai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negatif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x=5 y=10-x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y=10-5 y=5.</a:t>
            </a: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x=5m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y=5m, 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panjang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kandang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= (x+40) = (5+40) = 45 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lebar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kandang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(y+20) = (5+20)=25.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kandang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kandang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maksimum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45m x 25m</a:t>
            </a:r>
          </a:p>
        </p:txBody>
      </p:sp>
    </p:spTree>
    <p:extLst>
      <p:ext uri="{BB962C8B-B14F-4D97-AF65-F5344CB8AC3E}">
        <p14:creationId xmlns:p14="http://schemas.microsoft.com/office/powerpoint/2010/main" val="1443493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62000" y="457200"/>
            <a:ext cx="7279247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Contoh 2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Sebuah pancuran atap logam mempunyai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sisi 3 cm dan alas mendatar 3cm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 alas mendatar 3 cm, sisi-sisi membuat sudut sama besar 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 </a:t>
            </a: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dengan alas</a:t>
            </a:r>
            <a:r>
              <a:rPr kumimoji="0" lang="sv-S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Berapa seharusnya 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 </a:t>
            </a: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agar memaksimumkan kapasitas penempung pancuran atap?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Petunjuk :0≤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θ </a:t>
            </a: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≤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</a:t>
            </a: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/2.</a:t>
            </a:r>
            <a:endParaRPr kumimoji="0" lang="sv-S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Object 2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7" r="-403" b="-3874"/>
          <a:stretch>
            <a:fillRect/>
          </a:stretch>
        </p:blipFill>
        <p:spPr bwMode="auto">
          <a:xfrm>
            <a:off x="1229629" y="3733800"/>
            <a:ext cx="6828183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726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5130" y="990600"/>
            <a:ext cx="7391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Langkah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1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tentukan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persamaan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menganalisa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L=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garis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sejajar.tinggi.1/2</a:t>
            </a:r>
          </a:p>
          <a:p>
            <a:r>
              <a:rPr lang="id-ID" sz="2400" dirty="0">
                <a:latin typeface="Arial" pitchFamily="34" charset="0"/>
                <a:cs typeface="Arial" pitchFamily="34" charset="0"/>
              </a:rPr>
              <a:t>L= (3+3+ 3cos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+3cos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).3sin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.1/2</a:t>
            </a:r>
            <a:r>
              <a:rPr lang="id-ID" sz="2400" i="1" dirty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id-ID" sz="2400" dirty="0">
                <a:latin typeface="Arial" pitchFamily="34" charset="0"/>
                <a:cs typeface="Arial" pitchFamily="34" charset="0"/>
              </a:rPr>
              <a:t>L= (6+ 6cos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).3sin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.1/2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id-ID" sz="2400" dirty="0">
                <a:latin typeface="Arial" pitchFamily="34" charset="0"/>
                <a:cs typeface="Arial" pitchFamily="34" charset="0"/>
              </a:rPr>
              <a:t>L= 9 sin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 + 9cos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sin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id-ID" sz="2400" dirty="0">
                <a:latin typeface="Arial" pitchFamily="34" charset="0"/>
                <a:cs typeface="Arial" pitchFamily="34" charset="0"/>
              </a:rPr>
              <a:t>L= sin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 + 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sin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65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7443" y="6858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Langkah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2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carilah-titik-titik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kritis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0 ≤</a:t>
            </a:r>
            <a:r>
              <a:rPr lang="el-GR" sz="2400" i="1" dirty="0">
                <a:latin typeface="Arial" pitchFamily="34" charset="0"/>
                <a:cs typeface="Arial" pitchFamily="34" charset="0"/>
              </a:rPr>
              <a:t> θ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≤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/2 )</a:t>
            </a: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Titik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stasioner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L’=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θ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+ (cos²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- sin²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id-ID" sz="2400" dirty="0">
                <a:latin typeface="Arial" pitchFamily="34" charset="0"/>
                <a:cs typeface="Arial" pitchFamily="34" charset="0"/>
              </a:rPr>
              <a:t>L’= 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 + cos²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 – (1 - cos²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L’=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θ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+ 2cos²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–1= 0</a:t>
            </a:r>
          </a:p>
          <a:p>
            <a:r>
              <a:rPr lang="id-ID" sz="2400" dirty="0">
                <a:latin typeface="Arial" pitchFamily="34" charset="0"/>
                <a:cs typeface="Arial" pitchFamily="34" charset="0"/>
              </a:rPr>
              <a:t>(2cos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 - 1).(cos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 + 1)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id-ID" sz="2400" dirty="0">
                <a:latin typeface="Arial" pitchFamily="34" charset="0"/>
                <a:cs typeface="Arial" pitchFamily="34" charset="0"/>
              </a:rPr>
              <a:t> 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=1/2 dan cos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=-1, maka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= 60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˚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 =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π</a:t>
            </a:r>
            <a:r>
              <a:rPr lang="id-ID" sz="2400" b="1" dirty="0">
                <a:latin typeface="Arial" pitchFamily="34" charset="0"/>
                <a:cs typeface="Arial" pitchFamily="34" charset="0"/>
              </a:rPr>
              <a:t>/3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dan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= 180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˚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 =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 π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id-ID" sz="2400" dirty="0">
                <a:latin typeface="Arial" pitchFamily="34" charset="0"/>
                <a:cs typeface="Arial" pitchFamily="34" charset="0"/>
              </a:rPr>
              <a:t>dan </a:t>
            </a:r>
            <a:r>
              <a:rPr lang="el-GR" sz="2400" i="1" dirty="0">
                <a:latin typeface="Arial" pitchFamily="34" charset="0"/>
                <a:cs typeface="Arial" pitchFamily="34" charset="0"/>
              </a:rPr>
              <a:t>θ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yang memenuhi syarat adalah</a:t>
            </a:r>
            <a:r>
              <a:rPr lang="id-ID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60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˚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=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π</a:t>
            </a:r>
            <a:r>
              <a:rPr lang="id-ID" sz="2400" b="1" dirty="0">
                <a:latin typeface="Arial" pitchFamily="34" charset="0"/>
                <a:cs typeface="Arial" pitchFamily="34" charset="0"/>
              </a:rPr>
              <a:t>/3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Jadi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titik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kritisnya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π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/3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Jadi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i="1" dirty="0">
                <a:latin typeface="Arial" pitchFamily="34" charset="0"/>
                <a:cs typeface="Arial" pitchFamily="34" charset="0"/>
              </a:rPr>
              <a:t>θ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memaksimumkan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kapasitas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penempung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pancuran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atap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/3 </a:t>
            </a:r>
          </a:p>
        </p:txBody>
      </p:sp>
    </p:spTree>
    <p:extLst>
      <p:ext uri="{BB962C8B-B14F-4D97-AF65-F5344CB8AC3E}">
        <p14:creationId xmlns:p14="http://schemas.microsoft.com/office/powerpoint/2010/main" val="83188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096" y="990600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b="1" dirty="0" err="1"/>
              <a:t>Optimisasi</a:t>
            </a:r>
            <a:r>
              <a:rPr lang="en-US" sz="2800" dirty="0"/>
              <a:t>  </a:t>
            </a:r>
            <a:r>
              <a:rPr lang="en-US" sz="2800" dirty="0" err="1" smtClean="0"/>
              <a:t>ialah</a:t>
            </a:r>
            <a:r>
              <a:rPr lang="en-US" sz="2800" dirty="0" smtClean="0"/>
              <a:t> </a:t>
            </a:r>
            <a:r>
              <a:rPr lang="en-US" sz="2800" dirty="0" err="1"/>
              <a:t>suatu</a:t>
            </a:r>
            <a:r>
              <a:rPr lang="en-US" sz="2800" dirty="0"/>
              <a:t> </a:t>
            </a:r>
            <a:r>
              <a:rPr lang="en-US" sz="2800" dirty="0">
                <a:hlinkClick r:id="rId2" tooltip="Proses"/>
              </a:rPr>
              <a:t>proses</a:t>
            </a:r>
            <a:r>
              <a:rPr lang="en-US" sz="2800" dirty="0"/>
              <a:t> 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yang </a:t>
            </a:r>
            <a:r>
              <a:rPr lang="en-US" sz="2800" dirty="0" smtClean="0"/>
              <a:t>ideal </a:t>
            </a:r>
            <a:r>
              <a:rPr lang="en-US" sz="2800" dirty="0" err="1" smtClean="0"/>
              <a:t>atau</a:t>
            </a:r>
            <a:r>
              <a:rPr lang="en-US" sz="2800" dirty="0"/>
              <a:t> </a:t>
            </a:r>
            <a:r>
              <a:rPr lang="en-US" sz="2800" b="1" dirty="0"/>
              <a:t>optimal</a:t>
            </a:r>
            <a:r>
              <a:rPr lang="en-US" sz="2800" dirty="0"/>
              <a:t> </a:t>
            </a:r>
            <a:endParaRPr lang="en-US" sz="2800" dirty="0" smtClean="0"/>
          </a:p>
          <a:p>
            <a:r>
              <a:rPr lang="en-US" sz="2800" dirty="0" smtClean="0"/>
              <a:t>    (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efektif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dicapai</a:t>
            </a:r>
            <a:r>
              <a:rPr lang="en-US" sz="2800" dirty="0"/>
              <a:t>). </a:t>
            </a:r>
            <a:endParaRPr lang="en-US" sz="2800" dirty="0" smtClean="0"/>
          </a:p>
          <a:p>
            <a:endParaRPr lang="en-US" sz="2800" dirty="0"/>
          </a:p>
          <a:p>
            <a:pPr marL="457200" indent="-457200"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/>
              <a:t>disiplin</a:t>
            </a:r>
            <a:r>
              <a:rPr lang="en-US" sz="2800" dirty="0"/>
              <a:t> </a:t>
            </a:r>
            <a:r>
              <a:rPr lang="en-US" sz="2800" dirty="0" err="1">
                <a:hlinkClick r:id="rId3" tooltip="Matematika"/>
              </a:rPr>
              <a:t>matematika</a:t>
            </a:r>
            <a:r>
              <a:rPr lang="en-US" sz="2800" dirty="0"/>
              <a:t> </a:t>
            </a:r>
            <a:r>
              <a:rPr lang="en-US" sz="2800" dirty="0" err="1"/>
              <a:t>optimisasi</a:t>
            </a:r>
            <a:r>
              <a:rPr lang="en-US" sz="2800" dirty="0"/>
              <a:t> </a:t>
            </a:r>
            <a:r>
              <a:rPr lang="en-US" sz="2800" dirty="0" err="1"/>
              <a:t>merujuk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permasalahan</a:t>
            </a:r>
            <a:r>
              <a:rPr lang="en-US" sz="2800" dirty="0"/>
              <a:t> yang </a:t>
            </a:r>
            <a:r>
              <a:rPr lang="en-US" sz="2800" dirty="0" err="1"/>
              <a:t>mencoba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 smtClean="0"/>
              <a:t>mencari</a:t>
            </a:r>
            <a:r>
              <a:rPr lang="en-US" sz="2800" dirty="0"/>
              <a:t> </a:t>
            </a:r>
            <a:r>
              <a:rPr lang="en-US" sz="2800" dirty="0" err="1" smtClean="0"/>
              <a:t>n</a:t>
            </a:r>
            <a:r>
              <a:rPr lang="en-US" sz="2800" dirty="0" err="1" smtClean="0"/>
              <a:t>ilai</a:t>
            </a:r>
            <a:r>
              <a:rPr lang="en-US" sz="2800" dirty="0"/>
              <a:t> </a:t>
            </a:r>
            <a:r>
              <a:rPr lang="en-US" sz="2800" dirty="0">
                <a:hlinkClick r:id="rId4" tooltip="Minimal (halaman belum tersedia)"/>
              </a:rPr>
              <a:t>minimal</a:t>
            </a:r>
            <a:r>
              <a:rPr lang="en-US" sz="2800" dirty="0"/>
              <a:t> </a:t>
            </a:r>
            <a:r>
              <a:rPr lang="en-US" sz="2800" dirty="0" err="1"/>
              <a:t>atau</a:t>
            </a:r>
            <a:r>
              <a:rPr lang="en-US" sz="2800" dirty="0"/>
              <a:t> </a:t>
            </a:r>
            <a:r>
              <a:rPr lang="en-US" sz="2800" dirty="0">
                <a:hlinkClick r:id="rId5" tooltip="Maximal"/>
              </a:rPr>
              <a:t>maximal</a:t>
            </a:r>
            <a:r>
              <a:rPr lang="en-US" sz="2800" dirty="0"/>
              <a:t> 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/>
              <a:t>suatu</a:t>
            </a:r>
            <a:r>
              <a:rPr lang="en-US" sz="2800" dirty="0"/>
              <a:t> </a:t>
            </a:r>
            <a:r>
              <a:rPr lang="en-US" sz="2800" dirty="0" err="1">
                <a:hlinkClick r:id="rId6" tooltip="Fungsi"/>
              </a:rPr>
              <a:t>fungsi</a:t>
            </a:r>
            <a:r>
              <a:rPr lang="en-US" sz="2800" dirty="0"/>
              <a:t> </a:t>
            </a:r>
            <a:r>
              <a:rPr lang="en-US" sz="2800" dirty="0" err="1">
                <a:hlinkClick r:id="rId7" tooltip="Bilangan riil"/>
              </a:rPr>
              <a:t>riil</a:t>
            </a:r>
            <a:r>
              <a:rPr lang="en-US" sz="2800" dirty="0"/>
              <a:t>. (</a:t>
            </a:r>
            <a:r>
              <a:rPr lang="en-US" sz="2800" dirty="0" err="1"/>
              <a:t>wikipedia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7856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0635" y="1143000"/>
            <a:ext cx="839856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600" dirty="0" err="1"/>
              <a:t>Menurut</a:t>
            </a:r>
            <a:r>
              <a:rPr lang="en-US" sz="2600" dirty="0"/>
              <a:t> </a:t>
            </a:r>
            <a:r>
              <a:rPr lang="en-US" sz="2600" dirty="0" err="1"/>
              <a:t>Suprodjo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Purwandi</a:t>
            </a:r>
            <a:r>
              <a:rPr lang="en-US" sz="2600" dirty="0"/>
              <a:t>, 1982 </a:t>
            </a:r>
            <a:r>
              <a:rPr lang="en-US" sz="2600" i="1" dirty="0" err="1"/>
              <a:t>dalam</a:t>
            </a:r>
            <a:r>
              <a:rPr lang="en-US" sz="2600" dirty="0"/>
              <a:t> </a:t>
            </a:r>
            <a:r>
              <a:rPr lang="en-US" sz="2600" dirty="0" err="1" smtClean="0"/>
              <a:t>Tarmizi</a:t>
            </a:r>
            <a:r>
              <a:rPr lang="en-US" sz="2600" dirty="0" smtClean="0"/>
              <a:t> (2005)</a:t>
            </a:r>
            <a:r>
              <a:rPr lang="en-US" sz="2600" dirty="0" err="1" smtClean="0"/>
              <a:t>secara</a:t>
            </a:r>
            <a:r>
              <a:rPr lang="en-US" sz="2600" dirty="0" smtClean="0"/>
              <a:t> </a:t>
            </a:r>
            <a:r>
              <a:rPr lang="en-US" sz="2600" dirty="0" err="1" smtClean="0"/>
              <a:t>matematis</a:t>
            </a:r>
            <a:r>
              <a:rPr lang="en-US" sz="2600" dirty="0" smtClean="0"/>
              <a:t> </a:t>
            </a:r>
            <a:r>
              <a:rPr lang="en-US" sz="2600" b="1" dirty="0" err="1" smtClean="0"/>
              <a:t>optimasi</a:t>
            </a:r>
            <a:r>
              <a:rPr lang="en-US" sz="2600" b="1" dirty="0" smtClean="0"/>
              <a:t> </a:t>
            </a:r>
            <a:r>
              <a:rPr lang="en-US" sz="2600" b="1" dirty="0" err="1"/>
              <a:t>adalah</a:t>
            </a:r>
            <a:r>
              <a:rPr lang="en-US" sz="2600" dirty="0"/>
              <a:t> </a:t>
            </a:r>
            <a:r>
              <a:rPr lang="en-US" sz="2600" dirty="0" err="1"/>
              <a:t>cara</a:t>
            </a:r>
            <a:r>
              <a:rPr lang="en-US" sz="2600" dirty="0"/>
              <a:t> </a:t>
            </a:r>
            <a:r>
              <a:rPr lang="en-US" sz="2600" dirty="0" err="1"/>
              <a:t>mendapatkan</a:t>
            </a:r>
            <a:r>
              <a:rPr lang="en-US" sz="2600" dirty="0"/>
              <a:t> </a:t>
            </a:r>
            <a:r>
              <a:rPr lang="en-US" sz="2600" dirty="0" err="1"/>
              <a:t>harga</a:t>
            </a:r>
            <a:r>
              <a:rPr lang="en-US" sz="2600" dirty="0"/>
              <a:t> </a:t>
            </a:r>
            <a:r>
              <a:rPr lang="en-US" sz="2600" dirty="0" err="1"/>
              <a:t>ekstrim</a:t>
            </a:r>
            <a:r>
              <a:rPr lang="en-US" sz="2600" dirty="0"/>
              <a:t> </a:t>
            </a:r>
            <a:r>
              <a:rPr lang="en-US" sz="2600" dirty="0" err="1"/>
              <a:t>baik</a:t>
            </a:r>
            <a:r>
              <a:rPr lang="en-US" sz="2600" dirty="0"/>
              <a:t> </a:t>
            </a:r>
            <a:r>
              <a:rPr lang="en-US" sz="2600" dirty="0" err="1"/>
              <a:t>maksimum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minimum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fungsi</a:t>
            </a:r>
            <a:r>
              <a:rPr lang="en-US" sz="2600" dirty="0"/>
              <a:t> </a:t>
            </a:r>
            <a:r>
              <a:rPr lang="en-US" sz="2600" dirty="0" err="1"/>
              <a:t>tertentu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faktor-faktor</a:t>
            </a:r>
            <a:r>
              <a:rPr lang="en-US" sz="2600" dirty="0"/>
              <a:t> </a:t>
            </a:r>
            <a:r>
              <a:rPr lang="en-US" sz="2600" dirty="0" err="1"/>
              <a:t>pembatasnya</a:t>
            </a:r>
            <a:r>
              <a:rPr lang="en-US" sz="2600" dirty="0"/>
              <a:t>. (</a:t>
            </a:r>
            <a:r>
              <a:rPr lang="en-US" sz="2600" dirty="0" err="1"/>
              <a:t>ekonomi</a:t>
            </a:r>
            <a:r>
              <a:rPr lang="en-US" sz="2600" dirty="0"/>
              <a:t> </a:t>
            </a:r>
            <a:r>
              <a:rPr lang="en-US" sz="2600" dirty="0" err="1"/>
              <a:t>manajerial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121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8001000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400" b="1" i="1" dirty="0" err="1" smtClean="0"/>
              <a:t>Optimasi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secara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umum</a:t>
            </a:r>
            <a:r>
              <a:rPr lang="en-US" sz="2400" b="1" i="1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memaksimalkan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mengoptimalkan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bertujuan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mengelola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dikerjakan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optimasi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kata </a:t>
            </a:r>
            <a:r>
              <a:rPr lang="en-US" sz="2400" dirty="0" err="1" smtClean="0"/>
              <a:t>benda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berasal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kata </a:t>
            </a:r>
            <a:r>
              <a:rPr lang="en-US" sz="2400" dirty="0" err="1" smtClean="0"/>
              <a:t>kerja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optimasi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seni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dimaksimalkan</a:t>
            </a:r>
            <a:r>
              <a:rPr lang="en-US" sz="2400" dirty="0" smtClean="0"/>
              <a:t>. </a:t>
            </a:r>
          </a:p>
          <a:p>
            <a:pPr marL="342900" indent="-342900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400" dirty="0" err="1">
                <a:cs typeface="Arial" pitchFamily="34" charset="0"/>
              </a:rPr>
              <a:t>Optimasi</a:t>
            </a:r>
            <a:r>
              <a:rPr lang="en-US" sz="2400" dirty="0">
                <a:cs typeface="Arial" pitchFamily="34" charset="0"/>
              </a:rPr>
              <a:t> yang </a:t>
            </a:r>
            <a:r>
              <a:rPr lang="en-US" sz="2400" dirty="0" err="1">
                <a:cs typeface="Arial" pitchFamily="34" charset="0"/>
              </a:rPr>
              <a:t>akan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dibahas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dalam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materi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ini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adalah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Optimasi</a:t>
            </a:r>
            <a:r>
              <a:rPr lang="en-US" sz="2400" dirty="0">
                <a:cs typeface="Arial" pitchFamily="34" charset="0"/>
              </a:rPr>
              <a:t> Non Linier, </a:t>
            </a:r>
            <a:r>
              <a:rPr lang="en-US" sz="2400" dirty="0" err="1">
                <a:cs typeface="Arial" pitchFamily="34" charset="0"/>
              </a:rPr>
              <a:t>pada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optimasi</a:t>
            </a:r>
            <a:r>
              <a:rPr lang="en-US" sz="2400" dirty="0">
                <a:cs typeface="Arial" pitchFamily="34" charset="0"/>
              </a:rPr>
              <a:t> non linier </a:t>
            </a:r>
            <a:r>
              <a:rPr lang="en-US" sz="2400" dirty="0" err="1">
                <a:cs typeface="Arial" pitchFamily="34" charset="0"/>
              </a:rPr>
              <a:t>terdapat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fungsi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objektif</a:t>
            </a:r>
            <a:r>
              <a:rPr lang="en-US" sz="2400" dirty="0">
                <a:cs typeface="Arial" pitchFamily="34" charset="0"/>
              </a:rPr>
              <a:t>,  </a:t>
            </a:r>
            <a:r>
              <a:rPr lang="en-US" sz="2400" dirty="0" err="1">
                <a:cs typeface="Arial" pitchFamily="34" charset="0"/>
              </a:rPr>
              <a:t>baik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fungsi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objektif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tersebut</a:t>
            </a:r>
            <a:r>
              <a:rPr lang="en-US" sz="2400" dirty="0">
                <a:cs typeface="Arial" pitchFamily="34" charset="0"/>
              </a:rPr>
              <a:t> yang </a:t>
            </a:r>
            <a:r>
              <a:rPr lang="en-US" sz="2400" dirty="0" err="1">
                <a:cs typeface="Arial" pitchFamily="34" charset="0"/>
              </a:rPr>
              <a:t>berkendala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ataupu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tidak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berkendala</a:t>
            </a:r>
            <a:endParaRPr lang="en-US" sz="2400" dirty="0">
              <a:cs typeface="Arial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078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828800"/>
            <a:ext cx="8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400" dirty="0">
                <a:cs typeface="Arial" pitchFamily="34" charset="0"/>
              </a:rPr>
              <a:t>Ada </a:t>
            </a:r>
            <a:r>
              <a:rPr lang="en-US" sz="2400" dirty="0" err="1">
                <a:cs typeface="Arial" pitchFamily="34" charset="0"/>
              </a:rPr>
              <a:t>beberapa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teknik-teknik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optimasi</a:t>
            </a:r>
            <a:r>
              <a:rPr lang="en-US" sz="2400" dirty="0">
                <a:cs typeface="Arial" pitchFamily="34" charset="0"/>
              </a:rPr>
              <a:t> yang </a:t>
            </a:r>
            <a:r>
              <a:rPr lang="en-US" sz="2400" dirty="0" err="1">
                <a:cs typeface="Arial" pitchFamily="34" charset="0"/>
              </a:rPr>
              <a:t>melibatkan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beberapa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metode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numerik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analitis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untuk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penyelesaian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kasus-kasus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>
                <a:cs typeface="Arial" pitchFamily="34" charset="0"/>
              </a:rPr>
              <a:t>yang </a:t>
            </a:r>
            <a:r>
              <a:rPr lang="en-US" sz="2400" dirty="0" err="1">
                <a:cs typeface="Arial" pitchFamily="34" charset="0"/>
              </a:rPr>
              <a:t>sering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kita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jumpai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dalam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kehidupan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sehari-hari</a:t>
            </a:r>
            <a:r>
              <a:rPr lang="en-US" sz="2400" dirty="0" smtClean="0">
                <a:cs typeface="Arial" pitchFamily="34" charset="0"/>
              </a:rPr>
              <a:t>.</a:t>
            </a:r>
          </a:p>
          <a:p>
            <a:pPr>
              <a:buClr>
                <a:srgbClr val="C00000"/>
              </a:buClr>
            </a:pPr>
            <a:endParaRPr lang="en-US" sz="2400" dirty="0" smtClean="0">
              <a:cs typeface="Arial" pitchFamily="34" charset="0"/>
            </a:endParaRPr>
          </a:p>
          <a:p>
            <a:pPr>
              <a:buClr>
                <a:srgbClr val="C00000"/>
              </a:buClr>
            </a:pPr>
            <a:r>
              <a:rPr lang="en-US" sz="2400" dirty="0" err="1" smtClean="0">
                <a:cs typeface="Arial" pitchFamily="34" charset="0"/>
              </a:rPr>
              <a:t>Untuk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lebih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lanjutnya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dapat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dilihat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pada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smtClean="0">
                <a:cs typeface="Arial" pitchFamily="34" charset="0"/>
              </a:rPr>
              <a:t>diagram </a:t>
            </a:r>
            <a:r>
              <a:rPr lang="en-US" sz="2400" dirty="0" err="1" smtClean="0">
                <a:cs typeface="Arial" pitchFamily="34" charset="0"/>
              </a:rPr>
              <a:t>berikut</a:t>
            </a:r>
            <a:r>
              <a:rPr lang="en-US" sz="2400" dirty="0" smtClean="0">
                <a:cs typeface="Arial" pitchFamily="34" charset="0"/>
              </a:rPr>
              <a:t>.</a:t>
            </a:r>
            <a:endParaRPr lang="en-US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81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971800" y="914400"/>
            <a:ext cx="1817370" cy="4768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>
                <a:effectLst/>
                <a:latin typeface="Calibri"/>
                <a:ea typeface="Calibri"/>
                <a:cs typeface="Times New Roman"/>
              </a:rPr>
              <a:t>Optimasi Non Linier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848100" y="1339215"/>
            <a:ext cx="0" cy="350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000250" y="1691005"/>
            <a:ext cx="4048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990725" y="1695450"/>
            <a:ext cx="0" cy="357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38850" y="1690370"/>
            <a:ext cx="0" cy="361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092065" y="2067560"/>
            <a:ext cx="1732915" cy="4432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Teori Optimasi Numeris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Satu Dimensi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64920" y="2051685"/>
            <a:ext cx="1583690" cy="441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Metode Optimasi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Analitis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964555" y="2508885"/>
            <a:ext cx="0" cy="23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71675" y="2505075"/>
            <a:ext cx="0" cy="357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54380" y="2865120"/>
            <a:ext cx="1658620" cy="1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229099" y="3928110"/>
            <a:ext cx="1729423" cy="16496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Pencarian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Bebas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;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/>
              <a:buChar char="-"/>
            </a:pP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Langkah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Tetap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alibri"/>
              <a:buChar char="-"/>
            </a:pP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Percepatan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Langkah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Pencarian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Lengkap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Pencarian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Dikotomi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PencarianFibonacci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Pencarian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Rasio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Emas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00710" y="4194175"/>
            <a:ext cx="1285875" cy="4235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Tanpa Kendala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6124575" y="3217545"/>
            <a:ext cx="1383030" cy="4241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Teknik Pendekatan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4162425" y="3145790"/>
            <a:ext cx="1590675" cy="4241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Teknik Eliminasi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998345" y="3157855"/>
            <a:ext cx="1251585" cy="4235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Multivariabel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42900" y="3154045"/>
            <a:ext cx="1057275" cy="619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Satu Variabel Tanpa Kendala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45665" y="4204970"/>
            <a:ext cx="1285875" cy="4235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Dengan Kendala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992505" y="5171440"/>
            <a:ext cx="1285875" cy="4432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Tanda Persamaan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= (sama dengan)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411095" y="5171440"/>
            <a:ext cx="1285875" cy="6146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Tanda Pertidakasamaan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≥, ≤, &gt;, &lt;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086475" y="3924300"/>
            <a:ext cx="1524000" cy="6242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Metode Newton (Kuadratik).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679575" y="4933315"/>
            <a:ext cx="14135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826635" y="2721610"/>
            <a:ext cx="1998345" cy="5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953770" y="3998595"/>
            <a:ext cx="2276475" cy="5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86325" y="3585845"/>
            <a:ext cx="0" cy="357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24980" y="3633470"/>
            <a:ext cx="0" cy="357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49855" y="4627880"/>
            <a:ext cx="0" cy="357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589530" y="3636010"/>
            <a:ext cx="0" cy="357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57555" y="2884170"/>
            <a:ext cx="0" cy="23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406650" y="2926715"/>
            <a:ext cx="0" cy="23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36595" y="4000500"/>
            <a:ext cx="0" cy="23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52500" y="3993515"/>
            <a:ext cx="0" cy="23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32125" y="4935855"/>
            <a:ext cx="0" cy="23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682750" y="4936490"/>
            <a:ext cx="0" cy="23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24980" y="2742565"/>
            <a:ext cx="0" cy="421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826635" y="2721610"/>
            <a:ext cx="0" cy="421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1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Pada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Metode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optimasi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analitik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metode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optimasi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numeris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mempunyai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ciri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khas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tersendiri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371600" y="1544782"/>
            <a:ext cx="2743200" cy="4495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>
                <a:solidFill>
                  <a:schemeClr val="tx1"/>
                </a:solidFill>
              </a:rPr>
              <a:t>metode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</a:rPr>
              <a:t>analitis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endParaRPr lang="en-US" sz="2000" b="1" i="1" dirty="0" smtClean="0">
              <a:solidFill>
                <a:schemeClr val="tx1"/>
              </a:solidFill>
            </a:endParaRPr>
          </a:p>
          <a:p>
            <a:pPr algn="ctr"/>
            <a:endParaRPr lang="en-US" sz="2000" b="1" i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titik</a:t>
            </a:r>
            <a:r>
              <a:rPr lang="en-US" dirty="0">
                <a:solidFill>
                  <a:schemeClr val="tx1"/>
                </a:solidFill>
              </a:rPr>
              <a:t>  optimum </a:t>
            </a:r>
            <a:r>
              <a:rPr lang="en-US" dirty="0" err="1">
                <a:solidFill>
                  <a:schemeClr val="tx1"/>
                </a:solidFill>
              </a:rPr>
              <a:t>kemudian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menentukan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apakah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tujuan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maksimum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minimum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mesubstitusi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titik</a:t>
            </a:r>
            <a:r>
              <a:rPr lang="en-US" dirty="0">
                <a:solidFill>
                  <a:schemeClr val="tx1"/>
                </a:solidFill>
              </a:rPr>
              <a:t> optimum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400261" y="1295400"/>
            <a:ext cx="2743200" cy="5029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>
                <a:solidFill>
                  <a:schemeClr val="tx1"/>
                </a:solidFill>
              </a:rPr>
              <a:t>metode</a:t>
            </a:r>
            <a:r>
              <a:rPr lang="en-US" b="1" i="1" dirty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chemeClr val="tx1"/>
                </a:solidFill>
              </a:rPr>
              <a:t>numeris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ditetapkan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tititik</a:t>
            </a:r>
            <a:r>
              <a:rPr lang="en-US" dirty="0">
                <a:solidFill>
                  <a:schemeClr val="tx1"/>
                </a:solidFill>
              </a:rPr>
              <a:t> optimum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step </a:t>
            </a:r>
            <a:r>
              <a:rPr lang="en-US" dirty="0" err="1">
                <a:solidFill>
                  <a:schemeClr val="tx1"/>
                </a:solidFill>
              </a:rPr>
              <a:t>tertentu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 optimum </a:t>
            </a:r>
            <a:r>
              <a:rPr lang="en-US" dirty="0" err="1">
                <a:solidFill>
                  <a:schemeClr val="tx1"/>
                </a:solidFill>
              </a:rPr>
              <a:t>tersbut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diujikan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titik</a:t>
            </a:r>
            <a:r>
              <a:rPr lang="en-US" dirty="0">
                <a:solidFill>
                  <a:schemeClr val="tx1"/>
                </a:solidFill>
              </a:rPr>
              <a:t> optimum </a:t>
            </a:r>
            <a:r>
              <a:rPr lang="en-US" dirty="0" err="1">
                <a:solidFill>
                  <a:schemeClr val="tx1"/>
                </a:solidFill>
              </a:rPr>
              <a:t>lainnya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iterasi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diinginkan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memperoleh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tujuan</a:t>
            </a:r>
            <a:r>
              <a:rPr lang="en-US" dirty="0">
                <a:solidFill>
                  <a:schemeClr val="tx1"/>
                </a:solidFill>
              </a:rPr>
              <a:t> yang optimum.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47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14400"/>
            <a:ext cx="845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cs typeface="Arial" pitchFamily="34" charset="0"/>
              </a:rPr>
              <a:t>Sebagai</a:t>
            </a:r>
            <a:r>
              <a:rPr lang="en-US" sz="2400" b="1" dirty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contoh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dirty="0" smtClean="0">
                <a:cs typeface="Arial" pitchFamily="34" charset="0"/>
              </a:rPr>
              <a:t>1 </a:t>
            </a:r>
            <a:r>
              <a:rPr lang="en-US" sz="2400" dirty="0" err="1">
                <a:cs typeface="Arial" pitchFamily="34" charset="0"/>
              </a:rPr>
              <a:t>dari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metode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eliminasi</a:t>
            </a:r>
            <a:r>
              <a:rPr lang="en-US" sz="2400" dirty="0">
                <a:cs typeface="Arial" pitchFamily="34" charset="0"/>
              </a:rPr>
              <a:t>, </a:t>
            </a:r>
            <a:r>
              <a:rPr lang="en-US" sz="2400" dirty="0" err="1">
                <a:cs typeface="Arial" pitchFamily="34" charset="0"/>
              </a:rPr>
              <a:t>yaitu</a:t>
            </a:r>
            <a:r>
              <a:rPr lang="en-US" sz="2400" dirty="0" smtClean="0">
                <a:cs typeface="Arial" pitchFamily="34" charset="0"/>
              </a:rPr>
              <a:t>;</a:t>
            </a:r>
          </a:p>
          <a:p>
            <a:endParaRPr lang="en-US" sz="2400" dirty="0">
              <a:cs typeface="Arial" pitchFamily="34" charset="0"/>
            </a:endParaRPr>
          </a:p>
          <a:p>
            <a:r>
              <a:rPr lang="en-US" sz="2400" dirty="0" err="1">
                <a:cs typeface="Arial" pitchFamily="34" charset="0"/>
              </a:rPr>
              <a:t>Andaikan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petani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memutuskan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untuk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menggunakan</a:t>
            </a:r>
            <a:r>
              <a:rPr lang="en-US" sz="2400" dirty="0">
                <a:cs typeface="Arial" pitchFamily="34" charset="0"/>
              </a:rPr>
              <a:t> 80m </a:t>
            </a:r>
            <a:r>
              <a:rPr lang="en-US" sz="2400" dirty="0" err="1">
                <a:cs typeface="Arial" pitchFamily="34" charset="0"/>
              </a:rPr>
              <a:t>kawat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durinya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untuk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membuat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kandang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segi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empat</a:t>
            </a:r>
            <a:r>
              <a:rPr lang="en-US" sz="2400" dirty="0">
                <a:cs typeface="Arial" pitchFamily="34" charset="0"/>
              </a:rPr>
              <a:t> yang </a:t>
            </a:r>
            <a:r>
              <a:rPr lang="en-US" sz="2400" dirty="0" err="1">
                <a:cs typeface="Arial" pitchFamily="34" charset="0"/>
              </a:rPr>
              <a:t>mencakup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pojok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gudang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berukuran</a:t>
            </a:r>
            <a:r>
              <a:rPr lang="en-US" sz="2400" dirty="0">
                <a:cs typeface="Arial" pitchFamily="34" charset="0"/>
              </a:rPr>
              <a:t> 20mx40m, </a:t>
            </a:r>
            <a:r>
              <a:rPr lang="en-US" sz="2400" dirty="0" err="1">
                <a:cs typeface="Arial" pitchFamily="34" charset="0"/>
              </a:rPr>
              <a:t>seperti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diperlihatkan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dalam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gambar</a:t>
            </a:r>
            <a:r>
              <a:rPr lang="en-US" sz="2400" dirty="0">
                <a:cs typeface="Arial" pitchFamily="34" charset="0"/>
              </a:rPr>
              <a:t> (</a:t>
            </a:r>
            <a:r>
              <a:rPr lang="en-US" sz="2400" dirty="0" err="1">
                <a:cs typeface="Arial" pitchFamily="34" charset="0"/>
              </a:rPr>
              <a:t>semua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pojok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harus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digunakan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tidak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memerlukan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kawat</a:t>
            </a:r>
            <a:r>
              <a:rPr lang="en-US" sz="2400" dirty="0">
                <a:cs typeface="Arial" pitchFamily="34" charset="0"/>
              </a:rPr>
              <a:t>). </a:t>
            </a:r>
            <a:endParaRPr lang="en-US" sz="2400" dirty="0" smtClean="0">
              <a:cs typeface="Arial" pitchFamily="34" charset="0"/>
            </a:endParaRPr>
          </a:p>
          <a:p>
            <a:r>
              <a:rPr lang="en-US" sz="2400" dirty="0" err="1" smtClean="0">
                <a:cs typeface="Arial" pitchFamily="34" charset="0"/>
              </a:rPr>
              <a:t>Berapakah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ukuran</a:t>
            </a:r>
            <a:r>
              <a:rPr lang="en-US" sz="2400" dirty="0">
                <a:cs typeface="Arial" pitchFamily="34" charset="0"/>
              </a:rPr>
              <a:t> yang </a:t>
            </a:r>
            <a:r>
              <a:rPr lang="en-US" sz="2400" dirty="0" err="1">
                <a:cs typeface="Arial" pitchFamily="34" charset="0"/>
              </a:rPr>
              <a:t>memberikan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kandan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suatu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luas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maksimum</a:t>
            </a:r>
            <a:r>
              <a:rPr lang="en-US" sz="2400" dirty="0">
                <a:cs typeface="Arial" pitchFamily="34" charset="0"/>
              </a:rPr>
              <a:t>? </a:t>
            </a:r>
            <a:r>
              <a:rPr lang="en-US" sz="2400" dirty="0" err="1">
                <a:cs typeface="Arial" pitchFamily="34" charset="0"/>
              </a:rPr>
              <a:t>Petunjuk</a:t>
            </a:r>
            <a:r>
              <a:rPr lang="en-US" sz="2400" dirty="0">
                <a:cs typeface="Arial" pitchFamily="34" charset="0"/>
              </a:rPr>
              <a:t>: </a:t>
            </a:r>
            <a:r>
              <a:rPr lang="en-US" sz="2400" dirty="0" err="1">
                <a:cs typeface="Arial" pitchFamily="34" charset="0"/>
              </a:rPr>
              <a:t>mulailah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dengan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menetapkan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pada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nilai</a:t>
            </a:r>
            <a:r>
              <a:rPr lang="en-US" sz="2400" dirty="0">
                <a:cs typeface="Arial" pitchFamily="34" charset="0"/>
              </a:rPr>
              <a:t> x yang </a:t>
            </a:r>
            <a:r>
              <a:rPr lang="en-US" sz="2400" dirty="0" err="1">
                <a:cs typeface="Arial" pitchFamily="34" charset="0"/>
              </a:rPr>
              <a:t>diperbolehkan</a:t>
            </a:r>
            <a:r>
              <a:rPr lang="en-US" sz="2400" dirty="0"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333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191" y="533400"/>
            <a:ext cx="838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Langkah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1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tentukan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persamaan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menganalisa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): </a:t>
            </a:r>
          </a:p>
          <a:p>
            <a:pPr lvl="0"/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i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+40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+y+y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+20=80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	x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+40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+y+y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+20=80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2x+2y=20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x+y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=10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y=10-x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</a:rPr>
              <a:t>L = (x+40)(y+20)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L = (x+40)((10-x)+20)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L = (x+40)(30-x)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L = 1200-10x-x</a:t>
            </a:r>
            <a:r>
              <a:rPr lang="en-US" sz="2400" baseline="30000" dirty="0"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aseline="30000" dirty="0">
                <a:latin typeface="Arial" pitchFamily="34" charset="0"/>
                <a:cs typeface="Arial" pitchFamily="34" charset="0"/>
              </a:rPr>
              <a:t>	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-x</a:t>
            </a:r>
            <a:r>
              <a:rPr lang="en-US" sz="24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-10x+1200</a:t>
            </a:r>
          </a:p>
        </p:txBody>
      </p:sp>
    </p:spTree>
    <p:extLst>
      <p:ext uri="{BB962C8B-B14F-4D97-AF65-F5344CB8AC3E}">
        <p14:creationId xmlns:p14="http://schemas.microsoft.com/office/powerpoint/2010/main" val="2871504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236</TotalTime>
  <Words>621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 PENDAHULUAN OPTIMASI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Multivariabel Tanpa Kendala Dan Multivariabel dengan Kendala</dc:title>
  <dc:creator>ASIH ASUS</dc:creator>
  <cp:lastModifiedBy>acer</cp:lastModifiedBy>
  <cp:revision>18</cp:revision>
  <dcterms:created xsi:type="dcterms:W3CDTF">2018-10-14T12:17:04Z</dcterms:created>
  <dcterms:modified xsi:type="dcterms:W3CDTF">2018-11-21T15:34:19Z</dcterms:modified>
</cp:coreProperties>
</file>