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0" autoAdjust="0"/>
    <p:restoredTop sz="94660"/>
  </p:normalViewPr>
  <p:slideViewPr>
    <p:cSldViewPr snapToGrid="0">
      <p:cViewPr varScale="1">
        <p:scale>
          <a:sx n="37" d="100"/>
          <a:sy n="37" d="100"/>
        </p:scale>
        <p:origin x="4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117600"/>
            <a:ext cx="8915399" cy="2262781"/>
          </a:xfrm>
        </p:spPr>
        <p:txBody>
          <a:bodyPr/>
          <a:lstStyle/>
          <a:p>
            <a:r>
              <a:rPr lang="id-ID" dirty="0" smtClean="0"/>
              <a:t>PARAGRAF (II)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3735979"/>
            <a:ext cx="8915399" cy="1126283"/>
          </a:xfrm>
        </p:spPr>
        <p:txBody>
          <a:bodyPr>
            <a:normAutofit/>
          </a:bodyPr>
          <a:lstStyle/>
          <a:p>
            <a:r>
              <a:rPr lang="id-ID" sz="2400" dirty="0"/>
              <a:t>Drs. Ansori, M. Si.</a:t>
            </a:r>
          </a:p>
          <a:p>
            <a:r>
              <a:rPr lang="id-ID" sz="2400" dirty="0"/>
              <a:t>196609191994031002</a:t>
            </a:r>
          </a:p>
          <a:p>
            <a:endParaRPr lang="id-ID" sz="2400" dirty="0"/>
          </a:p>
          <a:p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15109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Topik dan Pembahasannya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Pengertian Topik: hal pokok yang dibicarakan/dituliskan.</a:t>
            </a:r>
          </a:p>
          <a:p>
            <a:r>
              <a:rPr lang="id-ID" dirty="0" smtClean="0"/>
              <a:t>Menulis, baik itu karya ilmiah maupun fiksi, memerlukan beberapa tahap: prapenulisan, penulisan, dan pascapenulisan. </a:t>
            </a:r>
          </a:p>
          <a:p>
            <a:r>
              <a:rPr lang="id-ID" dirty="0" smtClean="0"/>
              <a:t>Menentukan topik merupakan salah satu kegiatan prapenulisan selain menentukan tujuan dan memilih bahan. </a:t>
            </a:r>
          </a:p>
          <a:p>
            <a:r>
              <a:rPr lang="id-ID" dirty="0" smtClean="0"/>
              <a:t>Kriteria pemilihan topik</a:t>
            </a:r>
          </a:p>
          <a:p>
            <a:pPr lvl="0"/>
            <a:r>
              <a:rPr lang="id-ID" dirty="0" smtClean="0"/>
              <a:t>Kemanfaatan atau kelayakan</a:t>
            </a:r>
          </a:p>
          <a:p>
            <a:pPr lvl="0"/>
            <a:r>
              <a:rPr lang="id-ID" dirty="0" smtClean="0"/>
              <a:t>Kemenarikan</a:t>
            </a:r>
          </a:p>
          <a:p>
            <a:pPr lvl="0"/>
            <a:r>
              <a:rPr lang="id-ID" dirty="0" smtClean="0"/>
              <a:t>Keaktualan</a:t>
            </a:r>
          </a:p>
          <a:p>
            <a:pPr lvl="0"/>
            <a:r>
              <a:rPr lang="id-ID" dirty="0" smtClean="0"/>
              <a:t>Kedekatan dengan topik/dikenal dengan baik</a:t>
            </a:r>
          </a:p>
          <a:p>
            <a:pPr lvl="0"/>
            <a:r>
              <a:rPr lang="id-ID" dirty="0" smtClean="0"/>
              <a:t>Ketersediaan bahan</a:t>
            </a:r>
          </a:p>
          <a:p>
            <a:pPr lvl="0"/>
            <a:r>
              <a:rPr lang="id-ID" dirty="0" smtClean="0"/>
              <a:t>Ketepatan skala /tidak terlalu luas dan tidak terlalu sempit</a:t>
            </a:r>
          </a:p>
          <a:p>
            <a:pPr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8429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71480"/>
            <a:ext cx="8229600" cy="5753120"/>
          </a:xfrm>
        </p:spPr>
        <p:txBody>
          <a:bodyPr>
            <a:normAutofit/>
          </a:bodyPr>
          <a:lstStyle/>
          <a:p>
            <a:r>
              <a:rPr lang="id-ID" dirty="0" smtClean="0"/>
              <a:t>Cara membatasi topik</a:t>
            </a:r>
          </a:p>
          <a:p>
            <a:pPr lvl="0"/>
            <a:r>
              <a:rPr lang="id-ID" dirty="0" smtClean="0"/>
              <a:t>Diagram jarum jam (bentuknya seperti mind mapping)</a:t>
            </a:r>
          </a:p>
          <a:p>
            <a:pPr lvl="0"/>
            <a:r>
              <a:rPr lang="id-ID" dirty="0" smtClean="0"/>
              <a:t>Diagram pohon (topik yang lebih luas berada di atas)</a:t>
            </a:r>
          </a:p>
          <a:p>
            <a:pPr lvl="0"/>
            <a:r>
              <a:rPr lang="id-ID" dirty="0" smtClean="0"/>
              <a:t>Diagram piramida terbalik(mirip dengan diagram pohon, hanya bentuknya seperti piramida)</a:t>
            </a:r>
          </a:p>
          <a:p>
            <a:r>
              <a:rPr lang="id-ID" dirty="0" smtClean="0"/>
              <a:t> </a:t>
            </a:r>
          </a:p>
          <a:p>
            <a:r>
              <a:rPr lang="id-ID" dirty="0" smtClean="0"/>
              <a:t>Persyaratan sebuah judul:</a:t>
            </a:r>
          </a:p>
          <a:p>
            <a:pPr lvl="0"/>
            <a:r>
              <a:rPr lang="id-ID" dirty="0" smtClean="0"/>
              <a:t>Harus sesuai dengan topik</a:t>
            </a:r>
          </a:p>
          <a:p>
            <a:pPr lvl="0"/>
            <a:r>
              <a:rPr lang="id-ID" dirty="0" smtClean="0"/>
              <a:t>Harus dinyatakan dalam bentuk frasa, bukan dalam betuk kalimat</a:t>
            </a:r>
          </a:p>
          <a:p>
            <a:pPr lvl="0"/>
            <a:r>
              <a:rPr lang="id-ID" dirty="0" smtClean="0"/>
              <a:t>Harus diusahakan sesingkat mungkin</a:t>
            </a:r>
          </a:p>
          <a:p>
            <a:pPr lvl="0"/>
            <a:r>
              <a:rPr lang="id-ID" dirty="0" smtClean="0"/>
              <a:t>Harus dinyatakan secara jelas, tidak menggunakan bahasa kias dan tidak bersifat ambigu. </a:t>
            </a:r>
          </a:p>
          <a:p>
            <a:pPr lvl="0"/>
            <a:r>
              <a:rPr lang="id-ID" dirty="0" smtClean="0"/>
              <a:t>Dapat dibuat sebelum atau sesudah tulisan selesai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4720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71480"/>
            <a:ext cx="8229600" cy="5753120"/>
          </a:xfrm>
        </p:spPr>
        <p:txBody>
          <a:bodyPr>
            <a:normAutofit/>
          </a:bodyPr>
          <a:lstStyle/>
          <a:p>
            <a:r>
              <a:rPr lang="id-ID" dirty="0" smtClean="0"/>
              <a:t>Kerangka karangan dan pengembangannya</a:t>
            </a:r>
          </a:p>
          <a:p>
            <a:r>
              <a:rPr lang="id-ID" dirty="0" smtClean="0"/>
              <a:t> </a:t>
            </a:r>
          </a:p>
          <a:p>
            <a:r>
              <a:rPr lang="id-ID" dirty="0" smtClean="0"/>
              <a:t>Kerangka karangan: kerangka tulisan yang menggambarkan bagian-bagian isi karangan dalam tataan yang sistematis. </a:t>
            </a:r>
          </a:p>
          <a:p>
            <a:r>
              <a:rPr lang="id-ID" dirty="0" smtClean="0"/>
              <a:t>Bagian-bagian atau butir-butir isi karangan yang ada dalam kerangka karangan:</a:t>
            </a:r>
          </a:p>
          <a:p>
            <a:pPr lvl="0"/>
            <a:r>
              <a:rPr lang="id-ID" dirty="0" smtClean="0"/>
              <a:t>Sub-subtopik karangan baik dari segi jumlah maupun dari segi jenis</a:t>
            </a:r>
          </a:p>
          <a:p>
            <a:pPr lvl="0"/>
            <a:r>
              <a:rPr lang="id-ID" dirty="0" smtClean="0"/>
              <a:t>Urutan sub-subtopik isi karangan</a:t>
            </a:r>
          </a:p>
          <a:p>
            <a:pPr lvl="0"/>
            <a:r>
              <a:rPr lang="id-ID" dirty="0" smtClean="0"/>
              <a:t>Hubungan antarsubtopik: logis atau kronologis. </a:t>
            </a:r>
          </a:p>
          <a:p>
            <a:r>
              <a:rPr lang="id-ID" dirty="0" smtClean="0"/>
              <a:t>Bagian paling sulit dalam menulis adalah mengetahui apa yang akan ditulis dan bagaimana cara memulai. </a:t>
            </a:r>
          </a:p>
          <a:p>
            <a:r>
              <a:rPr lang="id-ID" dirty="0" smtClean="0"/>
              <a:t>Dengan membuat kerangka karangan, kedua masalah tersebut mendapatkan alternatif solusi.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1684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00042"/>
            <a:ext cx="8229600" cy="5824558"/>
          </a:xfrm>
        </p:spPr>
        <p:txBody>
          <a:bodyPr>
            <a:normAutofit fontScale="47500" lnSpcReduction="20000"/>
          </a:bodyPr>
          <a:lstStyle/>
          <a:p>
            <a:r>
              <a:rPr lang="id-ID" sz="2800" dirty="0"/>
              <a:t>Manfaat kerangka karangan:</a:t>
            </a:r>
          </a:p>
          <a:p>
            <a:pPr lvl="0"/>
            <a:r>
              <a:rPr lang="id-ID" sz="2800" dirty="0"/>
              <a:t>Memungkinkan Anda menulis secara lebih terarah. </a:t>
            </a:r>
          </a:p>
          <a:p>
            <a:pPr lvl="0"/>
            <a:r>
              <a:rPr lang="id-ID" sz="2800" dirty="0"/>
              <a:t>Memungkinkan Anda memasukkan dan menempatkan materi yang baru: bisa memperluas dan memperjelas isi tulisan. Bisa juga mempersempit, jika dibutuhkan. </a:t>
            </a:r>
          </a:p>
          <a:p>
            <a:pPr lvl="0"/>
            <a:r>
              <a:rPr lang="id-ID" sz="2800" dirty="0"/>
              <a:t>Membuat Anda lebih fleksibel dalam mengerjakan dan mencari bahan: tidak harus dari awal sampai akhir. </a:t>
            </a:r>
          </a:p>
          <a:p>
            <a:pPr lvl="0"/>
            <a:r>
              <a:rPr lang="id-ID" sz="2800" dirty="0"/>
              <a:t>Mempermudah identifikasi materi yang diperlukan. </a:t>
            </a:r>
          </a:p>
          <a:p>
            <a:r>
              <a:rPr lang="id-ID" sz="2800" dirty="0"/>
              <a:t> </a:t>
            </a:r>
          </a:p>
          <a:p>
            <a:r>
              <a:rPr lang="id-ID" sz="2800" dirty="0"/>
              <a:t>Bentuk kerangka karangan:</a:t>
            </a:r>
          </a:p>
          <a:p>
            <a:pPr lvl="0"/>
            <a:r>
              <a:rPr lang="id-ID" sz="2800" dirty="0"/>
              <a:t>Dengan kalimat</a:t>
            </a:r>
          </a:p>
          <a:p>
            <a:r>
              <a:rPr lang="id-ID" sz="2800" dirty="0"/>
              <a:t>Penyebab kebanjiran di Jakarta. </a:t>
            </a:r>
          </a:p>
          <a:p>
            <a:pPr lvl="0"/>
            <a:r>
              <a:rPr lang="id-ID" sz="2800" dirty="0"/>
              <a:t>Kebiasaan masyarakat membuang sampah sembarangan.</a:t>
            </a:r>
          </a:p>
          <a:p>
            <a:pPr lvl="0"/>
            <a:r>
              <a:rPr lang="id-ID" sz="2800" dirty="0"/>
              <a:t>Tidak berfungsinya sistem drainase. </a:t>
            </a:r>
          </a:p>
          <a:p>
            <a:pPr lvl="0"/>
            <a:r>
              <a:rPr lang="id-ID" sz="2800" dirty="0"/>
              <a:t>Kurangnya lahan hijau di Jakarta. </a:t>
            </a:r>
          </a:p>
          <a:p>
            <a:pPr lvl="0"/>
            <a:r>
              <a:rPr lang="id-ID" sz="2800" dirty="0"/>
              <a:t>Dengan topik/frasa</a:t>
            </a:r>
          </a:p>
          <a:p>
            <a:r>
              <a:rPr lang="id-ID" sz="2800" dirty="0"/>
              <a:t>Penyebab kebanjiran di Jakarta</a:t>
            </a:r>
          </a:p>
          <a:p>
            <a:pPr lvl="1"/>
            <a:r>
              <a:rPr lang="id-ID" dirty="0" smtClean="0"/>
              <a:t>Buang sampah sembarangan</a:t>
            </a:r>
          </a:p>
          <a:p>
            <a:pPr lvl="1"/>
            <a:r>
              <a:rPr lang="id-ID" dirty="0" smtClean="0"/>
              <a:t>Drainase</a:t>
            </a:r>
          </a:p>
          <a:p>
            <a:pPr lvl="1"/>
            <a:r>
              <a:rPr lang="id-ID" dirty="0" smtClean="0"/>
              <a:t>Lahan hijau. </a:t>
            </a:r>
          </a:p>
          <a:p>
            <a:r>
              <a:rPr lang="id-ID" sz="2800" dirty="0"/>
              <a:t>Salah satu cara membuat kerangka adalah dengan menggunakan teknik mind mapping.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1950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179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PARAGRAF (II)</vt:lpstr>
      <vt:lpstr>Topik dan Pembahasannya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PARAGRAF (II)</dc:title>
  <dc:creator>Windows 8</dc:creator>
  <cp:lastModifiedBy>Windows 8</cp:lastModifiedBy>
  <cp:revision>1</cp:revision>
  <dcterms:created xsi:type="dcterms:W3CDTF">2020-10-19T11:32:10Z</dcterms:created>
  <dcterms:modified xsi:type="dcterms:W3CDTF">2020-10-19T11:34:10Z</dcterms:modified>
</cp:coreProperties>
</file>