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1"/>
    <p:restoredTop sz="94671"/>
  </p:normalViewPr>
  <p:slideViewPr>
    <p:cSldViewPr snapToGrid="0" snapToObjects="1" showGuides="1">
      <p:cViewPr varScale="1">
        <p:scale>
          <a:sx n="112" d="100"/>
          <a:sy n="112" d="100"/>
        </p:scale>
        <p:origin x="36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04FEA-541D-274A-BCA2-6F01580B0B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4400" dirty="0"/>
              <a:t>Masalah sosial: </a:t>
            </a:r>
            <a:br>
              <a:rPr lang="id-ID" sz="4400" dirty="0"/>
            </a:br>
            <a:r>
              <a:rPr lang="id-ID" sz="4400" dirty="0"/>
              <a:t>peluang dan tantangan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EF2599-4BD7-534E-92FC-49B830E604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d-ID" sz="1400" dirty="0"/>
              <a:t>Dr. </a:t>
            </a:r>
            <a:r>
              <a:rPr lang="id-ID" sz="1400" dirty="0" err="1"/>
              <a:t>Mu’man</a:t>
            </a:r>
            <a:r>
              <a:rPr lang="id-ID" sz="1400" dirty="0"/>
              <a:t> </a:t>
            </a:r>
            <a:r>
              <a:rPr lang="id-ID" sz="1400" dirty="0" err="1"/>
              <a:t>nuryana</a:t>
            </a:r>
            <a:r>
              <a:rPr lang="id-ID" sz="1400" dirty="0"/>
              <a:t>, Pau</a:t>
            </a:r>
          </a:p>
          <a:p>
            <a:pPr>
              <a:spcBef>
                <a:spcPts val="0"/>
              </a:spcBef>
            </a:pPr>
            <a:r>
              <a:rPr lang="id-ID" sz="1400" dirty="0"/>
              <a:t>Pusat penelitian dan Pengembangan Kesejahteraan Sosial</a:t>
            </a:r>
          </a:p>
          <a:p>
            <a:pPr>
              <a:spcBef>
                <a:spcPts val="0"/>
              </a:spcBef>
            </a:pPr>
            <a:r>
              <a:rPr lang="id-ID" sz="1400" dirty="0"/>
              <a:t>Badan Pendidikan, penelitian dan penyuluhan sosial</a:t>
            </a:r>
          </a:p>
          <a:p>
            <a:pPr>
              <a:spcBef>
                <a:spcPts val="0"/>
              </a:spcBef>
            </a:pPr>
            <a:r>
              <a:rPr lang="id-ID" sz="1400" dirty="0"/>
              <a:t>Kementerian Sosial republik Indonesia</a:t>
            </a:r>
          </a:p>
          <a:p>
            <a:pPr>
              <a:spcBef>
                <a:spcPts val="0"/>
              </a:spcBef>
            </a:pPr>
            <a:endParaRPr lang="id-ID" sz="1400" dirty="0"/>
          </a:p>
          <a:p>
            <a:pPr>
              <a:spcBef>
                <a:spcPts val="0"/>
              </a:spcBef>
            </a:pPr>
            <a:r>
              <a:rPr lang="id-ID" sz="1400" dirty="0"/>
              <a:t>Disampaikan pada “kegiatan Pembekalan Program pejuang muda kampus merdeka”</a:t>
            </a:r>
          </a:p>
          <a:p>
            <a:pPr>
              <a:spcBef>
                <a:spcPts val="0"/>
              </a:spcBef>
            </a:pPr>
            <a:r>
              <a:rPr lang="id-ID" sz="1400" dirty="0" err="1"/>
              <a:t>Diselenggarakn</a:t>
            </a:r>
            <a:r>
              <a:rPr lang="id-ID" sz="1400" dirty="0"/>
              <a:t> oleh kementerian sosial </a:t>
            </a:r>
            <a:r>
              <a:rPr lang="id-ID" sz="1400" dirty="0" err="1"/>
              <a:t>bekerjasama</a:t>
            </a:r>
            <a:r>
              <a:rPr lang="id-ID" sz="1400" dirty="0"/>
              <a:t> dengan kementerian pendidikan, kebudayaan, riset dan teknologi, kementerian agama</a:t>
            </a:r>
          </a:p>
          <a:p>
            <a:pPr>
              <a:spcBef>
                <a:spcPts val="0"/>
              </a:spcBef>
            </a:pPr>
            <a:r>
              <a:rPr lang="id-ID" sz="1400" dirty="0"/>
              <a:t>Jakarta, 14-22 </a:t>
            </a:r>
            <a:r>
              <a:rPr lang="id-ID" sz="1400" dirty="0" err="1"/>
              <a:t>oktober</a:t>
            </a:r>
            <a:r>
              <a:rPr lang="id-ID" sz="1400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130954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3B640-B06A-6E4F-858E-F6814B11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239" y="1743430"/>
            <a:ext cx="8643154" cy="1887950"/>
          </a:xfrm>
        </p:spPr>
        <p:txBody>
          <a:bodyPr/>
          <a:lstStyle/>
          <a:p>
            <a:r>
              <a:rPr lang="id-ID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47693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E7687-ACA0-4548-B52E-061011884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2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5C326-E716-BA47-8AEF-054F47ECF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B99CB0-5C3F-2248-986A-FFBAD20F27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86144-E556-534E-94FF-8BF0CC5E4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3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742F8-096B-B34D-9751-1235A6F43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9956B-9CFE-B149-9843-57C34448D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Lanskap masalah sosial mengalami perubahan cepat.  Walaupun telah banyak intervensi kebijakan dan program sosial, namun tantangan sosial bertambah dan semakin rumit.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Masalah sosial dan perubahan dramatis tidak bisa dihadapi dengan </a:t>
            </a:r>
            <a:r>
              <a:rPr lang="id-ID" i="1" dirty="0" err="1"/>
              <a:t>traditional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.</a:t>
            </a:r>
            <a:r>
              <a:rPr lang="id-ID" dirty="0"/>
              <a:t> Merancang solusi atas masalah sosial membutuhkan </a:t>
            </a: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approach</a:t>
            </a:r>
            <a:r>
              <a:rPr lang="id-ID" i="1" dirty="0"/>
              <a:t>. </a:t>
            </a:r>
            <a:endParaRPr lang="id-ID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Bisnis ada untuk masyarakat, tanpa masyarakat tidak ada bisnis. Fungsi bisnis untuk memenuhi kebutuhan sosial dan menciptakan peluang bisnis yang tercipta dari masalah sosial.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Tidak setiap orang bisa melihat masalah sosial dengan benar dan tergugah untuk menyelesaikannya. </a:t>
            </a:r>
          </a:p>
        </p:txBody>
      </p:sp>
    </p:spTree>
    <p:extLst>
      <p:ext uri="{BB962C8B-B14F-4D97-AF65-F5344CB8AC3E}">
        <p14:creationId xmlns:p14="http://schemas.microsoft.com/office/powerpoint/2010/main" val="3934240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FE010-DB4E-5E42-950D-D2BA74B3F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5EFF5-07CA-6347-B18C-7319AE6A2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8432"/>
            <a:ext cx="9603275" cy="34506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Satu contoh peluang bisnis yang muncul dari masalah sosial kemiskinan adalah </a:t>
            </a:r>
            <a:r>
              <a:rPr lang="id-ID" dirty="0" err="1"/>
              <a:t>Grameen</a:t>
            </a:r>
            <a:r>
              <a:rPr lang="id-ID" dirty="0"/>
              <a:t> Bank di Bangladesh.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Setiap masalah sosial memiliki peluang bisnis yang tersembunyi di dalamnya.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entrepreneurs</a:t>
            </a:r>
            <a:r>
              <a:rPr lang="id-ID" i="1" dirty="0"/>
              <a:t> </a:t>
            </a:r>
            <a:r>
              <a:rPr lang="id-ID" dirty="0"/>
              <a:t>mencari peluang dari masalah yang akhirnya menemukan model bisnis.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Ketika Pejuang Muda melihat masalah, ada dua pilihan: Mengabaikan masalah dengan berharap orang lain datang untuk memecahkannya,  ATAU, terinspirasi untuk memecahkan masalah bersama-sama dengan komunitas setempat. </a:t>
            </a:r>
          </a:p>
        </p:txBody>
      </p:sp>
    </p:spTree>
    <p:extLst>
      <p:ext uri="{BB962C8B-B14F-4D97-AF65-F5344CB8AC3E}">
        <p14:creationId xmlns:p14="http://schemas.microsoft.com/office/powerpoint/2010/main" val="3493564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A9109-FA73-3E4E-925F-56148D55C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FEDDC-41E2-5946-918F-8E9975C4E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Situasi dunia saat ini sangat </a:t>
            </a:r>
            <a:r>
              <a:rPr lang="id-ID" i="1" dirty="0" err="1"/>
              <a:t>depressing</a:t>
            </a:r>
            <a:r>
              <a:rPr lang="id-ID" i="1" dirty="0"/>
              <a:t>.</a:t>
            </a:r>
            <a:r>
              <a:rPr lang="id-ID" dirty="0"/>
              <a:t> Masalah serius ini bisa dengan mudah diubah menjadi peluang, dan seseorang bisa membangun bisnis besar di masa depan.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Masalah sosial banyak sekali, semakin bertumpuk dan rumit. Masalah sosial tidak semuanya bisa dipecahkan sekalipun hampir setiap program sosial didampingi oleh Pendamping.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Pejuang Muda jangan terintimidasi untuk melanjutkan dan mengemas solusi, sebab solusi yang tepat baru akan terlihat jelas dalam retrospeksi.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Apabila Pejuang Muda </a:t>
            </a:r>
            <a:r>
              <a:rPr lang="id-ID" dirty="0" err="1"/>
              <a:t>memposisikan</a:t>
            </a:r>
            <a:r>
              <a:rPr lang="id-ID" dirty="0"/>
              <a:t> diri sebagai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entrepreneur</a:t>
            </a:r>
            <a:r>
              <a:rPr lang="id-ID" i="1" dirty="0"/>
              <a:t>, </a:t>
            </a:r>
            <a:r>
              <a:rPr lang="id-ID" dirty="0"/>
              <a:t>lakukan identifikasi masalah sosial utama dan bertanya bagaimana masalah bisa diselesaikan agar menjadi peluang bisnis.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d-ID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d-ID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7240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0F1C0-8AA4-484D-926C-67B7DE6B7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2508D-9507-4C44-B558-28B8642E5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Tidak semua masalah sosial bisa diselesaikan dengan mudah; sebab setiap bisnis/individu yang serius dalam memecahkan masalah harus mengorganisasi berbagai upaya inovatif untuk mengubah masalah sosial menjadi bisnis yang menguntungkan. Pertanyaannya: Apakah bisnis atau institusi bisa tumbuh lebih baik tanpa fungsi R&amp;D?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Paul </a:t>
            </a:r>
            <a:r>
              <a:rPr lang="id-ID" dirty="0" err="1"/>
              <a:t>Tudor</a:t>
            </a:r>
            <a:r>
              <a:rPr lang="id-ID" dirty="0"/>
              <a:t> Jones, </a:t>
            </a:r>
            <a:r>
              <a:rPr lang="id-ID" dirty="0" err="1"/>
              <a:t>Hedge</a:t>
            </a:r>
            <a:r>
              <a:rPr lang="id-ID" dirty="0"/>
              <a:t> </a:t>
            </a:r>
            <a:r>
              <a:rPr lang="id-ID" dirty="0" err="1"/>
              <a:t>Fund</a:t>
            </a:r>
            <a:r>
              <a:rPr lang="id-ID" dirty="0"/>
              <a:t> </a:t>
            </a:r>
            <a:r>
              <a:rPr lang="id-ID" dirty="0" err="1"/>
              <a:t>Manager</a:t>
            </a:r>
            <a:r>
              <a:rPr lang="id-ID" dirty="0"/>
              <a:t> yang terkenal dengan </a:t>
            </a:r>
            <a:r>
              <a:rPr lang="id-ID" i="1" dirty="0"/>
              <a:t>‘</a:t>
            </a:r>
            <a:r>
              <a:rPr lang="id-ID" i="1" dirty="0" err="1"/>
              <a:t>Macro</a:t>
            </a:r>
            <a:r>
              <a:rPr lang="id-ID" i="1" dirty="0"/>
              <a:t> </a:t>
            </a:r>
            <a:r>
              <a:rPr lang="id-ID" i="1" dirty="0" err="1"/>
              <a:t>Trades</a:t>
            </a:r>
            <a:r>
              <a:rPr lang="id-ID" i="1" dirty="0"/>
              <a:t>’, </a:t>
            </a:r>
            <a:r>
              <a:rPr lang="id-ID" dirty="0"/>
              <a:t>pernah mengatakan, </a:t>
            </a:r>
            <a:r>
              <a:rPr lang="id-ID" i="1" dirty="0"/>
              <a:t>“You </a:t>
            </a:r>
            <a:r>
              <a:rPr lang="id-ID" i="1" dirty="0" err="1"/>
              <a:t>can</a:t>
            </a:r>
            <a:r>
              <a:rPr lang="id-ID" i="1" dirty="0"/>
              <a:t> </a:t>
            </a:r>
            <a:r>
              <a:rPr lang="id-ID" i="1" dirty="0" err="1"/>
              <a:t>achieve</a:t>
            </a:r>
            <a:r>
              <a:rPr lang="id-ID" i="1" dirty="0"/>
              <a:t> </a:t>
            </a:r>
            <a:r>
              <a:rPr lang="id-ID" i="1" dirty="0" err="1"/>
              <a:t>great</a:t>
            </a:r>
            <a:r>
              <a:rPr lang="id-ID" i="1" dirty="0"/>
              <a:t> </a:t>
            </a:r>
            <a:r>
              <a:rPr lang="id-ID" i="1" dirty="0" err="1"/>
              <a:t>economic</a:t>
            </a:r>
            <a:r>
              <a:rPr lang="id-ID" i="1" dirty="0"/>
              <a:t> </a:t>
            </a:r>
            <a:r>
              <a:rPr lang="id-ID" i="1" dirty="0" err="1"/>
              <a:t>gains</a:t>
            </a:r>
            <a:r>
              <a:rPr lang="id-ID" i="1" dirty="0"/>
              <a:t> </a:t>
            </a:r>
            <a:r>
              <a:rPr lang="id-ID" i="1" dirty="0" err="1"/>
              <a:t>by</a:t>
            </a:r>
            <a:r>
              <a:rPr lang="id-ID" i="1" dirty="0"/>
              <a:t> </a:t>
            </a:r>
            <a:r>
              <a:rPr lang="id-ID" i="1" dirty="0" err="1"/>
              <a:t>solving</a:t>
            </a:r>
            <a:r>
              <a:rPr lang="id-ID" i="1" dirty="0"/>
              <a:t>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problems</a:t>
            </a:r>
            <a:r>
              <a:rPr lang="id-ID" i="1" dirty="0"/>
              <a:t>”. </a:t>
            </a:r>
            <a:r>
              <a:rPr lang="id-ID" dirty="0"/>
              <a:t>Mengabaikan masalah sosial berarti mengabaikan potensi ekonomi sekaligus peluang bisnis.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7481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0C7AF-6613-2E43-A330-71B26A8B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0CFA9-BA46-A044-B5EF-478C98924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Untuk mendukung Pejuang Muda, </a:t>
            </a:r>
            <a:r>
              <a:rPr lang="id-ID" dirty="0" err="1"/>
              <a:t>karakterstik</a:t>
            </a:r>
            <a:r>
              <a:rPr lang="id-ID" dirty="0"/>
              <a:t> </a:t>
            </a: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mindset</a:t>
            </a:r>
            <a:r>
              <a:rPr lang="id-ID" i="1" dirty="0"/>
              <a:t> </a:t>
            </a:r>
            <a:r>
              <a:rPr lang="id-ID" dirty="0"/>
              <a:t>harus dimiliki: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id-ID" i="1" dirty="0" err="1"/>
              <a:t>Challenges</a:t>
            </a:r>
            <a:r>
              <a:rPr lang="id-ID" i="1" dirty="0"/>
              <a:t> </a:t>
            </a:r>
            <a:r>
              <a:rPr lang="id-ID" i="1" dirty="0" err="1"/>
              <a:t>tradition</a:t>
            </a:r>
            <a:r>
              <a:rPr lang="id-ID" i="1" dirty="0"/>
              <a:t>;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id-ID" i="1" dirty="0" err="1"/>
              <a:t>Combines</a:t>
            </a:r>
            <a:r>
              <a:rPr lang="id-ID" i="1" dirty="0"/>
              <a:t> </a:t>
            </a:r>
            <a:r>
              <a:rPr lang="id-ID" i="1" dirty="0" err="1"/>
              <a:t>creativity</a:t>
            </a:r>
            <a:r>
              <a:rPr lang="id-ID" i="1" dirty="0"/>
              <a:t> </a:t>
            </a:r>
            <a:r>
              <a:rPr lang="id-ID" i="1" dirty="0" err="1"/>
              <a:t>with</a:t>
            </a:r>
            <a:r>
              <a:rPr lang="id-ID" i="1" dirty="0"/>
              <a:t> </a:t>
            </a:r>
            <a:r>
              <a:rPr lang="id-ID" i="1" dirty="0" err="1"/>
              <a:t>market</a:t>
            </a:r>
            <a:r>
              <a:rPr lang="id-ID" i="1" dirty="0"/>
              <a:t> </a:t>
            </a:r>
            <a:r>
              <a:rPr lang="id-ID" i="1" dirty="0" err="1"/>
              <a:t>intelligence</a:t>
            </a:r>
            <a:r>
              <a:rPr lang="id-ID" i="1" dirty="0"/>
              <a:t>;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id-ID" i="1" dirty="0" err="1"/>
              <a:t>Practices</a:t>
            </a:r>
            <a:r>
              <a:rPr lang="id-ID" i="1" dirty="0"/>
              <a:t> </a:t>
            </a:r>
            <a:r>
              <a:rPr lang="id-ID" i="1" dirty="0" err="1"/>
              <a:t>humility</a:t>
            </a:r>
            <a:r>
              <a:rPr lang="id-ID" i="1" dirty="0"/>
              <a:t>;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id-ID" i="1" dirty="0" err="1"/>
              <a:t>Embraces</a:t>
            </a:r>
            <a:r>
              <a:rPr lang="id-ID" i="1" dirty="0"/>
              <a:t> </a:t>
            </a:r>
            <a:r>
              <a:rPr lang="id-ID" i="1" dirty="0" err="1"/>
              <a:t>risk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failure</a:t>
            </a:r>
            <a:r>
              <a:rPr lang="id-ID" i="1" dirty="0"/>
              <a:t>; dan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i="1" dirty="0"/>
              <a:t>BIG </a:t>
            </a:r>
            <a:r>
              <a:rPr lang="id-ID" i="1" dirty="0" err="1"/>
              <a:t>thinking</a:t>
            </a:r>
            <a:r>
              <a:rPr lang="id-ID" i="1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 </a:t>
            </a:r>
            <a:r>
              <a:rPr lang="id-ID" i="1" dirty="0" err="1"/>
              <a:t>challenges</a:t>
            </a:r>
            <a:r>
              <a:rPr lang="id-ID" i="1" dirty="0"/>
              <a:t> </a:t>
            </a:r>
            <a:r>
              <a:rPr lang="id-ID" i="1" dirty="0" err="1"/>
              <a:t>tradition</a:t>
            </a:r>
            <a:r>
              <a:rPr lang="id-ID" i="1" dirty="0"/>
              <a:t>.</a:t>
            </a:r>
            <a:r>
              <a:rPr lang="id-ID" dirty="0"/>
              <a:t> Hampir semua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entrepreneurs</a:t>
            </a:r>
            <a:r>
              <a:rPr lang="id-ID" i="1" dirty="0"/>
              <a:t> </a:t>
            </a:r>
            <a:r>
              <a:rPr lang="id-ID" dirty="0"/>
              <a:t>yang sukses memiliki </a:t>
            </a:r>
            <a:r>
              <a:rPr lang="id-ID" i="1" dirty="0"/>
              <a:t>open-</a:t>
            </a:r>
            <a:r>
              <a:rPr lang="id-ID" i="1" dirty="0" err="1"/>
              <a:t>minded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approaching</a:t>
            </a:r>
            <a:r>
              <a:rPr lang="id-ID" i="1" dirty="0"/>
              <a:t> </a:t>
            </a:r>
            <a:r>
              <a:rPr lang="id-ID" dirty="0"/>
              <a:t>yang memakai filter yang tidak memiliki kecenderungan dan stigma yang mapan.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d-ID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434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D6CE6-3456-D044-9EE2-797203133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9BC71-A490-8A42-96F2-726950CEA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 </a:t>
            </a:r>
            <a:r>
              <a:rPr lang="id-ID" i="1" dirty="0" err="1"/>
              <a:t>combines</a:t>
            </a:r>
            <a:r>
              <a:rPr lang="id-ID" i="1" dirty="0"/>
              <a:t> </a:t>
            </a:r>
            <a:r>
              <a:rPr lang="id-ID" i="1" dirty="0" err="1"/>
              <a:t>creativity</a:t>
            </a:r>
            <a:r>
              <a:rPr lang="id-ID" i="1" dirty="0"/>
              <a:t> </a:t>
            </a:r>
            <a:r>
              <a:rPr lang="id-ID" i="1" dirty="0" err="1"/>
              <a:t>with</a:t>
            </a:r>
            <a:r>
              <a:rPr lang="id-ID" i="1" dirty="0"/>
              <a:t> </a:t>
            </a:r>
            <a:r>
              <a:rPr lang="id-ID" i="1" dirty="0" err="1"/>
              <a:t>market</a:t>
            </a:r>
            <a:r>
              <a:rPr lang="id-ID" i="1" dirty="0"/>
              <a:t> </a:t>
            </a:r>
            <a:r>
              <a:rPr lang="id-ID" i="1" dirty="0" err="1"/>
              <a:t>intelligence</a:t>
            </a:r>
            <a:r>
              <a:rPr lang="id-ID" i="1" dirty="0"/>
              <a:t>.</a:t>
            </a:r>
            <a:r>
              <a:rPr lang="id-ID" dirty="0"/>
              <a:t> </a:t>
            </a: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 </a:t>
            </a:r>
            <a:r>
              <a:rPr lang="id-ID" dirty="0"/>
              <a:t>secara alami mewujudkan kreativitas, imajinasi tanpa batas tentang </a:t>
            </a:r>
            <a:r>
              <a:rPr lang="id-ID" dirty="0" err="1"/>
              <a:t>apapun</a:t>
            </a:r>
            <a:r>
              <a:rPr lang="id-ID" dirty="0"/>
              <a:t> yang memungkinkan. </a:t>
            </a:r>
            <a:endParaRPr lang="id-ID" i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 </a:t>
            </a:r>
            <a:r>
              <a:rPr lang="id-ID" i="1" dirty="0" err="1"/>
              <a:t>practices</a:t>
            </a:r>
            <a:r>
              <a:rPr lang="id-ID" i="1" dirty="0"/>
              <a:t> </a:t>
            </a:r>
            <a:r>
              <a:rPr lang="id-ID" i="1" dirty="0" err="1"/>
              <a:t>humility</a:t>
            </a:r>
            <a:r>
              <a:rPr lang="id-ID" i="1" dirty="0"/>
              <a:t>. </a:t>
            </a:r>
            <a:r>
              <a:rPr lang="id-ID" dirty="0" err="1"/>
              <a:t>Humility</a:t>
            </a:r>
            <a:r>
              <a:rPr lang="id-ID" dirty="0"/>
              <a:t> (kerendahan hati) adalah komponen inti dari </a:t>
            </a: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 </a:t>
            </a:r>
            <a:r>
              <a:rPr lang="id-ID" i="1" dirty="0" err="1"/>
              <a:t>embraces</a:t>
            </a:r>
            <a:r>
              <a:rPr lang="id-ID" i="1" dirty="0"/>
              <a:t> </a:t>
            </a:r>
            <a:r>
              <a:rPr lang="id-ID" i="1" dirty="0" err="1"/>
              <a:t>risk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failure</a:t>
            </a:r>
            <a:r>
              <a:rPr lang="id-ID" i="1" dirty="0"/>
              <a:t>.</a:t>
            </a:r>
            <a:r>
              <a:rPr lang="id-ID" dirty="0"/>
              <a:t> Sektor sosial tidak pernah menganggap enteng kegagalan. Gagasan yang mendorong perubahan dramatis secara inheren adalah proposisi yang berisiko dan menghadirkan potensi untuk gagal.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 </a:t>
            </a:r>
            <a:r>
              <a:rPr lang="id-ID" i="1" dirty="0" err="1"/>
              <a:t>is</a:t>
            </a:r>
            <a:r>
              <a:rPr lang="id-ID" i="1" dirty="0"/>
              <a:t> BIG.</a:t>
            </a:r>
            <a:r>
              <a:rPr lang="id-ID" dirty="0"/>
              <a:t> Masalah Besar memerlukan Solusi Besar</a:t>
            </a:r>
            <a:r>
              <a:rPr lang="id-ID" i="1" dirty="0"/>
              <a:t>. </a:t>
            </a:r>
            <a:r>
              <a:rPr lang="id-ID" i="1" dirty="0" err="1"/>
              <a:t>Entrepreneurs</a:t>
            </a:r>
            <a:r>
              <a:rPr lang="id-ID" i="1" dirty="0"/>
              <a:t> </a:t>
            </a:r>
            <a:r>
              <a:rPr lang="id-ID" dirty="0"/>
              <a:t>didorong oleh </a:t>
            </a:r>
            <a:r>
              <a:rPr lang="id-ID" i="1" dirty="0"/>
              <a:t>“</a:t>
            </a:r>
            <a:r>
              <a:rPr lang="id-ID" i="1" dirty="0" err="1"/>
              <a:t>go</a:t>
            </a:r>
            <a:r>
              <a:rPr lang="id-ID" i="1" dirty="0"/>
              <a:t> </a:t>
            </a:r>
            <a:r>
              <a:rPr lang="id-ID" i="1" dirty="0" err="1"/>
              <a:t>big</a:t>
            </a:r>
            <a:r>
              <a:rPr lang="id-ID" i="1" dirty="0"/>
              <a:t> </a:t>
            </a:r>
            <a:r>
              <a:rPr lang="id-ID" i="1" dirty="0" err="1"/>
              <a:t>mentality</a:t>
            </a:r>
            <a:r>
              <a:rPr lang="id-ID" i="1" dirty="0"/>
              <a:t>” </a:t>
            </a:r>
            <a:r>
              <a:rPr lang="id-ID" dirty="0"/>
              <a:t>dalam segala hal yang mereka lakukan, dan itu sebabnya mengapa </a:t>
            </a:r>
            <a:r>
              <a:rPr lang="id-ID" i="1" dirty="0" err="1"/>
              <a:t>entrepreneurial</a:t>
            </a:r>
            <a:r>
              <a:rPr lang="id-ID" i="1" dirty="0"/>
              <a:t> </a:t>
            </a:r>
            <a:r>
              <a:rPr lang="id-ID" i="1" dirty="0" err="1"/>
              <a:t>thinking</a:t>
            </a:r>
            <a:r>
              <a:rPr lang="id-ID" i="1" dirty="0"/>
              <a:t> </a:t>
            </a:r>
            <a:r>
              <a:rPr lang="id-ID" dirty="0"/>
              <a:t>lebih dibutuhkan hari ini daripada sebelumnya. </a:t>
            </a:r>
          </a:p>
        </p:txBody>
      </p:sp>
    </p:spTree>
    <p:extLst>
      <p:ext uri="{BB962C8B-B14F-4D97-AF65-F5344CB8AC3E}">
        <p14:creationId xmlns:p14="http://schemas.microsoft.com/office/powerpoint/2010/main" val="215476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9D0E-07B1-0840-B889-B9A53E9DC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29122-BAA9-DF40-B4E5-8A7C1DAD7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Pejuang Muda dirancang dan disiapkan untuk menjadi </a:t>
            </a:r>
            <a:r>
              <a:rPr lang="id-ID" i="1" dirty="0" err="1"/>
              <a:t>changemakers</a:t>
            </a:r>
            <a:r>
              <a:rPr lang="id-ID" i="1" dirty="0"/>
              <a:t>; </a:t>
            </a:r>
            <a:r>
              <a:rPr lang="id-ID" i="1" dirty="0" err="1"/>
              <a:t>changemakers</a:t>
            </a:r>
            <a:r>
              <a:rPr lang="id-ID" i="1" dirty="0"/>
              <a:t> </a:t>
            </a:r>
            <a:r>
              <a:rPr lang="id-ID" dirty="0"/>
              <a:t>adalah </a:t>
            </a:r>
            <a:r>
              <a:rPr lang="id-ID" i="1" dirty="0" err="1"/>
              <a:t>active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resilient</a:t>
            </a:r>
            <a:r>
              <a:rPr lang="id-ID" i="1" dirty="0"/>
              <a:t>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entrepreneurs</a:t>
            </a:r>
            <a:r>
              <a:rPr lang="id-ID" i="1" dirty="0"/>
              <a:t> </a:t>
            </a:r>
            <a:r>
              <a:rPr lang="id-ID" dirty="0"/>
              <a:t>yang dapat merancang dan menerapkan </a:t>
            </a:r>
            <a:r>
              <a:rPr lang="id-ID" i="1" dirty="0" err="1"/>
              <a:t>innovative</a:t>
            </a:r>
            <a:r>
              <a:rPr lang="id-ID" i="1" dirty="0"/>
              <a:t> </a:t>
            </a:r>
            <a:r>
              <a:rPr lang="id-ID" i="1" dirty="0" err="1"/>
              <a:t>solutions</a:t>
            </a:r>
            <a:r>
              <a:rPr lang="id-ID" i="1" dirty="0"/>
              <a:t> </a:t>
            </a:r>
            <a:r>
              <a:rPr lang="id-ID" dirty="0"/>
              <a:t>untuk masalah sosial.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Pedagogi “Kegiatan Pembekalan Program Pejuang Muda Merdeka Belajar Kampus Merdeka” ini didasarkan pada tiga pilar utama: </a:t>
            </a:r>
            <a:r>
              <a:rPr lang="id-ID" i="1" dirty="0" err="1"/>
              <a:t>inspiration</a:t>
            </a:r>
            <a:r>
              <a:rPr lang="id-ID" i="1" dirty="0"/>
              <a:t>, </a:t>
            </a:r>
            <a:r>
              <a:rPr lang="id-ID" i="1" dirty="0" err="1"/>
              <a:t>introspection</a:t>
            </a:r>
            <a:r>
              <a:rPr lang="id-ID" i="1" dirty="0"/>
              <a:t>, </a:t>
            </a:r>
            <a:r>
              <a:rPr lang="id-ID" i="1" dirty="0" err="1"/>
              <a:t>taking</a:t>
            </a:r>
            <a:r>
              <a:rPr lang="id-ID" i="1" dirty="0"/>
              <a:t> </a:t>
            </a:r>
            <a:r>
              <a:rPr lang="id-ID" i="1" dirty="0" err="1"/>
              <a:t>action</a:t>
            </a:r>
            <a:r>
              <a:rPr lang="id-ID" i="1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Fase inspirasi menginformasikan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entrepreneurship</a:t>
            </a:r>
            <a:r>
              <a:rPr lang="id-ID" i="1" dirty="0"/>
              <a:t> </a:t>
            </a:r>
            <a:r>
              <a:rPr lang="id-ID" dirty="0"/>
              <a:t>dan masalah yang dihadapi yang memungkinkan Pejuang Muda bertemu dengan </a:t>
            </a:r>
            <a:r>
              <a:rPr lang="id-ID" i="1" dirty="0" err="1"/>
              <a:t>famous</a:t>
            </a:r>
            <a:r>
              <a:rPr lang="id-ID" i="1" dirty="0"/>
              <a:t>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entrepreneurs</a:t>
            </a:r>
            <a:r>
              <a:rPr lang="id-ID" i="1" dirty="0"/>
              <a:t> </a:t>
            </a:r>
            <a:r>
              <a:rPr lang="id-ID" dirty="0"/>
              <a:t>dan bagaimana mendapatkan </a:t>
            </a:r>
            <a:r>
              <a:rPr lang="id-ID" i="1" dirty="0" err="1"/>
              <a:t>gains</a:t>
            </a:r>
            <a:r>
              <a:rPr lang="id-ID" i="1" dirty="0"/>
              <a:t> </a:t>
            </a:r>
            <a:r>
              <a:rPr lang="id-ID" dirty="0"/>
              <a:t>tentang </a:t>
            </a:r>
            <a:r>
              <a:rPr lang="id-ID" i="1" dirty="0" err="1"/>
              <a:t>sense</a:t>
            </a:r>
            <a:r>
              <a:rPr lang="id-ID" i="1" dirty="0"/>
              <a:t> </a:t>
            </a:r>
            <a:r>
              <a:rPr lang="id-ID" i="1" dirty="0" err="1"/>
              <a:t>of</a:t>
            </a:r>
            <a:r>
              <a:rPr lang="id-ID" i="1" dirty="0"/>
              <a:t> </a:t>
            </a:r>
            <a:r>
              <a:rPr lang="id-ID" i="1" dirty="0" err="1"/>
              <a:t>pressing</a:t>
            </a:r>
            <a:r>
              <a:rPr lang="id-ID" i="1" dirty="0"/>
              <a:t>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problems</a:t>
            </a:r>
            <a:r>
              <a:rPr lang="id-ID" i="1" dirty="0"/>
              <a:t> </a:t>
            </a:r>
            <a:r>
              <a:rPr lang="id-ID" dirty="0"/>
              <a:t>dalam masyarakat.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dirty="0"/>
              <a:t>Fase introspeksi, Pejuang Muda diharapkan mengerjakan </a:t>
            </a:r>
            <a:r>
              <a:rPr lang="id-ID" i="1" dirty="0" err="1"/>
              <a:t>profile</a:t>
            </a:r>
            <a:r>
              <a:rPr lang="id-ID" i="1" dirty="0"/>
              <a:t>, </a:t>
            </a:r>
            <a:r>
              <a:rPr lang="id-ID" dirty="0"/>
              <a:t>belajar tentang </a:t>
            </a:r>
            <a:r>
              <a:rPr lang="id-ID" i="1" dirty="0"/>
              <a:t>personal </a:t>
            </a:r>
            <a:r>
              <a:rPr lang="id-ID" i="1" dirty="0" err="1"/>
              <a:t>strengths</a:t>
            </a:r>
            <a:r>
              <a:rPr lang="id-ID" i="1" dirty="0"/>
              <a:t>, </a:t>
            </a:r>
            <a:r>
              <a:rPr lang="id-ID" dirty="0"/>
              <a:t>dan mengidentifikasi sebuah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issue</a:t>
            </a:r>
            <a:r>
              <a:rPr lang="id-ID" i="1" dirty="0"/>
              <a:t> </a:t>
            </a:r>
            <a:r>
              <a:rPr lang="id-ID" dirty="0"/>
              <a:t>penting menurut penilaiannya.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54772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4B36E-F6E7-2846-854A-7F7EBBCE3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7275A-F552-7042-BD7E-66E99E03B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. </a:t>
            </a:r>
            <a:r>
              <a:rPr lang="en-US" dirty="0" err="1"/>
              <a:t>Pejuang</a:t>
            </a:r>
            <a:r>
              <a:rPr lang="en-US" dirty="0"/>
              <a:t> Muda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i="1" dirty="0"/>
              <a:t>social entrepreneurial project </a:t>
            </a:r>
            <a:r>
              <a:rPr lang="en-US" dirty="0"/>
              <a:t>yang </a:t>
            </a:r>
            <a:r>
              <a:rPr lang="en-US" dirty="0" err="1"/>
              <a:t>barguna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dan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 yang </a:t>
            </a:r>
            <a:r>
              <a:rPr lang="en-US" dirty="0" err="1"/>
              <a:t>dilayaninya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1751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74</TotalTime>
  <Words>709</Words>
  <Application>Microsoft Macintosh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Masalah sosial:  peluang dan tantangan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  <vt:lpstr>Terima kasih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Masalah sosial: peluang dan tantangan</dc:title>
  <dc:creator>Microsoft Office User</dc:creator>
  <cp:lastModifiedBy>Microsoft Office User</cp:lastModifiedBy>
  <cp:revision>43</cp:revision>
  <dcterms:created xsi:type="dcterms:W3CDTF">2021-10-13T15:35:34Z</dcterms:created>
  <dcterms:modified xsi:type="dcterms:W3CDTF">2021-10-13T22:26:23Z</dcterms:modified>
</cp:coreProperties>
</file>