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6"/>
  </p:notesMasterIdLst>
  <p:sldIdLst>
    <p:sldId id="299" r:id="rId2"/>
    <p:sldId id="257" r:id="rId3"/>
    <p:sldId id="258" r:id="rId4"/>
    <p:sldId id="259" r:id="rId5"/>
    <p:sldId id="289" r:id="rId6"/>
    <p:sldId id="266" r:id="rId7"/>
    <p:sldId id="267" r:id="rId8"/>
    <p:sldId id="293" r:id="rId9"/>
    <p:sldId id="294" r:id="rId10"/>
    <p:sldId id="269" r:id="rId11"/>
    <p:sldId id="270" r:id="rId12"/>
    <p:sldId id="271" r:id="rId13"/>
    <p:sldId id="272" r:id="rId14"/>
    <p:sldId id="273" r:id="rId15"/>
  </p:sldIdLst>
  <p:sldSz cx="18288000" cy="10287000"/>
  <p:notesSz cx="6858000" cy="9144000"/>
  <p:embeddedFontLst>
    <p:embeddedFont>
      <p:font typeface="Antic" panose="020B0604020202020204" charset="0"/>
      <p:regular r:id="rId17"/>
    </p:embeddedFont>
    <p:embeddedFont>
      <p:font typeface="Antic Bold" panose="020B0604020202020204" charset="0"/>
      <p:regular r:id="rId18"/>
    </p:embeddedFont>
    <p:embeddedFont>
      <p:font typeface="Blueberry" panose="020B0604020202020204" charset="0"/>
      <p:regular r:id="rId19"/>
    </p:embeddedFont>
    <p:embeddedFont>
      <p:font typeface="Hangyaboly" panose="020B0604020202020204" charset="0"/>
      <p:regular r:id="rId20"/>
    </p:embeddedFont>
    <p:embeddedFont>
      <p:font typeface="Nunito" pitchFamily="2" charset="0"/>
      <p:regular r:id="rId21"/>
      <p:bold r:id="rId22"/>
      <p:italic r:id="rId23"/>
      <p:boldItalic r:id="rId24"/>
    </p:embeddedFont>
    <p:embeddedFont>
      <p:font typeface="Poppins Bold" panose="00000800000000000000" charset="0"/>
      <p:regular r:id="rId25"/>
    </p:embeddedFont>
    <p:embeddedFont>
      <p:font typeface="Poppins Semi-Bold" panose="020B0604020202020204" charset="0"/>
      <p:regular r:id="rId26"/>
    </p:embeddedFont>
    <p:embeddedFont>
      <p:font typeface="Scripter"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2" d="100"/>
          <a:sy n="42" d="100"/>
        </p:scale>
        <p:origin x="72"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FFFBA-5088-4B7A-ABC6-6EA51AD96FEB}" type="datetimeFigureOut">
              <a:rPr lang="en-ID" smtClean="0"/>
              <a:t>25/08/2024</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C39D6A-7FF6-4A47-9A4B-0FA45C055820}" type="slidenum">
              <a:rPr lang="en-ID" smtClean="0"/>
              <a:t>‹#›</a:t>
            </a:fld>
            <a:endParaRPr lang="en-ID"/>
          </a:p>
        </p:txBody>
      </p:sp>
    </p:spTree>
    <p:extLst>
      <p:ext uri="{BB962C8B-B14F-4D97-AF65-F5344CB8AC3E}">
        <p14:creationId xmlns:p14="http://schemas.microsoft.com/office/powerpoint/2010/main" val="205742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5.svg"/></Relationships>
</file>

<file path=ppt/slides/_rels/slide14.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 Id="rId14" Type="http://schemas.openxmlformats.org/officeDocument/2006/relationships/image" Target="../media/image37.svg"/></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id-ID"/>
          </a:p>
        </p:txBody>
      </p:sp>
      <p:sp>
        <p:nvSpPr>
          <p:cNvPr id="3" name="Freeform 3"/>
          <p:cNvSpPr/>
          <p:nvPr/>
        </p:nvSpPr>
        <p:spPr>
          <a:xfrm rot="-5400000">
            <a:off x="-1997529" y="5620657"/>
            <a:ext cx="5103504" cy="1499154"/>
          </a:xfrm>
          <a:custGeom>
            <a:avLst/>
            <a:gdLst/>
            <a:ahLst/>
            <a:cxnLst/>
            <a:rect l="l" t="t" r="r" b="b"/>
            <a:pathLst>
              <a:path w="5103504" h="1499154">
                <a:moveTo>
                  <a:pt x="0" y="0"/>
                </a:moveTo>
                <a:lnTo>
                  <a:pt x="5103505" y="0"/>
                </a:lnTo>
                <a:lnTo>
                  <a:pt x="5103505" y="1499154"/>
                </a:lnTo>
                <a:lnTo>
                  <a:pt x="0" y="149915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id-ID"/>
          </a:p>
        </p:txBody>
      </p:sp>
      <p:grpSp>
        <p:nvGrpSpPr>
          <p:cNvPr id="4" name="Group 4"/>
          <p:cNvGrpSpPr/>
          <p:nvPr/>
        </p:nvGrpSpPr>
        <p:grpSpPr>
          <a:xfrm>
            <a:off x="1246065" y="7456654"/>
            <a:ext cx="432044" cy="432044"/>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AF19"/>
            </a:solidFill>
          </p:spPr>
          <p:txBody>
            <a:bodyPr/>
            <a:lstStyle/>
            <a:p>
              <a:endParaRPr lang="id-ID"/>
            </a:p>
          </p:txBody>
        </p:sp>
        <p:sp>
          <p:nvSpPr>
            <p:cNvPr id="6" name="TextBox 6"/>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03827" y="9089590"/>
            <a:ext cx="2831992" cy="2831992"/>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txBody>
            <a:bodyPr/>
            <a:lstStyle/>
            <a:p>
              <a:endParaRPr lang="id-ID"/>
            </a:p>
          </p:txBody>
        </p:sp>
        <p:sp>
          <p:nvSpPr>
            <p:cNvPr id="9" name="TextBox 9"/>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7517484" y="8711283"/>
            <a:ext cx="1050577" cy="1050577"/>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37335"/>
            </a:solidFill>
          </p:spPr>
          <p:txBody>
            <a:bodyPr/>
            <a:lstStyle/>
            <a:p>
              <a:endParaRPr lang="id-ID"/>
            </a:p>
          </p:txBody>
        </p:sp>
        <p:sp>
          <p:nvSpPr>
            <p:cNvPr id="12" name="TextBox 12"/>
            <p:cNvSpPr txBox="1"/>
            <p:nvPr/>
          </p:nvSpPr>
          <p:spPr>
            <a:xfrm>
              <a:off x="76200" y="19050"/>
              <a:ext cx="660400" cy="717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8042772" y="-897152"/>
            <a:ext cx="1794303" cy="1794303"/>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C00"/>
            </a:solidFill>
          </p:spPr>
          <p:txBody>
            <a:bodyPr/>
            <a:lstStyle/>
            <a:p>
              <a:endParaRPr lang="id-ID"/>
            </a:p>
          </p:txBody>
        </p:sp>
        <p:sp>
          <p:nvSpPr>
            <p:cNvPr id="15" name="TextBox 15"/>
            <p:cNvSpPr txBox="1"/>
            <p:nvPr/>
          </p:nvSpPr>
          <p:spPr>
            <a:xfrm>
              <a:off x="76200" y="19050"/>
              <a:ext cx="660400" cy="717550"/>
            </a:xfrm>
            <a:prstGeom prst="rect">
              <a:avLst/>
            </a:prstGeom>
          </p:spPr>
          <p:txBody>
            <a:bodyPr lIns="50800" tIns="50800" rIns="50800" bIns="50800" rtlCol="0" anchor="ctr"/>
            <a:lstStyle/>
            <a:p>
              <a:pPr algn="ctr">
                <a:lnSpc>
                  <a:spcPts val="2799"/>
                </a:lnSpc>
              </a:pPr>
              <a:endParaRPr/>
            </a:p>
          </p:txBody>
        </p:sp>
      </p:grpSp>
      <p:sp>
        <p:nvSpPr>
          <p:cNvPr id="16" name="Freeform 16"/>
          <p:cNvSpPr/>
          <p:nvPr/>
        </p:nvSpPr>
        <p:spPr>
          <a:xfrm>
            <a:off x="9950665" y="1453414"/>
            <a:ext cx="9897851" cy="1115758"/>
          </a:xfrm>
          <a:custGeom>
            <a:avLst/>
            <a:gdLst/>
            <a:ahLst/>
            <a:cxnLst/>
            <a:rect l="l" t="t" r="r" b="b"/>
            <a:pathLst>
              <a:path w="9897851" h="1115758">
                <a:moveTo>
                  <a:pt x="0" y="0"/>
                </a:moveTo>
                <a:lnTo>
                  <a:pt x="9897851" y="0"/>
                </a:lnTo>
                <a:lnTo>
                  <a:pt x="9897851" y="1115757"/>
                </a:lnTo>
                <a:lnTo>
                  <a:pt x="0" y="111575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d-ID"/>
          </a:p>
        </p:txBody>
      </p:sp>
      <p:sp>
        <p:nvSpPr>
          <p:cNvPr id="17" name="Freeform 17"/>
          <p:cNvSpPr/>
          <p:nvPr/>
        </p:nvSpPr>
        <p:spPr>
          <a:xfrm>
            <a:off x="16161949" y="8266411"/>
            <a:ext cx="889746" cy="889746"/>
          </a:xfrm>
          <a:custGeom>
            <a:avLst/>
            <a:gdLst/>
            <a:ahLst/>
            <a:cxnLst/>
            <a:rect l="l" t="t" r="r" b="b"/>
            <a:pathLst>
              <a:path w="889746" h="889746">
                <a:moveTo>
                  <a:pt x="0" y="0"/>
                </a:moveTo>
                <a:lnTo>
                  <a:pt x="889746" y="0"/>
                </a:lnTo>
                <a:lnTo>
                  <a:pt x="889746" y="889745"/>
                </a:lnTo>
                <a:lnTo>
                  <a:pt x="0" y="8897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d-ID"/>
          </a:p>
        </p:txBody>
      </p:sp>
      <p:sp>
        <p:nvSpPr>
          <p:cNvPr id="18" name="Freeform 18"/>
          <p:cNvSpPr/>
          <p:nvPr/>
        </p:nvSpPr>
        <p:spPr>
          <a:xfrm>
            <a:off x="13381946" y="218252"/>
            <a:ext cx="1200813" cy="848937"/>
          </a:xfrm>
          <a:custGeom>
            <a:avLst/>
            <a:gdLst/>
            <a:ahLst/>
            <a:cxnLst/>
            <a:rect l="l" t="t" r="r" b="b"/>
            <a:pathLst>
              <a:path w="1200813" h="848937">
                <a:moveTo>
                  <a:pt x="0" y="0"/>
                </a:moveTo>
                <a:lnTo>
                  <a:pt x="1200813" y="0"/>
                </a:lnTo>
                <a:lnTo>
                  <a:pt x="1200813" y="848937"/>
                </a:lnTo>
                <a:lnTo>
                  <a:pt x="0" y="848937"/>
                </a:lnTo>
                <a:lnTo>
                  <a:pt x="0" y="0"/>
                </a:lnTo>
                <a:close/>
              </a:path>
            </a:pathLst>
          </a:custGeom>
          <a:blipFill>
            <a:blip r:embed="rId9"/>
            <a:stretch>
              <a:fillRect/>
            </a:stretch>
          </a:blipFill>
        </p:spPr>
        <p:txBody>
          <a:bodyPr/>
          <a:lstStyle/>
          <a:p>
            <a:endParaRPr lang="id-ID"/>
          </a:p>
        </p:txBody>
      </p:sp>
      <p:sp>
        <p:nvSpPr>
          <p:cNvPr id="19" name="Freeform 19"/>
          <p:cNvSpPr/>
          <p:nvPr/>
        </p:nvSpPr>
        <p:spPr>
          <a:xfrm>
            <a:off x="14582759" y="218252"/>
            <a:ext cx="1579190" cy="842235"/>
          </a:xfrm>
          <a:custGeom>
            <a:avLst/>
            <a:gdLst/>
            <a:ahLst/>
            <a:cxnLst/>
            <a:rect l="l" t="t" r="r" b="b"/>
            <a:pathLst>
              <a:path w="1579190" h="842235">
                <a:moveTo>
                  <a:pt x="0" y="0"/>
                </a:moveTo>
                <a:lnTo>
                  <a:pt x="1579190" y="0"/>
                </a:lnTo>
                <a:lnTo>
                  <a:pt x="1579190" y="842235"/>
                </a:lnTo>
                <a:lnTo>
                  <a:pt x="0" y="842235"/>
                </a:lnTo>
                <a:lnTo>
                  <a:pt x="0" y="0"/>
                </a:lnTo>
                <a:close/>
              </a:path>
            </a:pathLst>
          </a:custGeom>
          <a:blipFill>
            <a:blip r:embed="rId10"/>
            <a:stretch>
              <a:fillRect/>
            </a:stretch>
          </a:blipFill>
        </p:spPr>
        <p:txBody>
          <a:bodyPr/>
          <a:lstStyle/>
          <a:p>
            <a:endParaRPr lang="id-ID"/>
          </a:p>
        </p:txBody>
      </p:sp>
      <p:sp>
        <p:nvSpPr>
          <p:cNvPr id="20" name="TextBox 20"/>
          <p:cNvSpPr txBox="1"/>
          <p:nvPr/>
        </p:nvSpPr>
        <p:spPr>
          <a:xfrm>
            <a:off x="2935820" y="4170719"/>
            <a:ext cx="14488474" cy="1256754"/>
          </a:xfrm>
          <a:prstGeom prst="rect">
            <a:avLst/>
          </a:prstGeom>
        </p:spPr>
        <p:txBody>
          <a:bodyPr wrap="square" lIns="0" tIns="0" rIns="0" bIns="0" rtlCol="0" anchor="t">
            <a:spAutoFit/>
          </a:bodyPr>
          <a:lstStyle/>
          <a:p>
            <a:pPr algn="r">
              <a:lnSpc>
                <a:spcPts val="9839"/>
              </a:lnSpc>
            </a:pPr>
            <a:r>
              <a:rPr lang="en-US" sz="8199" dirty="0" err="1">
                <a:solidFill>
                  <a:srgbClr val="000000"/>
                </a:solidFill>
                <a:latin typeface="Poppins Bold"/>
                <a:ea typeface="Poppins Bold"/>
                <a:cs typeface="Poppins Bold"/>
                <a:sym typeface="Poppins Bold"/>
              </a:rPr>
              <a:t>Sosiologi</a:t>
            </a:r>
            <a:r>
              <a:rPr lang="en-US" sz="8199" dirty="0">
                <a:solidFill>
                  <a:srgbClr val="000000"/>
                </a:solidFill>
                <a:latin typeface="Poppins Bold"/>
                <a:ea typeface="Poppins Bold"/>
                <a:cs typeface="Poppins Bold"/>
                <a:sym typeface="Poppins Bold"/>
              </a:rPr>
              <a:t> Sastra</a:t>
            </a:r>
          </a:p>
        </p:txBody>
      </p:sp>
      <p:sp>
        <p:nvSpPr>
          <p:cNvPr id="21" name="TextBox 21"/>
          <p:cNvSpPr txBox="1"/>
          <p:nvPr/>
        </p:nvSpPr>
        <p:spPr>
          <a:xfrm>
            <a:off x="10713668" y="1620767"/>
            <a:ext cx="7292019" cy="762000"/>
          </a:xfrm>
          <a:prstGeom prst="rect">
            <a:avLst/>
          </a:prstGeom>
        </p:spPr>
        <p:txBody>
          <a:bodyPr lIns="0" tIns="0" rIns="0" bIns="0" rtlCol="0" anchor="t">
            <a:spAutoFit/>
          </a:bodyPr>
          <a:lstStyle/>
          <a:p>
            <a:pPr algn="just">
              <a:lnSpc>
                <a:spcPts val="2988"/>
              </a:lnSpc>
            </a:pPr>
            <a:r>
              <a:rPr lang="en-US" sz="2490" dirty="0">
                <a:solidFill>
                  <a:srgbClr val="FFFFFF"/>
                </a:solidFill>
                <a:latin typeface="Poppins Semi-Bold"/>
                <a:ea typeface="Poppins Semi-Bold"/>
                <a:cs typeface="Poppins Semi-Bold"/>
                <a:sym typeface="Poppins Semi-Bold"/>
              </a:rPr>
              <a:t>Mata </a:t>
            </a:r>
            <a:r>
              <a:rPr lang="en-US" sz="2490" dirty="0" err="1">
                <a:solidFill>
                  <a:srgbClr val="FFFFFF"/>
                </a:solidFill>
                <a:latin typeface="Poppins Semi-Bold"/>
                <a:ea typeface="Poppins Semi-Bold"/>
                <a:cs typeface="Poppins Semi-Bold"/>
                <a:sym typeface="Poppins Semi-Bold"/>
              </a:rPr>
              <a:t>Kuliah</a:t>
            </a:r>
            <a:r>
              <a:rPr lang="en-US" sz="2490" dirty="0">
                <a:solidFill>
                  <a:srgbClr val="FFFFFF"/>
                </a:solidFill>
                <a:latin typeface="Poppins Semi-Bold"/>
                <a:ea typeface="Poppins Semi-Bold"/>
                <a:cs typeface="Poppins Semi-Bold"/>
                <a:sym typeface="Poppins Semi-Bold"/>
              </a:rPr>
              <a:t>: </a:t>
            </a:r>
            <a:r>
              <a:rPr lang="en-US" sz="2490" dirty="0" err="1">
                <a:solidFill>
                  <a:srgbClr val="FFFFFF"/>
                </a:solidFill>
                <a:latin typeface="Poppins Semi-Bold"/>
                <a:ea typeface="Poppins Semi-Bold"/>
                <a:cs typeface="Poppins Semi-Bold"/>
                <a:sym typeface="Poppins Semi-Bold"/>
              </a:rPr>
              <a:t>Apresiasi</a:t>
            </a:r>
            <a:r>
              <a:rPr lang="en-US" sz="2490" dirty="0">
                <a:solidFill>
                  <a:srgbClr val="FFFFFF"/>
                </a:solidFill>
                <a:latin typeface="Poppins Semi-Bold"/>
                <a:ea typeface="Poppins Semi-Bold"/>
                <a:cs typeface="Poppins Semi-Bold"/>
                <a:sym typeface="Poppins Semi-Bold"/>
              </a:rPr>
              <a:t> dan Kajian </a:t>
            </a:r>
            <a:r>
              <a:rPr lang="en-US" sz="2490" dirty="0" err="1">
                <a:solidFill>
                  <a:srgbClr val="FFFFFF"/>
                </a:solidFill>
                <a:latin typeface="Poppins Semi-Bold"/>
                <a:ea typeface="Poppins Semi-Bold"/>
                <a:cs typeface="Poppins Semi-Bold"/>
                <a:sym typeface="Poppins Semi-Bold"/>
              </a:rPr>
              <a:t>Prosa</a:t>
            </a:r>
            <a:endParaRPr lang="en-US" sz="2490" dirty="0">
              <a:solidFill>
                <a:srgbClr val="FFFFFF"/>
              </a:solidFill>
              <a:latin typeface="Poppins Semi-Bold"/>
              <a:ea typeface="Poppins Semi-Bold"/>
              <a:cs typeface="Poppins Semi-Bold"/>
              <a:sym typeface="Poppins Semi-Bold"/>
            </a:endParaRPr>
          </a:p>
          <a:p>
            <a:pPr algn="just">
              <a:lnSpc>
                <a:spcPts val="2988"/>
              </a:lnSpc>
            </a:pPr>
            <a:r>
              <a:rPr lang="en-US" sz="2490" dirty="0" err="1">
                <a:solidFill>
                  <a:srgbClr val="FFFFFF"/>
                </a:solidFill>
                <a:latin typeface="Poppins Semi-Bold"/>
                <a:ea typeface="Poppins Semi-Bold"/>
                <a:cs typeface="Poppins Semi-Bold"/>
                <a:sym typeface="Poppins Semi-Bold"/>
              </a:rPr>
              <a:t>Pertemuan</a:t>
            </a:r>
            <a:r>
              <a:rPr lang="en-US" sz="2490" dirty="0">
                <a:solidFill>
                  <a:srgbClr val="FFFFFF"/>
                </a:solidFill>
                <a:latin typeface="Poppins Semi-Bold"/>
                <a:ea typeface="Poppins Semi-Bold"/>
                <a:cs typeface="Poppins Semi-Bold"/>
                <a:sym typeface="Poppins Semi-Bold"/>
              </a:rPr>
              <a:t> </a:t>
            </a:r>
            <a:r>
              <a:rPr lang="en-US" sz="2490" dirty="0" err="1">
                <a:solidFill>
                  <a:srgbClr val="FFFFFF"/>
                </a:solidFill>
                <a:latin typeface="Poppins Semi-Bold"/>
                <a:ea typeface="Poppins Semi-Bold"/>
                <a:cs typeface="Poppins Semi-Bold"/>
                <a:sym typeface="Poppins Semi-Bold"/>
              </a:rPr>
              <a:t>ke</a:t>
            </a:r>
            <a:r>
              <a:rPr lang="en-US" sz="2490" dirty="0">
                <a:solidFill>
                  <a:srgbClr val="FFFFFF"/>
                </a:solidFill>
                <a:latin typeface="Poppins Semi-Bold"/>
                <a:ea typeface="Poppins Semi-Bold"/>
                <a:cs typeface="Poppins Semi-Bold"/>
                <a:sym typeface="Poppins Semi-Bold"/>
              </a:rPr>
              <a:t>: 8</a:t>
            </a:r>
          </a:p>
        </p:txBody>
      </p:sp>
      <p:sp>
        <p:nvSpPr>
          <p:cNvPr id="22" name="TextBox 22"/>
          <p:cNvSpPr txBox="1"/>
          <p:nvPr/>
        </p:nvSpPr>
        <p:spPr>
          <a:xfrm>
            <a:off x="11434641" y="8491056"/>
            <a:ext cx="4547707" cy="430930"/>
          </a:xfrm>
          <a:prstGeom prst="rect">
            <a:avLst/>
          </a:prstGeom>
        </p:spPr>
        <p:txBody>
          <a:bodyPr lIns="0" tIns="0" rIns="0" bIns="0" rtlCol="0" anchor="t">
            <a:spAutoFit/>
          </a:bodyPr>
          <a:lstStyle/>
          <a:p>
            <a:pPr algn="r">
              <a:lnSpc>
                <a:spcPts val="3194"/>
              </a:lnSpc>
            </a:pPr>
            <a:r>
              <a:rPr lang="en-US" sz="2802">
                <a:solidFill>
                  <a:srgbClr val="000000"/>
                </a:solidFill>
                <a:latin typeface="Poppins Semi-Bold"/>
                <a:ea typeface="Poppins Semi-Bold"/>
                <a:cs typeface="Poppins Semi-Bold"/>
                <a:sym typeface="Poppins Semi-Bold"/>
              </a:rPr>
              <a:t>pbsi.ikipsiliwangi.ac.id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ambar 14" descr="Sebuah gambar berisi Grafis, desain grafis, cuplikan layar, deasin&#10;&#10;Deskripsi dibuat secara otomatis">
            <a:extLst>
              <a:ext uri="{FF2B5EF4-FFF2-40B4-BE49-F238E27FC236}">
                <a16:creationId xmlns:a16="http://schemas.microsoft.com/office/drawing/2014/main" id="{172D4D77-3793-6D72-6FFD-84CABEE17E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3" y="0"/>
            <a:ext cx="18261974" cy="10287000"/>
          </a:xfrm>
          <a:prstGeom prst="rect">
            <a:avLst/>
          </a:prstGeom>
        </p:spPr>
      </p:pic>
      <p:sp>
        <p:nvSpPr>
          <p:cNvPr id="3" name="Freeform 3"/>
          <p:cNvSpPr/>
          <p:nvPr/>
        </p:nvSpPr>
        <p:spPr>
          <a:xfrm flipH="1">
            <a:off x="904982" y="6868347"/>
            <a:ext cx="7751320" cy="1123941"/>
          </a:xfrm>
          <a:custGeom>
            <a:avLst/>
            <a:gdLst/>
            <a:ahLst/>
            <a:cxnLst/>
            <a:rect l="l" t="t" r="r" b="b"/>
            <a:pathLst>
              <a:path w="7751320" h="1123941">
                <a:moveTo>
                  <a:pt x="7751319" y="0"/>
                </a:moveTo>
                <a:lnTo>
                  <a:pt x="0" y="0"/>
                </a:lnTo>
                <a:lnTo>
                  <a:pt x="0" y="1123941"/>
                </a:lnTo>
                <a:lnTo>
                  <a:pt x="7751319" y="1123941"/>
                </a:lnTo>
                <a:lnTo>
                  <a:pt x="775131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4" name="TextBox 4"/>
          <p:cNvSpPr txBox="1"/>
          <p:nvPr/>
        </p:nvSpPr>
        <p:spPr>
          <a:xfrm>
            <a:off x="902642" y="48157"/>
            <a:ext cx="14103956" cy="4213761"/>
          </a:xfrm>
          <a:prstGeom prst="rect">
            <a:avLst/>
          </a:prstGeom>
        </p:spPr>
        <p:txBody>
          <a:bodyPr lIns="0" tIns="0" rIns="0" bIns="0" rtlCol="0" anchor="t">
            <a:spAutoFit/>
          </a:bodyPr>
          <a:lstStyle/>
          <a:p>
            <a:pPr marL="0" lvl="0" indent="0" algn="l">
              <a:lnSpc>
                <a:spcPts val="16904"/>
              </a:lnSpc>
              <a:spcBef>
                <a:spcPct val="0"/>
              </a:spcBef>
            </a:pPr>
            <a:r>
              <a:rPr lang="en-US" sz="12074" u="none">
                <a:solidFill>
                  <a:srgbClr val="204872"/>
                </a:solidFill>
                <a:latin typeface="Blueberry"/>
              </a:rPr>
              <a:t>Pendekatan Sosiologi Sastra</a:t>
            </a:r>
          </a:p>
        </p:txBody>
      </p:sp>
      <p:sp>
        <p:nvSpPr>
          <p:cNvPr id="5" name="Freeform 5"/>
          <p:cNvSpPr/>
          <p:nvPr/>
        </p:nvSpPr>
        <p:spPr>
          <a:xfrm rot="1533344" flipH="1">
            <a:off x="6073844" y="3446243"/>
            <a:ext cx="1050904" cy="1062861"/>
          </a:xfrm>
          <a:custGeom>
            <a:avLst/>
            <a:gdLst/>
            <a:ahLst/>
            <a:cxnLst/>
            <a:rect l="l" t="t" r="r" b="b"/>
            <a:pathLst>
              <a:path w="1050904" h="1062861">
                <a:moveTo>
                  <a:pt x="1050904" y="0"/>
                </a:moveTo>
                <a:lnTo>
                  <a:pt x="0" y="0"/>
                </a:lnTo>
                <a:lnTo>
                  <a:pt x="0" y="1062861"/>
                </a:lnTo>
                <a:lnTo>
                  <a:pt x="1050904" y="1062861"/>
                </a:lnTo>
                <a:lnTo>
                  <a:pt x="1050904"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D"/>
          </a:p>
        </p:txBody>
      </p:sp>
      <p:sp>
        <p:nvSpPr>
          <p:cNvPr id="8" name="Freeform 8"/>
          <p:cNvSpPr/>
          <p:nvPr/>
        </p:nvSpPr>
        <p:spPr>
          <a:xfrm>
            <a:off x="1123042" y="5709717"/>
            <a:ext cx="7315200" cy="1060704"/>
          </a:xfrm>
          <a:custGeom>
            <a:avLst/>
            <a:gdLst/>
            <a:ahLst/>
            <a:cxnLst/>
            <a:rect l="l" t="t" r="r" b="b"/>
            <a:pathLst>
              <a:path w="7315200" h="1060704">
                <a:moveTo>
                  <a:pt x="0" y="0"/>
                </a:moveTo>
                <a:lnTo>
                  <a:pt x="7315200" y="0"/>
                </a:lnTo>
                <a:lnTo>
                  <a:pt x="7315200" y="1060704"/>
                </a:lnTo>
                <a:lnTo>
                  <a:pt x="0" y="10607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D"/>
          </a:p>
        </p:txBody>
      </p:sp>
      <p:sp>
        <p:nvSpPr>
          <p:cNvPr id="9" name="Freeform 9"/>
          <p:cNvSpPr/>
          <p:nvPr/>
        </p:nvSpPr>
        <p:spPr>
          <a:xfrm>
            <a:off x="1123042" y="8087538"/>
            <a:ext cx="7315200" cy="1060704"/>
          </a:xfrm>
          <a:custGeom>
            <a:avLst/>
            <a:gdLst/>
            <a:ahLst/>
            <a:cxnLst/>
            <a:rect l="l" t="t" r="r" b="b"/>
            <a:pathLst>
              <a:path w="7315200" h="1060704">
                <a:moveTo>
                  <a:pt x="0" y="0"/>
                </a:moveTo>
                <a:lnTo>
                  <a:pt x="7315200" y="0"/>
                </a:lnTo>
                <a:lnTo>
                  <a:pt x="7315200" y="1060704"/>
                </a:lnTo>
                <a:lnTo>
                  <a:pt x="0" y="106070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D"/>
          </a:p>
        </p:txBody>
      </p:sp>
      <p:sp>
        <p:nvSpPr>
          <p:cNvPr id="10" name="TextBox 10"/>
          <p:cNvSpPr txBox="1"/>
          <p:nvPr/>
        </p:nvSpPr>
        <p:spPr>
          <a:xfrm>
            <a:off x="1647942" y="5868845"/>
            <a:ext cx="6306678" cy="1818330"/>
          </a:xfrm>
          <a:prstGeom prst="rect">
            <a:avLst/>
          </a:prstGeom>
        </p:spPr>
        <p:txBody>
          <a:bodyPr lIns="0" tIns="0" rIns="0" bIns="0" rtlCol="0" anchor="t">
            <a:spAutoFit/>
          </a:bodyPr>
          <a:lstStyle/>
          <a:p>
            <a:pPr marL="754326" lvl="1" indent="-377163" algn="ctr">
              <a:lnSpc>
                <a:spcPts val="4891"/>
              </a:lnSpc>
              <a:buFont typeface="Arial"/>
              <a:buChar char="•"/>
            </a:pPr>
            <a:r>
              <a:rPr lang="en-US" sz="3493">
                <a:solidFill>
                  <a:srgbClr val="000000"/>
                </a:solidFill>
                <a:latin typeface="Nunito"/>
              </a:rPr>
              <a:t>Konteks sosial pengarang</a:t>
            </a:r>
          </a:p>
          <a:p>
            <a:pPr algn="ctr">
              <a:lnSpc>
                <a:spcPts val="4891"/>
              </a:lnSpc>
            </a:pPr>
            <a:endParaRPr lang="en-US" sz="3493">
              <a:solidFill>
                <a:srgbClr val="000000"/>
              </a:solidFill>
              <a:latin typeface="Nunito"/>
            </a:endParaRPr>
          </a:p>
          <a:p>
            <a:pPr algn="ctr">
              <a:lnSpc>
                <a:spcPts val="4891"/>
              </a:lnSpc>
              <a:spcBef>
                <a:spcPct val="0"/>
              </a:spcBef>
            </a:pPr>
            <a:endParaRPr lang="en-US" sz="3493">
              <a:solidFill>
                <a:srgbClr val="000000"/>
              </a:solidFill>
              <a:latin typeface="Nunito"/>
            </a:endParaRPr>
          </a:p>
        </p:txBody>
      </p:sp>
      <p:sp>
        <p:nvSpPr>
          <p:cNvPr id="11" name="TextBox 11"/>
          <p:cNvSpPr txBox="1"/>
          <p:nvPr/>
        </p:nvSpPr>
        <p:spPr>
          <a:xfrm>
            <a:off x="-69000" y="7078206"/>
            <a:ext cx="9740563" cy="1771015"/>
          </a:xfrm>
          <a:prstGeom prst="rect">
            <a:avLst/>
          </a:prstGeom>
        </p:spPr>
        <p:txBody>
          <a:bodyPr lIns="0" tIns="0" rIns="0" bIns="0" rtlCol="0" anchor="t">
            <a:spAutoFit/>
          </a:bodyPr>
          <a:lstStyle/>
          <a:p>
            <a:pPr algn="ctr">
              <a:lnSpc>
                <a:spcPts val="4760"/>
              </a:lnSpc>
            </a:pPr>
            <a:r>
              <a:rPr lang="en-US" sz="3400">
                <a:solidFill>
                  <a:srgbClr val="EFEFEF"/>
                </a:solidFill>
                <a:latin typeface="Nunito"/>
              </a:rPr>
              <a:t>2. Sastra sebagai cermin masyarakat</a:t>
            </a:r>
          </a:p>
          <a:p>
            <a:pPr algn="ctr">
              <a:lnSpc>
                <a:spcPts val="4760"/>
              </a:lnSpc>
            </a:pPr>
            <a:endParaRPr lang="en-US" sz="3400">
              <a:solidFill>
                <a:srgbClr val="EFEFEF"/>
              </a:solidFill>
              <a:latin typeface="Nunito"/>
            </a:endParaRPr>
          </a:p>
          <a:p>
            <a:pPr algn="ctr">
              <a:lnSpc>
                <a:spcPts val="4760"/>
              </a:lnSpc>
              <a:spcBef>
                <a:spcPct val="0"/>
              </a:spcBef>
            </a:pPr>
            <a:endParaRPr lang="en-US" sz="3400">
              <a:solidFill>
                <a:srgbClr val="EFEFEF"/>
              </a:solidFill>
              <a:latin typeface="Nunito"/>
            </a:endParaRPr>
          </a:p>
        </p:txBody>
      </p:sp>
      <p:sp>
        <p:nvSpPr>
          <p:cNvPr id="13" name="TextBox 13"/>
          <p:cNvSpPr txBox="1"/>
          <p:nvPr/>
        </p:nvSpPr>
        <p:spPr>
          <a:xfrm>
            <a:off x="-89640" y="8235176"/>
            <a:ext cx="9740563" cy="1170940"/>
          </a:xfrm>
          <a:prstGeom prst="rect">
            <a:avLst/>
          </a:prstGeom>
        </p:spPr>
        <p:txBody>
          <a:bodyPr lIns="0" tIns="0" rIns="0" bIns="0" rtlCol="0" anchor="t">
            <a:spAutoFit/>
          </a:bodyPr>
          <a:lstStyle/>
          <a:p>
            <a:pPr algn="ctr">
              <a:lnSpc>
                <a:spcPts val="4760"/>
              </a:lnSpc>
            </a:pPr>
            <a:r>
              <a:rPr lang="en-US" sz="3400">
                <a:solidFill>
                  <a:srgbClr val="000000"/>
                </a:solidFill>
                <a:latin typeface="Nunito"/>
              </a:rPr>
              <a:t>3. Fungsi sosial sastra</a:t>
            </a:r>
          </a:p>
          <a:p>
            <a:pPr algn="ctr">
              <a:lnSpc>
                <a:spcPts val="4760"/>
              </a:lnSpc>
              <a:spcBef>
                <a:spcPct val="0"/>
              </a:spcBef>
            </a:pPr>
            <a:endParaRPr lang="en-US" sz="3400">
              <a:solidFill>
                <a:srgbClr val="000000"/>
              </a:solidFill>
              <a:latin typeface="Nun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ambar 10" descr="Sebuah gambar berisi Grafis, desain grafis, cuplikan layar, deasin&#10;&#10;Deskripsi dibuat secara otomatis">
            <a:extLst>
              <a:ext uri="{FF2B5EF4-FFF2-40B4-BE49-F238E27FC236}">
                <a16:creationId xmlns:a16="http://schemas.microsoft.com/office/drawing/2014/main" id="{4DA2812F-A54D-37D7-D61B-690335C4A5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3" y="0"/>
            <a:ext cx="18261974" cy="10489856"/>
          </a:xfrm>
          <a:prstGeom prst="rect">
            <a:avLst/>
          </a:prstGeom>
        </p:spPr>
      </p:pic>
      <p:sp>
        <p:nvSpPr>
          <p:cNvPr id="3" name="TextBox 3"/>
          <p:cNvSpPr txBox="1"/>
          <p:nvPr/>
        </p:nvSpPr>
        <p:spPr>
          <a:xfrm>
            <a:off x="398470" y="942975"/>
            <a:ext cx="17089782" cy="2473325"/>
          </a:xfrm>
          <a:prstGeom prst="rect">
            <a:avLst/>
          </a:prstGeom>
        </p:spPr>
        <p:txBody>
          <a:bodyPr lIns="0" tIns="0" rIns="0" bIns="0" rtlCol="0" anchor="t">
            <a:spAutoFit/>
          </a:bodyPr>
          <a:lstStyle/>
          <a:p>
            <a:pPr algn="just">
              <a:lnSpc>
                <a:spcPts val="4900"/>
              </a:lnSpc>
            </a:pPr>
            <a:r>
              <a:rPr lang="en-US" sz="3500" dirty="0" err="1">
                <a:solidFill>
                  <a:srgbClr val="000000"/>
                </a:solidFill>
                <a:latin typeface="Antic"/>
              </a:rPr>
              <a:t>Konteks</a:t>
            </a:r>
            <a:r>
              <a:rPr lang="en-US" sz="3500" dirty="0">
                <a:solidFill>
                  <a:srgbClr val="000000"/>
                </a:solidFill>
                <a:latin typeface="Antic"/>
              </a:rPr>
              <a:t> </a:t>
            </a:r>
            <a:r>
              <a:rPr lang="en-US" sz="3500" dirty="0" err="1">
                <a:solidFill>
                  <a:srgbClr val="000000"/>
                </a:solidFill>
                <a:latin typeface="Antic"/>
              </a:rPr>
              <a:t>sosial</a:t>
            </a:r>
            <a:r>
              <a:rPr lang="en-US" sz="3500" dirty="0">
                <a:solidFill>
                  <a:srgbClr val="000000"/>
                </a:solidFill>
                <a:latin typeface="Antic"/>
              </a:rPr>
              <a:t> </a:t>
            </a:r>
            <a:r>
              <a:rPr lang="en-US" sz="3500" dirty="0" err="1">
                <a:solidFill>
                  <a:srgbClr val="000000"/>
                </a:solidFill>
                <a:latin typeface="Antic"/>
              </a:rPr>
              <a:t>pengarang</a:t>
            </a:r>
            <a:r>
              <a:rPr lang="en-US" sz="3500" dirty="0">
                <a:solidFill>
                  <a:srgbClr val="000000"/>
                </a:solidFill>
                <a:latin typeface="Antic"/>
              </a:rPr>
              <a:t> </a:t>
            </a:r>
            <a:r>
              <a:rPr lang="en-US" sz="3500" dirty="0" err="1">
                <a:solidFill>
                  <a:srgbClr val="000000"/>
                </a:solidFill>
                <a:latin typeface="Antic"/>
              </a:rPr>
              <a:t>berbicara</a:t>
            </a:r>
            <a:r>
              <a:rPr lang="en-US" sz="3500" dirty="0">
                <a:solidFill>
                  <a:srgbClr val="000000"/>
                </a:solidFill>
                <a:latin typeface="Antic"/>
              </a:rPr>
              <a:t> </a:t>
            </a:r>
            <a:r>
              <a:rPr lang="en-US" sz="3500" dirty="0" err="1">
                <a:solidFill>
                  <a:srgbClr val="000000"/>
                </a:solidFill>
                <a:latin typeface="Antic"/>
              </a:rPr>
              <a:t>tentang</a:t>
            </a:r>
            <a:r>
              <a:rPr lang="en-US" sz="3500" dirty="0">
                <a:solidFill>
                  <a:srgbClr val="000000"/>
                </a:solidFill>
                <a:latin typeface="Antic"/>
              </a:rPr>
              <a:t> </a:t>
            </a:r>
            <a:r>
              <a:rPr lang="en-US" sz="3500" dirty="0" err="1">
                <a:solidFill>
                  <a:srgbClr val="000000"/>
                </a:solidFill>
                <a:latin typeface="Antic"/>
              </a:rPr>
              <a:t>hubungan</a:t>
            </a:r>
            <a:r>
              <a:rPr lang="en-US" sz="3500" dirty="0">
                <a:solidFill>
                  <a:srgbClr val="000000"/>
                </a:solidFill>
                <a:latin typeface="Antic"/>
              </a:rPr>
              <a:t> </a:t>
            </a:r>
            <a:r>
              <a:rPr lang="en-US" sz="3500" dirty="0" err="1">
                <a:solidFill>
                  <a:srgbClr val="000000"/>
                </a:solidFill>
                <a:latin typeface="Antic"/>
              </a:rPr>
              <a:t>posisi</a:t>
            </a:r>
            <a:r>
              <a:rPr lang="en-US" sz="3500" dirty="0">
                <a:solidFill>
                  <a:srgbClr val="000000"/>
                </a:solidFill>
                <a:latin typeface="Antic"/>
              </a:rPr>
              <a:t> </a:t>
            </a:r>
            <a:r>
              <a:rPr lang="en-US" sz="3500" dirty="0" err="1">
                <a:solidFill>
                  <a:srgbClr val="000000"/>
                </a:solidFill>
                <a:latin typeface="Antic"/>
              </a:rPr>
              <a:t>sosial</a:t>
            </a:r>
            <a:r>
              <a:rPr lang="en-US" sz="3500" dirty="0">
                <a:solidFill>
                  <a:srgbClr val="000000"/>
                </a:solidFill>
                <a:latin typeface="Antic"/>
              </a:rPr>
              <a:t> </a:t>
            </a:r>
            <a:r>
              <a:rPr lang="en-US" sz="3500" dirty="0" err="1">
                <a:solidFill>
                  <a:srgbClr val="000000"/>
                </a:solidFill>
                <a:latin typeface="Antic"/>
              </a:rPr>
              <a:t>sastrawan</a:t>
            </a:r>
            <a:r>
              <a:rPr lang="en-US" sz="3500" dirty="0">
                <a:solidFill>
                  <a:srgbClr val="000000"/>
                </a:solidFill>
                <a:latin typeface="Antic"/>
              </a:rPr>
              <a:t> </a:t>
            </a:r>
            <a:r>
              <a:rPr lang="en-US" sz="3500" dirty="0" err="1">
                <a:solidFill>
                  <a:srgbClr val="000000"/>
                </a:solidFill>
                <a:latin typeface="Antic"/>
              </a:rPr>
              <a:t>dalam</a:t>
            </a:r>
            <a:r>
              <a:rPr lang="en-US" sz="3500" dirty="0">
                <a:solidFill>
                  <a:srgbClr val="000000"/>
                </a:solidFill>
                <a:latin typeface="Antic"/>
              </a:rPr>
              <a:t> </a:t>
            </a:r>
            <a:r>
              <a:rPr lang="en-US" sz="3500" dirty="0" err="1">
                <a:solidFill>
                  <a:srgbClr val="000000"/>
                </a:solidFill>
                <a:latin typeface="Antic"/>
              </a:rPr>
              <a:t>masyarakat</a:t>
            </a:r>
            <a:r>
              <a:rPr lang="en-US" sz="3500" dirty="0">
                <a:solidFill>
                  <a:srgbClr val="000000"/>
                </a:solidFill>
                <a:latin typeface="Antic"/>
              </a:rPr>
              <a:t> dan </a:t>
            </a:r>
            <a:r>
              <a:rPr lang="en-US" sz="3500" dirty="0" err="1">
                <a:solidFill>
                  <a:srgbClr val="000000"/>
                </a:solidFill>
                <a:latin typeface="Antic"/>
              </a:rPr>
              <a:t>kaitannya</a:t>
            </a:r>
            <a:r>
              <a:rPr lang="en-US" sz="3500" dirty="0">
                <a:solidFill>
                  <a:srgbClr val="000000"/>
                </a:solidFill>
                <a:latin typeface="Antic"/>
              </a:rPr>
              <a:t> </a:t>
            </a:r>
            <a:r>
              <a:rPr lang="en-US" sz="3500" dirty="0" err="1">
                <a:solidFill>
                  <a:srgbClr val="000000"/>
                </a:solidFill>
                <a:latin typeface="Antic"/>
              </a:rPr>
              <a:t>dengan</a:t>
            </a:r>
            <a:r>
              <a:rPr lang="en-US" sz="3500" dirty="0">
                <a:solidFill>
                  <a:srgbClr val="000000"/>
                </a:solidFill>
                <a:latin typeface="Antic"/>
              </a:rPr>
              <a:t> </a:t>
            </a:r>
            <a:r>
              <a:rPr lang="en-US" sz="3500" dirty="0" err="1">
                <a:solidFill>
                  <a:srgbClr val="000000"/>
                </a:solidFill>
                <a:latin typeface="Antic"/>
              </a:rPr>
              <a:t>masyarakat</a:t>
            </a:r>
            <a:r>
              <a:rPr lang="en-US" sz="3500" dirty="0">
                <a:solidFill>
                  <a:srgbClr val="000000"/>
                </a:solidFill>
                <a:latin typeface="Antic"/>
              </a:rPr>
              <a:t> </a:t>
            </a:r>
            <a:r>
              <a:rPr lang="en-US" sz="3500" dirty="0" err="1">
                <a:solidFill>
                  <a:srgbClr val="000000"/>
                </a:solidFill>
                <a:latin typeface="Antic"/>
              </a:rPr>
              <a:t>pembaca</a:t>
            </a:r>
            <a:r>
              <a:rPr lang="en-US" sz="3500" dirty="0">
                <a:solidFill>
                  <a:srgbClr val="000000"/>
                </a:solidFill>
                <a:latin typeface="Antic"/>
              </a:rPr>
              <a:t>. </a:t>
            </a:r>
            <a:r>
              <a:rPr lang="en-US" sz="3500" dirty="0" err="1">
                <a:solidFill>
                  <a:srgbClr val="000000"/>
                </a:solidFill>
                <a:latin typeface="Antic"/>
              </a:rPr>
              <a:t>Dalam</a:t>
            </a:r>
            <a:r>
              <a:rPr lang="en-US" sz="3500" dirty="0">
                <a:solidFill>
                  <a:srgbClr val="000000"/>
                </a:solidFill>
                <a:latin typeface="Antic"/>
              </a:rPr>
              <a:t> </a:t>
            </a:r>
            <a:r>
              <a:rPr lang="en-US" sz="3500" dirty="0" err="1">
                <a:solidFill>
                  <a:srgbClr val="000000"/>
                </a:solidFill>
                <a:latin typeface="Antic"/>
              </a:rPr>
              <a:t>pokok</a:t>
            </a:r>
            <a:r>
              <a:rPr lang="en-US" sz="3500" dirty="0">
                <a:solidFill>
                  <a:srgbClr val="000000"/>
                </a:solidFill>
                <a:latin typeface="Antic"/>
              </a:rPr>
              <a:t> </a:t>
            </a:r>
            <a:r>
              <a:rPr lang="en-US" sz="3500" dirty="0" err="1">
                <a:solidFill>
                  <a:srgbClr val="000000"/>
                </a:solidFill>
                <a:latin typeface="Antic"/>
              </a:rPr>
              <a:t>ini</a:t>
            </a:r>
            <a:r>
              <a:rPr lang="en-US" sz="3500" dirty="0">
                <a:solidFill>
                  <a:srgbClr val="000000"/>
                </a:solidFill>
                <a:latin typeface="Antic"/>
              </a:rPr>
              <a:t> juga </a:t>
            </a:r>
            <a:r>
              <a:rPr lang="en-US" sz="3500" dirty="0" err="1">
                <a:solidFill>
                  <a:srgbClr val="000000"/>
                </a:solidFill>
                <a:latin typeface="Antic"/>
              </a:rPr>
              <a:t>termasuk</a:t>
            </a:r>
            <a:r>
              <a:rPr lang="en-US" sz="3500" dirty="0">
                <a:solidFill>
                  <a:srgbClr val="000000"/>
                </a:solidFill>
                <a:latin typeface="Antic"/>
              </a:rPr>
              <a:t> </a:t>
            </a:r>
            <a:r>
              <a:rPr lang="en-US" sz="3500" dirty="0" err="1">
                <a:solidFill>
                  <a:srgbClr val="000000"/>
                </a:solidFill>
                <a:latin typeface="Antic"/>
              </a:rPr>
              <a:t>faktor-faktor</a:t>
            </a:r>
            <a:r>
              <a:rPr lang="en-US" sz="3500" dirty="0">
                <a:solidFill>
                  <a:srgbClr val="000000"/>
                </a:solidFill>
                <a:latin typeface="Antic"/>
              </a:rPr>
              <a:t> </a:t>
            </a:r>
            <a:r>
              <a:rPr lang="en-US" sz="3500" dirty="0" err="1">
                <a:solidFill>
                  <a:srgbClr val="000000"/>
                </a:solidFill>
                <a:latin typeface="Antic"/>
              </a:rPr>
              <a:t>sosial</a:t>
            </a:r>
            <a:r>
              <a:rPr lang="en-US" sz="3500" dirty="0">
                <a:solidFill>
                  <a:srgbClr val="000000"/>
                </a:solidFill>
                <a:latin typeface="Antic"/>
              </a:rPr>
              <a:t> yang </a:t>
            </a:r>
            <a:r>
              <a:rPr lang="en-US" sz="3500" dirty="0" err="1">
                <a:solidFill>
                  <a:srgbClr val="000000"/>
                </a:solidFill>
                <a:latin typeface="Antic"/>
              </a:rPr>
              <a:t>mempengaruhi</a:t>
            </a:r>
            <a:r>
              <a:rPr lang="en-US" sz="3500" dirty="0">
                <a:solidFill>
                  <a:srgbClr val="000000"/>
                </a:solidFill>
                <a:latin typeface="Antic"/>
              </a:rPr>
              <a:t> </a:t>
            </a:r>
            <a:r>
              <a:rPr lang="en-US" sz="3500" dirty="0" err="1">
                <a:solidFill>
                  <a:srgbClr val="000000"/>
                </a:solidFill>
                <a:latin typeface="Antic"/>
              </a:rPr>
              <a:t>si</a:t>
            </a:r>
            <a:r>
              <a:rPr lang="en-US" sz="3500" dirty="0">
                <a:solidFill>
                  <a:srgbClr val="000000"/>
                </a:solidFill>
                <a:latin typeface="Antic"/>
              </a:rPr>
              <a:t> </a:t>
            </a:r>
            <a:r>
              <a:rPr lang="en-US" sz="3500" dirty="0" err="1">
                <a:solidFill>
                  <a:srgbClr val="000000"/>
                </a:solidFill>
                <a:latin typeface="Antic"/>
              </a:rPr>
              <a:t>pengarang</a:t>
            </a:r>
            <a:r>
              <a:rPr lang="en-US" sz="3500" dirty="0">
                <a:solidFill>
                  <a:srgbClr val="000000"/>
                </a:solidFill>
                <a:latin typeface="Antic"/>
              </a:rPr>
              <a:t> </a:t>
            </a:r>
            <a:r>
              <a:rPr lang="en-US" sz="3500" dirty="0" err="1">
                <a:solidFill>
                  <a:srgbClr val="000000"/>
                </a:solidFill>
                <a:latin typeface="Antic"/>
              </a:rPr>
              <a:t>sebagai</a:t>
            </a:r>
            <a:r>
              <a:rPr lang="en-US" sz="3500" dirty="0">
                <a:solidFill>
                  <a:srgbClr val="000000"/>
                </a:solidFill>
                <a:latin typeface="Antic"/>
              </a:rPr>
              <a:t> </a:t>
            </a:r>
            <a:r>
              <a:rPr lang="en-US" sz="3500" dirty="0" err="1">
                <a:solidFill>
                  <a:srgbClr val="000000"/>
                </a:solidFill>
                <a:latin typeface="Antic"/>
              </a:rPr>
              <a:t>perseorangan</a:t>
            </a:r>
            <a:r>
              <a:rPr lang="en-US" sz="3500" dirty="0">
                <a:solidFill>
                  <a:srgbClr val="000000"/>
                </a:solidFill>
                <a:latin typeface="Antic"/>
              </a:rPr>
              <a:t> di </a:t>
            </a:r>
            <a:r>
              <a:rPr lang="en-US" sz="3500" dirty="0" err="1">
                <a:solidFill>
                  <a:srgbClr val="000000"/>
                </a:solidFill>
                <a:latin typeface="Antic"/>
              </a:rPr>
              <a:t>samping</a:t>
            </a:r>
            <a:r>
              <a:rPr lang="en-US" sz="3500" dirty="0">
                <a:solidFill>
                  <a:srgbClr val="000000"/>
                </a:solidFill>
                <a:latin typeface="Antic"/>
              </a:rPr>
              <a:t> </a:t>
            </a:r>
            <a:r>
              <a:rPr lang="en-US" sz="3500" dirty="0" err="1">
                <a:solidFill>
                  <a:srgbClr val="000000"/>
                </a:solidFill>
                <a:latin typeface="Antic"/>
              </a:rPr>
              <a:t>mempengaruhi</a:t>
            </a:r>
            <a:r>
              <a:rPr lang="en-US" sz="3500" dirty="0">
                <a:solidFill>
                  <a:srgbClr val="000000"/>
                </a:solidFill>
                <a:latin typeface="Antic"/>
              </a:rPr>
              <a:t> </a:t>
            </a:r>
            <a:r>
              <a:rPr lang="en-US" sz="3500" dirty="0" err="1">
                <a:solidFill>
                  <a:srgbClr val="000000"/>
                </a:solidFill>
                <a:latin typeface="Antic"/>
              </a:rPr>
              <a:t>isi</a:t>
            </a:r>
            <a:r>
              <a:rPr lang="en-US" sz="3500" dirty="0">
                <a:solidFill>
                  <a:srgbClr val="000000"/>
                </a:solidFill>
                <a:latin typeface="Antic"/>
              </a:rPr>
              <a:t> </a:t>
            </a:r>
            <a:r>
              <a:rPr lang="en-US" sz="3500" dirty="0" err="1">
                <a:solidFill>
                  <a:srgbClr val="000000"/>
                </a:solidFill>
                <a:latin typeface="Antic"/>
              </a:rPr>
              <a:t>karya</a:t>
            </a:r>
            <a:r>
              <a:rPr lang="en-US" sz="3500" dirty="0">
                <a:solidFill>
                  <a:srgbClr val="000000"/>
                </a:solidFill>
                <a:latin typeface="Antic"/>
              </a:rPr>
              <a:t> </a:t>
            </a:r>
            <a:r>
              <a:rPr lang="en-US" sz="3500" dirty="0" err="1">
                <a:solidFill>
                  <a:srgbClr val="000000"/>
                </a:solidFill>
                <a:latin typeface="Antic"/>
              </a:rPr>
              <a:t>sastranya</a:t>
            </a:r>
            <a:r>
              <a:rPr lang="en-US" sz="3500" dirty="0">
                <a:solidFill>
                  <a:srgbClr val="000000"/>
                </a:solidFill>
                <a:latin typeface="Antic"/>
              </a:rPr>
              <a:t>.</a:t>
            </a:r>
          </a:p>
        </p:txBody>
      </p:sp>
      <p:sp>
        <p:nvSpPr>
          <p:cNvPr id="4" name="TextBox 4"/>
          <p:cNvSpPr txBox="1"/>
          <p:nvPr/>
        </p:nvSpPr>
        <p:spPr>
          <a:xfrm>
            <a:off x="-1065150" y="-85725"/>
            <a:ext cx="8115300" cy="1213153"/>
          </a:xfrm>
          <a:prstGeom prst="rect">
            <a:avLst/>
          </a:prstGeom>
        </p:spPr>
        <p:txBody>
          <a:bodyPr lIns="0" tIns="0" rIns="0" bIns="0" rtlCol="0" anchor="t">
            <a:spAutoFit/>
          </a:bodyPr>
          <a:lstStyle/>
          <a:p>
            <a:pPr algn="ctr">
              <a:lnSpc>
                <a:spcPts val="4900"/>
              </a:lnSpc>
            </a:pPr>
            <a:endParaRPr lang="en-US" sz="3500" dirty="0">
              <a:solidFill>
                <a:srgbClr val="000000"/>
              </a:solidFill>
              <a:latin typeface="Antic Bold"/>
            </a:endParaRPr>
          </a:p>
          <a:p>
            <a:pPr algn="ctr">
              <a:lnSpc>
                <a:spcPts val="4900"/>
              </a:lnSpc>
            </a:pPr>
            <a:r>
              <a:rPr lang="en-US" sz="3500" dirty="0">
                <a:solidFill>
                  <a:srgbClr val="000000"/>
                </a:solidFill>
                <a:latin typeface="Antic Bold"/>
              </a:rPr>
              <a:t>1. </a:t>
            </a:r>
            <a:r>
              <a:rPr lang="en-US" sz="3500" dirty="0" err="1">
                <a:solidFill>
                  <a:srgbClr val="000000"/>
                </a:solidFill>
                <a:latin typeface="Antic Bold"/>
              </a:rPr>
              <a:t>Konteks</a:t>
            </a:r>
            <a:r>
              <a:rPr lang="en-US" sz="3500" dirty="0">
                <a:solidFill>
                  <a:srgbClr val="000000"/>
                </a:solidFill>
                <a:latin typeface="Antic Bold"/>
              </a:rPr>
              <a:t> </a:t>
            </a:r>
            <a:r>
              <a:rPr lang="en-US" sz="3500" dirty="0" err="1">
                <a:solidFill>
                  <a:srgbClr val="000000"/>
                </a:solidFill>
                <a:latin typeface="Antic Bold"/>
              </a:rPr>
              <a:t>Sosial</a:t>
            </a:r>
            <a:r>
              <a:rPr lang="en-US" sz="3500" dirty="0">
                <a:solidFill>
                  <a:srgbClr val="000000"/>
                </a:solidFill>
                <a:latin typeface="Antic Bold"/>
              </a:rPr>
              <a:t> </a:t>
            </a:r>
            <a:r>
              <a:rPr lang="en-US" sz="3500" dirty="0" err="1">
                <a:solidFill>
                  <a:srgbClr val="000000"/>
                </a:solidFill>
                <a:latin typeface="Antic Bold"/>
              </a:rPr>
              <a:t>Pengarang</a:t>
            </a:r>
            <a:endParaRPr lang="en-US" sz="3500" dirty="0">
              <a:solidFill>
                <a:srgbClr val="000000"/>
              </a:solidFill>
              <a:latin typeface="Antic Bold"/>
            </a:endParaRPr>
          </a:p>
        </p:txBody>
      </p:sp>
      <p:sp>
        <p:nvSpPr>
          <p:cNvPr id="8" name="TextBox 8"/>
          <p:cNvSpPr txBox="1"/>
          <p:nvPr/>
        </p:nvSpPr>
        <p:spPr>
          <a:xfrm>
            <a:off x="0" y="3586771"/>
            <a:ext cx="7690461" cy="1213153"/>
          </a:xfrm>
          <a:prstGeom prst="rect">
            <a:avLst/>
          </a:prstGeom>
        </p:spPr>
        <p:txBody>
          <a:bodyPr lIns="0" tIns="0" rIns="0" bIns="0" rtlCol="0" anchor="t">
            <a:spAutoFit/>
          </a:bodyPr>
          <a:lstStyle/>
          <a:p>
            <a:pPr algn="ctr">
              <a:lnSpc>
                <a:spcPts val="4900"/>
              </a:lnSpc>
            </a:pPr>
            <a:endParaRPr lang="en-US" sz="3500" dirty="0">
              <a:solidFill>
                <a:srgbClr val="000000"/>
              </a:solidFill>
              <a:latin typeface="Antic Bold"/>
            </a:endParaRPr>
          </a:p>
          <a:p>
            <a:pPr algn="ctr">
              <a:lnSpc>
                <a:spcPts val="4900"/>
              </a:lnSpc>
            </a:pPr>
            <a:r>
              <a:rPr lang="en-US" sz="3500" dirty="0">
                <a:solidFill>
                  <a:srgbClr val="000000"/>
                </a:solidFill>
                <a:latin typeface="Antic Bold"/>
              </a:rPr>
              <a:t>2. Sastra </a:t>
            </a:r>
            <a:r>
              <a:rPr lang="en-US" sz="3500" dirty="0" err="1">
                <a:solidFill>
                  <a:srgbClr val="000000"/>
                </a:solidFill>
                <a:latin typeface="Antic Bold"/>
              </a:rPr>
              <a:t>Sebagai</a:t>
            </a:r>
            <a:r>
              <a:rPr lang="en-US" sz="3500" dirty="0">
                <a:solidFill>
                  <a:srgbClr val="000000"/>
                </a:solidFill>
                <a:latin typeface="Antic Bold"/>
              </a:rPr>
              <a:t> </a:t>
            </a:r>
            <a:r>
              <a:rPr lang="en-US" sz="3500" dirty="0" err="1">
                <a:solidFill>
                  <a:srgbClr val="000000"/>
                </a:solidFill>
                <a:latin typeface="Antic Bold"/>
              </a:rPr>
              <a:t>Cermin</a:t>
            </a:r>
            <a:r>
              <a:rPr lang="en-US" sz="3500" dirty="0">
                <a:solidFill>
                  <a:srgbClr val="000000"/>
                </a:solidFill>
                <a:latin typeface="Antic Bold"/>
              </a:rPr>
              <a:t> Masyarakat</a:t>
            </a:r>
          </a:p>
        </p:txBody>
      </p:sp>
      <p:sp>
        <p:nvSpPr>
          <p:cNvPr id="9" name="TextBox 9"/>
          <p:cNvSpPr txBox="1"/>
          <p:nvPr/>
        </p:nvSpPr>
        <p:spPr>
          <a:xfrm>
            <a:off x="398470" y="4612296"/>
            <a:ext cx="17089782" cy="5568950"/>
          </a:xfrm>
          <a:prstGeom prst="rect">
            <a:avLst/>
          </a:prstGeom>
        </p:spPr>
        <p:txBody>
          <a:bodyPr lIns="0" tIns="0" rIns="0" bIns="0" rtlCol="0" anchor="t">
            <a:spAutoFit/>
          </a:bodyPr>
          <a:lstStyle/>
          <a:p>
            <a:pPr algn="just">
              <a:lnSpc>
                <a:spcPts val="4900"/>
              </a:lnSpc>
            </a:pPr>
            <a:r>
              <a:rPr lang="en-US" sz="3500">
                <a:solidFill>
                  <a:srgbClr val="000000"/>
                </a:solidFill>
                <a:latin typeface="Antic"/>
              </a:rPr>
              <a:t>Sampai sejauh mana sebuah karya sastra dapat dianggap mencerminkan keadaan masyarakat. Seperti misalnya, sastra yang berusaha menampilkan keadaan masyarakat secermat-cermatnya, mungkin saja tidak bisa dipercaya sebagai cermin masyarakat. Demikian juga sebaliknya, karya yang sama sekali tidak dimaksudkan mencerminkan masyarakat masih dapat dipergunakan untuk mengetahui keadaan masyarakat. Hal ini disebabkan karena pandangan sosial pengarang masih diperhitungkan sebagai cerminan masyarakatnya.</a:t>
            </a:r>
          </a:p>
          <a:p>
            <a:pPr algn="just">
              <a:lnSpc>
                <a:spcPts val="4900"/>
              </a:lnSpc>
            </a:pPr>
            <a:endParaRPr lang="en-US" sz="3500">
              <a:solidFill>
                <a:srgbClr val="000000"/>
              </a:solidFill>
              <a:latin typeface="Antic"/>
            </a:endParaRPr>
          </a:p>
          <a:p>
            <a:pPr algn="just">
              <a:lnSpc>
                <a:spcPts val="4900"/>
              </a:lnSpc>
            </a:pPr>
            <a:endParaRPr lang="en-US" sz="3500">
              <a:solidFill>
                <a:srgbClr val="000000"/>
              </a:solidFill>
              <a:latin typeface="Ant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ambar 8" descr="Sebuah gambar berisi Grafis, desain grafis, cuplikan layar, deasin&#10;&#10;Deskripsi dibuat secara otomatis">
            <a:extLst>
              <a:ext uri="{FF2B5EF4-FFF2-40B4-BE49-F238E27FC236}">
                <a16:creationId xmlns:a16="http://schemas.microsoft.com/office/drawing/2014/main" id="{D61645E6-5B3C-C2A3-E87F-FB598565D8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3" y="0"/>
            <a:ext cx="18261974" cy="10629900"/>
          </a:xfrm>
          <a:prstGeom prst="rect">
            <a:avLst/>
          </a:prstGeom>
        </p:spPr>
      </p:pic>
      <p:sp>
        <p:nvSpPr>
          <p:cNvPr id="3" name="TextBox 3"/>
          <p:cNvSpPr txBox="1"/>
          <p:nvPr/>
        </p:nvSpPr>
        <p:spPr>
          <a:xfrm>
            <a:off x="-788987" y="58738"/>
            <a:ext cx="6885212" cy="2469907"/>
          </a:xfrm>
          <a:prstGeom prst="rect">
            <a:avLst/>
          </a:prstGeom>
        </p:spPr>
        <p:txBody>
          <a:bodyPr lIns="0" tIns="0" rIns="0" bIns="0" rtlCol="0" anchor="t">
            <a:spAutoFit/>
          </a:bodyPr>
          <a:lstStyle/>
          <a:p>
            <a:pPr algn="ctr">
              <a:lnSpc>
                <a:spcPts val="4900"/>
              </a:lnSpc>
            </a:pPr>
            <a:endParaRPr lang="en-US" sz="3500" dirty="0">
              <a:solidFill>
                <a:srgbClr val="000000"/>
              </a:solidFill>
              <a:latin typeface="Antic Bold"/>
            </a:endParaRPr>
          </a:p>
          <a:p>
            <a:pPr algn="ctr">
              <a:lnSpc>
                <a:spcPts val="4900"/>
              </a:lnSpc>
            </a:pPr>
            <a:r>
              <a:rPr lang="en-US" sz="3500" dirty="0">
                <a:solidFill>
                  <a:srgbClr val="000000"/>
                </a:solidFill>
                <a:latin typeface="Antic Bold"/>
              </a:rPr>
              <a:t>3. </a:t>
            </a:r>
            <a:r>
              <a:rPr lang="en-US" sz="3500" dirty="0" err="1">
                <a:solidFill>
                  <a:srgbClr val="000000"/>
                </a:solidFill>
                <a:latin typeface="Antic Bold"/>
              </a:rPr>
              <a:t>Fungsi</a:t>
            </a:r>
            <a:r>
              <a:rPr lang="en-US" sz="3500" dirty="0">
                <a:solidFill>
                  <a:srgbClr val="000000"/>
                </a:solidFill>
                <a:latin typeface="Antic Bold"/>
              </a:rPr>
              <a:t> </a:t>
            </a:r>
            <a:r>
              <a:rPr lang="en-US" sz="3500" dirty="0" err="1">
                <a:solidFill>
                  <a:srgbClr val="000000"/>
                </a:solidFill>
                <a:latin typeface="Antic Bold"/>
              </a:rPr>
              <a:t>sosial</a:t>
            </a:r>
            <a:r>
              <a:rPr lang="en-US" sz="3500" dirty="0">
                <a:solidFill>
                  <a:srgbClr val="000000"/>
                </a:solidFill>
                <a:latin typeface="Antic Bold"/>
              </a:rPr>
              <a:t> sastra</a:t>
            </a:r>
          </a:p>
          <a:p>
            <a:pPr algn="ctr">
              <a:lnSpc>
                <a:spcPts val="4900"/>
              </a:lnSpc>
            </a:pPr>
            <a:endParaRPr lang="en-US" sz="3500" dirty="0">
              <a:solidFill>
                <a:srgbClr val="000000"/>
              </a:solidFill>
              <a:latin typeface="Antic Bold"/>
            </a:endParaRPr>
          </a:p>
          <a:p>
            <a:pPr algn="ctr">
              <a:lnSpc>
                <a:spcPts val="4900"/>
              </a:lnSpc>
            </a:pPr>
            <a:endParaRPr lang="en-US" sz="3500" dirty="0">
              <a:solidFill>
                <a:srgbClr val="000000"/>
              </a:solidFill>
              <a:latin typeface="Antic Bold"/>
            </a:endParaRPr>
          </a:p>
        </p:txBody>
      </p:sp>
      <p:sp>
        <p:nvSpPr>
          <p:cNvPr id="4" name="TextBox 4"/>
          <p:cNvSpPr txBox="1"/>
          <p:nvPr/>
        </p:nvSpPr>
        <p:spPr>
          <a:xfrm>
            <a:off x="638133" y="1164590"/>
            <a:ext cx="16621167" cy="3711575"/>
          </a:xfrm>
          <a:prstGeom prst="rect">
            <a:avLst/>
          </a:prstGeom>
        </p:spPr>
        <p:txBody>
          <a:bodyPr lIns="0" tIns="0" rIns="0" bIns="0" rtlCol="0" anchor="t">
            <a:spAutoFit/>
          </a:bodyPr>
          <a:lstStyle/>
          <a:p>
            <a:pPr algn="just">
              <a:lnSpc>
                <a:spcPts val="4900"/>
              </a:lnSpc>
            </a:pPr>
            <a:r>
              <a:rPr lang="en-US" sz="3500">
                <a:solidFill>
                  <a:srgbClr val="000000"/>
                </a:solidFill>
                <a:latin typeface="Antic"/>
              </a:rPr>
              <a:t>Di sini kita terlibat dalam pertanyaan seperti: “Sampai berapa jauh nilai sastra berkaitan dengan nilai sosial?” dan “Sampai berapa jauh nilai sastra dipengaruhi nilai sosial?”. Seperti misalnya dalam sudut pandang kaum Romantik yang menyatakan sastra mempunyai nilai seperti ucapan nabi. Atau mungkin sastra hanya sekadar hiburan saja.</a:t>
            </a:r>
          </a:p>
          <a:p>
            <a:pPr algn="ctr">
              <a:lnSpc>
                <a:spcPts val="4900"/>
              </a:lnSpc>
            </a:pPr>
            <a:endParaRPr lang="en-US" sz="3500">
              <a:solidFill>
                <a:srgbClr val="000000"/>
              </a:solidFill>
              <a:latin typeface="Antic"/>
            </a:endParaRPr>
          </a:p>
          <a:p>
            <a:pPr algn="ctr">
              <a:lnSpc>
                <a:spcPts val="4900"/>
              </a:lnSpc>
            </a:pPr>
            <a:endParaRPr lang="en-US" sz="3500">
              <a:solidFill>
                <a:srgbClr val="000000"/>
              </a:solidFill>
              <a:latin typeface="Antic"/>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ambar 9" descr="Sebuah gambar berisi Grafis, desain grafis, cuplikan layar, deasin&#10;&#10;Deskripsi dibuat secara otomatis">
            <a:extLst>
              <a:ext uri="{FF2B5EF4-FFF2-40B4-BE49-F238E27FC236}">
                <a16:creationId xmlns:a16="http://schemas.microsoft.com/office/drawing/2014/main" id="{1F53565D-5EAD-606B-3775-D7A888921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3" y="0"/>
            <a:ext cx="18261974" cy="10477500"/>
          </a:xfrm>
          <a:prstGeom prst="rect">
            <a:avLst/>
          </a:prstGeom>
        </p:spPr>
      </p:pic>
      <p:grpSp>
        <p:nvGrpSpPr>
          <p:cNvPr id="3" name="Group 3"/>
          <p:cNvGrpSpPr/>
          <p:nvPr/>
        </p:nvGrpSpPr>
        <p:grpSpPr>
          <a:xfrm>
            <a:off x="642546" y="682061"/>
            <a:ext cx="17002907" cy="1800486"/>
            <a:chOff x="0" y="0"/>
            <a:chExt cx="4478132" cy="474202"/>
          </a:xfrm>
        </p:grpSpPr>
        <p:sp>
          <p:nvSpPr>
            <p:cNvPr id="4" name="Freeform 4"/>
            <p:cNvSpPr/>
            <p:nvPr/>
          </p:nvSpPr>
          <p:spPr>
            <a:xfrm>
              <a:off x="0" y="0"/>
              <a:ext cx="4478132" cy="474202"/>
            </a:xfrm>
            <a:custGeom>
              <a:avLst/>
              <a:gdLst/>
              <a:ahLst/>
              <a:cxnLst/>
              <a:rect l="l" t="t" r="r" b="b"/>
              <a:pathLst>
                <a:path w="4478132" h="474202">
                  <a:moveTo>
                    <a:pt x="4478132" y="0"/>
                  </a:moveTo>
                  <a:lnTo>
                    <a:pt x="0" y="0"/>
                  </a:lnTo>
                  <a:lnTo>
                    <a:pt x="101600" y="237101"/>
                  </a:lnTo>
                  <a:lnTo>
                    <a:pt x="0" y="474202"/>
                  </a:lnTo>
                  <a:lnTo>
                    <a:pt x="4478132" y="474202"/>
                  </a:lnTo>
                  <a:lnTo>
                    <a:pt x="4376532" y="237101"/>
                  </a:lnTo>
                  <a:lnTo>
                    <a:pt x="4478132" y="0"/>
                  </a:lnTo>
                  <a:close/>
                </a:path>
              </a:pathLst>
            </a:custGeom>
            <a:solidFill>
              <a:srgbClr val="3D4984"/>
            </a:solidFill>
          </p:spPr>
          <p:txBody>
            <a:bodyPr/>
            <a:lstStyle/>
            <a:p>
              <a:endParaRPr lang="en-ID"/>
            </a:p>
          </p:txBody>
        </p:sp>
        <p:sp>
          <p:nvSpPr>
            <p:cNvPr id="5" name="TextBox 5"/>
            <p:cNvSpPr txBox="1"/>
            <p:nvPr/>
          </p:nvSpPr>
          <p:spPr>
            <a:xfrm>
              <a:off x="88900" y="-38100"/>
              <a:ext cx="635000" cy="444500"/>
            </a:xfrm>
            <a:prstGeom prst="rect">
              <a:avLst/>
            </a:prstGeom>
          </p:spPr>
          <p:txBody>
            <a:bodyPr lIns="50800" tIns="50800" rIns="50800" bIns="50800" rtlCol="0" anchor="ctr"/>
            <a:lstStyle/>
            <a:p>
              <a:pPr algn="ctr">
                <a:lnSpc>
                  <a:spcPts val="2748"/>
                </a:lnSpc>
              </a:pPr>
              <a:endParaRPr/>
            </a:p>
          </p:txBody>
        </p:sp>
      </p:grpSp>
      <p:sp>
        <p:nvSpPr>
          <p:cNvPr id="6" name="Freeform 6"/>
          <p:cNvSpPr/>
          <p:nvPr/>
        </p:nvSpPr>
        <p:spPr>
          <a:xfrm rot="5736599" flipH="1">
            <a:off x="15624466" y="7201315"/>
            <a:ext cx="4041976" cy="4113970"/>
          </a:xfrm>
          <a:custGeom>
            <a:avLst/>
            <a:gdLst/>
            <a:ahLst/>
            <a:cxnLst/>
            <a:rect l="l" t="t" r="r" b="b"/>
            <a:pathLst>
              <a:path w="4041976" h="4113970">
                <a:moveTo>
                  <a:pt x="4041976" y="0"/>
                </a:moveTo>
                <a:lnTo>
                  <a:pt x="0" y="0"/>
                </a:lnTo>
                <a:lnTo>
                  <a:pt x="0" y="4113970"/>
                </a:lnTo>
                <a:lnTo>
                  <a:pt x="4041976" y="4113970"/>
                </a:lnTo>
                <a:lnTo>
                  <a:pt x="404197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7" name="TextBox 7"/>
          <p:cNvSpPr txBox="1"/>
          <p:nvPr/>
        </p:nvSpPr>
        <p:spPr>
          <a:xfrm>
            <a:off x="1028700" y="733425"/>
            <a:ext cx="16230600" cy="1583254"/>
          </a:xfrm>
          <a:prstGeom prst="rect">
            <a:avLst/>
          </a:prstGeom>
        </p:spPr>
        <p:txBody>
          <a:bodyPr lIns="0" tIns="0" rIns="0" bIns="0" rtlCol="0" anchor="t">
            <a:spAutoFit/>
          </a:bodyPr>
          <a:lstStyle/>
          <a:p>
            <a:pPr algn="ctr">
              <a:lnSpc>
                <a:spcPts val="13999"/>
              </a:lnSpc>
            </a:pPr>
            <a:r>
              <a:rPr lang="en-US" sz="9999" dirty="0">
                <a:solidFill>
                  <a:srgbClr val="FFFFFF"/>
                </a:solidFill>
                <a:latin typeface="Scripter"/>
              </a:rPr>
              <a:t>PENUGASAN</a:t>
            </a:r>
          </a:p>
        </p:txBody>
      </p:sp>
      <p:sp>
        <p:nvSpPr>
          <p:cNvPr id="8" name="TextBox 8"/>
          <p:cNvSpPr txBox="1"/>
          <p:nvPr/>
        </p:nvSpPr>
        <p:spPr>
          <a:xfrm>
            <a:off x="212418" y="3241092"/>
            <a:ext cx="17863161" cy="2821285"/>
          </a:xfrm>
          <a:prstGeom prst="rect">
            <a:avLst/>
          </a:prstGeom>
        </p:spPr>
        <p:txBody>
          <a:bodyPr lIns="0" tIns="0" rIns="0" bIns="0" rtlCol="0" anchor="t">
            <a:spAutoFit/>
          </a:bodyPr>
          <a:lstStyle/>
          <a:p>
            <a:pPr marL="742950" indent="-742950" algn="just">
              <a:lnSpc>
                <a:spcPts val="5460"/>
              </a:lnSpc>
              <a:buAutoNum type="arabicPeriod"/>
            </a:pPr>
            <a:r>
              <a:rPr lang="en-US" sz="4400" dirty="0" err="1">
                <a:solidFill>
                  <a:srgbClr val="000000"/>
                </a:solidFill>
                <a:latin typeface="Antic Bold"/>
              </a:rPr>
              <a:t>Bacalah</a:t>
            </a:r>
            <a:r>
              <a:rPr lang="en-US" sz="4400" dirty="0">
                <a:solidFill>
                  <a:srgbClr val="000000"/>
                </a:solidFill>
                <a:latin typeface="Antic Bold"/>
              </a:rPr>
              <a:t> </a:t>
            </a:r>
            <a:r>
              <a:rPr lang="en-US" sz="4400" dirty="0" err="1">
                <a:solidFill>
                  <a:srgbClr val="000000"/>
                </a:solidFill>
                <a:latin typeface="Antic Bold"/>
              </a:rPr>
              <a:t>cerpen</a:t>
            </a:r>
            <a:r>
              <a:rPr lang="en-US" sz="4400" dirty="0">
                <a:solidFill>
                  <a:srgbClr val="000000"/>
                </a:solidFill>
                <a:latin typeface="Antic Bold"/>
              </a:rPr>
              <a:t> yang </a:t>
            </a:r>
            <a:r>
              <a:rPr lang="en-US" sz="4400" dirty="0" err="1">
                <a:solidFill>
                  <a:srgbClr val="000000"/>
                </a:solidFill>
                <a:latin typeface="Antic Bold"/>
              </a:rPr>
              <a:t>berjudul</a:t>
            </a:r>
            <a:r>
              <a:rPr lang="en-US" sz="4400" dirty="0">
                <a:solidFill>
                  <a:srgbClr val="000000"/>
                </a:solidFill>
                <a:latin typeface="Antic Bold"/>
              </a:rPr>
              <a:t> </a:t>
            </a:r>
            <a:r>
              <a:rPr lang="en-US" sz="4400" i="1" dirty="0">
                <a:solidFill>
                  <a:srgbClr val="000000"/>
                </a:solidFill>
                <a:latin typeface="Antic Bold"/>
              </a:rPr>
              <a:t>Pelajaran </a:t>
            </a:r>
            <a:r>
              <a:rPr lang="en-US" sz="4400" i="1" dirty="0" err="1">
                <a:solidFill>
                  <a:srgbClr val="000000"/>
                </a:solidFill>
                <a:latin typeface="Antic Bold"/>
              </a:rPr>
              <a:t>Mengarang</a:t>
            </a:r>
            <a:r>
              <a:rPr lang="en-US" sz="4400" i="1" dirty="0">
                <a:solidFill>
                  <a:srgbClr val="000000"/>
                </a:solidFill>
                <a:latin typeface="Antic Bold"/>
              </a:rPr>
              <a:t> </a:t>
            </a:r>
            <a:r>
              <a:rPr lang="en-US" sz="4400" dirty="0" err="1">
                <a:solidFill>
                  <a:srgbClr val="000000"/>
                </a:solidFill>
                <a:latin typeface="Antic Bold"/>
              </a:rPr>
              <a:t>karya</a:t>
            </a:r>
            <a:r>
              <a:rPr lang="en-US" sz="4400" dirty="0">
                <a:solidFill>
                  <a:srgbClr val="000000"/>
                </a:solidFill>
                <a:latin typeface="Antic Bold"/>
              </a:rPr>
              <a:t> Seno </a:t>
            </a:r>
            <a:r>
              <a:rPr lang="en-US" sz="4400" dirty="0" err="1">
                <a:solidFill>
                  <a:srgbClr val="000000"/>
                </a:solidFill>
                <a:latin typeface="Antic Bold"/>
              </a:rPr>
              <a:t>Gumira</a:t>
            </a:r>
            <a:r>
              <a:rPr lang="en-US" sz="4400" dirty="0">
                <a:solidFill>
                  <a:srgbClr val="000000"/>
                </a:solidFill>
                <a:latin typeface="Antic Bold"/>
              </a:rPr>
              <a:t> </a:t>
            </a:r>
            <a:r>
              <a:rPr lang="en-US" sz="4400" dirty="0" err="1">
                <a:solidFill>
                  <a:srgbClr val="000000"/>
                </a:solidFill>
                <a:latin typeface="Antic Bold"/>
              </a:rPr>
              <a:t>Adjidarma</a:t>
            </a:r>
            <a:endParaRPr lang="en-US" sz="4400" dirty="0">
              <a:solidFill>
                <a:srgbClr val="000000"/>
              </a:solidFill>
              <a:latin typeface="Antic Bold"/>
            </a:endParaRPr>
          </a:p>
          <a:p>
            <a:pPr marL="742950" indent="-742950" algn="just">
              <a:lnSpc>
                <a:spcPts val="5460"/>
              </a:lnSpc>
              <a:buAutoNum type="arabicPeriod"/>
            </a:pPr>
            <a:r>
              <a:rPr lang="en-US" sz="4400" dirty="0">
                <a:solidFill>
                  <a:srgbClr val="000000"/>
                </a:solidFill>
                <a:latin typeface="Antic Bold"/>
              </a:rPr>
              <a:t>Coba </a:t>
            </a:r>
            <a:r>
              <a:rPr lang="en-US" sz="4400" dirty="0" err="1">
                <a:solidFill>
                  <a:srgbClr val="000000"/>
                </a:solidFill>
                <a:latin typeface="Antic Bold"/>
              </a:rPr>
              <a:t>jelaskan</a:t>
            </a:r>
            <a:r>
              <a:rPr lang="en-US" sz="4400" dirty="0">
                <a:solidFill>
                  <a:srgbClr val="000000"/>
                </a:solidFill>
                <a:latin typeface="Antic Bold"/>
              </a:rPr>
              <a:t> </a:t>
            </a:r>
            <a:r>
              <a:rPr lang="en-US" sz="4400" dirty="0" err="1">
                <a:solidFill>
                  <a:srgbClr val="000000"/>
                </a:solidFill>
                <a:latin typeface="Antic Bold"/>
              </a:rPr>
              <a:t>bagaimana</a:t>
            </a:r>
            <a:r>
              <a:rPr lang="en-US" sz="4400" dirty="0">
                <a:solidFill>
                  <a:srgbClr val="000000"/>
                </a:solidFill>
                <a:latin typeface="Antic Bold"/>
              </a:rPr>
              <a:t> </a:t>
            </a:r>
            <a:r>
              <a:rPr lang="en-US" sz="4400" dirty="0" err="1">
                <a:solidFill>
                  <a:srgbClr val="000000"/>
                </a:solidFill>
                <a:latin typeface="Antic Bold"/>
              </a:rPr>
              <a:t>cerpen</a:t>
            </a:r>
            <a:r>
              <a:rPr lang="en-US" sz="4400" dirty="0">
                <a:solidFill>
                  <a:srgbClr val="000000"/>
                </a:solidFill>
                <a:latin typeface="Antic Bold"/>
              </a:rPr>
              <a:t> </a:t>
            </a:r>
            <a:r>
              <a:rPr lang="en-US" sz="4400" dirty="0" err="1">
                <a:solidFill>
                  <a:srgbClr val="000000"/>
                </a:solidFill>
                <a:latin typeface="Antic Bold"/>
              </a:rPr>
              <a:t>tersebut</a:t>
            </a:r>
            <a:r>
              <a:rPr lang="en-US" sz="4400" dirty="0">
                <a:solidFill>
                  <a:srgbClr val="000000"/>
                </a:solidFill>
                <a:latin typeface="Antic Bold"/>
              </a:rPr>
              <a:t> </a:t>
            </a:r>
            <a:r>
              <a:rPr lang="en-US" sz="4400" dirty="0" err="1">
                <a:solidFill>
                  <a:srgbClr val="000000"/>
                </a:solidFill>
                <a:latin typeface="Antic Bold"/>
              </a:rPr>
              <a:t>dipandang</a:t>
            </a:r>
            <a:r>
              <a:rPr lang="en-US" sz="4400" dirty="0">
                <a:solidFill>
                  <a:srgbClr val="000000"/>
                </a:solidFill>
                <a:latin typeface="Antic Bold"/>
              </a:rPr>
              <a:t> </a:t>
            </a:r>
            <a:r>
              <a:rPr lang="en-US" sz="4400" dirty="0" err="1">
                <a:solidFill>
                  <a:srgbClr val="000000"/>
                </a:solidFill>
                <a:latin typeface="Antic Bold"/>
              </a:rPr>
              <a:t>sebagai</a:t>
            </a:r>
            <a:r>
              <a:rPr lang="en-US" sz="4400" dirty="0">
                <a:solidFill>
                  <a:srgbClr val="000000"/>
                </a:solidFill>
                <a:latin typeface="Antic Bold"/>
              </a:rPr>
              <a:t> </a:t>
            </a:r>
            <a:r>
              <a:rPr lang="en-US" sz="4400" dirty="0" err="1">
                <a:solidFill>
                  <a:srgbClr val="000000"/>
                </a:solidFill>
                <a:latin typeface="Antic Bold"/>
              </a:rPr>
              <a:t>cerminan</a:t>
            </a:r>
            <a:r>
              <a:rPr lang="en-US" sz="4400" dirty="0">
                <a:solidFill>
                  <a:srgbClr val="000000"/>
                </a:solidFill>
                <a:latin typeface="Antic Bold"/>
              </a:rPr>
              <a:t> </a:t>
            </a:r>
            <a:r>
              <a:rPr lang="en-US" sz="4400" dirty="0" err="1">
                <a:solidFill>
                  <a:srgbClr val="000000"/>
                </a:solidFill>
                <a:latin typeface="Antic Bold"/>
              </a:rPr>
              <a:t>masyarakat</a:t>
            </a:r>
            <a:r>
              <a:rPr lang="en-US" sz="4400" dirty="0">
                <a:solidFill>
                  <a:srgbClr val="000000"/>
                </a:solidFill>
                <a:latin typeface="Antic Bold"/>
              </a:rPr>
              <a:t> dan </a:t>
            </a:r>
            <a:r>
              <a:rPr lang="en-US" sz="4400" dirty="0" err="1">
                <a:solidFill>
                  <a:srgbClr val="000000"/>
                </a:solidFill>
                <a:latin typeface="Antic Bold"/>
              </a:rPr>
              <a:t>fungsi</a:t>
            </a:r>
            <a:r>
              <a:rPr lang="en-US" sz="4400" dirty="0">
                <a:solidFill>
                  <a:srgbClr val="000000"/>
                </a:solidFill>
                <a:latin typeface="Antic Bold"/>
              </a:rPr>
              <a:t> </a:t>
            </a:r>
            <a:r>
              <a:rPr lang="en-US" sz="4400" dirty="0" err="1">
                <a:solidFill>
                  <a:srgbClr val="000000"/>
                </a:solidFill>
                <a:latin typeface="Antic Bold"/>
              </a:rPr>
              <a:t>sosialnya</a:t>
            </a:r>
            <a:r>
              <a:rPr lang="en-US" sz="4400" dirty="0">
                <a:solidFill>
                  <a:srgbClr val="000000"/>
                </a:solidFill>
                <a:latin typeface="Antic Bold"/>
              </a:rPr>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ambar 18" descr="Sebuah gambar berisi Grafis, desain grafis, cuplikan layar, deasin&#10;&#10;Deskripsi dibuat secara otomatis">
            <a:extLst>
              <a:ext uri="{FF2B5EF4-FFF2-40B4-BE49-F238E27FC236}">
                <a16:creationId xmlns:a16="http://schemas.microsoft.com/office/drawing/2014/main" id="{3848871F-B4F9-E412-FDBE-42DB83012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3" y="0"/>
            <a:ext cx="18261974" cy="10629900"/>
          </a:xfrm>
          <a:prstGeom prst="rect">
            <a:avLst/>
          </a:prstGeom>
        </p:spPr>
      </p:pic>
      <p:grpSp>
        <p:nvGrpSpPr>
          <p:cNvPr id="3" name="Group 3"/>
          <p:cNvGrpSpPr/>
          <p:nvPr/>
        </p:nvGrpSpPr>
        <p:grpSpPr>
          <a:xfrm>
            <a:off x="1182449" y="8403133"/>
            <a:ext cx="3195907" cy="1181737"/>
            <a:chOff x="0" y="0"/>
            <a:chExt cx="952313" cy="352133"/>
          </a:xfrm>
        </p:grpSpPr>
        <p:sp>
          <p:nvSpPr>
            <p:cNvPr id="4" name="Freeform 4"/>
            <p:cNvSpPr/>
            <p:nvPr/>
          </p:nvSpPr>
          <p:spPr>
            <a:xfrm>
              <a:off x="0" y="0"/>
              <a:ext cx="952313" cy="352133"/>
            </a:xfrm>
            <a:custGeom>
              <a:avLst/>
              <a:gdLst/>
              <a:ahLst/>
              <a:cxnLst/>
              <a:rect l="l" t="t" r="r" b="b"/>
              <a:pathLst>
                <a:path w="952313" h="352133">
                  <a:moveTo>
                    <a:pt x="476156" y="0"/>
                  </a:moveTo>
                  <a:cubicBezTo>
                    <a:pt x="213182" y="0"/>
                    <a:pt x="0" y="78828"/>
                    <a:pt x="0" y="176066"/>
                  </a:cubicBezTo>
                  <a:cubicBezTo>
                    <a:pt x="0" y="273305"/>
                    <a:pt x="213182" y="352133"/>
                    <a:pt x="476156" y="352133"/>
                  </a:cubicBezTo>
                  <a:cubicBezTo>
                    <a:pt x="739130" y="352133"/>
                    <a:pt x="952313" y="273305"/>
                    <a:pt x="952313" y="176066"/>
                  </a:cubicBezTo>
                  <a:cubicBezTo>
                    <a:pt x="952313" y="78828"/>
                    <a:pt x="739130" y="0"/>
                    <a:pt x="476156" y="0"/>
                  </a:cubicBezTo>
                  <a:close/>
                </a:path>
              </a:pathLst>
            </a:custGeom>
            <a:solidFill>
              <a:srgbClr val="000000">
                <a:alpha val="4706"/>
              </a:srgbClr>
            </a:solidFill>
          </p:spPr>
          <p:txBody>
            <a:bodyPr/>
            <a:lstStyle/>
            <a:p>
              <a:endParaRPr lang="en-ID"/>
            </a:p>
          </p:txBody>
        </p:sp>
        <p:sp>
          <p:nvSpPr>
            <p:cNvPr id="5" name="TextBox 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379787" y="1205165"/>
            <a:ext cx="5605289" cy="8070442"/>
          </a:xfrm>
          <a:custGeom>
            <a:avLst/>
            <a:gdLst/>
            <a:ahLst/>
            <a:cxnLst/>
            <a:rect l="l" t="t" r="r" b="b"/>
            <a:pathLst>
              <a:path w="5605289" h="8070442">
                <a:moveTo>
                  <a:pt x="0" y="0"/>
                </a:moveTo>
                <a:lnTo>
                  <a:pt x="5605289" y="0"/>
                </a:lnTo>
                <a:lnTo>
                  <a:pt x="5605289" y="8070442"/>
                </a:lnTo>
                <a:lnTo>
                  <a:pt x="0" y="807044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9" name="Freeform 9"/>
          <p:cNvSpPr/>
          <p:nvPr/>
        </p:nvSpPr>
        <p:spPr>
          <a:xfrm rot="-4686742">
            <a:off x="5141099" y="9229370"/>
            <a:ext cx="3687954" cy="3651074"/>
          </a:xfrm>
          <a:custGeom>
            <a:avLst/>
            <a:gdLst/>
            <a:ahLst/>
            <a:cxnLst/>
            <a:rect l="l" t="t" r="r" b="b"/>
            <a:pathLst>
              <a:path w="3687954" h="3651074">
                <a:moveTo>
                  <a:pt x="0" y="0"/>
                </a:moveTo>
                <a:lnTo>
                  <a:pt x="3687954" y="0"/>
                </a:lnTo>
                <a:lnTo>
                  <a:pt x="3687954" y="3651074"/>
                </a:lnTo>
                <a:lnTo>
                  <a:pt x="0" y="36510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D"/>
          </a:p>
        </p:txBody>
      </p:sp>
      <p:sp>
        <p:nvSpPr>
          <p:cNvPr id="10" name="Freeform 10"/>
          <p:cNvSpPr/>
          <p:nvPr/>
        </p:nvSpPr>
        <p:spPr>
          <a:xfrm rot="-4799791">
            <a:off x="13457071" y="-2479560"/>
            <a:ext cx="3687954" cy="3651074"/>
          </a:xfrm>
          <a:custGeom>
            <a:avLst/>
            <a:gdLst/>
            <a:ahLst/>
            <a:cxnLst/>
            <a:rect l="l" t="t" r="r" b="b"/>
            <a:pathLst>
              <a:path w="3687954" h="3651074">
                <a:moveTo>
                  <a:pt x="0" y="0"/>
                </a:moveTo>
                <a:lnTo>
                  <a:pt x="3687953" y="0"/>
                </a:lnTo>
                <a:lnTo>
                  <a:pt x="3687953" y="3651074"/>
                </a:lnTo>
                <a:lnTo>
                  <a:pt x="0" y="365107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D"/>
          </a:p>
        </p:txBody>
      </p:sp>
      <p:sp>
        <p:nvSpPr>
          <p:cNvPr id="11" name="TextBox 11"/>
          <p:cNvSpPr txBox="1"/>
          <p:nvPr/>
        </p:nvSpPr>
        <p:spPr>
          <a:xfrm>
            <a:off x="6345284" y="113338"/>
            <a:ext cx="10887813" cy="4809895"/>
          </a:xfrm>
          <a:prstGeom prst="rect">
            <a:avLst/>
          </a:prstGeom>
        </p:spPr>
        <p:txBody>
          <a:bodyPr lIns="0" tIns="0" rIns="0" bIns="0" rtlCol="0" anchor="t">
            <a:spAutoFit/>
          </a:bodyPr>
          <a:lstStyle/>
          <a:p>
            <a:pPr algn="ctr">
              <a:lnSpc>
                <a:spcPts val="19389"/>
              </a:lnSpc>
              <a:spcBef>
                <a:spcPct val="0"/>
              </a:spcBef>
            </a:pPr>
            <a:r>
              <a:rPr lang="en-US" sz="13849">
                <a:solidFill>
                  <a:srgbClr val="204872"/>
                </a:solidFill>
                <a:latin typeface="Blueberry"/>
              </a:rPr>
              <a:t>Terima Kasih</a:t>
            </a:r>
          </a:p>
        </p:txBody>
      </p:sp>
      <p:sp>
        <p:nvSpPr>
          <p:cNvPr id="12" name="TextBox 12"/>
          <p:cNvSpPr txBox="1"/>
          <p:nvPr/>
        </p:nvSpPr>
        <p:spPr>
          <a:xfrm>
            <a:off x="6371487" y="5472954"/>
            <a:ext cx="10887813" cy="854075"/>
          </a:xfrm>
          <a:prstGeom prst="rect">
            <a:avLst/>
          </a:prstGeom>
        </p:spPr>
        <p:txBody>
          <a:bodyPr lIns="0" tIns="0" rIns="0" bIns="0" rtlCol="0" anchor="t">
            <a:spAutoFit/>
          </a:bodyPr>
          <a:lstStyle/>
          <a:p>
            <a:pPr marL="0" lvl="0" indent="0" algn="ctr">
              <a:lnSpc>
                <a:spcPts val="6999"/>
              </a:lnSpc>
            </a:pPr>
            <a:r>
              <a:rPr lang="en-US" sz="4999" spc="639">
                <a:solidFill>
                  <a:srgbClr val="FFBB00"/>
                </a:solidFill>
                <a:latin typeface="Blueberry"/>
              </a:rPr>
              <a:t>Atas Perhatiannya</a:t>
            </a:r>
          </a:p>
        </p:txBody>
      </p:sp>
      <p:sp>
        <p:nvSpPr>
          <p:cNvPr id="13" name="Freeform 13"/>
          <p:cNvSpPr/>
          <p:nvPr/>
        </p:nvSpPr>
        <p:spPr>
          <a:xfrm rot="1757719">
            <a:off x="16118610" y="3009034"/>
            <a:ext cx="1077171" cy="873855"/>
          </a:xfrm>
          <a:custGeom>
            <a:avLst/>
            <a:gdLst/>
            <a:ahLst/>
            <a:cxnLst/>
            <a:rect l="l" t="t" r="r" b="b"/>
            <a:pathLst>
              <a:path w="1077171" h="873855">
                <a:moveTo>
                  <a:pt x="0" y="0"/>
                </a:moveTo>
                <a:lnTo>
                  <a:pt x="1077171" y="0"/>
                </a:lnTo>
                <a:lnTo>
                  <a:pt x="1077171" y="873855"/>
                </a:lnTo>
                <a:lnTo>
                  <a:pt x="0" y="87385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ID"/>
          </a:p>
        </p:txBody>
      </p:sp>
      <p:sp>
        <p:nvSpPr>
          <p:cNvPr id="15" name="Freeform 15"/>
          <p:cNvSpPr/>
          <p:nvPr/>
        </p:nvSpPr>
        <p:spPr>
          <a:xfrm rot="918116">
            <a:off x="9981301" y="1064719"/>
            <a:ext cx="819300" cy="828622"/>
          </a:xfrm>
          <a:custGeom>
            <a:avLst/>
            <a:gdLst/>
            <a:ahLst/>
            <a:cxnLst/>
            <a:rect l="l" t="t" r="r" b="b"/>
            <a:pathLst>
              <a:path w="819300" h="828622">
                <a:moveTo>
                  <a:pt x="0" y="0"/>
                </a:moveTo>
                <a:lnTo>
                  <a:pt x="819300" y="0"/>
                </a:lnTo>
                <a:lnTo>
                  <a:pt x="819300" y="828622"/>
                </a:lnTo>
                <a:lnTo>
                  <a:pt x="0" y="82862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ID"/>
          </a:p>
        </p:txBody>
      </p:sp>
      <p:sp>
        <p:nvSpPr>
          <p:cNvPr id="16" name="Freeform 16"/>
          <p:cNvSpPr/>
          <p:nvPr/>
        </p:nvSpPr>
        <p:spPr>
          <a:xfrm>
            <a:off x="5451011" y="7101528"/>
            <a:ext cx="1066026" cy="722233"/>
          </a:xfrm>
          <a:custGeom>
            <a:avLst/>
            <a:gdLst/>
            <a:ahLst/>
            <a:cxnLst/>
            <a:rect l="l" t="t" r="r" b="b"/>
            <a:pathLst>
              <a:path w="1066026" h="722233">
                <a:moveTo>
                  <a:pt x="0" y="0"/>
                </a:moveTo>
                <a:lnTo>
                  <a:pt x="1066026" y="0"/>
                </a:lnTo>
                <a:lnTo>
                  <a:pt x="1066026" y="722233"/>
                </a:lnTo>
                <a:lnTo>
                  <a:pt x="0" y="72223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ID"/>
          </a:p>
        </p:txBody>
      </p:sp>
      <p:sp>
        <p:nvSpPr>
          <p:cNvPr id="17" name="Freeform 17"/>
          <p:cNvSpPr/>
          <p:nvPr/>
        </p:nvSpPr>
        <p:spPr>
          <a:xfrm>
            <a:off x="13014525" y="8869996"/>
            <a:ext cx="792969" cy="811222"/>
          </a:xfrm>
          <a:custGeom>
            <a:avLst/>
            <a:gdLst/>
            <a:ahLst/>
            <a:cxnLst/>
            <a:rect l="l" t="t" r="r" b="b"/>
            <a:pathLst>
              <a:path w="792969" h="811222">
                <a:moveTo>
                  <a:pt x="0" y="0"/>
                </a:moveTo>
                <a:lnTo>
                  <a:pt x="792970" y="0"/>
                </a:lnTo>
                <a:lnTo>
                  <a:pt x="792970" y="811222"/>
                </a:lnTo>
                <a:lnTo>
                  <a:pt x="0" y="81122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ID"/>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ambar 14" descr="Sebuah gambar berisi Grafis, desain grafis, cuplikan layar, deasin&#10;&#10;Deskripsi dibuat secara otomatis">
            <a:extLst>
              <a:ext uri="{FF2B5EF4-FFF2-40B4-BE49-F238E27FC236}">
                <a16:creationId xmlns:a16="http://schemas.microsoft.com/office/drawing/2014/main" id="{D7180CFF-0FFB-BBFF-4AEB-E1AB5A895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3" y="75021"/>
            <a:ext cx="18261974" cy="10649262"/>
          </a:xfrm>
          <a:prstGeom prst="rect">
            <a:avLst/>
          </a:prstGeom>
        </p:spPr>
      </p:pic>
      <p:sp>
        <p:nvSpPr>
          <p:cNvPr id="12" name="TextBox 12"/>
          <p:cNvSpPr txBox="1"/>
          <p:nvPr/>
        </p:nvSpPr>
        <p:spPr>
          <a:xfrm>
            <a:off x="2514595" y="2025963"/>
            <a:ext cx="12190642" cy="1167504"/>
          </a:xfrm>
          <a:prstGeom prst="rect">
            <a:avLst/>
          </a:prstGeom>
        </p:spPr>
        <p:txBody>
          <a:bodyPr lIns="0" tIns="0" rIns="0" bIns="0" rtlCol="0" anchor="t">
            <a:spAutoFit/>
          </a:bodyPr>
          <a:lstStyle/>
          <a:p>
            <a:pPr algn="ctr">
              <a:lnSpc>
                <a:spcPts val="8839"/>
              </a:lnSpc>
            </a:pPr>
            <a:r>
              <a:rPr lang="en-US" sz="8839" dirty="0" err="1">
                <a:latin typeface="Hangyaboly"/>
              </a:rPr>
              <a:t>Hakikat</a:t>
            </a:r>
            <a:r>
              <a:rPr lang="en-US" sz="8839" dirty="0">
                <a:latin typeface="Hangyaboly"/>
              </a:rPr>
              <a:t> </a:t>
            </a:r>
            <a:r>
              <a:rPr lang="en-US" sz="8839" dirty="0" err="1">
                <a:latin typeface="Hangyaboly"/>
              </a:rPr>
              <a:t>Sosiologi</a:t>
            </a:r>
            <a:r>
              <a:rPr lang="en-US" sz="8839" dirty="0">
                <a:latin typeface="Hangyaboly"/>
              </a:rPr>
              <a:t> Sastra</a:t>
            </a:r>
          </a:p>
        </p:txBody>
      </p:sp>
      <p:sp>
        <p:nvSpPr>
          <p:cNvPr id="13" name="TextBox 13"/>
          <p:cNvSpPr txBox="1"/>
          <p:nvPr/>
        </p:nvSpPr>
        <p:spPr>
          <a:xfrm>
            <a:off x="3181465" y="2438265"/>
            <a:ext cx="10856903" cy="5922775"/>
          </a:xfrm>
          <a:prstGeom prst="rect">
            <a:avLst/>
          </a:prstGeom>
        </p:spPr>
        <p:txBody>
          <a:bodyPr lIns="0" tIns="0" rIns="0" bIns="0" rtlCol="0" anchor="t">
            <a:spAutoFit/>
          </a:bodyPr>
          <a:lstStyle/>
          <a:p>
            <a:pPr algn="just">
              <a:lnSpc>
                <a:spcPts val="5763"/>
              </a:lnSpc>
              <a:spcBef>
                <a:spcPct val="0"/>
              </a:spcBef>
            </a:pPr>
            <a:endParaRPr dirty="0"/>
          </a:p>
          <a:p>
            <a:pPr algn="just">
              <a:lnSpc>
                <a:spcPts val="5763"/>
              </a:lnSpc>
              <a:spcBef>
                <a:spcPct val="0"/>
              </a:spcBef>
            </a:pPr>
            <a:r>
              <a:rPr lang="en-US" sz="4116" spc="82" dirty="0" err="1">
                <a:latin typeface="KG Primary Penmanship Bold"/>
              </a:rPr>
              <a:t>Dalam</a:t>
            </a:r>
            <a:r>
              <a:rPr lang="en-US" sz="4116" spc="82" dirty="0">
                <a:latin typeface="KG Primary Penmanship Bold"/>
              </a:rPr>
              <a:t> </a:t>
            </a:r>
            <a:r>
              <a:rPr lang="en-US" sz="4116" spc="82" dirty="0" err="1">
                <a:latin typeface="KG Primary Penmanship Bold"/>
              </a:rPr>
              <a:t>wacana</a:t>
            </a:r>
            <a:r>
              <a:rPr lang="en-US" sz="4116" spc="82" dirty="0">
                <a:latin typeface="KG Primary Penmanship Bold"/>
              </a:rPr>
              <a:t> </a:t>
            </a:r>
            <a:r>
              <a:rPr lang="en-US" sz="4116" spc="82" dirty="0" err="1">
                <a:latin typeface="KG Primary Penmanship Bold"/>
              </a:rPr>
              <a:t>studi</a:t>
            </a:r>
            <a:r>
              <a:rPr lang="en-US" sz="4116" spc="82" dirty="0">
                <a:latin typeface="KG Primary Penmanship Bold"/>
              </a:rPr>
              <a:t> sastra, </a:t>
            </a:r>
            <a:r>
              <a:rPr lang="en-US" sz="4116" spc="82" dirty="0" err="1">
                <a:latin typeface="KG Primary Penmanship Bold"/>
              </a:rPr>
              <a:t>sosiologisastra</a:t>
            </a:r>
            <a:r>
              <a:rPr lang="en-US" sz="4116" spc="82" dirty="0">
                <a:latin typeface="KG Primary Penmanship Bold"/>
              </a:rPr>
              <a:t> </a:t>
            </a:r>
            <a:r>
              <a:rPr lang="en-US" sz="4116" spc="82" dirty="0" err="1">
                <a:latin typeface="KG Primary Penmanship Bold"/>
              </a:rPr>
              <a:t>sering</a:t>
            </a:r>
            <a:r>
              <a:rPr lang="en-US" sz="4116" spc="82" dirty="0">
                <a:latin typeface="KG Primary Penmanship Bold"/>
              </a:rPr>
              <a:t> kali </a:t>
            </a:r>
            <a:r>
              <a:rPr lang="en-US" sz="4116" spc="82" dirty="0" err="1">
                <a:latin typeface="KG Primary Penmanship Bold"/>
              </a:rPr>
              <a:t>didefinisikan</a:t>
            </a:r>
            <a:r>
              <a:rPr lang="en-US" sz="4116" spc="82" dirty="0">
                <a:latin typeface="KG Primary Penmanship Bold"/>
              </a:rPr>
              <a:t> </a:t>
            </a:r>
            <a:r>
              <a:rPr lang="en-US" sz="4116" spc="82" dirty="0" err="1">
                <a:latin typeface="KG Primary Penmanship Bold"/>
              </a:rPr>
              <a:t>sebagai</a:t>
            </a:r>
            <a:r>
              <a:rPr lang="en-US" sz="4116" spc="82" dirty="0">
                <a:latin typeface="KG Primary Penmanship Bold"/>
              </a:rPr>
              <a:t> salah </a:t>
            </a:r>
            <a:r>
              <a:rPr lang="en-US" sz="4116" spc="82" dirty="0" err="1">
                <a:latin typeface="KG Primary Penmanship Bold"/>
              </a:rPr>
              <a:t>satu</a:t>
            </a:r>
            <a:r>
              <a:rPr lang="en-US" sz="4116" spc="82" dirty="0">
                <a:latin typeface="KG Primary Penmanship Bold"/>
              </a:rPr>
              <a:t> </a:t>
            </a:r>
            <a:r>
              <a:rPr lang="en-US" sz="4116" spc="82" dirty="0" err="1">
                <a:latin typeface="KG Primary Penmanship Bold"/>
              </a:rPr>
              <a:t>pendekatan</a:t>
            </a:r>
            <a:r>
              <a:rPr lang="en-US" sz="4116" spc="82" dirty="0">
                <a:latin typeface="KG Primary Penmanship Bold"/>
              </a:rPr>
              <a:t> </a:t>
            </a:r>
            <a:r>
              <a:rPr lang="en-US" sz="4116" spc="82" dirty="0" err="1">
                <a:latin typeface="KG Primary Penmanship Bold"/>
              </a:rPr>
              <a:t>dalam</a:t>
            </a:r>
            <a:r>
              <a:rPr lang="en-US" sz="4116" spc="82" dirty="0">
                <a:latin typeface="KG Primary Penmanship Bold"/>
              </a:rPr>
              <a:t> </a:t>
            </a:r>
            <a:r>
              <a:rPr lang="en-US" sz="4116" spc="82" dirty="0" err="1">
                <a:latin typeface="KG Primary Penmanship Bold"/>
              </a:rPr>
              <a:t>kajian</a:t>
            </a:r>
            <a:r>
              <a:rPr lang="en-US" sz="4116" spc="82" dirty="0">
                <a:latin typeface="KG Primary Penmanship Bold"/>
              </a:rPr>
              <a:t>  sastra  yang  </a:t>
            </a:r>
            <a:r>
              <a:rPr lang="en-US" sz="4116" spc="82" dirty="0" err="1">
                <a:latin typeface="KG Primary Penmanship Bold"/>
              </a:rPr>
              <a:t>memahami</a:t>
            </a:r>
            <a:r>
              <a:rPr lang="en-US" sz="4116" spc="82" dirty="0">
                <a:latin typeface="KG Primary Penmanship Bold"/>
              </a:rPr>
              <a:t>  dan  </a:t>
            </a:r>
            <a:r>
              <a:rPr lang="en-US" sz="4116" spc="82" dirty="0" err="1">
                <a:latin typeface="KG Primary Penmanship Bold"/>
              </a:rPr>
              <a:t>menilai</a:t>
            </a:r>
            <a:r>
              <a:rPr lang="en-US" sz="4116" spc="82" dirty="0">
                <a:latin typeface="KG Primary Penmanship Bold"/>
              </a:rPr>
              <a:t> </a:t>
            </a:r>
            <a:r>
              <a:rPr lang="en-US" sz="4116" spc="82" dirty="0" err="1">
                <a:latin typeface="KG Primary Penmanship Bold"/>
              </a:rPr>
              <a:t>karya</a:t>
            </a:r>
            <a:r>
              <a:rPr lang="en-US" sz="4116" spc="82" dirty="0">
                <a:latin typeface="KG Primary Penmanship Bold"/>
              </a:rPr>
              <a:t> sastra </a:t>
            </a:r>
            <a:r>
              <a:rPr lang="en-US" sz="4116" spc="82" dirty="0" err="1">
                <a:latin typeface="KG Primary Penmanship Bold"/>
              </a:rPr>
              <a:t>dengan</a:t>
            </a:r>
            <a:r>
              <a:rPr lang="en-US" sz="4116" spc="82" dirty="0">
                <a:latin typeface="KG Primary Penmanship Bold"/>
              </a:rPr>
              <a:t> </a:t>
            </a:r>
            <a:r>
              <a:rPr lang="en-US" sz="4116" spc="82" dirty="0" err="1">
                <a:latin typeface="KG Primary Penmanship Bold"/>
              </a:rPr>
              <a:t>mempertimbangkan</a:t>
            </a:r>
            <a:r>
              <a:rPr lang="en-US" sz="4116" spc="82" dirty="0">
                <a:latin typeface="KG Primary Penmanship Bold"/>
              </a:rPr>
              <a:t> </a:t>
            </a:r>
            <a:r>
              <a:rPr lang="en-US" sz="4116" spc="82" dirty="0" err="1">
                <a:latin typeface="KG Primary Penmanship Bold"/>
              </a:rPr>
              <a:t>segi-segi</a:t>
            </a:r>
            <a:r>
              <a:rPr lang="en-US" sz="4116" spc="82" dirty="0">
                <a:latin typeface="KG Primary Penmanship Bold"/>
              </a:rPr>
              <a:t> </a:t>
            </a:r>
            <a:r>
              <a:rPr lang="en-US" sz="4116" spc="82" dirty="0" err="1">
                <a:latin typeface="KG Primary Penmanship Bold"/>
              </a:rPr>
              <a:t>kemasyarakatan</a:t>
            </a:r>
            <a:r>
              <a:rPr lang="en-US" sz="4116" spc="82" dirty="0">
                <a:latin typeface="KG Primary Penmanship Bold"/>
              </a:rPr>
              <a:t> (</a:t>
            </a:r>
            <a:r>
              <a:rPr lang="en-US" sz="4116" spc="82" dirty="0" err="1">
                <a:latin typeface="KG Primary Penmanship Bold"/>
              </a:rPr>
              <a:t>sosial</a:t>
            </a:r>
            <a:r>
              <a:rPr lang="en-US" sz="4116" spc="82" dirty="0">
                <a:latin typeface="KG Primary Penmanship Bold"/>
              </a:rPr>
              <a:t>) (Damono,1979:1). </a:t>
            </a:r>
            <a:r>
              <a:rPr lang="en-US" sz="4116" spc="82" dirty="0" err="1">
                <a:latin typeface="KG Primary Penmanship Bold"/>
              </a:rPr>
              <a:t>Sesuai</a:t>
            </a:r>
            <a:r>
              <a:rPr lang="en-US" sz="4116" spc="82" dirty="0">
                <a:latin typeface="KG Primary Penmanship Bold"/>
              </a:rPr>
              <a:t> </a:t>
            </a:r>
            <a:r>
              <a:rPr lang="en-US" sz="4116" spc="82" dirty="0" err="1">
                <a:latin typeface="KG Primary Penmanship Bold"/>
              </a:rPr>
              <a:t>dengan</a:t>
            </a:r>
            <a:r>
              <a:rPr lang="en-US" sz="4116" spc="82" dirty="0">
                <a:latin typeface="KG Primary Penmanship Bold"/>
              </a:rPr>
              <a:t> </a:t>
            </a:r>
            <a:r>
              <a:rPr lang="en-US" sz="4116" spc="82" dirty="0" err="1">
                <a:latin typeface="KG Primary Penmanship Bold"/>
              </a:rPr>
              <a:t>namanya,sebenarnya</a:t>
            </a:r>
            <a:r>
              <a:rPr lang="en-US" sz="4116" spc="82" dirty="0">
                <a:latin typeface="KG Primary Penmanship Bold"/>
              </a:rPr>
              <a:t> </a:t>
            </a:r>
            <a:r>
              <a:rPr lang="en-US" sz="4116" spc="82" dirty="0" err="1">
                <a:latin typeface="KG Primary Penmanship Bold"/>
              </a:rPr>
              <a:t>sosiologi</a:t>
            </a:r>
            <a:r>
              <a:rPr lang="en-US" sz="4116" spc="82" dirty="0">
                <a:latin typeface="KG Primary Penmanship Bold"/>
              </a:rPr>
              <a:t> sastra </a:t>
            </a:r>
            <a:r>
              <a:rPr lang="en-US" sz="4116" spc="82" dirty="0" err="1">
                <a:latin typeface="KG Primary Penmanship Bold"/>
              </a:rPr>
              <a:t>memahami</a:t>
            </a:r>
            <a:r>
              <a:rPr lang="en-US" sz="4116" spc="82" dirty="0">
                <a:latin typeface="KG Primary Penmanship Bold"/>
              </a:rPr>
              <a:t> </a:t>
            </a:r>
            <a:r>
              <a:rPr lang="en-US" sz="4116" spc="82" dirty="0" err="1">
                <a:latin typeface="KG Primary Penmanship Bold"/>
              </a:rPr>
              <a:t>karya</a:t>
            </a:r>
            <a:r>
              <a:rPr lang="en-US" sz="4116" spc="82" dirty="0">
                <a:latin typeface="KG Primary Penmanship Bold"/>
              </a:rPr>
              <a:t> sastra </a:t>
            </a:r>
            <a:r>
              <a:rPr lang="en-US" sz="4116" spc="82" dirty="0" err="1">
                <a:latin typeface="KG Primary Penmanship Bold"/>
              </a:rPr>
              <a:t>melalui</a:t>
            </a:r>
            <a:r>
              <a:rPr lang="en-US" sz="4116" spc="82" dirty="0">
                <a:latin typeface="KG Primary Penmanship Bold"/>
              </a:rPr>
              <a:t> </a:t>
            </a:r>
            <a:r>
              <a:rPr lang="en-US" sz="4116" spc="82" dirty="0" err="1">
                <a:latin typeface="KG Primary Penmanship Bold"/>
              </a:rPr>
              <a:t>perpaduan</a:t>
            </a:r>
            <a:r>
              <a:rPr lang="en-US" sz="4116" spc="82" dirty="0">
                <a:latin typeface="KG Primary Penmanship Bold"/>
              </a:rPr>
              <a:t> </a:t>
            </a:r>
            <a:r>
              <a:rPr lang="en-US" sz="4116" spc="82" dirty="0" err="1">
                <a:latin typeface="KG Primary Penmanship Bold"/>
              </a:rPr>
              <a:t>ilmu</a:t>
            </a:r>
            <a:r>
              <a:rPr lang="en-US" sz="4116" spc="82" dirty="0">
                <a:latin typeface="KG Primary Penmanship Bold"/>
              </a:rPr>
              <a:t>  sastra </a:t>
            </a:r>
            <a:r>
              <a:rPr lang="en-US" sz="4116" spc="82" dirty="0" err="1">
                <a:latin typeface="KG Primary Penmanship Bold"/>
              </a:rPr>
              <a:t>dengan</a:t>
            </a:r>
            <a:r>
              <a:rPr lang="en-US" sz="4116" spc="82" dirty="0">
                <a:latin typeface="KG Primary Penmanship Bold"/>
              </a:rPr>
              <a:t> </a:t>
            </a:r>
            <a:r>
              <a:rPr lang="en-US" sz="4116" spc="82" dirty="0" err="1">
                <a:latin typeface="KG Primary Penmanship Bold"/>
              </a:rPr>
              <a:t>ilmu</a:t>
            </a:r>
            <a:r>
              <a:rPr lang="en-US" sz="4116" spc="82" dirty="0">
                <a:latin typeface="KG Primary Penmanship Bold"/>
              </a:rPr>
              <a:t> </a:t>
            </a:r>
            <a:r>
              <a:rPr lang="en-US" sz="4116" spc="82" dirty="0" err="1">
                <a:latin typeface="KG Primary Penmanship Bold"/>
              </a:rPr>
              <a:t>sosiologi</a:t>
            </a:r>
            <a:r>
              <a:rPr lang="en-US" sz="4116" spc="82" dirty="0">
                <a:latin typeface="KG Primary Penmanship Bold"/>
              </a:rPr>
              <a:t> (</a:t>
            </a:r>
            <a:r>
              <a:rPr lang="en-US" sz="4116" spc="82" dirty="0" err="1">
                <a:latin typeface="KG Primary Penmanship Bold"/>
              </a:rPr>
              <a:t>interdisipliner</a:t>
            </a:r>
            <a:r>
              <a:rPr lang="en-US" sz="4116" spc="82" dirty="0">
                <a:latin typeface="KG Primary Penmanship Bold"/>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Gambar 13" descr="Sebuah gambar berisi Grafis, desain grafis, cuplikan layar, deasin&#10;&#10;Deskripsi dibuat secara otomatis">
            <a:extLst>
              <a:ext uri="{FF2B5EF4-FFF2-40B4-BE49-F238E27FC236}">
                <a16:creationId xmlns:a16="http://schemas.microsoft.com/office/drawing/2014/main" id="{AC6BAED8-AF64-B400-EE0B-0D1712EDC5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3" y="0"/>
            <a:ext cx="18261974" cy="10287000"/>
          </a:xfrm>
          <a:prstGeom prst="rect">
            <a:avLst/>
          </a:prstGeom>
        </p:spPr>
      </p:pic>
      <p:sp>
        <p:nvSpPr>
          <p:cNvPr id="11" name="TextBox 11"/>
          <p:cNvSpPr txBox="1"/>
          <p:nvPr/>
        </p:nvSpPr>
        <p:spPr>
          <a:xfrm>
            <a:off x="3439766" y="1219200"/>
            <a:ext cx="10306840" cy="1330325"/>
          </a:xfrm>
          <a:prstGeom prst="rect">
            <a:avLst/>
          </a:prstGeom>
        </p:spPr>
        <p:txBody>
          <a:bodyPr lIns="0" tIns="0" rIns="0" bIns="0" rtlCol="0" anchor="t">
            <a:spAutoFit/>
          </a:bodyPr>
          <a:lstStyle/>
          <a:p>
            <a:pPr algn="ctr">
              <a:lnSpc>
                <a:spcPts val="9999"/>
              </a:lnSpc>
            </a:pPr>
            <a:r>
              <a:rPr lang="en-US" sz="9999">
                <a:solidFill>
                  <a:srgbClr val="000000"/>
                </a:solidFill>
                <a:latin typeface="Hangyaboly"/>
              </a:rPr>
              <a:t>  Sosiologi Sastra</a:t>
            </a:r>
          </a:p>
        </p:txBody>
      </p:sp>
      <p:sp>
        <p:nvSpPr>
          <p:cNvPr id="12" name="TextBox 12"/>
          <p:cNvSpPr txBox="1"/>
          <p:nvPr/>
        </p:nvSpPr>
        <p:spPr>
          <a:xfrm>
            <a:off x="2775061" y="2722497"/>
            <a:ext cx="12631199" cy="6108700"/>
          </a:xfrm>
          <a:prstGeom prst="rect">
            <a:avLst/>
          </a:prstGeom>
        </p:spPr>
        <p:txBody>
          <a:bodyPr lIns="0" tIns="0" rIns="0" bIns="0" rtlCol="0" anchor="t">
            <a:spAutoFit/>
          </a:bodyPr>
          <a:lstStyle/>
          <a:p>
            <a:pPr algn="ctr">
              <a:lnSpc>
                <a:spcPts val="4400"/>
              </a:lnSpc>
            </a:pPr>
            <a:r>
              <a:rPr lang="en-US" sz="4000" spc="80">
                <a:solidFill>
                  <a:srgbClr val="000000"/>
                </a:solidFill>
                <a:latin typeface="KG Primary Penmanship Bold"/>
              </a:rPr>
              <a:t> Swingewood (1972) memandang adanya  dua corak penyelidikan sosiologi yang mengunakan data sastra. Yang pertama, penyelidikan yang bermula dari lingkungan sosial untuk masuk kepada hubungan sastra dengan faktor di luar sastra yang terbayang dalam karya sastra. Oleh Swingewood, cara seperti ini disebut sociology of literature (sosiologi sastra). Penyelidikan ini melihat faktor-faktor sosial yang menghasilkan karya sastra pada masa dan masyarakat tertentu. Kedua, penyelidikan yang menghubungkan struktur karya sastra kepada genre dan masyarakat tertentu. Cara kedua ini dinamakan literary of sociology (sosiologi sastra).</a:t>
            </a:r>
          </a:p>
          <a:p>
            <a:pPr algn="ctr">
              <a:lnSpc>
                <a:spcPts val="4400"/>
              </a:lnSpc>
            </a:pPr>
            <a:endParaRPr lang="en-US" sz="4000" spc="80">
              <a:solidFill>
                <a:srgbClr val="000000"/>
              </a:solidFill>
              <a:latin typeface="KG Primary Penmanship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ambar 19" descr="Sebuah gambar berisi Grafis, desain grafis, cuplikan layar, deasin&#10;&#10;Deskripsi dibuat secara otomatis">
            <a:extLst>
              <a:ext uri="{FF2B5EF4-FFF2-40B4-BE49-F238E27FC236}">
                <a16:creationId xmlns:a16="http://schemas.microsoft.com/office/drawing/2014/main" id="{A2328E15-718C-872F-77D2-85F2562F3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3" y="0"/>
            <a:ext cx="18261974" cy="10287000"/>
          </a:xfrm>
          <a:prstGeom prst="rect">
            <a:avLst/>
          </a:prstGeom>
        </p:spPr>
      </p:pic>
      <p:sp>
        <p:nvSpPr>
          <p:cNvPr id="14" name="TextBox 14"/>
          <p:cNvSpPr txBox="1"/>
          <p:nvPr/>
        </p:nvSpPr>
        <p:spPr>
          <a:xfrm>
            <a:off x="1288473" y="657225"/>
            <a:ext cx="8869249" cy="3251836"/>
          </a:xfrm>
          <a:prstGeom prst="rect">
            <a:avLst/>
          </a:prstGeom>
        </p:spPr>
        <p:txBody>
          <a:bodyPr lIns="0" tIns="0" rIns="0" bIns="0" rtlCol="0" anchor="t">
            <a:spAutoFit/>
          </a:bodyPr>
          <a:lstStyle/>
          <a:p>
            <a:pPr algn="ctr">
              <a:lnSpc>
                <a:spcPts val="8400"/>
              </a:lnSpc>
            </a:pPr>
            <a:r>
              <a:rPr lang="en-US" sz="8400" dirty="0" err="1">
                <a:latin typeface="Hangyaboly"/>
              </a:rPr>
              <a:t>Karya</a:t>
            </a:r>
            <a:r>
              <a:rPr lang="en-US" sz="8400" dirty="0">
                <a:latin typeface="Hangyaboly"/>
              </a:rPr>
              <a:t> Sastra </a:t>
            </a:r>
            <a:r>
              <a:rPr lang="en-US" sz="8400" dirty="0" err="1">
                <a:latin typeface="Hangyaboly"/>
              </a:rPr>
              <a:t>dalam</a:t>
            </a:r>
            <a:r>
              <a:rPr lang="en-US" sz="8400" dirty="0">
                <a:latin typeface="Hangyaboly"/>
              </a:rPr>
              <a:t> </a:t>
            </a:r>
            <a:r>
              <a:rPr lang="en-US" sz="8400" dirty="0" err="1">
                <a:latin typeface="Hangyaboly"/>
              </a:rPr>
              <a:t>Perspektif</a:t>
            </a:r>
            <a:r>
              <a:rPr lang="en-US" sz="8400" dirty="0">
                <a:latin typeface="Hangyaboly"/>
              </a:rPr>
              <a:t> </a:t>
            </a:r>
            <a:r>
              <a:rPr lang="en-US" sz="8400" dirty="0" err="1">
                <a:latin typeface="Hangyaboly"/>
              </a:rPr>
              <a:t>SosiologiSastra</a:t>
            </a:r>
            <a:endParaRPr lang="en-US" sz="8400" dirty="0">
              <a:latin typeface="Hangyaboly"/>
            </a:endParaRPr>
          </a:p>
        </p:txBody>
      </p:sp>
      <p:sp>
        <p:nvSpPr>
          <p:cNvPr id="16" name="TextBox 16"/>
          <p:cNvSpPr txBox="1"/>
          <p:nvPr/>
        </p:nvSpPr>
        <p:spPr>
          <a:xfrm>
            <a:off x="1166714" y="4341986"/>
            <a:ext cx="4927818" cy="4883150"/>
          </a:xfrm>
          <a:prstGeom prst="rect">
            <a:avLst/>
          </a:prstGeom>
        </p:spPr>
        <p:txBody>
          <a:bodyPr lIns="0" tIns="0" rIns="0" bIns="0" rtlCol="0" anchor="t">
            <a:spAutoFit/>
          </a:bodyPr>
          <a:lstStyle/>
          <a:p>
            <a:pPr algn="just">
              <a:lnSpc>
                <a:spcPts val="3850"/>
              </a:lnSpc>
            </a:pPr>
            <a:r>
              <a:rPr lang="en-US" sz="3500" spc="70">
                <a:solidFill>
                  <a:srgbClr val="000000"/>
                </a:solidFill>
                <a:latin typeface="KG Primary Penmanship Bold"/>
              </a:rPr>
              <a:t>Sebagai pendekatan yang memahami, menganalisis, dan menilai karya sastra dengan mempertimbangkan segi-segi kemasyarakatan (sosial), maka dalam perspektif sosiologi sastra, karya sastra tidak lagi dipandang sebagai sesuatu yang otonom, sebagaimana pandangan strukturalisme. </a:t>
            </a:r>
          </a:p>
        </p:txBody>
      </p:sp>
      <p:sp>
        <p:nvSpPr>
          <p:cNvPr id="17" name="TextBox 17"/>
          <p:cNvSpPr txBox="1"/>
          <p:nvPr/>
        </p:nvSpPr>
        <p:spPr>
          <a:xfrm>
            <a:off x="6546174" y="4487207"/>
            <a:ext cx="5165433" cy="4133215"/>
          </a:xfrm>
          <a:prstGeom prst="rect">
            <a:avLst/>
          </a:prstGeom>
        </p:spPr>
        <p:txBody>
          <a:bodyPr lIns="0" tIns="0" rIns="0" bIns="0" rtlCol="0" anchor="t">
            <a:spAutoFit/>
          </a:bodyPr>
          <a:lstStyle/>
          <a:p>
            <a:pPr algn="just">
              <a:lnSpc>
                <a:spcPts val="4070"/>
              </a:lnSpc>
            </a:pPr>
            <a:r>
              <a:rPr lang="en-US" sz="3700" spc="74">
                <a:solidFill>
                  <a:srgbClr val="000000"/>
                </a:solidFill>
                <a:latin typeface="KG Primary Penmanship Bold"/>
              </a:rPr>
              <a:t>Keberadaan karya sastra, dengan demikian selalu harus dipahami dalam hubungannya dengan segi-segi kemasyarakatan. Sastra dianggap sebagai salah satu fenomena sosial budaya, sebagai produk masyarakat.</a:t>
            </a:r>
          </a:p>
        </p:txBody>
      </p:sp>
      <p:sp>
        <p:nvSpPr>
          <p:cNvPr id="18" name="TextBox 18"/>
          <p:cNvSpPr txBox="1"/>
          <p:nvPr/>
        </p:nvSpPr>
        <p:spPr>
          <a:xfrm>
            <a:off x="12226017" y="4464541"/>
            <a:ext cx="4938920" cy="4647565"/>
          </a:xfrm>
          <a:prstGeom prst="rect">
            <a:avLst/>
          </a:prstGeom>
        </p:spPr>
        <p:txBody>
          <a:bodyPr lIns="0" tIns="0" rIns="0" bIns="0" rtlCol="0" anchor="t">
            <a:spAutoFit/>
          </a:bodyPr>
          <a:lstStyle/>
          <a:p>
            <a:pPr algn="just">
              <a:lnSpc>
                <a:spcPts val="4070"/>
              </a:lnSpc>
            </a:pPr>
            <a:r>
              <a:rPr lang="en-US" sz="3700" spc="74">
                <a:solidFill>
                  <a:srgbClr val="000000"/>
                </a:solidFill>
                <a:latin typeface="KG Primary Penmanship Bold"/>
              </a:rPr>
              <a:t>Bertolak dari hal tersebut, maka dalam perspektif sosiologi sastra, karya sastra antara lain dapat dipandang sebagai produk masyarakat, sebagai sarana menggambarkan kembali (representasi) realitas dalam masyarakat.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ambar 11" descr="Sebuah gambar berisi Grafis, desain grafis, cuplikan layar, deasin&#10;&#10;Deskripsi dibuat secara otomatis">
            <a:extLst>
              <a:ext uri="{FF2B5EF4-FFF2-40B4-BE49-F238E27FC236}">
                <a16:creationId xmlns:a16="http://schemas.microsoft.com/office/drawing/2014/main" id="{76A93F22-A6AE-77A8-A237-87526334F7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3" y="0"/>
            <a:ext cx="18261974" cy="10477500"/>
          </a:xfrm>
          <a:prstGeom prst="rect">
            <a:avLst/>
          </a:prstGeom>
        </p:spPr>
      </p:pic>
      <p:sp>
        <p:nvSpPr>
          <p:cNvPr id="14" name="TextBox 14"/>
          <p:cNvSpPr txBox="1"/>
          <p:nvPr/>
        </p:nvSpPr>
        <p:spPr>
          <a:xfrm>
            <a:off x="1288473" y="657225"/>
            <a:ext cx="8869249" cy="2154436"/>
          </a:xfrm>
          <a:prstGeom prst="rect">
            <a:avLst/>
          </a:prstGeom>
        </p:spPr>
        <p:txBody>
          <a:bodyPr lIns="0" tIns="0" rIns="0" bIns="0" rtlCol="0" anchor="t">
            <a:spAutoFit/>
          </a:bodyPr>
          <a:lstStyle/>
          <a:p>
            <a:pPr algn="ctr">
              <a:lnSpc>
                <a:spcPts val="8400"/>
              </a:lnSpc>
            </a:pPr>
            <a:r>
              <a:rPr lang="en-US" sz="8400" dirty="0" err="1">
                <a:latin typeface="Hangyaboly"/>
              </a:rPr>
              <a:t>Cakupan</a:t>
            </a:r>
            <a:endParaRPr lang="en-US" sz="8400" dirty="0">
              <a:latin typeface="Hangyaboly"/>
            </a:endParaRPr>
          </a:p>
          <a:p>
            <a:pPr algn="ctr">
              <a:lnSpc>
                <a:spcPts val="8400"/>
              </a:lnSpc>
            </a:pPr>
            <a:r>
              <a:rPr lang="en-US" sz="8400" dirty="0" err="1">
                <a:latin typeface="Hangyaboly"/>
              </a:rPr>
              <a:t>SosiologiSastra</a:t>
            </a:r>
            <a:endParaRPr lang="en-US" sz="8400" dirty="0">
              <a:latin typeface="Hangyaboly"/>
            </a:endParaRPr>
          </a:p>
        </p:txBody>
      </p:sp>
      <p:sp>
        <p:nvSpPr>
          <p:cNvPr id="16" name="TextBox 16"/>
          <p:cNvSpPr txBox="1"/>
          <p:nvPr/>
        </p:nvSpPr>
        <p:spPr>
          <a:xfrm>
            <a:off x="3271212" y="4587124"/>
            <a:ext cx="5059071" cy="4308872"/>
          </a:xfrm>
          <a:prstGeom prst="rect">
            <a:avLst/>
          </a:prstGeom>
        </p:spPr>
        <p:txBody>
          <a:bodyPr wrap="square" lIns="0" tIns="0" rIns="0" bIns="0" rtlCol="0" anchor="t">
            <a:spAutoFit/>
          </a:bodyPr>
          <a:lstStyle/>
          <a:p>
            <a:pPr marL="571500" indent="-571500">
              <a:buFont typeface="Arial" panose="020B0604020202020204" pitchFamily="34" charset="0"/>
              <a:buChar char="•"/>
            </a:pPr>
            <a:r>
              <a:rPr lang="en-US" altLang="en-US" sz="4000" dirty="0"/>
              <a:t>Dasar </a:t>
            </a:r>
            <a:r>
              <a:rPr lang="en-US" altLang="en-US" sz="4000" dirty="0" err="1"/>
              <a:t>sosial</a:t>
            </a:r>
            <a:r>
              <a:rPr lang="en-US" altLang="en-US" sz="4000" dirty="0"/>
              <a:t> </a:t>
            </a:r>
            <a:r>
              <a:rPr lang="en-US" altLang="en-US" sz="4000" dirty="0" err="1"/>
              <a:t>kepengarangan</a:t>
            </a:r>
            <a:r>
              <a:rPr lang="en-US" altLang="en-US" sz="4000" dirty="0"/>
              <a:t>.</a:t>
            </a:r>
          </a:p>
          <a:p>
            <a:pPr marL="571500" indent="-571500">
              <a:buFont typeface="Arial" panose="020B0604020202020204" pitchFamily="34" charset="0"/>
              <a:buChar char="•"/>
            </a:pPr>
            <a:r>
              <a:rPr lang="en-US" altLang="en-US" sz="4000" dirty="0" err="1"/>
              <a:t>Produksi</a:t>
            </a:r>
            <a:r>
              <a:rPr lang="en-US" altLang="en-US" sz="4000" dirty="0"/>
              <a:t> dan </a:t>
            </a:r>
            <a:r>
              <a:rPr lang="en-US" altLang="en-US" sz="4000" dirty="0" err="1"/>
              <a:t>distribusi</a:t>
            </a:r>
            <a:r>
              <a:rPr lang="en-US" altLang="en-US" sz="4000" dirty="0"/>
              <a:t> </a:t>
            </a:r>
            <a:r>
              <a:rPr lang="en-US" altLang="en-US" sz="4000" dirty="0" err="1"/>
              <a:t>karya</a:t>
            </a:r>
            <a:r>
              <a:rPr lang="en-US" altLang="en-US" sz="4000" dirty="0"/>
              <a:t> sastra.</a:t>
            </a:r>
          </a:p>
          <a:p>
            <a:pPr marL="571500" indent="-571500">
              <a:buFont typeface="Arial" panose="020B0604020202020204" pitchFamily="34" charset="0"/>
              <a:buChar char="•"/>
            </a:pPr>
            <a:r>
              <a:rPr lang="en-US" altLang="en-US" sz="4000" dirty="0" err="1"/>
              <a:t>Resepsi</a:t>
            </a:r>
            <a:r>
              <a:rPr lang="en-US" altLang="en-US" sz="4000" dirty="0"/>
              <a:t> </a:t>
            </a:r>
            <a:r>
              <a:rPr lang="en-US" altLang="en-US" sz="4000" dirty="0" err="1"/>
              <a:t>karya</a:t>
            </a:r>
            <a:r>
              <a:rPr lang="en-US" altLang="en-US" sz="4000" dirty="0"/>
              <a:t> sastra oleh </a:t>
            </a:r>
            <a:r>
              <a:rPr lang="en-US" altLang="en-US" sz="4000" dirty="0" err="1"/>
              <a:t>pembaca</a:t>
            </a:r>
            <a:endParaRPr lang="en-US" sz="4000" spc="70" dirty="0">
              <a:solidFill>
                <a:srgbClr val="000000"/>
              </a:solidFill>
              <a:latin typeface="KG Primary Penmanship Bold"/>
            </a:endParaRPr>
          </a:p>
        </p:txBody>
      </p:sp>
      <p:sp>
        <p:nvSpPr>
          <p:cNvPr id="17" name="TextBox 17"/>
          <p:cNvSpPr txBox="1"/>
          <p:nvPr/>
        </p:nvSpPr>
        <p:spPr>
          <a:xfrm>
            <a:off x="10160328" y="4587124"/>
            <a:ext cx="5165433" cy="4862870"/>
          </a:xfrm>
          <a:prstGeom prst="rect">
            <a:avLst/>
          </a:prstGeom>
        </p:spPr>
        <p:txBody>
          <a:bodyPr lIns="0" tIns="0" rIns="0" bIns="0" rtlCol="0" anchor="t">
            <a:spAutoFit/>
          </a:bodyPr>
          <a:lstStyle/>
          <a:p>
            <a:pPr marL="457200" indent="-457200" algn="ctr">
              <a:buFont typeface="Arial" panose="020B0604020202020204" pitchFamily="34" charset="0"/>
              <a:buChar char="•"/>
            </a:pPr>
            <a:r>
              <a:rPr lang="en-US" altLang="en-US" sz="3200" dirty="0" err="1"/>
              <a:t>Hubungan</a:t>
            </a:r>
            <a:r>
              <a:rPr lang="en-US" altLang="en-US" sz="3200" dirty="0"/>
              <a:t> </a:t>
            </a:r>
            <a:r>
              <a:rPr lang="en-US" altLang="en-US" sz="3200" dirty="0" err="1"/>
              <a:t>antara</a:t>
            </a:r>
            <a:r>
              <a:rPr lang="en-US" altLang="en-US" sz="3200" dirty="0"/>
              <a:t> </a:t>
            </a:r>
            <a:r>
              <a:rPr lang="en-US" altLang="en-US" sz="3200" dirty="0" err="1"/>
              <a:t>nilai-nilai</a:t>
            </a:r>
            <a:r>
              <a:rPr lang="en-US" altLang="en-US" sz="3200" dirty="0"/>
              <a:t> yang </a:t>
            </a:r>
            <a:r>
              <a:rPr lang="en-US" altLang="en-US" sz="3200" dirty="0" err="1"/>
              <a:t>diekspresikan</a:t>
            </a:r>
            <a:r>
              <a:rPr lang="en-US" altLang="en-US" sz="3200" dirty="0"/>
              <a:t> </a:t>
            </a:r>
            <a:r>
              <a:rPr lang="en-US" altLang="en-US" sz="3200" dirty="0" err="1"/>
              <a:t>dalam</a:t>
            </a:r>
            <a:r>
              <a:rPr lang="en-US" altLang="en-US" sz="3200" dirty="0"/>
              <a:t> </a:t>
            </a:r>
            <a:r>
              <a:rPr lang="en-US" altLang="en-US" sz="3200" dirty="0" err="1"/>
              <a:t>karya</a:t>
            </a:r>
            <a:r>
              <a:rPr lang="en-US" altLang="en-US" sz="3200" dirty="0"/>
              <a:t> </a:t>
            </a:r>
            <a:r>
              <a:rPr lang="en-US" altLang="en-US" sz="3200" dirty="0" err="1"/>
              <a:t>dengan</a:t>
            </a:r>
            <a:r>
              <a:rPr lang="en-US" altLang="en-US" sz="3200" dirty="0"/>
              <a:t> </a:t>
            </a:r>
            <a:r>
              <a:rPr lang="en-US" altLang="en-US" sz="3200" dirty="0" err="1"/>
              <a:t>nilai-nilai</a:t>
            </a:r>
            <a:r>
              <a:rPr lang="en-US" altLang="en-US" sz="3200" dirty="0"/>
              <a:t> </a:t>
            </a:r>
            <a:r>
              <a:rPr lang="en-US" altLang="en-US" sz="3200" dirty="0" err="1"/>
              <a:t>dalam</a:t>
            </a:r>
            <a:r>
              <a:rPr lang="en-US" altLang="en-US" sz="3200" dirty="0"/>
              <a:t> </a:t>
            </a:r>
            <a:r>
              <a:rPr lang="en-US" altLang="en-US" sz="3200" dirty="0" err="1"/>
              <a:t>masyarakat</a:t>
            </a:r>
            <a:r>
              <a:rPr lang="en-US" altLang="en-US" sz="3200" dirty="0"/>
              <a:t>.</a:t>
            </a:r>
          </a:p>
          <a:p>
            <a:pPr marL="457200" indent="-457200" algn="ctr">
              <a:buFont typeface="Arial" panose="020B0604020202020204" pitchFamily="34" charset="0"/>
              <a:buChar char="•"/>
            </a:pPr>
            <a:endParaRPr lang="en-US" altLang="en-US" sz="3200" dirty="0"/>
          </a:p>
          <a:p>
            <a:pPr marL="457200" indent="-457200" algn="ctr">
              <a:buFont typeface="Arial" panose="020B0604020202020204" pitchFamily="34" charset="0"/>
              <a:buChar char="•"/>
            </a:pPr>
            <a:r>
              <a:rPr lang="en-US" altLang="en-US" sz="3200" dirty="0"/>
              <a:t>Data </a:t>
            </a:r>
            <a:r>
              <a:rPr lang="en-US" altLang="en-US" sz="3200" dirty="0" err="1"/>
              <a:t>historis</a:t>
            </a:r>
            <a:r>
              <a:rPr lang="en-US" altLang="en-US" sz="3200" dirty="0"/>
              <a:t> yang </a:t>
            </a:r>
            <a:r>
              <a:rPr lang="en-US" altLang="en-US" sz="3200" dirty="0" err="1"/>
              <a:t>berhubungan</a:t>
            </a:r>
            <a:r>
              <a:rPr lang="en-US" altLang="en-US" sz="3200" dirty="0"/>
              <a:t> </a:t>
            </a:r>
            <a:r>
              <a:rPr lang="en-US" altLang="en-US" sz="3200" dirty="0" err="1"/>
              <a:t>dengan</a:t>
            </a:r>
            <a:r>
              <a:rPr lang="en-US" altLang="en-US" sz="3200" dirty="0"/>
              <a:t> </a:t>
            </a:r>
            <a:r>
              <a:rPr lang="en-US" altLang="en-US" sz="3200" dirty="0" err="1"/>
              <a:t>kesusastraan</a:t>
            </a:r>
            <a:r>
              <a:rPr lang="en-US" altLang="en-US" sz="3200" dirty="0"/>
              <a:t> dan </a:t>
            </a:r>
            <a:r>
              <a:rPr lang="en-US" altLang="en-US" sz="3200" dirty="0" err="1"/>
              <a:t>masyarakat</a:t>
            </a:r>
            <a:r>
              <a:rPr lang="en-US" altLang="en-US" sz="6000" dirty="0"/>
              <a:t>.</a:t>
            </a:r>
          </a:p>
        </p:txBody>
      </p:sp>
    </p:spTree>
    <p:extLst>
      <p:ext uri="{BB962C8B-B14F-4D97-AF65-F5344CB8AC3E}">
        <p14:creationId xmlns:p14="http://schemas.microsoft.com/office/powerpoint/2010/main" val="1094595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ambar 14" descr="Sebuah gambar berisi Grafis, desain grafis, cuplikan layar, deasin&#10;&#10;Deskripsi dibuat secara otomatis">
            <a:extLst>
              <a:ext uri="{FF2B5EF4-FFF2-40B4-BE49-F238E27FC236}">
                <a16:creationId xmlns:a16="http://schemas.microsoft.com/office/drawing/2014/main" id="{2B90F800-98D2-198E-F2AF-CDF3196D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3" y="-190500"/>
            <a:ext cx="18261974" cy="10477500"/>
          </a:xfrm>
          <a:prstGeom prst="rect">
            <a:avLst/>
          </a:prstGeom>
        </p:spPr>
      </p:pic>
      <p:grpSp>
        <p:nvGrpSpPr>
          <p:cNvPr id="5" name="Group 5"/>
          <p:cNvGrpSpPr>
            <a:grpSpLocks noChangeAspect="1"/>
          </p:cNvGrpSpPr>
          <p:nvPr/>
        </p:nvGrpSpPr>
        <p:grpSpPr>
          <a:xfrm>
            <a:off x="3799685" y="2556622"/>
            <a:ext cx="10438434" cy="4511925"/>
            <a:chOff x="0" y="0"/>
            <a:chExt cx="12407900" cy="5363210"/>
          </a:xfrm>
        </p:grpSpPr>
        <p:sp>
          <p:nvSpPr>
            <p:cNvPr id="6" name="Freeform 6"/>
            <p:cNvSpPr/>
            <p:nvPr/>
          </p:nvSpPr>
          <p:spPr>
            <a:xfrm>
              <a:off x="-1188720" y="-1299210"/>
              <a:ext cx="14579600" cy="7821930"/>
            </a:xfrm>
            <a:custGeom>
              <a:avLst/>
              <a:gdLst/>
              <a:ahLst/>
              <a:cxnLst/>
              <a:rect l="l" t="t" r="r" b="b"/>
              <a:pathLst>
                <a:path w="14579600" h="7821930">
                  <a:moveTo>
                    <a:pt x="1446530" y="2216150"/>
                  </a:moveTo>
                  <a:cubicBezTo>
                    <a:pt x="2578100" y="0"/>
                    <a:pt x="6996430" y="2960370"/>
                    <a:pt x="8751570" y="1879600"/>
                  </a:cubicBezTo>
                  <a:cubicBezTo>
                    <a:pt x="11271250" y="328930"/>
                    <a:pt x="14579600" y="2044700"/>
                    <a:pt x="13321030" y="5191760"/>
                  </a:cubicBezTo>
                  <a:cubicBezTo>
                    <a:pt x="12679680" y="6795770"/>
                    <a:pt x="9763759" y="5523230"/>
                    <a:pt x="8426450" y="6164580"/>
                  </a:cubicBezTo>
                  <a:cubicBezTo>
                    <a:pt x="4964430" y="7821930"/>
                    <a:pt x="0" y="5048250"/>
                    <a:pt x="1446531" y="2216150"/>
                  </a:cubicBezTo>
                  <a:close/>
                </a:path>
              </a:pathLst>
            </a:custGeom>
            <a:blipFill>
              <a:blip r:embed="rId3"/>
              <a:stretch>
                <a:fillRect t="-46995" b="-7252"/>
              </a:stretch>
            </a:blipFill>
          </p:spPr>
          <p:txBody>
            <a:bodyPr/>
            <a:lstStyle/>
            <a:p>
              <a:endParaRPr lang="en-ID" dirty="0"/>
            </a:p>
          </p:txBody>
        </p:sp>
      </p:grpSp>
      <p:sp>
        <p:nvSpPr>
          <p:cNvPr id="12" name="TextBox 12"/>
          <p:cNvSpPr txBox="1"/>
          <p:nvPr/>
        </p:nvSpPr>
        <p:spPr>
          <a:xfrm>
            <a:off x="4223926" y="133350"/>
            <a:ext cx="9589952" cy="3721984"/>
          </a:xfrm>
          <a:prstGeom prst="rect">
            <a:avLst/>
          </a:prstGeom>
        </p:spPr>
        <p:txBody>
          <a:bodyPr lIns="0" tIns="0" rIns="0" bIns="0" rtlCol="0" anchor="t">
            <a:spAutoFit/>
          </a:bodyPr>
          <a:lstStyle/>
          <a:p>
            <a:pPr algn="ctr">
              <a:lnSpc>
                <a:spcPts val="7227"/>
              </a:lnSpc>
            </a:pPr>
            <a:r>
              <a:rPr lang="en-US" sz="7227" dirty="0">
                <a:latin typeface="Hangyaboly"/>
              </a:rPr>
              <a:t>SOSIOLOGI PENGARANG, KARYA SASTRA, DAN PEMBACA</a:t>
            </a:r>
          </a:p>
          <a:p>
            <a:pPr algn="ctr">
              <a:lnSpc>
                <a:spcPts val="7227"/>
              </a:lnSpc>
            </a:pPr>
            <a:endParaRPr lang="en-US" sz="7227" dirty="0">
              <a:latin typeface="Hangyaboly"/>
            </a:endParaRPr>
          </a:p>
        </p:txBody>
      </p:sp>
      <p:sp>
        <p:nvSpPr>
          <p:cNvPr id="13" name="TextBox 13"/>
          <p:cNvSpPr txBox="1"/>
          <p:nvPr/>
        </p:nvSpPr>
        <p:spPr>
          <a:xfrm>
            <a:off x="306901" y="7068547"/>
            <a:ext cx="17667196" cy="3016885"/>
          </a:xfrm>
          <a:prstGeom prst="rect">
            <a:avLst/>
          </a:prstGeom>
        </p:spPr>
        <p:txBody>
          <a:bodyPr lIns="0" tIns="0" rIns="0" bIns="0" rtlCol="0" anchor="t">
            <a:spAutoFit/>
          </a:bodyPr>
          <a:lstStyle/>
          <a:p>
            <a:pPr algn="just">
              <a:lnSpc>
                <a:spcPts val="4729"/>
              </a:lnSpc>
            </a:pPr>
            <a:r>
              <a:rPr lang="en-US" sz="4299" spc="85">
                <a:solidFill>
                  <a:srgbClr val="000000"/>
                </a:solidFill>
                <a:latin typeface="KG Primary Penmanship Bold"/>
              </a:rPr>
              <a:t>Sosiologi pengarang berhubungan dengan profesi pengarang dan institusi sastra. Masalah yang dikaji antara lain dasar ekonomi produksi sastra,latar belakang sosial,status pengarang, dan ideologi pengarang yang terlihat dari berbagai kegiatan pengarang di luar karya sastra. Sosiologi karya sastra mengkaji isi karya sastra,tujuan, serta hal-hal lain yang tersirat dalam karya sastra itu sendiri dan yang berkaitan dengan masalah sosial.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9F86"/>
        </a:solidFill>
        <a:effectLst/>
      </p:bgPr>
    </p:bg>
    <p:spTree>
      <p:nvGrpSpPr>
        <p:cNvPr id="1" name=""/>
        <p:cNvGrpSpPr/>
        <p:nvPr/>
      </p:nvGrpSpPr>
      <p:grpSpPr>
        <a:xfrm>
          <a:off x="0" y="0"/>
          <a:ext cx="0" cy="0"/>
          <a:chOff x="0" y="0"/>
          <a:chExt cx="0" cy="0"/>
        </a:xfrm>
      </p:grpSpPr>
      <p:pic>
        <p:nvPicPr>
          <p:cNvPr id="10" name="Gambar 9" descr="Sebuah gambar berisi Grafis, desain grafis, cuplikan layar, deasin&#10;&#10;Deskripsi dibuat secara otomatis">
            <a:extLst>
              <a:ext uri="{FF2B5EF4-FFF2-40B4-BE49-F238E27FC236}">
                <a16:creationId xmlns:a16="http://schemas.microsoft.com/office/drawing/2014/main" id="{F0E596EE-C856-F0C2-5BF4-30C32E0282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3" y="-342900"/>
            <a:ext cx="18261974" cy="10629900"/>
          </a:xfrm>
          <a:prstGeom prst="rect">
            <a:avLst/>
          </a:prstGeom>
        </p:spPr>
      </p:pic>
      <p:sp>
        <p:nvSpPr>
          <p:cNvPr id="2" name="Freeform 2"/>
          <p:cNvSpPr/>
          <p:nvPr/>
        </p:nvSpPr>
        <p:spPr>
          <a:xfrm>
            <a:off x="13747101" y="-967451"/>
            <a:ext cx="3512199" cy="1934903"/>
          </a:xfrm>
          <a:custGeom>
            <a:avLst/>
            <a:gdLst/>
            <a:ahLst/>
            <a:cxnLst/>
            <a:rect l="l" t="t" r="r" b="b"/>
            <a:pathLst>
              <a:path w="3512199" h="1934903">
                <a:moveTo>
                  <a:pt x="0" y="0"/>
                </a:moveTo>
                <a:lnTo>
                  <a:pt x="3512199" y="0"/>
                </a:lnTo>
                <a:lnTo>
                  <a:pt x="3512199" y="1934902"/>
                </a:lnTo>
                <a:lnTo>
                  <a:pt x="0" y="19349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3" name="Freeform 3"/>
          <p:cNvSpPr/>
          <p:nvPr/>
        </p:nvSpPr>
        <p:spPr>
          <a:xfrm rot="703083">
            <a:off x="4518953" y="7952970"/>
            <a:ext cx="3538198" cy="2914188"/>
          </a:xfrm>
          <a:custGeom>
            <a:avLst/>
            <a:gdLst/>
            <a:ahLst/>
            <a:cxnLst/>
            <a:rect l="l" t="t" r="r" b="b"/>
            <a:pathLst>
              <a:path w="3538198" h="2914188">
                <a:moveTo>
                  <a:pt x="0" y="0"/>
                </a:moveTo>
                <a:lnTo>
                  <a:pt x="3538198" y="0"/>
                </a:lnTo>
                <a:lnTo>
                  <a:pt x="3538198" y="2914189"/>
                </a:lnTo>
                <a:lnTo>
                  <a:pt x="0" y="29141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D"/>
          </a:p>
        </p:txBody>
      </p:sp>
      <p:sp>
        <p:nvSpPr>
          <p:cNvPr id="7" name="TextBox 7"/>
          <p:cNvSpPr txBox="1"/>
          <p:nvPr/>
        </p:nvSpPr>
        <p:spPr>
          <a:xfrm>
            <a:off x="3283100" y="1138901"/>
            <a:ext cx="10464000" cy="1200151"/>
          </a:xfrm>
          <a:prstGeom prst="rect">
            <a:avLst/>
          </a:prstGeom>
        </p:spPr>
        <p:txBody>
          <a:bodyPr lIns="0" tIns="0" rIns="0" bIns="0" rtlCol="0" anchor="t">
            <a:spAutoFit/>
          </a:bodyPr>
          <a:lstStyle/>
          <a:p>
            <a:pPr algn="ctr">
              <a:lnSpc>
                <a:spcPts val="9000"/>
              </a:lnSpc>
            </a:pPr>
            <a:r>
              <a:rPr lang="en-US" sz="9000">
                <a:solidFill>
                  <a:srgbClr val="000000"/>
                </a:solidFill>
                <a:latin typeface="Hangyaboly"/>
              </a:rPr>
              <a:t>Sosiologi Pengarang</a:t>
            </a:r>
          </a:p>
        </p:txBody>
      </p:sp>
      <p:sp>
        <p:nvSpPr>
          <p:cNvPr id="8" name="TextBox 8"/>
          <p:cNvSpPr txBox="1"/>
          <p:nvPr/>
        </p:nvSpPr>
        <p:spPr>
          <a:xfrm>
            <a:off x="321514" y="2476501"/>
            <a:ext cx="17670030" cy="8605520"/>
          </a:xfrm>
          <a:prstGeom prst="rect">
            <a:avLst/>
          </a:prstGeom>
        </p:spPr>
        <p:txBody>
          <a:bodyPr lIns="0" tIns="0" rIns="0" bIns="0" rtlCol="0" anchor="t">
            <a:spAutoFit/>
          </a:bodyPr>
          <a:lstStyle/>
          <a:p>
            <a:pPr algn="just">
              <a:lnSpc>
                <a:spcPts val="4510"/>
              </a:lnSpc>
            </a:pPr>
            <a:r>
              <a:rPr lang="en-US" sz="4100" spc="82" dirty="0" err="1">
                <a:solidFill>
                  <a:srgbClr val="000000"/>
                </a:solidFill>
                <a:latin typeface="KG Primary Penmanship Bold"/>
              </a:rPr>
              <a:t>Sosiologi</a:t>
            </a:r>
            <a:r>
              <a:rPr lang="en-US" sz="4100" spc="82" dirty="0">
                <a:solidFill>
                  <a:srgbClr val="000000"/>
                </a:solidFill>
                <a:latin typeface="KG Primary Penmanship Bold"/>
              </a:rPr>
              <a:t> </a:t>
            </a:r>
            <a:r>
              <a:rPr lang="en-US" sz="4100" spc="82" dirty="0" err="1">
                <a:solidFill>
                  <a:srgbClr val="000000"/>
                </a:solidFill>
                <a:latin typeface="KG Primary Penmanship Bold"/>
              </a:rPr>
              <a:t>pengarang</a:t>
            </a:r>
            <a:r>
              <a:rPr lang="en-US" sz="4100" spc="82" dirty="0">
                <a:solidFill>
                  <a:srgbClr val="000000"/>
                </a:solidFill>
                <a:latin typeface="KG Primary Penmanship Bold"/>
              </a:rPr>
              <a:t> </a:t>
            </a:r>
            <a:r>
              <a:rPr lang="en-US" sz="4100" spc="82" dirty="0" err="1">
                <a:solidFill>
                  <a:srgbClr val="000000"/>
                </a:solidFill>
                <a:latin typeface="KG Primary Penmanship Bold"/>
              </a:rPr>
              <a:t>dapat</a:t>
            </a:r>
            <a:r>
              <a:rPr lang="en-US" sz="4100" spc="82" dirty="0">
                <a:solidFill>
                  <a:srgbClr val="000000"/>
                </a:solidFill>
                <a:latin typeface="KG Primary Penmanship Bold"/>
              </a:rPr>
              <a:t> </a:t>
            </a:r>
            <a:r>
              <a:rPr lang="en-US" sz="4100" spc="82" dirty="0" err="1">
                <a:solidFill>
                  <a:srgbClr val="000000"/>
                </a:solidFill>
                <a:latin typeface="KG Primary Penmanship Bold"/>
              </a:rPr>
              <a:t>dimaknai</a:t>
            </a:r>
            <a:r>
              <a:rPr lang="en-US" sz="4100" spc="82" dirty="0">
                <a:solidFill>
                  <a:srgbClr val="000000"/>
                </a:solidFill>
                <a:latin typeface="KG Primary Penmanship Bold"/>
              </a:rPr>
              <a:t> </a:t>
            </a:r>
            <a:r>
              <a:rPr lang="en-US" sz="4100" spc="82" dirty="0" err="1">
                <a:solidFill>
                  <a:srgbClr val="000000"/>
                </a:solidFill>
                <a:latin typeface="KG Primary Penmanship Bold"/>
              </a:rPr>
              <a:t>sebagai</a:t>
            </a:r>
            <a:r>
              <a:rPr lang="en-US" sz="4100" spc="82" dirty="0">
                <a:solidFill>
                  <a:srgbClr val="000000"/>
                </a:solidFill>
                <a:latin typeface="KG Primary Penmanship Bold"/>
              </a:rPr>
              <a:t> salah </a:t>
            </a:r>
            <a:r>
              <a:rPr lang="en-US" sz="4100" spc="82" dirty="0" err="1">
                <a:solidFill>
                  <a:srgbClr val="000000"/>
                </a:solidFill>
                <a:latin typeface="KG Primary Penmanship Bold"/>
              </a:rPr>
              <a:t>satu</a:t>
            </a:r>
            <a:r>
              <a:rPr lang="en-US" sz="4100" spc="82" dirty="0">
                <a:solidFill>
                  <a:srgbClr val="000000"/>
                </a:solidFill>
                <a:latin typeface="KG Primary Penmanship Bold"/>
              </a:rPr>
              <a:t> </a:t>
            </a:r>
            <a:r>
              <a:rPr lang="en-US" sz="4100" spc="82" dirty="0" err="1">
                <a:solidFill>
                  <a:srgbClr val="000000"/>
                </a:solidFill>
                <a:latin typeface="KG Primary Penmanship Bold"/>
              </a:rPr>
              <a:t>kajian</a:t>
            </a:r>
            <a:r>
              <a:rPr lang="en-US" sz="4100" spc="82" dirty="0">
                <a:solidFill>
                  <a:srgbClr val="000000"/>
                </a:solidFill>
                <a:latin typeface="KG Primary Penmanship Bold"/>
              </a:rPr>
              <a:t> </a:t>
            </a:r>
            <a:r>
              <a:rPr lang="en-US" sz="4100" spc="82" dirty="0" err="1">
                <a:solidFill>
                  <a:srgbClr val="000000"/>
                </a:solidFill>
                <a:latin typeface="KG Primary Penmanship Bold"/>
              </a:rPr>
              <a:t>sosiologi</a:t>
            </a:r>
            <a:r>
              <a:rPr lang="en-US" sz="4100" spc="82" dirty="0">
                <a:solidFill>
                  <a:srgbClr val="000000"/>
                </a:solidFill>
                <a:latin typeface="KG Primary Penmanship Bold"/>
              </a:rPr>
              <a:t> sastra yang </a:t>
            </a:r>
            <a:r>
              <a:rPr lang="en-US" sz="4100" spc="82" dirty="0" err="1">
                <a:solidFill>
                  <a:srgbClr val="000000"/>
                </a:solidFill>
                <a:latin typeface="KG Primary Penmanship Bold"/>
              </a:rPr>
              <a:t>memfokuskan</a:t>
            </a:r>
            <a:r>
              <a:rPr lang="en-US" sz="4100" spc="82" dirty="0">
                <a:solidFill>
                  <a:srgbClr val="000000"/>
                </a:solidFill>
                <a:latin typeface="KG Primary Penmanship Bold"/>
              </a:rPr>
              <a:t> </a:t>
            </a:r>
            <a:r>
              <a:rPr lang="en-US" sz="4100" spc="82" dirty="0" err="1">
                <a:solidFill>
                  <a:srgbClr val="000000"/>
                </a:solidFill>
                <a:latin typeface="KG Primary Penmanship Bold"/>
              </a:rPr>
              <a:t>perhatian</a:t>
            </a:r>
            <a:r>
              <a:rPr lang="en-US" sz="4100" spc="82" dirty="0">
                <a:solidFill>
                  <a:srgbClr val="000000"/>
                </a:solidFill>
                <a:latin typeface="KG Primary Penmanship Bold"/>
              </a:rPr>
              <a:t> pada </a:t>
            </a:r>
            <a:r>
              <a:rPr lang="en-US" sz="4100" spc="82" dirty="0" err="1">
                <a:solidFill>
                  <a:srgbClr val="000000"/>
                </a:solidFill>
                <a:latin typeface="KG Primary Penmanship Bold"/>
              </a:rPr>
              <a:t>pengarang</a:t>
            </a:r>
            <a:r>
              <a:rPr lang="en-US" sz="4100" spc="82" dirty="0">
                <a:solidFill>
                  <a:srgbClr val="000000"/>
                </a:solidFill>
                <a:latin typeface="KG Primary Penmanship Bold"/>
              </a:rPr>
              <a:t> </a:t>
            </a:r>
            <a:r>
              <a:rPr lang="en-US" sz="4100" spc="82" dirty="0" err="1">
                <a:solidFill>
                  <a:srgbClr val="000000"/>
                </a:solidFill>
                <a:latin typeface="KG Primary Penmanship Bold"/>
              </a:rPr>
              <a:t>sebagai</a:t>
            </a:r>
            <a:r>
              <a:rPr lang="en-US" sz="4100" spc="82" dirty="0">
                <a:solidFill>
                  <a:srgbClr val="000000"/>
                </a:solidFill>
                <a:latin typeface="KG Primary Penmanship Bold"/>
              </a:rPr>
              <a:t> </a:t>
            </a:r>
            <a:r>
              <a:rPr lang="en-US" sz="4100" spc="82" dirty="0" err="1">
                <a:solidFill>
                  <a:srgbClr val="000000"/>
                </a:solidFill>
                <a:latin typeface="KG Primary Penmanship Bold"/>
              </a:rPr>
              <a:t>pencipta</a:t>
            </a:r>
            <a:r>
              <a:rPr lang="en-US" sz="4100" spc="82" dirty="0">
                <a:solidFill>
                  <a:srgbClr val="000000"/>
                </a:solidFill>
                <a:latin typeface="KG Primary Penmanship Bold"/>
              </a:rPr>
              <a:t> </a:t>
            </a:r>
            <a:r>
              <a:rPr lang="en-US" sz="4100" spc="82" dirty="0" err="1">
                <a:solidFill>
                  <a:srgbClr val="000000"/>
                </a:solidFill>
                <a:latin typeface="KG Primary Penmanship Bold"/>
              </a:rPr>
              <a:t>karya</a:t>
            </a:r>
            <a:r>
              <a:rPr lang="en-US" sz="4100" spc="82" dirty="0">
                <a:solidFill>
                  <a:srgbClr val="000000"/>
                </a:solidFill>
                <a:latin typeface="KG Primary Penmanship Bold"/>
              </a:rPr>
              <a:t> sastra.</a:t>
            </a:r>
          </a:p>
          <a:p>
            <a:pPr algn="just">
              <a:lnSpc>
                <a:spcPts val="4510"/>
              </a:lnSpc>
            </a:pPr>
            <a:r>
              <a:rPr lang="en-US" sz="4100" spc="82" dirty="0">
                <a:solidFill>
                  <a:srgbClr val="000000"/>
                </a:solidFill>
                <a:latin typeface="KG Primary Penmanship Bold"/>
              </a:rPr>
              <a:t> </a:t>
            </a:r>
            <a:r>
              <a:rPr lang="en-US" sz="4100" spc="82" dirty="0" err="1">
                <a:solidFill>
                  <a:srgbClr val="000000"/>
                </a:solidFill>
                <a:latin typeface="KG Primary Penmanship Bold"/>
              </a:rPr>
              <a:t>Dalam</a:t>
            </a:r>
            <a:r>
              <a:rPr lang="en-US" sz="4100" spc="82" dirty="0">
                <a:solidFill>
                  <a:srgbClr val="000000"/>
                </a:solidFill>
                <a:latin typeface="KG Primary Penmanship Bold"/>
              </a:rPr>
              <a:t> </a:t>
            </a:r>
            <a:r>
              <a:rPr lang="en-US" sz="4100" spc="82" dirty="0" err="1">
                <a:solidFill>
                  <a:srgbClr val="000000"/>
                </a:solidFill>
                <a:latin typeface="KG Primary Penmanship Bold"/>
              </a:rPr>
              <a:t>penelitian</a:t>
            </a:r>
            <a:r>
              <a:rPr lang="en-US" sz="4100" spc="82" dirty="0">
                <a:solidFill>
                  <a:srgbClr val="000000"/>
                </a:solidFill>
                <a:latin typeface="KG Primary Penmanship Bold"/>
              </a:rPr>
              <a:t> </a:t>
            </a:r>
            <a:r>
              <a:rPr lang="en-US" sz="4100" spc="82" dirty="0" err="1">
                <a:solidFill>
                  <a:srgbClr val="000000"/>
                </a:solidFill>
                <a:latin typeface="KG Primary Penmanship Bold"/>
              </a:rPr>
              <a:t>Junus</a:t>
            </a:r>
            <a:r>
              <a:rPr lang="en-US" sz="4100" spc="82" dirty="0">
                <a:solidFill>
                  <a:srgbClr val="000000"/>
                </a:solidFill>
                <a:latin typeface="KG Primary Penmanship Bold"/>
              </a:rPr>
              <a:t> (1986:8-9) </a:t>
            </a:r>
            <a:r>
              <a:rPr lang="en-US" sz="4100" spc="82" dirty="0" err="1">
                <a:solidFill>
                  <a:srgbClr val="000000"/>
                </a:solidFill>
                <a:latin typeface="KG Primary Penmanship Bold"/>
              </a:rPr>
              <a:t>mengenai</a:t>
            </a:r>
            <a:r>
              <a:rPr lang="en-US" sz="4100" spc="82" dirty="0">
                <a:solidFill>
                  <a:srgbClr val="000000"/>
                </a:solidFill>
                <a:latin typeface="KG Primary Penmanship Bold"/>
              </a:rPr>
              <a:t> novel-novel Indonesia, </a:t>
            </a:r>
            <a:r>
              <a:rPr lang="en-US" sz="4100" spc="82" dirty="0" err="1">
                <a:solidFill>
                  <a:srgbClr val="000000"/>
                </a:solidFill>
                <a:latin typeface="KG Primary Penmanship Bold"/>
              </a:rPr>
              <a:t>seperti</a:t>
            </a:r>
            <a:r>
              <a:rPr lang="en-US" sz="4100" spc="82" dirty="0">
                <a:solidFill>
                  <a:srgbClr val="000000"/>
                </a:solidFill>
                <a:latin typeface="KG Primary Penmanship Bold"/>
              </a:rPr>
              <a:t> </a:t>
            </a:r>
            <a:r>
              <a:rPr lang="en-US" sz="4100" spc="82" dirty="0" err="1">
                <a:solidFill>
                  <a:srgbClr val="000000"/>
                </a:solidFill>
                <a:latin typeface="KG Primary Penmanship Bold"/>
              </a:rPr>
              <a:t>Belenggu</a:t>
            </a:r>
            <a:r>
              <a:rPr lang="en-US" sz="4100" spc="82" dirty="0">
                <a:solidFill>
                  <a:srgbClr val="000000"/>
                </a:solidFill>
                <a:latin typeface="KG Primary Penmanship Bold"/>
              </a:rPr>
              <a:t> dan Telegram, </a:t>
            </a:r>
            <a:r>
              <a:rPr lang="en-US" sz="4100" spc="82" dirty="0" err="1">
                <a:solidFill>
                  <a:srgbClr val="000000"/>
                </a:solidFill>
                <a:latin typeface="KG Primary Penmanship Bold"/>
              </a:rPr>
              <a:t>ditemukan</a:t>
            </a:r>
            <a:r>
              <a:rPr lang="en-US" sz="4100" spc="82" dirty="0">
                <a:solidFill>
                  <a:srgbClr val="000000"/>
                </a:solidFill>
                <a:latin typeface="KG Primary Penmanship Bold"/>
              </a:rPr>
              <a:t> </a:t>
            </a:r>
            <a:r>
              <a:rPr lang="en-US" sz="4100" spc="82" dirty="0" err="1">
                <a:solidFill>
                  <a:srgbClr val="000000"/>
                </a:solidFill>
                <a:latin typeface="KG Primary Penmanship Bold"/>
              </a:rPr>
              <a:t>bahwa</a:t>
            </a:r>
            <a:r>
              <a:rPr lang="en-US" sz="4100" spc="82" dirty="0">
                <a:solidFill>
                  <a:srgbClr val="000000"/>
                </a:solidFill>
                <a:latin typeface="KG Primary Penmanship Bold"/>
              </a:rPr>
              <a:t> </a:t>
            </a:r>
            <a:r>
              <a:rPr lang="en-US" sz="4100" spc="82" dirty="0" err="1">
                <a:solidFill>
                  <a:srgbClr val="000000"/>
                </a:solidFill>
                <a:latin typeface="KG Primary Penmanship Bold"/>
              </a:rPr>
              <a:t>kedua</a:t>
            </a:r>
            <a:r>
              <a:rPr lang="en-US" sz="4100" spc="82" dirty="0">
                <a:solidFill>
                  <a:srgbClr val="000000"/>
                </a:solidFill>
                <a:latin typeface="KG Primary Penmanship Bold"/>
              </a:rPr>
              <a:t> novel </a:t>
            </a:r>
            <a:r>
              <a:rPr lang="en-US" sz="4100" spc="82" dirty="0" err="1">
                <a:solidFill>
                  <a:srgbClr val="000000"/>
                </a:solidFill>
                <a:latin typeface="KG Primary Penmanship Bold"/>
              </a:rPr>
              <a:t>tersebut</a:t>
            </a:r>
            <a:r>
              <a:rPr lang="en-US" sz="4100" spc="82" dirty="0">
                <a:solidFill>
                  <a:srgbClr val="000000"/>
                </a:solidFill>
                <a:latin typeface="KG Primary Penmanship Bold"/>
              </a:rPr>
              <a:t> </a:t>
            </a:r>
            <a:r>
              <a:rPr lang="en-US" sz="4100" spc="82" dirty="0" err="1">
                <a:solidFill>
                  <a:srgbClr val="000000"/>
                </a:solidFill>
                <a:latin typeface="KG Primary Penmanship Bold"/>
              </a:rPr>
              <a:t>telah</a:t>
            </a:r>
            <a:r>
              <a:rPr lang="en-US" sz="4100" spc="82" dirty="0">
                <a:solidFill>
                  <a:srgbClr val="000000"/>
                </a:solidFill>
                <a:latin typeface="KG Primary Penmanship Bold"/>
              </a:rPr>
              <a:t> </a:t>
            </a:r>
            <a:r>
              <a:rPr lang="en-US" sz="4100" spc="82" dirty="0" err="1">
                <a:solidFill>
                  <a:srgbClr val="000000"/>
                </a:solidFill>
                <a:latin typeface="KG Primary Penmanship Bold"/>
              </a:rPr>
              <a:t>mencampuradukkan</a:t>
            </a:r>
            <a:r>
              <a:rPr lang="en-US" sz="4100" spc="82" dirty="0">
                <a:solidFill>
                  <a:srgbClr val="000000"/>
                </a:solidFill>
                <a:latin typeface="KG Primary Penmanship Bold"/>
              </a:rPr>
              <a:t> </a:t>
            </a:r>
            <a:r>
              <a:rPr lang="en-US" sz="4100" spc="82" dirty="0" err="1">
                <a:solidFill>
                  <a:srgbClr val="000000"/>
                </a:solidFill>
                <a:latin typeface="KG Primary Penmanship Bold"/>
              </a:rPr>
              <a:t>antara</a:t>
            </a:r>
            <a:r>
              <a:rPr lang="en-US" sz="4100" spc="82" dirty="0">
                <a:solidFill>
                  <a:srgbClr val="000000"/>
                </a:solidFill>
                <a:latin typeface="KG Primary Penmanship Bold"/>
              </a:rPr>
              <a:t> </a:t>
            </a:r>
            <a:r>
              <a:rPr lang="en-US" sz="4100" spc="82" dirty="0" err="1">
                <a:solidFill>
                  <a:srgbClr val="000000"/>
                </a:solidFill>
                <a:latin typeface="KG Primary Penmanship Bold"/>
              </a:rPr>
              <a:t>imajinasi</a:t>
            </a:r>
            <a:r>
              <a:rPr lang="en-US" sz="4100" spc="82" dirty="0">
                <a:solidFill>
                  <a:srgbClr val="000000"/>
                </a:solidFill>
                <a:latin typeface="KG Primary Penmanship Bold"/>
              </a:rPr>
              <a:t> </a:t>
            </a:r>
            <a:r>
              <a:rPr lang="en-US" sz="4100" spc="82" dirty="0" err="1">
                <a:solidFill>
                  <a:srgbClr val="000000"/>
                </a:solidFill>
                <a:latin typeface="KG Primary Penmanship Bold"/>
              </a:rPr>
              <a:t>dengan</a:t>
            </a:r>
            <a:r>
              <a:rPr lang="en-US" sz="4100" spc="82" dirty="0">
                <a:solidFill>
                  <a:srgbClr val="000000"/>
                </a:solidFill>
                <a:latin typeface="KG Primary Penmanship Bold"/>
              </a:rPr>
              <a:t> </a:t>
            </a:r>
            <a:r>
              <a:rPr lang="en-US" sz="4100" spc="82" dirty="0" err="1">
                <a:solidFill>
                  <a:srgbClr val="000000"/>
                </a:solidFill>
                <a:latin typeface="KG Primary Penmanship Bold"/>
              </a:rPr>
              <a:t>realitas.Oleh</a:t>
            </a:r>
            <a:r>
              <a:rPr lang="en-US" sz="4100" spc="82" dirty="0">
                <a:solidFill>
                  <a:srgbClr val="000000"/>
                </a:solidFill>
                <a:latin typeface="KG Primary Penmanship Bold"/>
              </a:rPr>
              <a:t> </a:t>
            </a:r>
            <a:r>
              <a:rPr lang="en-US" sz="4100" spc="82" dirty="0" err="1">
                <a:solidFill>
                  <a:srgbClr val="000000"/>
                </a:solidFill>
                <a:latin typeface="KG Primary Penmanship Bold"/>
              </a:rPr>
              <a:t>karena</a:t>
            </a:r>
            <a:r>
              <a:rPr lang="en-US" sz="4100" spc="82" dirty="0">
                <a:solidFill>
                  <a:srgbClr val="000000"/>
                </a:solidFill>
                <a:latin typeface="KG Primary Penmanship Bold"/>
              </a:rPr>
              <a:t> </a:t>
            </a:r>
            <a:r>
              <a:rPr lang="en-US" sz="4100" spc="82" dirty="0" err="1">
                <a:solidFill>
                  <a:srgbClr val="000000"/>
                </a:solidFill>
                <a:latin typeface="KG Primary Penmanship Bold"/>
              </a:rPr>
              <a:t>itu</a:t>
            </a:r>
            <a:r>
              <a:rPr lang="en-US" sz="4100" spc="82" dirty="0">
                <a:solidFill>
                  <a:srgbClr val="000000"/>
                </a:solidFill>
                <a:latin typeface="KG Primary Penmanship Bold"/>
              </a:rPr>
              <a:t>, </a:t>
            </a:r>
            <a:r>
              <a:rPr lang="en-US" sz="4100" spc="82" dirty="0" err="1">
                <a:solidFill>
                  <a:srgbClr val="000000"/>
                </a:solidFill>
                <a:latin typeface="KG Primary Penmanship Bold"/>
              </a:rPr>
              <a:t>pemahaman</a:t>
            </a:r>
            <a:r>
              <a:rPr lang="en-US" sz="4100" spc="82" dirty="0">
                <a:solidFill>
                  <a:srgbClr val="000000"/>
                </a:solidFill>
                <a:latin typeface="KG Primary Penmanship Bold"/>
              </a:rPr>
              <a:t> </a:t>
            </a:r>
            <a:r>
              <a:rPr lang="en-US" sz="4100" spc="82" dirty="0" err="1">
                <a:solidFill>
                  <a:srgbClr val="000000"/>
                </a:solidFill>
                <a:latin typeface="KG Primary Penmanship Bold"/>
              </a:rPr>
              <a:t>terhadap</a:t>
            </a:r>
            <a:r>
              <a:rPr lang="en-US" sz="4100" spc="82" dirty="0">
                <a:solidFill>
                  <a:srgbClr val="000000"/>
                </a:solidFill>
                <a:latin typeface="KG Primary Penmanship Bold"/>
              </a:rPr>
              <a:t> </a:t>
            </a:r>
            <a:r>
              <a:rPr lang="en-US" sz="4100" spc="82" dirty="0" err="1">
                <a:solidFill>
                  <a:srgbClr val="000000"/>
                </a:solidFill>
                <a:latin typeface="KG Primary Penmanship Bold"/>
              </a:rPr>
              <a:t>karya</a:t>
            </a:r>
            <a:r>
              <a:rPr lang="en-US" sz="4100" spc="82" dirty="0">
                <a:solidFill>
                  <a:srgbClr val="000000"/>
                </a:solidFill>
                <a:latin typeface="KG Primary Penmanship Bold"/>
              </a:rPr>
              <a:t> sastra </a:t>
            </a:r>
            <a:r>
              <a:rPr lang="en-US" sz="4100" spc="82" dirty="0" err="1">
                <a:solidFill>
                  <a:srgbClr val="000000"/>
                </a:solidFill>
                <a:latin typeface="KG Primary Penmanship Bold"/>
              </a:rPr>
              <a:t>melalui</a:t>
            </a:r>
            <a:r>
              <a:rPr lang="en-US" sz="4100" spc="82" dirty="0">
                <a:solidFill>
                  <a:srgbClr val="000000"/>
                </a:solidFill>
                <a:latin typeface="KG Primary Penmanship Bold"/>
              </a:rPr>
              <a:t> </a:t>
            </a:r>
            <a:r>
              <a:rPr lang="en-US" sz="4100" spc="82" dirty="0" err="1">
                <a:solidFill>
                  <a:srgbClr val="000000"/>
                </a:solidFill>
                <a:latin typeface="KG Primary Penmanship Bold"/>
              </a:rPr>
              <a:t>sosiologi</a:t>
            </a:r>
            <a:r>
              <a:rPr lang="en-US" sz="4100" spc="82" dirty="0">
                <a:solidFill>
                  <a:srgbClr val="000000"/>
                </a:solidFill>
                <a:latin typeface="KG Primary Penmanship Bold"/>
              </a:rPr>
              <a:t> </a:t>
            </a:r>
            <a:r>
              <a:rPr lang="en-US" sz="4100" spc="82" dirty="0" err="1">
                <a:solidFill>
                  <a:srgbClr val="000000"/>
                </a:solidFill>
                <a:latin typeface="KG Primary Penmanship Bold"/>
              </a:rPr>
              <a:t>pengarang</a:t>
            </a:r>
            <a:r>
              <a:rPr lang="en-US" sz="4100" spc="82" dirty="0">
                <a:solidFill>
                  <a:srgbClr val="000000"/>
                </a:solidFill>
                <a:latin typeface="KG Primary Penmanship Bold"/>
              </a:rPr>
              <a:t> </a:t>
            </a:r>
            <a:r>
              <a:rPr lang="en-US" sz="4100" spc="82" dirty="0" err="1">
                <a:solidFill>
                  <a:srgbClr val="000000"/>
                </a:solidFill>
                <a:latin typeface="KG Primary Penmanship Bold"/>
              </a:rPr>
              <a:t>membutuhkan</a:t>
            </a:r>
            <a:r>
              <a:rPr lang="en-US" sz="4100" spc="82" dirty="0">
                <a:solidFill>
                  <a:srgbClr val="000000"/>
                </a:solidFill>
                <a:latin typeface="KG Primary Penmanship Bold"/>
              </a:rPr>
              <a:t> data dan </a:t>
            </a:r>
            <a:r>
              <a:rPr lang="en-US" sz="4100" spc="82" dirty="0" err="1">
                <a:solidFill>
                  <a:srgbClr val="000000"/>
                </a:solidFill>
                <a:latin typeface="KG Primary Penmanship Bold"/>
              </a:rPr>
              <a:t>interpretasi</a:t>
            </a:r>
            <a:r>
              <a:rPr lang="en-US" sz="4100" spc="82" dirty="0">
                <a:solidFill>
                  <a:srgbClr val="000000"/>
                </a:solidFill>
                <a:latin typeface="KG Primary Penmanship Bold"/>
              </a:rPr>
              <a:t> </a:t>
            </a:r>
            <a:r>
              <a:rPr lang="en-US" sz="4100" spc="82" dirty="0" err="1">
                <a:solidFill>
                  <a:srgbClr val="000000"/>
                </a:solidFill>
                <a:latin typeface="KG Primary Penmanship Bold"/>
              </a:rPr>
              <a:t>sejumlah</a:t>
            </a:r>
            <a:r>
              <a:rPr lang="en-US" sz="4100" spc="82" dirty="0">
                <a:solidFill>
                  <a:srgbClr val="000000"/>
                </a:solidFill>
                <a:latin typeface="KG Primary Penmanship Bold"/>
              </a:rPr>
              <a:t> </a:t>
            </a:r>
            <a:r>
              <a:rPr lang="en-US" sz="4100" spc="82" dirty="0" err="1">
                <a:solidFill>
                  <a:srgbClr val="000000"/>
                </a:solidFill>
                <a:latin typeface="KG Primary Penmanship Bold"/>
              </a:rPr>
              <a:t>hal</a:t>
            </a:r>
            <a:r>
              <a:rPr lang="en-US" sz="4100" spc="82" dirty="0">
                <a:solidFill>
                  <a:srgbClr val="000000"/>
                </a:solidFill>
                <a:latin typeface="KG Primary Penmanship Bold"/>
              </a:rPr>
              <a:t> yang </a:t>
            </a:r>
            <a:r>
              <a:rPr lang="en-US" sz="4100" spc="82" dirty="0" err="1">
                <a:solidFill>
                  <a:srgbClr val="000000"/>
                </a:solidFill>
                <a:latin typeface="KG Primary Penmanship Bold"/>
              </a:rPr>
              <a:t>berhubungan</a:t>
            </a:r>
            <a:r>
              <a:rPr lang="en-US" sz="4100" spc="82" dirty="0">
                <a:solidFill>
                  <a:srgbClr val="000000"/>
                </a:solidFill>
                <a:latin typeface="KG Primary Penmanship Bold"/>
              </a:rPr>
              <a:t> </a:t>
            </a:r>
            <a:r>
              <a:rPr lang="en-US" sz="4100" spc="82" dirty="0" err="1">
                <a:solidFill>
                  <a:srgbClr val="000000"/>
                </a:solidFill>
                <a:latin typeface="KG Primary Penmanship Bold"/>
              </a:rPr>
              <a:t>dengan</a:t>
            </a:r>
            <a:r>
              <a:rPr lang="en-US" sz="4100" spc="82" dirty="0">
                <a:solidFill>
                  <a:srgbClr val="000000"/>
                </a:solidFill>
                <a:latin typeface="KG Primary Penmanship Bold"/>
              </a:rPr>
              <a:t> </a:t>
            </a:r>
            <a:r>
              <a:rPr lang="en-US" sz="4100" spc="82" dirty="0" err="1">
                <a:solidFill>
                  <a:srgbClr val="000000"/>
                </a:solidFill>
                <a:latin typeface="KG Primary Penmanship Bold"/>
              </a:rPr>
              <a:t>pengarang</a:t>
            </a:r>
            <a:r>
              <a:rPr lang="en-US" sz="4100" spc="82" dirty="0">
                <a:solidFill>
                  <a:srgbClr val="000000"/>
                </a:solidFill>
                <a:latin typeface="KG Primary Penmanship Bold"/>
              </a:rPr>
              <a:t>.</a:t>
            </a:r>
          </a:p>
          <a:p>
            <a:pPr marL="885191" lvl="1" indent="-442595" algn="just">
              <a:lnSpc>
                <a:spcPts val="4510"/>
              </a:lnSpc>
              <a:buFont typeface="Arial"/>
              <a:buChar char="•"/>
            </a:pPr>
            <a:r>
              <a:rPr lang="en-US" sz="4100" spc="82" dirty="0">
                <a:solidFill>
                  <a:srgbClr val="000000"/>
                </a:solidFill>
                <a:latin typeface="KG Primary Penmanship Bold"/>
              </a:rPr>
              <a:t>status </a:t>
            </a:r>
            <a:r>
              <a:rPr lang="en-US" sz="4100" spc="82" dirty="0" err="1">
                <a:solidFill>
                  <a:srgbClr val="000000"/>
                </a:solidFill>
                <a:latin typeface="KG Primary Penmanship Bold"/>
              </a:rPr>
              <a:t>sosial</a:t>
            </a:r>
            <a:r>
              <a:rPr lang="en-US" sz="4100" spc="82" dirty="0">
                <a:solidFill>
                  <a:srgbClr val="000000"/>
                </a:solidFill>
                <a:latin typeface="KG Primary Penmanship Bold"/>
              </a:rPr>
              <a:t> </a:t>
            </a:r>
            <a:r>
              <a:rPr lang="en-US" sz="4100" spc="82" dirty="0" err="1">
                <a:solidFill>
                  <a:srgbClr val="000000"/>
                </a:solidFill>
                <a:latin typeface="KG Primary Penmanship Bold"/>
              </a:rPr>
              <a:t>pengarang</a:t>
            </a:r>
            <a:r>
              <a:rPr lang="en-US" sz="4100" spc="82" dirty="0">
                <a:solidFill>
                  <a:srgbClr val="000000"/>
                </a:solidFill>
                <a:latin typeface="KG Primary Penmanship Bold"/>
              </a:rPr>
              <a:t>,</a:t>
            </a:r>
          </a:p>
          <a:p>
            <a:pPr marL="885191" lvl="1" indent="-442595" algn="just">
              <a:lnSpc>
                <a:spcPts val="4510"/>
              </a:lnSpc>
              <a:buFont typeface="Arial"/>
              <a:buChar char="•"/>
            </a:pPr>
            <a:r>
              <a:rPr lang="en-US" sz="4100" spc="82" dirty="0" err="1">
                <a:solidFill>
                  <a:srgbClr val="000000"/>
                </a:solidFill>
                <a:latin typeface="KG Primary Penmanship Bold"/>
              </a:rPr>
              <a:t>ideologisosial</a:t>
            </a:r>
            <a:r>
              <a:rPr lang="en-US" sz="4100" spc="82" dirty="0">
                <a:solidFill>
                  <a:srgbClr val="000000"/>
                </a:solidFill>
                <a:latin typeface="KG Primary Penmanship Bold"/>
              </a:rPr>
              <a:t> </a:t>
            </a:r>
            <a:r>
              <a:rPr lang="en-US" sz="4100" spc="82" dirty="0" err="1">
                <a:solidFill>
                  <a:srgbClr val="000000"/>
                </a:solidFill>
                <a:latin typeface="KG Primary Penmanship Bold"/>
              </a:rPr>
              <a:t>pengarang</a:t>
            </a:r>
            <a:r>
              <a:rPr lang="en-US" sz="4100" spc="82" dirty="0">
                <a:solidFill>
                  <a:srgbClr val="000000"/>
                </a:solidFill>
                <a:latin typeface="KG Primary Penmanship Bold"/>
              </a:rPr>
              <a:t>,</a:t>
            </a:r>
          </a:p>
          <a:p>
            <a:pPr marL="885191" lvl="1" indent="-442595" algn="just">
              <a:lnSpc>
                <a:spcPts val="4510"/>
              </a:lnSpc>
              <a:buFont typeface="Arial"/>
              <a:buChar char="•"/>
            </a:pPr>
            <a:r>
              <a:rPr lang="en-US" sz="4100" spc="82" dirty="0" err="1">
                <a:solidFill>
                  <a:srgbClr val="000000"/>
                </a:solidFill>
                <a:latin typeface="KG Primary Penmanship Bold"/>
              </a:rPr>
              <a:t>latar</a:t>
            </a:r>
            <a:r>
              <a:rPr lang="en-US" sz="4100" spc="82" dirty="0">
                <a:solidFill>
                  <a:srgbClr val="000000"/>
                </a:solidFill>
                <a:latin typeface="KG Primary Penmanship Bold"/>
              </a:rPr>
              <a:t> </a:t>
            </a:r>
            <a:r>
              <a:rPr lang="en-US" sz="4100" spc="82" dirty="0" err="1">
                <a:solidFill>
                  <a:srgbClr val="000000"/>
                </a:solidFill>
                <a:latin typeface="KG Primary Penmanship Bold"/>
              </a:rPr>
              <a:t>belakang</a:t>
            </a:r>
            <a:r>
              <a:rPr lang="en-US" sz="4100" spc="82" dirty="0">
                <a:solidFill>
                  <a:srgbClr val="000000"/>
                </a:solidFill>
                <a:latin typeface="KG Primary Penmanship Bold"/>
              </a:rPr>
              <a:t> </a:t>
            </a:r>
            <a:r>
              <a:rPr lang="en-US" sz="4100" spc="82" dirty="0" err="1">
                <a:solidFill>
                  <a:srgbClr val="000000"/>
                </a:solidFill>
                <a:latin typeface="KG Primary Penmanship Bold"/>
              </a:rPr>
              <a:t>sosial</a:t>
            </a:r>
            <a:r>
              <a:rPr lang="en-US" sz="4100" spc="82" dirty="0">
                <a:solidFill>
                  <a:srgbClr val="000000"/>
                </a:solidFill>
                <a:latin typeface="KG Primary Penmanship Bold"/>
              </a:rPr>
              <a:t> </a:t>
            </a:r>
            <a:r>
              <a:rPr lang="en-US" sz="4100" spc="82" dirty="0" err="1">
                <a:solidFill>
                  <a:srgbClr val="000000"/>
                </a:solidFill>
                <a:latin typeface="KG Primary Penmanship Bold"/>
              </a:rPr>
              <a:t>budaya</a:t>
            </a:r>
            <a:r>
              <a:rPr lang="en-US" sz="4100" spc="82" dirty="0">
                <a:solidFill>
                  <a:srgbClr val="000000"/>
                </a:solidFill>
                <a:latin typeface="KG Primary Penmanship Bold"/>
              </a:rPr>
              <a:t> </a:t>
            </a:r>
            <a:r>
              <a:rPr lang="en-US" sz="4100" spc="82" dirty="0" err="1">
                <a:solidFill>
                  <a:srgbClr val="000000"/>
                </a:solidFill>
                <a:latin typeface="KG Primary Penmanship Bold"/>
              </a:rPr>
              <a:t>pengarang</a:t>
            </a:r>
            <a:r>
              <a:rPr lang="en-US" sz="4100" spc="82" dirty="0">
                <a:solidFill>
                  <a:srgbClr val="000000"/>
                </a:solidFill>
                <a:latin typeface="KG Primary Penmanship Bold"/>
              </a:rPr>
              <a:t>,</a:t>
            </a:r>
          </a:p>
          <a:p>
            <a:pPr marL="885191" lvl="1" indent="-442595" algn="just">
              <a:lnSpc>
                <a:spcPts val="4510"/>
              </a:lnSpc>
              <a:buFont typeface="Arial"/>
              <a:buChar char="•"/>
            </a:pPr>
            <a:r>
              <a:rPr lang="en-US" sz="4100" spc="82" dirty="0" err="1">
                <a:solidFill>
                  <a:srgbClr val="000000"/>
                </a:solidFill>
                <a:latin typeface="KG Primary Penmanship Bold"/>
              </a:rPr>
              <a:t>posisi</a:t>
            </a:r>
            <a:r>
              <a:rPr lang="en-US" sz="4100" spc="82" dirty="0">
                <a:solidFill>
                  <a:srgbClr val="000000"/>
                </a:solidFill>
                <a:latin typeface="KG Primary Penmanship Bold"/>
              </a:rPr>
              <a:t> </a:t>
            </a:r>
            <a:r>
              <a:rPr lang="en-US" sz="4100" spc="82" dirty="0" err="1">
                <a:solidFill>
                  <a:srgbClr val="000000"/>
                </a:solidFill>
                <a:latin typeface="KG Primary Penmanship Bold"/>
              </a:rPr>
              <a:t>sosial</a:t>
            </a:r>
            <a:r>
              <a:rPr lang="en-US" sz="4100" spc="82" dirty="0">
                <a:solidFill>
                  <a:srgbClr val="000000"/>
                </a:solidFill>
                <a:latin typeface="KG Primary Penmanship Bold"/>
              </a:rPr>
              <a:t> </a:t>
            </a:r>
            <a:r>
              <a:rPr lang="en-US" sz="4100" spc="82" dirty="0" err="1">
                <a:solidFill>
                  <a:srgbClr val="000000"/>
                </a:solidFill>
                <a:latin typeface="KG Primary Penmanship Bold"/>
              </a:rPr>
              <a:t>pengarangdalam</a:t>
            </a:r>
            <a:r>
              <a:rPr lang="en-US" sz="4100" spc="82" dirty="0">
                <a:solidFill>
                  <a:srgbClr val="000000"/>
                </a:solidFill>
                <a:latin typeface="KG Primary Penmanship Bold"/>
              </a:rPr>
              <a:t> </a:t>
            </a:r>
            <a:r>
              <a:rPr lang="en-US" sz="4100" spc="82" dirty="0" err="1">
                <a:solidFill>
                  <a:srgbClr val="000000"/>
                </a:solidFill>
                <a:latin typeface="KG Primary Penmanship Bold"/>
              </a:rPr>
              <a:t>masyarakat</a:t>
            </a:r>
            <a:r>
              <a:rPr lang="en-US" sz="4100" spc="82" dirty="0">
                <a:solidFill>
                  <a:srgbClr val="000000"/>
                </a:solidFill>
                <a:latin typeface="KG Primary Penmanship Bold"/>
              </a:rPr>
              <a:t>,</a:t>
            </a:r>
          </a:p>
          <a:p>
            <a:pPr marL="885191" lvl="1" indent="-442595" algn="just">
              <a:lnSpc>
                <a:spcPts val="4510"/>
              </a:lnSpc>
              <a:buFont typeface="Arial"/>
              <a:buChar char="•"/>
            </a:pPr>
            <a:r>
              <a:rPr lang="en-US" sz="4100" spc="82" dirty="0" err="1">
                <a:solidFill>
                  <a:srgbClr val="000000"/>
                </a:solidFill>
                <a:latin typeface="KG Primary Penmanship Bold"/>
              </a:rPr>
              <a:t>masyarakatpembaca</a:t>
            </a:r>
            <a:r>
              <a:rPr lang="en-US" sz="4100" spc="82" dirty="0">
                <a:solidFill>
                  <a:srgbClr val="000000"/>
                </a:solidFill>
                <a:latin typeface="KG Primary Penmanship Bold"/>
              </a:rPr>
              <a:t> yang </a:t>
            </a:r>
            <a:r>
              <a:rPr lang="en-US" sz="4100" spc="82" dirty="0" err="1">
                <a:solidFill>
                  <a:srgbClr val="000000"/>
                </a:solidFill>
                <a:latin typeface="KG Primary Penmanship Bold"/>
              </a:rPr>
              <a:t>dituju</a:t>
            </a:r>
            <a:r>
              <a:rPr lang="en-US" sz="4100" spc="82" dirty="0">
                <a:solidFill>
                  <a:srgbClr val="000000"/>
                </a:solidFill>
                <a:latin typeface="KG Primary Penmanship Bold"/>
              </a:rPr>
              <a:t>,</a:t>
            </a:r>
          </a:p>
          <a:p>
            <a:pPr marL="885191" lvl="1" indent="-442595" algn="just">
              <a:lnSpc>
                <a:spcPts val="4510"/>
              </a:lnSpc>
              <a:buFont typeface="Arial"/>
              <a:buChar char="•"/>
            </a:pPr>
            <a:r>
              <a:rPr lang="en-US" sz="4100" spc="82" dirty="0" err="1">
                <a:solidFill>
                  <a:srgbClr val="000000"/>
                </a:solidFill>
                <a:latin typeface="KG Primary Penmanship Bold"/>
              </a:rPr>
              <a:t>matapencaharian</a:t>
            </a:r>
            <a:r>
              <a:rPr lang="en-US" sz="4100" spc="82" dirty="0">
                <a:solidFill>
                  <a:srgbClr val="000000"/>
                </a:solidFill>
                <a:latin typeface="KG Primary Penmanship Bold"/>
              </a:rPr>
              <a:t> </a:t>
            </a:r>
            <a:r>
              <a:rPr lang="en-US" sz="4100" spc="82" dirty="0" err="1">
                <a:solidFill>
                  <a:srgbClr val="000000"/>
                </a:solidFill>
                <a:latin typeface="KG Primary Penmanship Bold"/>
              </a:rPr>
              <a:t>sastrawan</a:t>
            </a:r>
            <a:r>
              <a:rPr lang="en-US" sz="4100" spc="82" dirty="0">
                <a:solidFill>
                  <a:srgbClr val="000000"/>
                </a:solidFill>
                <a:latin typeface="KG Primary Penmanship Bold"/>
              </a:rPr>
              <a:t>   (</a:t>
            </a:r>
            <a:r>
              <a:rPr lang="en-US" sz="4100" spc="82" dirty="0" err="1">
                <a:solidFill>
                  <a:srgbClr val="000000"/>
                </a:solidFill>
                <a:latin typeface="KG Primary Penmanship Bold"/>
              </a:rPr>
              <a:t>dasar</a:t>
            </a:r>
            <a:r>
              <a:rPr lang="en-US" sz="4100" spc="82" dirty="0">
                <a:solidFill>
                  <a:srgbClr val="000000"/>
                </a:solidFill>
                <a:latin typeface="KG Primary Penmanship Bold"/>
              </a:rPr>
              <a:t> </a:t>
            </a:r>
            <a:r>
              <a:rPr lang="en-US" sz="4100" spc="82" dirty="0" err="1">
                <a:solidFill>
                  <a:srgbClr val="000000"/>
                </a:solidFill>
                <a:latin typeface="KG Primary Penmanship Bold"/>
              </a:rPr>
              <a:t>ekonomiproduksi</a:t>
            </a:r>
            <a:r>
              <a:rPr lang="en-US" sz="4100" spc="82" dirty="0">
                <a:solidFill>
                  <a:srgbClr val="000000"/>
                </a:solidFill>
                <a:latin typeface="KG Primary Penmanship Bold"/>
              </a:rPr>
              <a:t> sastra)</a:t>
            </a:r>
          </a:p>
          <a:p>
            <a:pPr marL="885191" lvl="1" indent="-442595" algn="just">
              <a:lnSpc>
                <a:spcPts val="4510"/>
              </a:lnSpc>
              <a:buFont typeface="Arial"/>
              <a:buChar char="•"/>
            </a:pPr>
            <a:r>
              <a:rPr lang="en-US" sz="4100" spc="82" dirty="0" err="1">
                <a:solidFill>
                  <a:srgbClr val="000000"/>
                </a:solidFill>
                <a:latin typeface="KG Primary Penmanship Bold"/>
              </a:rPr>
              <a:t>profesionalisme</a:t>
            </a:r>
            <a:r>
              <a:rPr lang="en-US" sz="4100" spc="82" dirty="0">
                <a:solidFill>
                  <a:srgbClr val="000000"/>
                </a:solidFill>
                <a:latin typeface="KG Primary Penmanship Bold"/>
              </a:rPr>
              <a:t> </a:t>
            </a:r>
            <a:r>
              <a:rPr lang="en-US" sz="4100" spc="82" dirty="0" err="1">
                <a:solidFill>
                  <a:srgbClr val="000000"/>
                </a:solidFill>
                <a:latin typeface="KG Primary Penmanship Bold"/>
              </a:rPr>
              <a:t>dalam</a:t>
            </a:r>
            <a:r>
              <a:rPr lang="en-US" sz="4100" spc="82" dirty="0">
                <a:solidFill>
                  <a:srgbClr val="000000"/>
                </a:solidFill>
                <a:latin typeface="KG Primary Penmanship Bold"/>
              </a:rPr>
              <a:t> </a:t>
            </a:r>
            <a:r>
              <a:rPr lang="en-US" sz="4100" spc="82" dirty="0" err="1">
                <a:solidFill>
                  <a:srgbClr val="000000"/>
                </a:solidFill>
                <a:latin typeface="KG Primary Penmanship Bold"/>
              </a:rPr>
              <a:t>kepengarangan</a:t>
            </a:r>
            <a:r>
              <a:rPr lang="en-US" sz="4100" spc="82" dirty="0">
                <a:solidFill>
                  <a:srgbClr val="000000"/>
                </a:solidFill>
                <a:latin typeface="KG Primary Penmanship Bold"/>
              </a:rPr>
              <a:t>.</a:t>
            </a:r>
          </a:p>
          <a:p>
            <a:pPr algn="just">
              <a:lnSpc>
                <a:spcPts val="4510"/>
              </a:lnSpc>
            </a:pPr>
            <a:endParaRPr lang="en-US" sz="4100" spc="82" dirty="0">
              <a:solidFill>
                <a:srgbClr val="000000"/>
              </a:solidFill>
              <a:latin typeface="KG Primary Penmanship Bold"/>
            </a:endParaRPr>
          </a:p>
          <a:p>
            <a:pPr algn="just">
              <a:lnSpc>
                <a:spcPts val="4510"/>
              </a:lnSpc>
            </a:pPr>
            <a:endParaRPr lang="en-US" sz="4100" spc="82" dirty="0">
              <a:solidFill>
                <a:srgbClr val="000000"/>
              </a:solidFill>
              <a:latin typeface="KG Primary Penmanship Bo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9F86"/>
        </a:solidFill>
        <a:effectLst/>
      </p:bgPr>
    </p:bg>
    <p:spTree>
      <p:nvGrpSpPr>
        <p:cNvPr id="1" name=""/>
        <p:cNvGrpSpPr/>
        <p:nvPr/>
      </p:nvGrpSpPr>
      <p:grpSpPr>
        <a:xfrm>
          <a:off x="0" y="0"/>
          <a:ext cx="0" cy="0"/>
          <a:chOff x="0" y="0"/>
          <a:chExt cx="0" cy="0"/>
        </a:xfrm>
      </p:grpSpPr>
      <p:pic>
        <p:nvPicPr>
          <p:cNvPr id="10" name="Gambar 9" descr="Sebuah gambar berisi Grafis, desain grafis, cuplikan layar, deasin&#10;&#10;Deskripsi dibuat secara otomatis">
            <a:extLst>
              <a:ext uri="{FF2B5EF4-FFF2-40B4-BE49-F238E27FC236}">
                <a16:creationId xmlns:a16="http://schemas.microsoft.com/office/drawing/2014/main" id="{A5A7F155-F6E9-3CE0-0C4C-EFBBF360F6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3" y="0"/>
            <a:ext cx="18261974" cy="11468100"/>
          </a:xfrm>
          <a:prstGeom prst="rect">
            <a:avLst/>
          </a:prstGeom>
        </p:spPr>
      </p:pic>
      <p:sp>
        <p:nvSpPr>
          <p:cNvPr id="2" name="Freeform 2"/>
          <p:cNvSpPr/>
          <p:nvPr/>
        </p:nvSpPr>
        <p:spPr>
          <a:xfrm>
            <a:off x="13747101" y="-967451"/>
            <a:ext cx="3512199" cy="1934903"/>
          </a:xfrm>
          <a:custGeom>
            <a:avLst/>
            <a:gdLst/>
            <a:ahLst/>
            <a:cxnLst/>
            <a:rect l="l" t="t" r="r" b="b"/>
            <a:pathLst>
              <a:path w="3512199" h="1934903">
                <a:moveTo>
                  <a:pt x="0" y="0"/>
                </a:moveTo>
                <a:lnTo>
                  <a:pt x="3512199" y="0"/>
                </a:lnTo>
                <a:lnTo>
                  <a:pt x="3512199" y="1934902"/>
                </a:lnTo>
                <a:lnTo>
                  <a:pt x="0" y="19349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3" name="Freeform 3"/>
          <p:cNvSpPr/>
          <p:nvPr/>
        </p:nvSpPr>
        <p:spPr>
          <a:xfrm rot="703083">
            <a:off x="4518953" y="7952970"/>
            <a:ext cx="3538198" cy="2914188"/>
          </a:xfrm>
          <a:custGeom>
            <a:avLst/>
            <a:gdLst/>
            <a:ahLst/>
            <a:cxnLst/>
            <a:rect l="l" t="t" r="r" b="b"/>
            <a:pathLst>
              <a:path w="3538198" h="2914188">
                <a:moveTo>
                  <a:pt x="0" y="0"/>
                </a:moveTo>
                <a:lnTo>
                  <a:pt x="3538198" y="0"/>
                </a:lnTo>
                <a:lnTo>
                  <a:pt x="3538198" y="2914189"/>
                </a:lnTo>
                <a:lnTo>
                  <a:pt x="0" y="29141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D"/>
          </a:p>
        </p:txBody>
      </p:sp>
      <p:sp>
        <p:nvSpPr>
          <p:cNvPr id="7" name="TextBox 7"/>
          <p:cNvSpPr txBox="1"/>
          <p:nvPr/>
        </p:nvSpPr>
        <p:spPr>
          <a:xfrm>
            <a:off x="295606" y="1138901"/>
            <a:ext cx="17154194" cy="1154162"/>
          </a:xfrm>
          <a:prstGeom prst="rect">
            <a:avLst/>
          </a:prstGeom>
        </p:spPr>
        <p:txBody>
          <a:bodyPr wrap="square" lIns="0" tIns="0" rIns="0" bIns="0" rtlCol="0" anchor="t">
            <a:spAutoFit/>
          </a:bodyPr>
          <a:lstStyle/>
          <a:p>
            <a:pPr algn="ctr">
              <a:lnSpc>
                <a:spcPts val="9000"/>
              </a:lnSpc>
            </a:pPr>
            <a:r>
              <a:rPr lang="en-US" sz="9000" dirty="0" err="1">
                <a:solidFill>
                  <a:srgbClr val="000000"/>
                </a:solidFill>
                <a:latin typeface="Hangyaboly"/>
              </a:rPr>
              <a:t>Hubungan</a:t>
            </a:r>
            <a:r>
              <a:rPr lang="en-US" sz="9000" dirty="0">
                <a:solidFill>
                  <a:srgbClr val="000000"/>
                </a:solidFill>
                <a:latin typeface="Hangyaboly"/>
              </a:rPr>
              <a:t> </a:t>
            </a:r>
            <a:r>
              <a:rPr lang="en-US" sz="9000" dirty="0" err="1">
                <a:solidFill>
                  <a:srgbClr val="000000"/>
                </a:solidFill>
                <a:latin typeface="Hangyaboly"/>
              </a:rPr>
              <a:t>Sastrawan</a:t>
            </a:r>
            <a:r>
              <a:rPr lang="en-US" sz="9000" dirty="0">
                <a:solidFill>
                  <a:srgbClr val="000000"/>
                </a:solidFill>
                <a:latin typeface="Hangyaboly"/>
              </a:rPr>
              <a:t> </a:t>
            </a:r>
            <a:r>
              <a:rPr lang="en-US" sz="9000" dirty="0" err="1">
                <a:solidFill>
                  <a:srgbClr val="000000"/>
                </a:solidFill>
                <a:latin typeface="Hangyaboly"/>
              </a:rPr>
              <a:t>Dengan</a:t>
            </a:r>
            <a:r>
              <a:rPr lang="en-US" sz="9000" dirty="0">
                <a:solidFill>
                  <a:srgbClr val="000000"/>
                </a:solidFill>
                <a:latin typeface="Hangyaboly"/>
              </a:rPr>
              <a:t> </a:t>
            </a:r>
            <a:r>
              <a:rPr lang="en-US" sz="9000" dirty="0" err="1">
                <a:solidFill>
                  <a:srgbClr val="000000"/>
                </a:solidFill>
                <a:latin typeface="Hangyaboly"/>
              </a:rPr>
              <a:t>Pembaca</a:t>
            </a:r>
            <a:endParaRPr lang="en-US" sz="9000" dirty="0">
              <a:solidFill>
                <a:srgbClr val="000000"/>
              </a:solidFill>
              <a:latin typeface="Hangyaboly"/>
            </a:endParaRPr>
          </a:p>
        </p:txBody>
      </p:sp>
      <p:pic>
        <p:nvPicPr>
          <p:cNvPr id="9" name="Picture 8">
            <a:extLst>
              <a:ext uri="{FF2B5EF4-FFF2-40B4-BE49-F238E27FC236}">
                <a16:creationId xmlns:a16="http://schemas.microsoft.com/office/drawing/2014/main" id="{57526775-FEEB-A76B-47BF-EE2EE7948FD7}"/>
              </a:ext>
            </a:extLst>
          </p:cNvPr>
          <p:cNvPicPr>
            <a:picLocks noChangeAspect="1"/>
          </p:cNvPicPr>
          <p:nvPr/>
        </p:nvPicPr>
        <p:blipFill>
          <a:blip r:embed="rId7"/>
          <a:stretch>
            <a:fillRect/>
          </a:stretch>
        </p:blipFill>
        <p:spPr>
          <a:xfrm>
            <a:off x="3048000" y="2908523"/>
            <a:ext cx="11248095" cy="6212362"/>
          </a:xfrm>
          <a:prstGeom prst="rect">
            <a:avLst/>
          </a:prstGeom>
        </p:spPr>
      </p:pic>
    </p:spTree>
    <p:extLst>
      <p:ext uri="{BB962C8B-B14F-4D97-AF65-F5344CB8AC3E}">
        <p14:creationId xmlns:p14="http://schemas.microsoft.com/office/powerpoint/2010/main" val="2889500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9F86"/>
        </a:solidFill>
        <a:effectLst/>
      </p:bgPr>
    </p:bg>
    <p:spTree>
      <p:nvGrpSpPr>
        <p:cNvPr id="1" name=""/>
        <p:cNvGrpSpPr/>
        <p:nvPr/>
      </p:nvGrpSpPr>
      <p:grpSpPr>
        <a:xfrm>
          <a:off x="0" y="0"/>
          <a:ext cx="0" cy="0"/>
          <a:chOff x="0" y="0"/>
          <a:chExt cx="0" cy="0"/>
        </a:xfrm>
      </p:grpSpPr>
      <p:pic>
        <p:nvPicPr>
          <p:cNvPr id="9" name="Gambar 8" descr="Sebuah gambar berisi Grafis, desain grafis, cuplikan layar, deasin&#10;&#10;Deskripsi dibuat secara otomatis">
            <a:extLst>
              <a:ext uri="{FF2B5EF4-FFF2-40B4-BE49-F238E27FC236}">
                <a16:creationId xmlns:a16="http://schemas.microsoft.com/office/drawing/2014/main" id="{143A6311-CCAF-76E0-2F1F-4CB4EB91ED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3" y="-190500"/>
            <a:ext cx="18261974" cy="11049000"/>
          </a:xfrm>
          <a:prstGeom prst="rect">
            <a:avLst/>
          </a:prstGeom>
        </p:spPr>
      </p:pic>
      <p:sp>
        <p:nvSpPr>
          <p:cNvPr id="2" name="Freeform 2"/>
          <p:cNvSpPr/>
          <p:nvPr/>
        </p:nvSpPr>
        <p:spPr>
          <a:xfrm>
            <a:off x="13747101" y="-967451"/>
            <a:ext cx="3512199" cy="1934903"/>
          </a:xfrm>
          <a:custGeom>
            <a:avLst/>
            <a:gdLst/>
            <a:ahLst/>
            <a:cxnLst/>
            <a:rect l="l" t="t" r="r" b="b"/>
            <a:pathLst>
              <a:path w="3512199" h="1934903">
                <a:moveTo>
                  <a:pt x="0" y="0"/>
                </a:moveTo>
                <a:lnTo>
                  <a:pt x="3512199" y="0"/>
                </a:lnTo>
                <a:lnTo>
                  <a:pt x="3512199" y="1934902"/>
                </a:lnTo>
                <a:lnTo>
                  <a:pt x="0" y="193490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D"/>
          </a:p>
        </p:txBody>
      </p:sp>
      <p:sp>
        <p:nvSpPr>
          <p:cNvPr id="3" name="Freeform 3"/>
          <p:cNvSpPr/>
          <p:nvPr/>
        </p:nvSpPr>
        <p:spPr>
          <a:xfrm rot="703083">
            <a:off x="4518953" y="7952970"/>
            <a:ext cx="3538198" cy="2914188"/>
          </a:xfrm>
          <a:custGeom>
            <a:avLst/>
            <a:gdLst/>
            <a:ahLst/>
            <a:cxnLst/>
            <a:rect l="l" t="t" r="r" b="b"/>
            <a:pathLst>
              <a:path w="3538198" h="2914188">
                <a:moveTo>
                  <a:pt x="0" y="0"/>
                </a:moveTo>
                <a:lnTo>
                  <a:pt x="3538198" y="0"/>
                </a:lnTo>
                <a:lnTo>
                  <a:pt x="3538198" y="2914189"/>
                </a:lnTo>
                <a:lnTo>
                  <a:pt x="0" y="29141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D"/>
          </a:p>
        </p:txBody>
      </p:sp>
      <p:sp>
        <p:nvSpPr>
          <p:cNvPr id="7" name="TextBox 7"/>
          <p:cNvSpPr txBox="1"/>
          <p:nvPr/>
        </p:nvSpPr>
        <p:spPr>
          <a:xfrm>
            <a:off x="295606" y="1138901"/>
            <a:ext cx="17154194" cy="1154162"/>
          </a:xfrm>
          <a:prstGeom prst="rect">
            <a:avLst/>
          </a:prstGeom>
        </p:spPr>
        <p:txBody>
          <a:bodyPr wrap="square" lIns="0" tIns="0" rIns="0" bIns="0" rtlCol="0" anchor="t">
            <a:spAutoFit/>
          </a:bodyPr>
          <a:lstStyle/>
          <a:p>
            <a:pPr algn="ctr">
              <a:lnSpc>
                <a:spcPts val="9000"/>
              </a:lnSpc>
            </a:pPr>
            <a:r>
              <a:rPr lang="en-US" sz="9000" dirty="0" err="1">
                <a:solidFill>
                  <a:srgbClr val="000000"/>
                </a:solidFill>
                <a:latin typeface="Hangyaboly"/>
              </a:rPr>
              <a:t>Interaksi</a:t>
            </a:r>
            <a:r>
              <a:rPr lang="en-US" sz="9000" dirty="0">
                <a:solidFill>
                  <a:srgbClr val="000000"/>
                </a:solidFill>
                <a:latin typeface="Hangyaboly"/>
              </a:rPr>
              <a:t> </a:t>
            </a:r>
            <a:r>
              <a:rPr lang="en-US" sz="9000" dirty="0" err="1">
                <a:solidFill>
                  <a:srgbClr val="000000"/>
                </a:solidFill>
                <a:latin typeface="Hangyaboly"/>
              </a:rPr>
              <a:t>Sastrawan</a:t>
            </a:r>
            <a:r>
              <a:rPr lang="en-US" sz="9000" dirty="0">
                <a:solidFill>
                  <a:srgbClr val="000000"/>
                </a:solidFill>
                <a:latin typeface="Hangyaboly"/>
              </a:rPr>
              <a:t> </a:t>
            </a:r>
            <a:r>
              <a:rPr lang="en-US" sz="9000" dirty="0" err="1">
                <a:solidFill>
                  <a:srgbClr val="000000"/>
                </a:solidFill>
                <a:latin typeface="Hangyaboly"/>
              </a:rPr>
              <a:t>Dengan</a:t>
            </a:r>
            <a:r>
              <a:rPr lang="en-US" sz="9000" dirty="0">
                <a:solidFill>
                  <a:srgbClr val="000000"/>
                </a:solidFill>
                <a:latin typeface="Hangyaboly"/>
              </a:rPr>
              <a:t> </a:t>
            </a:r>
            <a:r>
              <a:rPr lang="en-US" sz="9000" dirty="0" err="1">
                <a:solidFill>
                  <a:srgbClr val="000000"/>
                </a:solidFill>
                <a:latin typeface="Hangyaboly"/>
              </a:rPr>
              <a:t>Pembaca</a:t>
            </a:r>
            <a:endParaRPr lang="en-US" sz="9000" dirty="0">
              <a:solidFill>
                <a:srgbClr val="000000"/>
              </a:solidFill>
              <a:latin typeface="Hangyaboly"/>
            </a:endParaRPr>
          </a:p>
        </p:txBody>
      </p:sp>
      <p:pic>
        <p:nvPicPr>
          <p:cNvPr id="11" name="Picture 10">
            <a:extLst>
              <a:ext uri="{FF2B5EF4-FFF2-40B4-BE49-F238E27FC236}">
                <a16:creationId xmlns:a16="http://schemas.microsoft.com/office/drawing/2014/main" id="{578F1437-8718-A9CF-8895-1231BB9F568B}"/>
              </a:ext>
            </a:extLst>
          </p:cNvPr>
          <p:cNvPicPr>
            <a:picLocks noChangeAspect="1"/>
          </p:cNvPicPr>
          <p:nvPr/>
        </p:nvPicPr>
        <p:blipFill>
          <a:blip r:embed="rId7"/>
          <a:stretch>
            <a:fillRect/>
          </a:stretch>
        </p:blipFill>
        <p:spPr>
          <a:xfrm>
            <a:off x="4114800" y="2293063"/>
            <a:ext cx="10297036" cy="7827942"/>
          </a:xfrm>
          <a:prstGeom prst="rect">
            <a:avLst/>
          </a:prstGeom>
        </p:spPr>
      </p:pic>
    </p:spTree>
    <p:extLst>
      <p:ext uri="{BB962C8B-B14F-4D97-AF65-F5344CB8AC3E}">
        <p14:creationId xmlns:p14="http://schemas.microsoft.com/office/powerpoint/2010/main" val="39165021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TotalTime>
  <Words>722</Words>
  <Application>Microsoft Office PowerPoint</Application>
  <PresentationFormat>Kustom</PresentationFormat>
  <Paragraphs>53</Paragraphs>
  <Slides>14</Slides>
  <Notes>0</Notes>
  <HiddenSlides>0</HiddenSlides>
  <MMClips>0</MMClips>
  <ScaleCrop>false</ScaleCrop>
  <HeadingPairs>
    <vt:vector size="6" baseType="variant">
      <vt:variant>
        <vt:lpstr>Font Dipakai</vt:lpstr>
      </vt:variant>
      <vt:variant>
        <vt:i4>11</vt:i4>
      </vt:variant>
      <vt:variant>
        <vt:lpstr>Tema</vt:lpstr>
      </vt:variant>
      <vt:variant>
        <vt:i4>1</vt:i4>
      </vt:variant>
      <vt:variant>
        <vt:lpstr>Judul Slide</vt:lpstr>
      </vt:variant>
      <vt:variant>
        <vt:i4>14</vt:i4>
      </vt:variant>
    </vt:vector>
  </HeadingPairs>
  <TitlesOfParts>
    <vt:vector size="26" baseType="lpstr">
      <vt:lpstr>Blueberry</vt:lpstr>
      <vt:lpstr>Antic</vt:lpstr>
      <vt:lpstr>Arial</vt:lpstr>
      <vt:lpstr>Hangyaboly</vt:lpstr>
      <vt:lpstr>Poppins Bold</vt:lpstr>
      <vt:lpstr>Nunito</vt:lpstr>
      <vt:lpstr>KG Primary Penmanship Bold</vt:lpstr>
      <vt:lpstr>Scripter</vt:lpstr>
      <vt:lpstr>Poppins Semi-Bold</vt:lpstr>
      <vt:lpstr>Antic Bold</vt:lpstr>
      <vt:lpstr>Calibri</vt:lpstr>
      <vt:lpstr>Office Theme</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lpstr>Presentasi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Upschool Be the Change Week 8 - We are the change</dc:title>
  <dc:creator>Herri Setiawan</dc:creator>
  <cp:lastModifiedBy>Heri Isnaini</cp:lastModifiedBy>
  <cp:revision>4</cp:revision>
  <dcterms:created xsi:type="dcterms:W3CDTF">2006-08-16T00:00:00Z</dcterms:created>
  <dcterms:modified xsi:type="dcterms:W3CDTF">2024-08-24T20:03:38Z</dcterms:modified>
  <dc:identifier>DAFuliXaIlI</dc:identifier>
</cp:coreProperties>
</file>