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319" r:id="rId3"/>
    <p:sldId id="320" r:id="rId4"/>
    <p:sldId id="303" r:id="rId5"/>
    <p:sldId id="309" r:id="rId6"/>
    <p:sldId id="310" r:id="rId7"/>
    <p:sldId id="257" r:id="rId8"/>
    <p:sldId id="285" r:id="rId9"/>
    <p:sldId id="299" r:id="rId10"/>
    <p:sldId id="286" r:id="rId11"/>
    <p:sldId id="298" r:id="rId12"/>
    <p:sldId id="315" r:id="rId13"/>
    <p:sldId id="316" r:id="rId14"/>
    <p:sldId id="317" r:id="rId15"/>
    <p:sldId id="318" r:id="rId16"/>
    <p:sldId id="300" r:id="rId17"/>
    <p:sldId id="302" r:id="rId18"/>
    <p:sldId id="258" r:id="rId19"/>
    <p:sldId id="259" r:id="rId20"/>
    <p:sldId id="289" r:id="rId21"/>
    <p:sldId id="290" r:id="rId22"/>
    <p:sldId id="313" r:id="rId23"/>
    <p:sldId id="314" r:id="rId24"/>
    <p:sldId id="322" r:id="rId25"/>
    <p:sldId id="323" r:id="rId26"/>
    <p:sldId id="326" r:id="rId27"/>
    <p:sldId id="291" r:id="rId28"/>
    <p:sldId id="292" r:id="rId29"/>
    <p:sldId id="306" r:id="rId30"/>
    <p:sldId id="307" r:id="rId31"/>
    <p:sldId id="287" r:id="rId32"/>
    <p:sldId id="288" r:id="rId33"/>
    <p:sldId id="293" r:id="rId34"/>
    <p:sldId id="294" r:id="rId35"/>
    <p:sldId id="295" r:id="rId36"/>
    <p:sldId id="296" r:id="rId37"/>
    <p:sldId id="297" r:id="rId38"/>
    <p:sldId id="266" r:id="rId3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omic Sans MS" panose="030F0702030302020204" pitchFamily="66" charset="0"/>
      <p:regular r:id="rId45"/>
      <p:bold r:id="rId46"/>
      <p:italic r:id="rId47"/>
      <p:boldItalic r:id="rId48"/>
    </p:embeddedFont>
    <p:embeddedFont>
      <p:font typeface="MS PMincho" panose="02020600040205080304" pitchFamily="18" charset="-128"/>
      <p:regular r:id="rId49"/>
    </p:embeddedFont>
    <p:embeddedFont>
      <p:font typeface="Nixie One" panose="020B0604020202020204" charset="0"/>
      <p:regular r:id="rId50"/>
    </p:embeddedFont>
    <p:embeddedFont>
      <p:font typeface="Roboto Slab" panose="020B0604020202020204" charset="0"/>
      <p:regular r:id="rId51"/>
      <p:bold r:id="rId52"/>
    </p:embeddedFont>
    <p:embeddedFont>
      <p:font typeface="Segoe UI" panose="020B0502040204020203" pitchFamily="34" charset="0"/>
      <p:regular r:id="rId53"/>
      <p:bold r:id="rId54"/>
      <p:italic r:id="rId55"/>
      <p:boldItalic r:id="rId56"/>
    </p:embeddedFont>
    <p:embeddedFont>
      <p:font typeface="Tahoma" panose="020B0604030504040204" pitchFamily="34" charset="0"/>
      <p:regular r:id="rId57"/>
      <p:bold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84C7DB-F1AD-43E0-9C0E-1271F3D77674}">
  <a:tblStyle styleId="{7A84C7DB-F1AD-43E0-9C0E-1271F3D77674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E654B5-E125-488A-A8DB-5E8F04324D5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6F27CA-C4CA-4205-B207-47985E30610F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dirty="0" err="1">
              <a:solidFill>
                <a:srgbClr val="FF0000"/>
              </a:solidFill>
            </a:rPr>
            <a:t>Analisis</a:t>
          </a:r>
          <a:r>
            <a:rPr lang="en-US" sz="2800" dirty="0">
              <a:solidFill>
                <a:srgbClr val="FF0000"/>
              </a:solidFill>
            </a:rPr>
            <a:t> Kadar Air</a:t>
          </a:r>
        </a:p>
      </dgm:t>
    </dgm:pt>
    <dgm:pt modelId="{4612B0FE-78B3-4C99-80CC-C11283B2905E}" type="parTrans" cxnId="{6D6B57E0-4FD3-4DCD-AEC8-2F983C81E65D}">
      <dgm:prSet/>
      <dgm:spPr/>
      <dgm:t>
        <a:bodyPr/>
        <a:lstStyle/>
        <a:p>
          <a:endParaRPr lang="en-US"/>
        </a:p>
      </dgm:t>
    </dgm:pt>
    <dgm:pt modelId="{F68A81B0-680B-45FE-B2F2-A8D565381500}" type="sibTrans" cxnId="{6D6B57E0-4FD3-4DCD-AEC8-2F983C81E65D}">
      <dgm:prSet/>
      <dgm:spPr/>
      <dgm:t>
        <a:bodyPr/>
        <a:lstStyle/>
        <a:p>
          <a:endParaRPr lang="en-US"/>
        </a:p>
      </dgm:t>
    </dgm:pt>
    <dgm:pt modelId="{66F71AA5-0C0F-4074-BD90-4F2EBCFCE1DC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2000" dirty="0" err="1">
              <a:solidFill>
                <a:srgbClr val="FF0000"/>
              </a:solidFill>
            </a:rPr>
            <a:t>Metode</a:t>
          </a:r>
          <a:r>
            <a:rPr lang="en-US" sz="2000" dirty="0">
              <a:solidFill>
                <a:srgbClr val="FF0000"/>
              </a:solidFill>
            </a:rPr>
            <a:t> </a:t>
          </a:r>
          <a:r>
            <a:rPr lang="en-US" sz="2000" dirty="0" err="1">
              <a:solidFill>
                <a:srgbClr val="FF0000"/>
              </a:solidFill>
            </a:rPr>
            <a:t>Gravimetri</a:t>
          </a:r>
          <a:endParaRPr lang="en-US" sz="2000" dirty="0">
            <a:solidFill>
              <a:srgbClr val="FF0000"/>
            </a:solidFill>
          </a:endParaRPr>
        </a:p>
      </dgm:t>
    </dgm:pt>
    <dgm:pt modelId="{948431D5-3DC5-4D9B-8AB6-7DCABFAA543A}" type="parTrans" cxnId="{84EBAD2A-2D83-447A-84F5-9E703A5065C6}">
      <dgm:prSet/>
      <dgm:spPr/>
      <dgm:t>
        <a:bodyPr/>
        <a:lstStyle/>
        <a:p>
          <a:endParaRPr lang="en-US"/>
        </a:p>
      </dgm:t>
    </dgm:pt>
    <dgm:pt modelId="{89FBD16B-725C-4BC6-9B8D-94A2D9E4180F}" type="sibTrans" cxnId="{84EBAD2A-2D83-447A-84F5-9E703A5065C6}">
      <dgm:prSet/>
      <dgm:spPr/>
      <dgm:t>
        <a:bodyPr/>
        <a:lstStyle/>
        <a:p>
          <a:endParaRPr lang="en-US"/>
        </a:p>
      </dgm:t>
    </dgm:pt>
    <dgm:pt modelId="{9886EE77-9493-4EED-8A81-214365F86FA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dirty="0" err="1">
              <a:solidFill>
                <a:srgbClr val="FF0000"/>
              </a:solidFill>
            </a:rPr>
            <a:t>Metode</a:t>
          </a:r>
          <a:r>
            <a:rPr lang="en-US" sz="2000" dirty="0">
              <a:solidFill>
                <a:srgbClr val="FF0000"/>
              </a:solidFill>
            </a:rPr>
            <a:t> </a:t>
          </a:r>
          <a:r>
            <a:rPr lang="en-US" sz="2000" dirty="0" err="1">
              <a:solidFill>
                <a:srgbClr val="FF0000"/>
              </a:solidFill>
            </a:rPr>
            <a:t>Destilasi</a:t>
          </a:r>
          <a:endParaRPr lang="en-US" sz="2000" dirty="0">
            <a:solidFill>
              <a:srgbClr val="FF0000"/>
            </a:solidFill>
          </a:endParaRPr>
        </a:p>
      </dgm:t>
    </dgm:pt>
    <dgm:pt modelId="{954E8D35-D4AA-41AF-BCEE-3BEC779C3CFF}" type="parTrans" cxnId="{59F63EC3-2644-468E-BDFD-A40E92B415DE}">
      <dgm:prSet/>
      <dgm:spPr/>
      <dgm:t>
        <a:bodyPr/>
        <a:lstStyle/>
        <a:p>
          <a:endParaRPr lang="en-US"/>
        </a:p>
      </dgm:t>
    </dgm:pt>
    <dgm:pt modelId="{F9CB0E07-0E11-4F13-96E0-6F75EC2549AB}" type="sibTrans" cxnId="{59F63EC3-2644-468E-BDFD-A40E92B415DE}">
      <dgm:prSet/>
      <dgm:spPr/>
      <dgm:t>
        <a:bodyPr/>
        <a:lstStyle/>
        <a:p>
          <a:endParaRPr lang="en-US"/>
        </a:p>
      </dgm:t>
    </dgm:pt>
    <dgm:pt modelId="{2FD01E23-837C-428C-B069-BA71FDC30F03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dirty="0" err="1">
              <a:solidFill>
                <a:srgbClr val="FF0000"/>
              </a:solidFill>
            </a:rPr>
            <a:t>Metode</a:t>
          </a:r>
          <a:r>
            <a:rPr lang="en-US" sz="2000" dirty="0">
              <a:solidFill>
                <a:srgbClr val="FF0000"/>
              </a:solidFill>
            </a:rPr>
            <a:t> Kimia</a:t>
          </a:r>
          <a:endParaRPr lang="en-US" sz="2000" baseline="-25000" dirty="0">
            <a:solidFill>
              <a:srgbClr val="FF0000"/>
            </a:solidFill>
          </a:endParaRPr>
        </a:p>
      </dgm:t>
    </dgm:pt>
    <dgm:pt modelId="{525B64A5-B633-4384-A1CD-67E4005138C0}" type="parTrans" cxnId="{F77CC5BC-DEF9-4F1F-A2FB-A573622B3DCD}">
      <dgm:prSet/>
      <dgm:spPr/>
      <dgm:t>
        <a:bodyPr/>
        <a:lstStyle/>
        <a:p>
          <a:endParaRPr lang="en-US"/>
        </a:p>
      </dgm:t>
    </dgm:pt>
    <dgm:pt modelId="{47B5E3E1-A13F-487A-8EDD-22A8D47D79C3}" type="sibTrans" cxnId="{F77CC5BC-DEF9-4F1F-A2FB-A573622B3DCD}">
      <dgm:prSet/>
      <dgm:spPr/>
      <dgm:t>
        <a:bodyPr/>
        <a:lstStyle/>
        <a:p>
          <a:endParaRPr lang="en-US"/>
        </a:p>
      </dgm:t>
    </dgm:pt>
    <dgm:pt modelId="{240B4F18-043A-4E41-B393-37B5FA8DE078}" type="pres">
      <dgm:prSet presAssocID="{7BE654B5-E125-488A-A8DB-5E8F04324D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B607589-0DC9-4EB8-AF6E-30035043C39F}" type="pres">
      <dgm:prSet presAssocID="{216F27CA-C4CA-4205-B207-47985E30610F}" presName="hierRoot1" presStyleCnt="0">
        <dgm:presLayoutVars>
          <dgm:hierBranch val="init"/>
        </dgm:presLayoutVars>
      </dgm:prSet>
      <dgm:spPr/>
    </dgm:pt>
    <dgm:pt modelId="{24083D54-2564-4CE5-BCB9-4A5175E85190}" type="pres">
      <dgm:prSet presAssocID="{216F27CA-C4CA-4205-B207-47985E30610F}" presName="rootComposite1" presStyleCnt="0"/>
      <dgm:spPr/>
    </dgm:pt>
    <dgm:pt modelId="{DC9C61CA-3180-4A90-A4C1-3038CA778618}" type="pres">
      <dgm:prSet presAssocID="{216F27CA-C4CA-4205-B207-47985E30610F}" presName="rootText1" presStyleLbl="node0" presStyleIdx="0" presStyleCnt="1" custScaleX="171023" custScaleY="87218" custLinFactNeighborX="6648" custLinFactNeighborY="-71639">
        <dgm:presLayoutVars>
          <dgm:chPref val="3"/>
        </dgm:presLayoutVars>
      </dgm:prSet>
      <dgm:spPr/>
    </dgm:pt>
    <dgm:pt modelId="{56D00C28-B63F-49BC-98F1-11728BFC9E4F}" type="pres">
      <dgm:prSet presAssocID="{216F27CA-C4CA-4205-B207-47985E30610F}" presName="rootConnector1" presStyleLbl="node1" presStyleIdx="0" presStyleCnt="0"/>
      <dgm:spPr/>
    </dgm:pt>
    <dgm:pt modelId="{85C48C40-B8B0-4447-8A73-95989FAE7252}" type="pres">
      <dgm:prSet presAssocID="{216F27CA-C4CA-4205-B207-47985E30610F}" presName="hierChild2" presStyleCnt="0"/>
      <dgm:spPr/>
    </dgm:pt>
    <dgm:pt modelId="{B84024F0-D219-43DA-8142-8234CD6A8EA8}" type="pres">
      <dgm:prSet presAssocID="{948431D5-3DC5-4D9B-8AB6-7DCABFAA543A}" presName="Name37" presStyleLbl="parChTrans1D2" presStyleIdx="0" presStyleCnt="3"/>
      <dgm:spPr/>
    </dgm:pt>
    <dgm:pt modelId="{1984A874-B292-4340-867E-4B063F904C25}" type="pres">
      <dgm:prSet presAssocID="{66F71AA5-0C0F-4074-BD90-4F2EBCFCE1DC}" presName="hierRoot2" presStyleCnt="0">
        <dgm:presLayoutVars>
          <dgm:hierBranch val="init"/>
        </dgm:presLayoutVars>
      </dgm:prSet>
      <dgm:spPr/>
    </dgm:pt>
    <dgm:pt modelId="{B99AF632-833F-41EA-A024-FCE486870629}" type="pres">
      <dgm:prSet presAssocID="{66F71AA5-0C0F-4074-BD90-4F2EBCFCE1DC}" presName="rootComposite" presStyleCnt="0"/>
      <dgm:spPr/>
    </dgm:pt>
    <dgm:pt modelId="{754306EC-7B7E-4B38-9613-A06BACF7B022}" type="pres">
      <dgm:prSet presAssocID="{66F71AA5-0C0F-4074-BD90-4F2EBCFCE1DC}" presName="rootText" presStyleLbl="node2" presStyleIdx="0" presStyleCnt="3" custScaleX="114519">
        <dgm:presLayoutVars>
          <dgm:chPref val="3"/>
        </dgm:presLayoutVars>
      </dgm:prSet>
      <dgm:spPr/>
    </dgm:pt>
    <dgm:pt modelId="{EC3745F2-A4B0-45A7-B27E-656C3270D4D6}" type="pres">
      <dgm:prSet presAssocID="{66F71AA5-0C0F-4074-BD90-4F2EBCFCE1DC}" presName="rootConnector" presStyleLbl="node2" presStyleIdx="0" presStyleCnt="3"/>
      <dgm:spPr/>
    </dgm:pt>
    <dgm:pt modelId="{930813DB-3BFB-408A-9B59-A27FA380513B}" type="pres">
      <dgm:prSet presAssocID="{66F71AA5-0C0F-4074-BD90-4F2EBCFCE1DC}" presName="hierChild4" presStyleCnt="0"/>
      <dgm:spPr/>
    </dgm:pt>
    <dgm:pt modelId="{42DB44D3-B0F1-4AA2-9609-BFD89C81C05C}" type="pres">
      <dgm:prSet presAssocID="{66F71AA5-0C0F-4074-BD90-4F2EBCFCE1DC}" presName="hierChild5" presStyleCnt="0"/>
      <dgm:spPr/>
    </dgm:pt>
    <dgm:pt modelId="{A145A1AB-BB70-460B-86C1-558C16E8DBD4}" type="pres">
      <dgm:prSet presAssocID="{954E8D35-D4AA-41AF-BCEE-3BEC779C3CFF}" presName="Name37" presStyleLbl="parChTrans1D2" presStyleIdx="1" presStyleCnt="3"/>
      <dgm:spPr/>
    </dgm:pt>
    <dgm:pt modelId="{C332D207-2BEB-4854-B71F-E9CB987C834D}" type="pres">
      <dgm:prSet presAssocID="{9886EE77-9493-4EED-8A81-214365F86FAC}" presName="hierRoot2" presStyleCnt="0">
        <dgm:presLayoutVars>
          <dgm:hierBranch val="init"/>
        </dgm:presLayoutVars>
      </dgm:prSet>
      <dgm:spPr/>
    </dgm:pt>
    <dgm:pt modelId="{4F5EDA9B-6471-4CF8-BFA7-5C9FAE7E28E3}" type="pres">
      <dgm:prSet presAssocID="{9886EE77-9493-4EED-8A81-214365F86FAC}" presName="rootComposite" presStyleCnt="0"/>
      <dgm:spPr/>
    </dgm:pt>
    <dgm:pt modelId="{933A9CB0-B23D-4B4B-9570-A76A25D01D95}" type="pres">
      <dgm:prSet presAssocID="{9886EE77-9493-4EED-8A81-214365F86FAC}" presName="rootText" presStyleLbl="node2" presStyleIdx="1" presStyleCnt="3">
        <dgm:presLayoutVars>
          <dgm:chPref val="3"/>
        </dgm:presLayoutVars>
      </dgm:prSet>
      <dgm:spPr/>
    </dgm:pt>
    <dgm:pt modelId="{FF54BE93-38D6-4CBD-B6A7-0CC65FC5B45B}" type="pres">
      <dgm:prSet presAssocID="{9886EE77-9493-4EED-8A81-214365F86FAC}" presName="rootConnector" presStyleLbl="node2" presStyleIdx="1" presStyleCnt="3"/>
      <dgm:spPr/>
    </dgm:pt>
    <dgm:pt modelId="{30643ED7-7376-4710-93FB-C63047C3E05E}" type="pres">
      <dgm:prSet presAssocID="{9886EE77-9493-4EED-8A81-214365F86FAC}" presName="hierChild4" presStyleCnt="0"/>
      <dgm:spPr/>
    </dgm:pt>
    <dgm:pt modelId="{A45E9E14-B213-442A-ADEC-63FEFB9C4999}" type="pres">
      <dgm:prSet presAssocID="{9886EE77-9493-4EED-8A81-214365F86FAC}" presName="hierChild5" presStyleCnt="0"/>
      <dgm:spPr/>
    </dgm:pt>
    <dgm:pt modelId="{F41611D0-AA2F-42AA-90AE-9F2A7A09F838}" type="pres">
      <dgm:prSet presAssocID="{525B64A5-B633-4384-A1CD-67E4005138C0}" presName="Name37" presStyleLbl="parChTrans1D2" presStyleIdx="2" presStyleCnt="3"/>
      <dgm:spPr/>
    </dgm:pt>
    <dgm:pt modelId="{58A83BBD-AA74-45CB-A2A2-34B34FDE9586}" type="pres">
      <dgm:prSet presAssocID="{2FD01E23-837C-428C-B069-BA71FDC30F03}" presName="hierRoot2" presStyleCnt="0">
        <dgm:presLayoutVars>
          <dgm:hierBranch val="init"/>
        </dgm:presLayoutVars>
      </dgm:prSet>
      <dgm:spPr/>
    </dgm:pt>
    <dgm:pt modelId="{A6D3EB40-3EA2-4936-AC91-F8B6C646DC6A}" type="pres">
      <dgm:prSet presAssocID="{2FD01E23-837C-428C-B069-BA71FDC30F03}" presName="rootComposite" presStyleCnt="0"/>
      <dgm:spPr/>
    </dgm:pt>
    <dgm:pt modelId="{216E4BD4-F663-4679-A2EC-95977C44A68A}" type="pres">
      <dgm:prSet presAssocID="{2FD01E23-837C-428C-B069-BA71FDC30F03}" presName="rootText" presStyleLbl="node2" presStyleIdx="2" presStyleCnt="3">
        <dgm:presLayoutVars>
          <dgm:chPref val="3"/>
        </dgm:presLayoutVars>
      </dgm:prSet>
      <dgm:spPr/>
    </dgm:pt>
    <dgm:pt modelId="{291361C9-55C8-4C35-A2D9-322622B51FC0}" type="pres">
      <dgm:prSet presAssocID="{2FD01E23-837C-428C-B069-BA71FDC30F03}" presName="rootConnector" presStyleLbl="node2" presStyleIdx="2" presStyleCnt="3"/>
      <dgm:spPr/>
    </dgm:pt>
    <dgm:pt modelId="{C833297A-D594-4753-B2F2-DD5F81CB45BE}" type="pres">
      <dgm:prSet presAssocID="{2FD01E23-837C-428C-B069-BA71FDC30F03}" presName="hierChild4" presStyleCnt="0"/>
      <dgm:spPr/>
    </dgm:pt>
    <dgm:pt modelId="{D251F52A-FBBB-49A0-97A4-D804E3CB61F2}" type="pres">
      <dgm:prSet presAssocID="{2FD01E23-837C-428C-B069-BA71FDC30F03}" presName="hierChild5" presStyleCnt="0"/>
      <dgm:spPr/>
    </dgm:pt>
    <dgm:pt modelId="{A3BAE5A2-9399-4559-B4A6-6121470005C5}" type="pres">
      <dgm:prSet presAssocID="{216F27CA-C4CA-4205-B207-47985E30610F}" presName="hierChild3" presStyleCnt="0"/>
      <dgm:spPr/>
    </dgm:pt>
  </dgm:ptLst>
  <dgm:cxnLst>
    <dgm:cxn modelId="{1A393917-BFE5-4E2E-9DEA-01EF0BF28F38}" type="presOf" srcId="{66F71AA5-0C0F-4074-BD90-4F2EBCFCE1DC}" destId="{EC3745F2-A4B0-45A7-B27E-656C3270D4D6}" srcOrd="1" destOrd="0" presId="urn:microsoft.com/office/officeart/2005/8/layout/orgChart1"/>
    <dgm:cxn modelId="{D7086124-2183-40C0-AFA5-C03A14A46E06}" type="presOf" srcId="{948431D5-3DC5-4D9B-8AB6-7DCABFAA543A}" destId="{B84024F0-D219-43DA-8142-8234CD6A8EA8}" srcOrd="0" destOrd="0" presId="urn:microsoft.com/office/officeart/2005/8/layout/orgChart1"/>
    <dgm:cxn modelId="{040DAC28-EDB0-448E-B314-E59BF5568280}" type="presOf" srcId="{2FD01E23-837C-428C-B069-BA71FDC30F03}" destId="{216E4BD4-F663-4679-A2EC-95977C44A68A}" srcOrd="0" destOrd="0" presId="urn:microsoft.com/office/officeart/2005/8/layout/orgChart1"/>
    <dgm:cxn modelId="{84EBAD2A-2D83-447A-84F5-9E703A5065C6}" srcId="{216F27CA-C4CA-4205-B207-47985E30610F}" destId="{66F71AA5-0C0F-4074-BD90-4F2EBCFCE1DC}" srcOrd="0" destOrd="0" parTransId="{948431D5-3DC5-4D9B-8AB6-7DCABFAA543A}" sibTransId="{89FBD16B-725C-4BC6-9B8D-94A2D9E4180F}"/>
    <dgm:cxn modelId="{D1F17839-9FD6-4E4E-8D99-BFD5DED59D2B}" type="presOf" srcId="{2FD01E23-837C-428C-B069-BA71FDC30F03}" destId="{291361C9-55C8-4C35-A2D9-322622B51FC0}" srcOrd="1" destOrd="0" presId="urn:microsoft.com/office/officeart/2005/8/layout/orgChart1"/>
    <dgm:cxn modelId="{3F77C053-DC0C-46C3-94C5-BF51CFA66322}" type="presOf" srcId="{7BE654B5-E125-488A-A8DB-5E8F04324D53}" destId="{240B4F18-043A-4E41-B393-37B5FA8DE078}" srcOrd="0" destOrd="0" presId="urn:microsoft.com/office/officeart/2005/8/layout/orgChart1"/>
    <dgm:cxn modelId="{D9C4687A-BB15-4D24-AD16-9B51B928A31F}" type="presOf" srcId="{9886EE77-9493-4EED-8A81-214365F86FAC}" destId="{933A9CB0-B23D-4B4B-9570-A76A25D01D95}" srcOrd="0" destOrd="0" presId="urn:microsoft.com/office/officeart/2005/8/layout/orgChart1"/>
    <dgm:cxn modelId="{2C5DDC96-38D9-4973-8CDB-A328096713E9}" type="presOf" srcId="{525B64A5-B633-4384-A1CD-67E4005138C0}" destId="{F41611D0-AA2F-42AA-90AE-9F2A7A09F838}" srcOrd="0" destOrd="0" presId="urn:microsoft.com/office/officeart/2005/8/layout/orgChart1"/>
    <dgm:cxn modelId="{DD9128BB-096D-4E90-8660-7F8AAE6BDF55}" type="presOf" srcId="{9886EE77-9493-4EED-8A81-214365F86FAC}" destId="{FF54BE93-38D6-4CBD-B6A7-0CC65FC5B45B}" srcOrd="1" destOrd="0" presId="urn:microsoft.com/office/officeart/2005/8/layout/orgChart1"/>
    <dgm:cxn modelId="{F77CC5BC-DEF9-4F1F-A2FB-A573622B3DCD}" srcId="{216F27CA-C4CA-4205-B207-47985E30610F}" destId="{2FD01E23-837C-428C-B069-BA71FDC30F03}" srcOrd="2" destOrd="0" parTransId="{525B64A5-B633-4384-A1CD-67E4005138C0}" sibTransId="{47B5E3E1-A13F-487A-8EDD-22A8D47D79C3}"/>
    <dgm:cxn modelId="{59F63EC3-2644-468E-BDFD-A40E92B415DE}" srcId="{216F27CA-C4CA-4205-B207-47985E30610F}" destId="{9886EE77-9493-4EED-8A81-214365F86FAC}" srcOrd="1" destOrd="0" parTransId="{954E8D35-D4AA-41AF-BCEE-3BEC779C3CFF}" sibTransId="{F9CB0E07-0E11-4F13-96E0-6F75EC2549AB}"/>
    <dgm:cxn modelId="{D0094EC3-96D1-49BC-B8DC-31B280EFD1ED}" type="presOf" srcId="{954E8D35-D4AA-41AF-BCEE-3BEC779C3CFF}" destId="{A145A1AB-BB70-460B-86C1-558C16E8DBD4}" srcOrd="0" destOrd="0" presId="urn:microsoft.com/office/officeart/2005/8/layout/orgChart1"/>
    <dgm:cxn modelId="{F86700D9-1AC3-49D1-A80C-3DBE15F9994A}" type="presOf" srcId="{216F27CA-C4CA-4205-B207-47985E30610F}" destId="{DC9C61CA-3180-4A90-A4C1-3038CA778618}" srcOrd="0" destOrd="0" presId="urn:microsoft.com/office/officeart/2005/8/layout/orgChart1"/>
    <dgm:cxn modelId="{6D6B57E0-4FD3-4DCD-AEC8-2F983C81E65D}" srcId="{7BE654B5-E125-488A-A8DB-5E8F04324D53}" destId="{216F27CA-C4CA-4205-B207-47985E30610F}" srcOrd="0" destOrd="0" parTransId="{4612B0FE-78B3-4C99-80CC-C11283B2905E}" sibTransId="{F68A81B0-680B-45FE-B2F2-A8D565381500}"/>
    <dgm:cxn modelId="{53152AED-2E94-4562-B42C-30FFEECD6AAC}" type="presOf" srcId="{66F71AA5-0C0F-4074-BD90-4F2EBCFCE1DC}" destId="{754306EC-7B7E-4B38-9613-A06BACF7B022}" srcOrd="0" destOrd="0" presId="urn:microsoft.com/office/officeart/2005/8/layout/orgChart1"/>
    <dgm:cxn modelId="{4521DAFB-1F18-4AD7-BE31-671C0C935E10}" type="presOf" srcId="{216F27CA-C4CA-4205-B207-47985E30610F}" destId="{56D00C28-B63F-49BC-98F1-11728BFC9E4F}" srcOrd="1" destOrd="0" presId="urn:microsoft.com/office/officeart/2005/8/layout/orgChart1"/>
    <dgm:cxn modelId="{F720E230-182E-4AFC-9EBC-2CE594335DB7}" type="presParOf" srcId="{240B4F18-043A-4E41-B393-37B5FA8DE078}" destId="{9B607589-0DC9-4EB8-AF6E-30035043C39F}" srcOrd="0" destOrd="0" presId="urn:microsoft.com/office/officeart/2005/8/layout/orgChart1"/>
    <dgm:cxn modelId="{0997F448-347F-40ED-AF67-10E7D2273AB9}" type="presParOf" srcId="{9B607589-0DC9-4EB8-AF6E-30035043C39F}" destId="{24083D54-2564-4CE5-BCB9-4A5175E85190}" srcOrd="0" destOrd="0" presId="urn:microsoft.com/office/officeart/2005/8/layout/orgChart1"/>
    <dgm:cxn modelId="{44A8D9CD-70E8-4ADB-B042-EAE90807999D}" type="presParOf" srcId="{24083D54-2564-4CE5-BCB9-4A5175E85190}" destId="{DC9C61CA-3180-4A90-A4C1-3038CA778618}" srcOrd="0" destOrd="0" presId="urn:microsoft.com/office/officeart/2005/8/layout/orgChart1"/>
    <dgm:cxn modelId="{4712EC8B-108B-4F93-A0DC-88314F768954}" type="presParOf" srcId="{24083D54-2564-4CE5-BCB9-4A5175E85190}" destId="{56D00C28-B63F-49BC-98F1-11728BFC9E4F}" srcOrd="1" destOrd="0" presId="urn:microsoft.com/office/officeart/2005/8/layout/orgChart1"/>
    <dgm:cxn modelId="{E95E24EB-FAE7-41EA-9DCE-A22842163F68}" type="presParOf" srcId="{9B607589-0DC9-4EB8-AF6E-30035043C39F}" destId="{85C48C40-B8B0-4447-8A73-95989FAE7252}" srcOrd="1" destOrd="0" presId="urn:microsoft.com/office/officeart/2005/8/layout/orgChart1"/>
    <dgm:cxn modelId="{D7D4AE50-BEEE-4BD9-A4A4-FED4D07DA25F}" type="presParOf" srcId="{85C48C40-B8B0-4447-8A73-95989FAE7252}" destId="{B84024F0-D219-43DA-8142-8234CD6A8EA8}" srcOrd="0" destOrd="0" presId="urn:microsoft.com/office/officeart/2005/8/layout/orgChart1"/>
    <dgm:cxn modelId="{262B75C4-5CAE-4454-9C6F-FAFCFED1BF56}" type="presParOf" srcId="{85C48C40-B8B0-4447-8A73-95989FAE7252}" destId="{1984A874-B292-4340-867E-4B063F904C25}" srcOrd="1" destOrd="0" presId="urn:microsoft.com/office/officeart/2005/8/layout/orgChart1"/>
    <dgm:cxn modelId="{58EFF7EC-7ED6-41EC-BB53-22BA67B50EE5}" type="presParOf" srcId="{1984A874-B292-4340-867E-4B063F904C25}" destId="{B99AF632-833F-41EA-A024-FCE486870629}" srcOrd="0" destOrd="0" presId="urn:microsoft.com/office/officeart/2005/8/layout/orgChart1"/>
    <dgm:cxn modelId="{DF26267C-070F-44F2-8C66-0F3AFA561F47}" type="presParOf" srcId="{B99AF632-833F-41EA-A024-FCE486870629}" destId="{754306EC-7B7E-4B38-9613-A06BACF7B022}" srcOrd="0" destOrd="0" presId="urn:microsoft.com/office/officeart/2005/8/layout/orgChart1"/>
    <dgm:cxn modelId="{74F4613C-BF08-424C-B72B-AD8DDB09310F}" type="presParOf" srcId="{B99AF632-833F-41EA-A024-FCE486870629}" destId="{EC3745F2-A4B0-45A7-B27E-656C3270D4D6}" srcOrd="1" destOrd="0" presId="urn:microsoft.com/office/officeart/2005/8/layout/orgChart1"/>
    <dgm:cxn modelId="{4F8BF511-9F04-40CC-94A0-BC48EFD90CCD}" type="presParOf" srcId="{1984A874-B292-4340-867E-4B063F904C25}" destId="{930813DB-3BFB-408A-9B59-A27FA380513B}" srcOrd="1" destOrd="0" presId="urn:microsoft.com/office/officeart/2005/8/layout/orgChart1"/>
    <dgm:cxn modelId="{ACD8CAD4-A006-4002-A83E-BEE25EB9FA4C}" type="presParOf" srcId="{1984A874-B292-4340-867E-4B063F904C25}" destId="{42DB44D3-B0F1-4AA2-9609-BFD89C81C05C}" srcOrd="2" destOrd="0" presId="urn:microsoft.com/office/officeart/2005/8/layout/orgChart1"/>
    <dgm:cxn modelId="{9790392B-3C40-4090-8182-EF8C232D8F0C}" type="presParOf" srcId="{85C48C40-B8B0-4447-8A73-95989FAE7252}" destId="{A145A1AB-BB70-460B-86C1-558C16E8DBD4}" srcOrd="2" destOrd="0" presId="urn:microsoft.com/office/officeart/2005/8/layout/orgChart1"/>
    <dgm:cxn modelId="{C5E7D2DE-5AC9-4998-AF02-747B2E25180F}" type="presParOf" srcId="{85C48C40-B8B0-4447-8A73-95989FAE7252}" destId="{C332D207-2BEB-4854-B71F-E9CB987C834D}" srcOrd="3" destOrd="0" presId="urn:microsoft.com/office/officeart/2005/8/layout/orgChart1"/>
    <dgm:cxn modelId="{9F8E6BBE-9C42-46AF-B90E-CA424AC82596}" type="presParOf" srcId="{C332D207-2BEB-4854-B71F-E9CB987C834D}" destId="{4F5EDA9B-6471-4CF8-BFA7-5C9FAE7E28E3}" srcOrd="0" destOrd="0" presId="urn:microsoft.com/office/officeart/2005/8/layout/orgChart1"/>
    <dgm:cxn modelId="{000EDF03-EBDC-480C-AAC6-487FC72130EA}" type="presParOf" srcId="{4F5EDA9B-6471-4CF8-BFA7-5C9FAE7E28E3}" destId="{933A9CB0-B23D-4B4B-9570-A76A25D01D95}" srcOrd="0" destOrd="0" presId="urn:microsoft.com/office/officeart/2005/8/layout/orgChart1"/>
    <dgm:cxn modelId="{C1303647-66FB-4AE2-BB66-3635361858C4}" type="presParOf" srcId="{4F5EDA9B-6471-4CF8-BFA7-5C9FAE7E28E3}" destId="{FF54BE93-38D6-4CBD-B6A7-0CC65FC5B45B}" srcOrd="1" destOrd="0" presId="urn:microsoft.com/office/officeart/2005/8/layout/orgChart1"/>
    <dgm:cxn modelId="{B55887BB-0B85-4DCD-8424-826F87598A4D}" type="presParOf" srcId="{C332D207-2BEB-4854-B71F-E9CB987C834D}" destId="{30643ED7-7376-4710-93FB-C63047C3E05E}" srcOrd="1" destOrd="0" presId="urn:microsoft.com/office/officeart/2005/8/layout/orgChart1"/>
    <dgm:cxn modelId="{06DFE935-3FC6-490D-9865-BB09016C15E2}" type="presParOf" srcId="{C332D207-2BEB-4854-B71F-E9CB987C834D}" destId="{A45E9E14-B213-442A-ADEC-63FEFB9C4999}" srcOrd="2" destOrd="0" presId="urn:microsoft.com/office/officeart/2005/8/layout/orgChart1"/>
    <dgm:cxn modelId="{D77DA36A-EEC1-400E-8E59-2AF351C54901}" type="presParOf" srcId="{85C48C40-B8B0-4447-8A73-95989FAE7252}" destId="{F41611D0-AA2F-42AA-90AE-9F2A7A09F838}" srcOrd="4" destOrd="0" presId="urn:microsoft.com/office/officeart/2005/8/layout/orgChart1"/>
    <dgm:cxn modelId="{586C9B2E-813E-44EE-A8E1-BC433EEB4D36}" type="presParOf" srcId="{85C48C40-B8B0-4447-8A73-95989FAE7252}" destId="{58A83BBD-AA74-45CB-A2A2-34B34FDE9586}" srcOrd="5" destOrd="0" presId="urn:microsoft.com/office/officeart/2005/8/layout/orgChart1"/>
    <dgm:cxn modelId="{63AE3ECA-1B58-43BE-A4F0-02DFF33BF7C4}" type="presParOf" srcId="{58A83BBD-AA74-45CB-A2A2-34B34FDE9586}" destId="{A6D3EB40-3EA2-4936-AC91-F8B6C646DC6A}" srcOrd="0" destOrd="0" presId="urn:microsoft.com/office/officeart/2005/8/layout/orgChart1"/>
    <dgm:cxn modelId="{8E897365-FA59-4D63-8137-A1167F96BCEB}" type="presParOf" srcId="{A6D3EB40-3EA2-4936-AC91-F8B6C646DC6A}" destId="{216E4BD4-F663-4679-A2EC-95977C44A68A}" srcOrd="0" destOrd="0" presId="urn:microsoft.com/office/officeart/2005/8/layout/orgChart1"/>
    <dgm:cxn modelId="{2B3D6287-9707-4AAC-B9BE-05040D71D8C4}" type="presParOf" srcId="{A6D3EB40-3EA2-4936-AC91-F8B6C646DC6A}" destId="{291361C9-55C8-4C35-A2D9-322622B51FC0}" srcOrd="1" destOrd="0" presId="urn:microsoft.com/office/officeart/2005/8/layout/orgChart1"/>
    <dgm:cxn modelId="{851488C0-C3B2-41BA-BF9B-C9E451E20341}" type="presParOf" srcId="{58A83BBD-AA74-45CB-A2A2-34B34FDE9586}" destId="{C833297A-D594-4753-B2F2-DD5F81CB45BE}" srcOrd="1" destOrd="0" presId="urn:microsoft.com/office/officeart/2005/8/layout/orgChart1"/>
    <dgm:cxn modelId="{B023BC3B-7E9E-43AF-894C-4C74692C5983}" type="presParOf" srcId="{58A83BBD-AA74-45CB-A2A2-34B34FDE9586}" destId="{D251F52A-FBBB-49A0-97A4-D804E3CB61F2}" srcOrd="2" destOrd="0" presId="urn:microsoft.com/office/officeart/2005/8/layout/orgChart1"/>
    <dgm:cxn modelId="{6EB93935-F69F-468A-99C5-0A3A2E9529AE}" type="presParOf" srcId="{9B607589-0DC9-4EB8-AF6E-30035043C39F}" destId="{A3BAE5A2-9399-4559-B4A6-6121470005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611D0-AA2F-42AA-90AE-9F2A7A09F838}">
      <dsp:nvSpPr>
        <dsp:cNvPr id="0" name=""/>
        <dsp:cNvSpPr/>
      </dsp:nvSpPr>
      <dsp:spPr>
        <a:xfrm>
          <a:off x="4505363" y="1267799"/>
          <a:ext cx="2962784" cy="1384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8468"/>
              </a:lnTo>
              <a:lnTo>
                <a:pt x="2962784" y="1128468"/>
              </a:lnTo>
              <a:lnTo>
                <a:pt x="2962784" y="1384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5A1AB-BB70-460B-86C1-558C16E8DBD4}">
      <dsp:nvSpPr>
        <dsp:cNvPr id="0" name=""/>
        <dsp:cNvSpPr/>
      </dsp:nvSpPr>
      <dsp:spPr>
        <a:xfrm>
          <a:off x="4459643" y="1267799"/>
          <a:ext cx="91440" cy="13842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8468"/>
              </a:lnTo>
              <a:lnTo>
                <a:pt x="60617" y="1128468"/>
              </a:lnTo>
              <a:lnTo>
                <a:pt x="60617" y="1384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024F0-D219-43DA-8142-8234CD6A8EA8}">
      <dsp:nvSpPr>
        <dsp:cNvPr id="0" name=""/>
        <dsp:cNvSpPr/>
      </dsp:nvSpPr>
      <dsp:spPr>
        <a:xfrm>
          <a:off x="1395513" y="1267799"/>
          <a:ext cx="3109849" cy="1384276"/>
        </a:xfrm>
        <a:custGeom>
          <a:avLst/>
          <a:gdLst/>
          <a:ahLst/>
          <a:cxnLst/>
          <a:rect l="0" t="0" r="0" b="0"/>
          <a:pathLst>
            <a:path>
              <a:moveTo>
                <a:pt x="3109849" y="0"/>
              </a:moveTo>
              <a:lnTo>
                <a:pt x="3109849" y="1128468"/>
              </a:lnTo>
              <a:lnTo>
                <a:pt x="0" y="1128468"/>
              </a:lnTo>
              <a:lnTo>
                <a:pt x="0" y="1384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C61CA-3180-4A90-A4C1-3038CA778618}">
      <dsp:nvSpPr>
        <dsp:cNvPr id="0" name=""/>
        <dsp:cNvSpPr/>
      </dsp:nvSpPr>
      <dsp:spPr>
        <a:xfrm>
          <a:off x="2422072" y="205367"/>
          <a:ext cx="4166581" cy="106243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FF0000"/>
              </a:solidFill>
            </a:rPr>
            <a:t>Analisis</a:t>
          </a:r>
          <a:r>
            <a:rPr lang="en-US" sz="2800" kern="1200" dirty="0">
              <a:solidFill>
                <a:srgbClr val="FF0000"/>
              </a:solidFill>
            </a:rPr>
            <a:t> Kadar Air</a:t>
          </a:r>
        </a:p>
      </dsp:txBody>
      <dsp:txXfrm>
        <a:off x="2422072" y="205367"/>
        <a:ext cx="4166581" cy="1062432"/>
      </dsp:txXfrm>
    </dsp:sp>
    <dsp:sp modelId="{754306EC-7B7E-4B38-9613-A06BACF7B022}">
      <dsp:nvSpPr>
        <dsp:cNvPr id="0" name=""/>
        <dsp:cNvSpPr/>
      </dsp:nvSpPr>
      <dsp:spPr>
        <a:xfrm>
          <a:off x="517" y="2652076"/>
          <a:ext cx="2789991" cy="1218134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FF0000"/>
              </a:solidFill>
            </a:rPr>
            <a:t>Metode</a:t>
          </a:r>
          <a:r>
            <a:rPr lang="en-US" sz="2000" kern="1200" dirty="0">
              <a:solidFill>
                <a:srgbClr val="FF0000"/>
              </a:solidFill>
            </a:rPr>
            <a:t> </a:t>
          </a:r>
          <a:r>
            <a:rPr lang="en-US" sz="2000" kern="1200" dirty="0" err="1">
              <a:solidFill>
                <a:srgbClr val="FF0000"/>
              </a:solidFill>
            </a:rPr>
            <a:t>Gravimetri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517" y="2652076"/>
        <a:ext cx="2789991" cy="1218134"/>
      </dsp:txXfrm>
    </dsp:sp>
    <dsp:sp modelId="{933A9CB0-B23D-4B4B-9570-A76A25D01D95}">
      <dsp:nvSpPr>
        <dsp:cNvPr id="0" name=""/>
        <dsp:cNvSpPr/>
      </dsp:nvSpPr>
      <dsp:spPr>
        <a:xfrm>
          <a:off x="3302126" y="2652076"/>
          <a:ext cx="2436269" cy="1218134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FF0000"/>
              </a:solidFill>
            </a:rPr>
            <a:t>Metode</a:t>
          </a:r>
          <a:r>
            <a:rPr lang="en-US" sz="2000" kern="1200" dirty="0">
              <a:solidFill>
                <a:srgbClr val="FF0000"/>
              </a:solidFill>
            </a:rPr>
            <a:t> </a:t>
          </a:r>
          <a:r>
            <a:rPr lang="en-US" sz="2000" kern="1200" dirty="0" err="1">
              <a:solidFill>
                <a:srgbClr val="FF0000"/>
              </a:solidFill>
            </a:rPr>
            <a:t>Destilasi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3302126" y="2652076"/>
        <a:ext cx="2436269" cy="1218134"/>
      </dsp:txXfrm>
    </dsp:sp>
    <dsp:sp modelId="{216E4BD4-F663-4679-A2EC-95977C44A68A}">
      <dsp:nvSpPr>
        <dsp:cNvPr id="0" name=""/>
        <dsp:cNvSpPr/>
      </dsp:nvSpPr>
      <dsp:spPr>
        <a:xfrm>
          <a:off x="6250012" y="2652076"/>
          <a:ext cx="2436269" cy="1218134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FF0000"/>
              </a:solidFill>
            </a:rPr>
            <a:t>Metode</a:t>
          </a:r>
          <a:r>
            <a:rPr lang="en-US" sz="2000" kern="1200" dirty="0">
              <a:solidFill>
                <a:srgbClr val="FF0000"/>
              </a:solidFill>
            </a:rPr>
            <a:t> Kimia</a:t>
          </a:r>
          <a:endParaRPr lang="en-US" sz="2000" kern="1200" baseline="-25000" dirty="0">
            <a:solidFill>
              <a:srgbClr val="FF0000"/>
            </a:solidFill>
          </a:endParaRPr>
        </a:p>
      </dsp:txBody>
      <dsp:txXfrm>
        <a:off x="6250012" y="2652076"/>
        <a:ext cx="2436269" cy="1218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811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53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5211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371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2E18B4EA-E3F6-42E6-B04F-2F1ED60FFCB1}" type="slidenum">
              <a:rPr lang="en-US" altLang="en-US" sz="1200">
                <a:solidFill>
                  <a:schemeClr val="tx1"/>
                </a:solidFill>
                <a:latin typeface="Segoe UI" panose="020B0502040204020203" pitchFamily="34" charset="0"/>
              </a:rPr>
              <a:pPr/>
              <a:t>15</a:t>
            </a:fld>
            <a:endParaRPr lang="en-US" altLang="en-US" sz="120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09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0CD193D3-DC63-40C6-9EE7-96B15CAC99DF}" type="slidenum">
              <a:rPr lang="en-US" altLang="en-US" sz="1200">
                <a:solidFill>
                  <a:schemeClr val="tx1"/>
                </a:solidFill>
                <a:latin typeface="Segoe UI" panose="020B0502040204020203" pitchFamily="34" charset="0"/>
              </a:rPr>
              <a:pPr/>
              <a:t>16</a:t>
            </a:fld>
            <a:endParaRPr lang="en-US" altLang="en-US" sz="120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16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452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1836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115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FECE918-47B1-4036-85AC-E62308120B1A}" type="slidenum">
              <a:rPr lang="en-US" altLang="en-US" sz="1200">
                <a:solidFill>
                  <a:schemeClr val="tx1"/>
                </a:solidFill>
                <a:latin typeface="Segoe UI" panose="020B0502040204020203" pitchFamily="34" charset="0"/>
              </a:rPr>
              <a:pPr/>
              <a:t>4</a:t>
            </a:fld>
            <a:endParaRPr lang="en-US" altLang="en-US" sz="120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37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F9B81DD-D4E4-434F-BBCC-87D9BE6586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9EACDC52-1217-44CC-BB6E-16D135F629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C3B7359C-D24C-434C-A46E-0D6DC91DD4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940A61-8F11-40FE-B97E-6C43BB3276A7}" type="slidenum">
              <a:rPr lang="en-US" altLang="en-US" smtClean="0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FD2CE043-7259-4B78-9E58-F10C2AF833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9928F9CE-A272-4054-9A33-52223E4028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F1A22D5-BA9C-45DD-9EA1-3585914005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C550A2-2FD0-4173-B74F-6420E3D5A470}" type="slidenum">
              <a:rPr lang="en-US" altLang="en-US" smtClean="0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387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170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A9D57EA-611E-4E47-B31D-33AFE21985EB}" type="slidenum">
              <a:rPr lang="en-US" altLang="en-US" sz="1200">
                <a:solidFill>
                  <a:schemeClr val="tx1"/>
                </a:solidFill>
                <a:latin typeface="Segoe UI" panose="020B0502040204020203" pitchFamily="34" charset="0"/>
              </a:rPr>
              <a:pPr/>
              <a:t>29</a:t>
            </a:fld>
            <a:endParaRPr lang="en-US" altLang="en-US" sz="120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054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707209DA-E4C7-448D-B6EC-93F4D33D8DC7}" type="slidenum">
              <a:rPr lang="en-US" altLang="en-US" sz="1200">
                <a:solidFill>
                  <a:schemeClr val="tx1"/>
                </a:solidFill>
                <a:latin typeface="Segoe UI" panose="020B0502040204020203" pitchFamily="34" charset="0"/>
              </a:rPr>
              <a:pPr/>
              <a:t>30</a:t>
            </a:fld>
            <a:endParaRPr lang="en-US" altLang="en-US" sz="120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21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19444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826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4707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8267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65234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0750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2893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0045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5409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4861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443DB781-024F-409F-898D-800B02C165AC}" type="slidenum">
              <a:rPr lang="en-US" altLang="en-US" sz="1200">
                <a:solidFill>
                  <a:schemeClr val="tx1"/>
                </a:solidFill>
                <a:latin typeface="Segoe UI" panose="020B0502040204020203" pitchFamily="34" charset="0"/>
              </a:rPr>
              <a:pPr/>
              <a:t>9</a:t>
            </a:fld>
            <a:endParaRPr lang="en-US" altLang="en-US" sz="120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43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360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54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6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0"/>
            <a:ext cx="34743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Shape 20"/>
          <p:cNvSpPr/>
          <p:nvPr/>
        </p:nvSpPr>
        <p:spPr>
          <a:xfrm>
            <a:off x="0" y="500625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0" y="4584075"/>
            <a:ext cx="34743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800"/>
            </a:lvl1pPr>
            <a:lvl2pPr lvl="1">
              <a:spcBef>
                <a:spcPts val="0"/>
              </a:spcBef>
              <a:buSzPct val="100000"/>
              <a:defRPr sz="2800"/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tyle A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5" name="Shape 85"/>
          <p:cNvSpPr/>
          <p:nvPr/>
        </p:nvSpPr>
        <p:spPr>
          <a:xfrm>
            <a:off x="0" y="500624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0" y="4333125"/>
            <a:ext cx="9144000" cy="8102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2CE799-87E5-4F81-9C2E-5221FA02664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2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6E7E0-4A1D-494A-BEC7-B4CCC808B8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74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7C5AEBF-8522-4FBC-B598-4EA67B4A7D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084C101-EE98-43B1-B5D3-7BBA6F5F8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Teknologi dan Rekayasa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2D6280D-C101-4E1E-A223-1A738B7E6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15D15-24EB-4EAA-B19A-8A9A07F63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852171"/>
      </p:ext>
    </p:extLst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7" r:id="rId4"/>
    <p:sldLayoutId id="2147483660" r:id="rId5"/>
    <p:sldLayoutId id="2147483661" r:id="rId6"/>
    <p:sldLayoutId id="214748366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 flipV="1">
            <a:off x="5977735" y="1977235"/>
            <a:ext cx="4232267" cy="2100263"/>
          </a:xfrm>
          <a:custGeom>
            <a:avLst/>
            <a:gdLst/>
            <a:ahLst/>
            <a:cxnLst/>
            <a:rect l="l" t="t" r="r" b="b"/>
            <a:pathLst>
              <a:path w="8464534" h="4200525">
                <a:moveTo>
                  <a:pt x="8464535" y="4200525"/>
                </a:moveTo>
                <a:lnTo>
                  <a:pt x="0" y="4200525"/>
                </a:lnTo>
                <a:lnTo>
                  <a:pt x="0" y="0"/>
                </a:lnTo>
                <a:lnTo>
                  <a:pt x="8464535" y="0"/>
                </a:lnTo>
                <a:lnTo>
                  <a:pt x="8464535" y="420052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-1062736" y="1064619"/>
            <a:ext cx="4226774" cy="2097537"/>
          </a:xfrm>
          <a:custGeom>
            <a:avLst/>
            <a:gdLst/>
            <a:ahLst/>
            <a:cxnLst/>
            <a:rect l="l" t="t" r="r" b="b"/>
            <a:pathLst>
              <a:path w="8453547" h="4195073">
                <a:moveTo>
                  <a:pt x="0" y="0"/>
                </a:moveTo>
                <a:lnTo>
                  <a:pt x="8453547" y="0"/>
                </a:lnTo>
                <a:lnTo>
                  <a:pt x="8453547" y="4195073"/>
                </a:lnTo>
                <a:lnTo>
                  <a:pt x="0" y="4195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5400000">
            <a:off x="-115326" y="4323037"/>
            <a:ext cx="1875344" cy="1640926"/>
            <a:chOff x="0" y="0"/>
            <a:chExt cx="812800" cy="711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660"/>
                </a:lnSpc>
              </a:pPr>
              <a:endParaRPr sz="700"/>
            </a:p>
          </p:txBody>
        </p:sp>
      </p:grpSp>
      <p:grpSp>
        <p:nvGrpSpPr>
          <p:cNvPr id="7" name="Group 7"/>
          <p:cNvGrpSpPr/>
          <p:nvPr/>
        </p:nvGrpSpPr>
        <p:grpSpPr>
          <a:xfrm rot="-5400000">
            <a:off x="7385865" y="-820463"/>
            <a:ext cx="1875344" cy="1640926"/>
            <a:chOff x="0" y="0"/>
            <a:chExt cx="812800" cy="711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660"/>
                </a:lnSpc>
              </a:pPr>
              <a:endParaRPr sz="7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3414822" y="514350"/>
            <a:ext cx="617249" cy="750949"/>
          </a:xfrm>
          <a:custGeom>
            <a:avLst/>
            <a:gdLst/>
            <a:ahLst/>
            <a:cxnLst/>
            <a:rect l="l" t="t" r="r" b="b"/>
            <a:pathLst>
              <a:path w="1234497" h="1501897">
                <a:moveTo>
                  <a:pt x="0" y="0"/>
                </a:moveTo>
                <a:lnTo>
                  <a:pt x="1234498" y="0"/>
                </a:lnTo>
                <a:lnTo>
                  <a:pt x="1234498" y="1501897"/>
                </a:lnTo>
                <a:lnTo>
                  <a:pt x="0" y="1501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80974" y="542366"/>
            <a:ext cx="694918" cy="694918"/>
          </a:xfrm>
          <a:custGeom>
            <a:avLst/>
            <a:gdLst/>
            <a:ahLst/>
            <a:cxnLst/>
            <a:rect l="l" t="t" r="r" b="b"/>
            <a:pathLst>
              <a:path w="1389836" h="1389836">
                <a:moveTo>
                  <a:pt x="0" y="0"/>
                </a:moveTo>
                <a:lnTo>
                  <a:pt x="1389836" y="0"/>
                </a:lnTo>
                <a:lnTo>
                  <a:pt x="1389836" y="1389836"/>
                </a:lnTo>
                <a:lnTo>
                  <a:pt x="0" y="13898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948859" y="2888298"/>
            <a:ext cx="5246283" cy="2028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pc="21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STUDI TEKNOLOGI PANGAN </a:t>
            </a:r>
          </a:p>
          <a:p>
            <a:pPr algn="ctr">
              <a:lnSpc>
                <a:spcPts val="1960"/>
              </a:lnSpc>
            </a:pPr>
            <a:r>
              <a:rPr lang="en-US" spc="21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UNIVERSITAS PGRI SEMARANG</a:t>
            </a:r>
          </a:p>
          <a:p>
            <a:pPr algn="ctr">
              <a:lnSpc>
                <a:spcPts val="1960"/>
              </a:lnSpc>
            </a:pPr>
            <a:r>
              <a:rPr lang="en-US" spc="21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&amp;</a:t>
            </a:r>
          </a:p>
          <a:p>
            <a:pPr algn="ctr">
              <a:lnSpc>
                <a:spcPts val="1960"/>
              </a:lnSpc>
            </a:pPr>
            <a:r>
              <a:rPr lang="en-US" spc="21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STUDI TEKNOLOGI HASIL PERTANIAN</a:t>
            </a:r>
          </a:p>
          <a:p>
            <a:pPr algn="ctr">
              <a:lnSpc>
                <a:spcPts val="1960"/>
              </a:lnSpc>
            </a:pPr>
            <a:r>
              <a:rPr lang="en-US" spc="21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UNIVERSITAS VETERAN BANGUN NUSANTARA SUKOHARJO</a:t>
            </a:r>
          </a:p>
          <a:p>
            <a:pPr algn="ctr">
              <a:lnSpc>
                <a:spcPts val="1960"/>
              </a:lnSpc>
            </a:pPr>
            <a:endParaRPr lang="en-US" spc="210">
              <a:solidFill>
                <a:srgbClr val="0B132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04612" y="1792394"/>
            <a:ext cx="5281490" cy="9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140">
                <a:solidFill>
                  <a:srgbClr val="0B132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PROGRAM BANTUAN PDK </a:t>
            </a:r>
          </a:p>
          <a:p>
            <a:pPr algn="ctr">
              <a:lnSpc>
                <a:spcPts val="3920"/>
              </a:lnSpc>
            </a:pPr>
            <a:r>
              <a:rPr lang="en-US" sz="2800" spc="140">
                <a:solidFill>
                  <a:srgbClr val="058FD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KEMDIKBUD 2024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130013" y="514350"/>
            <a:ext cx="750949" cy="750949"/>
            <a:chOff x="8260025" y="1028700"/>
            <a:chExt cx="1501897" cy="1501897"/>
          </a:xfrm>
        </p:grpSpPr>
        <p:sp>
          <p:nvSpPr>
            <p:cNvPr id="16" name="Oval 15"/>
            <p:cNvSpPr/>
            <p:nvPr/>
          </p:nvSpPr>
          <p:spPr>
            <a:xfrm>
              <a:off x="8458201" y="1289300"/>
              <a:ext cx="1066800" cy="1111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8260025" y="1028700"/>
              <a:ext cx="1501897" cy="1501897"/>
            </a:xfrm>
            <a:custGeom>
              <a:avLst/>
              <a:gdLst/>
              <a:ahLst/>
              <a:cxnLst/>
              <a:rect l="l" t="t" r="r" b="b"/>
              <a:pathLst>
                <a:path w="1501897" h="1501897">
                  <a:moveTo>
                    <a:pt x="0" y="0"/>
                  </a:moveTo>
                  <a:lnTo>
                    <a:pt x="1501897" y="0"/>
                  </a:lnTo>
                  <a:lnTo>
                    <a:pt x="1501897" y="1501897"/>
                  </a:lnTo>
                  <a:lnTo>
                    <a:pt x="0" y="1501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altLang="en-US" dirty="0" err="1"/>
              <a:t>Analisis</a:t>
            </a:r>
            <a:r>
              <a:rPr lang="en-US" altLang="en-US" dirty="0"/>
              <a:t> Kadar Air</a:t>
            </a:r>
          </a:p>
        </p:txBody>
      </p:sp>
      <p:grpSp>
        <p:nvGrpSpPr>
          <p:cNvPr id="112" name="Shape 112"/>
          <p:cNvGrpSpPr/>
          <p:nvPr/>
        </p:nvGrpSpPr>
        <p:grpSpPr>
          <a:xfrm>
            <a:off x="333622" y="861852"/>
            <a:ext cx="366457" cy="366436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3" name="Picture 7" descr="sus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4167"/>
          <a:stretch>
            <a:fillRect/>
          </a:stretch>
        </p:blipFill>
        <p:spPr bwMode="auto">
          <a:xfrm>
            <a:off x="7815181" y="69088"/>
            <a:ext cx="1289343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61536" y="1383885"/>
            <a:ext cx="8936208" cy="27099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Molekul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air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terikat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dengan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molekul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lainnya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melalui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suatu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ikatan</a:t>
            </a:r>
            <a:r>
              <a:rPr lang="en-US" altLang="en-US" sz="1800" dirty="0">
                <a:solidFill>
                  <a:srgbClr val="FF0000"/>
                </a:solidFill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hidrogen</a:t>
            </a:r>
            <a:r>
              <a:rPr lang="en-US" altLang="en-US" sz="1800" dirty="0">
                <a:solidFill>
                  <a:srgbClr val="FF0000"/>
                </a:solidFill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yang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cukup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kuat</a:t>
            </a:r>
            <a:endParaRPr lang="en-US" altLang="en-US" sz="1800" dirty="0">
              <a:latin typeface="Calibri" panose="020F0502020204030204" pitchFamily="34" charset="0"/>
              <a:ea typeface="MS PMincho" panose="02020600040205080304" pitchFamily="18" charset="-128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Molekul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air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dapat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berikatan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satu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dengan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lainnya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,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baik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dalam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struktur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kapiler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mikro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maupun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yang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memiliki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struktur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bebas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dalam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bahan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pangan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(yang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memiliki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perbedaan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karakteristik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kompleks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Pada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umumnya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, air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akan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terikat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dalam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suatu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jaringan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matriks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seperti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serat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,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jaringan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kapiler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,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membran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,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dan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lain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sebagainya</a:t>
            </a:r>
            <a:endParaRPr lang="en-US" altLang="en-US" sz="1800" dirty="0">
              <a:latin typeface="Calibri" panose="020F0502020204030204" pitchFamily="34" charset="0"/>
              <a:ea typeface="MS PMincho" panose="02020600040205080304" pitchFamily="18" charset="-128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Molekul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air yang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tidak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terikat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pada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kompleks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apapun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disebut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sebagai</a:t>
            </a:r>
            <a:r>
              <a:rPr lang="en-US" alt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800" b="1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air </a:t>
            </a:r>
            <a:r>
              <a:rPr lang="en-US" altLang="en-US" sz="1800" b="1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bebas</a:t>
            </a:r>
            <a:endParaRPr lang="en-US" altLang="en-US" sz="1800" b="1" dirty="0">
              <a:latin typeface="Calibri" panose="020F0502020204030204" pitchFamily="34" charset="0"/>
              <a:ea typeface="MS PMincho" panose="02020600040205080304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21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altLang="en-US" dirty="0"/>
              <a:t>Air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Pangan</a:t>
            </a:r>
            <a:endParaRPr lang="en-US" altLang="en-US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333622" y="861852"/>
            <a:ext cx="366457" cy="366436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3" name="Picture 7" descr="sus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4167"/>
          <a:stretch>
            <a:fillRect/>
          </a:stretch>
        </p:blipFill>
        <p:spPr bwMode="auto">
          <a:xfrm>
            <a:off x="7815181" y="69088"/>
            <a:ext cx="1289343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146024" y="1616705"/>
            <a:ext cx="7862509" cy="36552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en-US" sz="1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Tipe</a:t>
            </a:r>
            <a:r>
              <a:rPr lang="en-US" alt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</a:t>
            </a:r>
            <a:r>
              <a:rPr lang="en-US" alt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9113" lvl="1" indent="-342900">
              <a:lnSpc>
                <a:spcPct val="150000"/>
              </a:lnSpc>
            </a:pPr>
            <a:r>
              <a: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Air </a:t>
            </a:r>
            <a:r>
              <a:rPr lang="en-US" alt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terikat</a:t>
            </a:r>
            <a:r>
              <a: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yang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sebenarnya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bound water)</a:t>
            </a:r>
          </a:p>
          <a:p>
            <a:pPr marL="519113" lvl="1" indent="-342900">
              <a:lnSpc>
                <a:spcPct val="150000"/>
              </a:lnSpc>
            </a:pP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Molekul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air yang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terikat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molekul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lain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ikatan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hidrogen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19113" lvl="1" indent="-342900">
              <a:lnSpc>
                <a:spcPct val="150000"/>
              </a:lnSpc>
            </a:pP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Molekul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membentuk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hidrat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molekul-molekul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lain yang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mengandung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atom O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N,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karbohidrat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protein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garam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19113" lvl="1" indent="-342900">
              <a:lnSpc>
                <a:spcPct val="150000"/>
              </a:lnSpc>
            </a:pP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membeku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sebagian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dihilangkan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pengeringan</a:t>
            </a: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24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altLang="en-US" dirty="0"/>
              <a:t>Air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Pangan</a:t>
            </a:r>
            <a:endParaRPr lang="en-US" altLang="en-US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333622" y="861852"/>
            <a:ext cx="366457" cy="366436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3" name="Picture 7" descr="sus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4167"/>
          <a:stretch>
            <a:fillRect/>
          </a:stretch>
        </p:blipFill>
        <p:spPr bwMode="auto">
          <a:xfrm>
            <a:off x="7815181" y="69088"/>
            <a:ext cx="1289343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056921" y="1627994"/>
            <a:ext cx="6758259" cy="36552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en-US" sz="1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Tipe</a:t>
            </a:r>
            <a:r>
              <a:rPr lang="en-US" alt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</a:t>
            </a:r>
            <a:r>
              <a:rPr lang="en-US" alt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lvl="1" indent="-342900">
              <a:lnSpc>
                <a:spcPct val="150000"/>
              </a:lnSpc>
            </a:pP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Molekul-molekul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membentuk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ikatan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hidrogen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molekul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air lain,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terdapat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mikrokapiler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1" indent="-342900">
              <a:lnSpc>
                <a:spcPct val="150000"/>
              </a:lnSpc>
            </a:pP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Sifatnya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berbeda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murni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1" indent="-342900">
              <a:lnSpc>
                <a:spcPct val="150000"/>
              </a:lnSpc>
            </a:pP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sukar</a:t>
            </a:r>
            <a:r>
              <a: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dihilangkan</a:t>
            </a:r>
            <a:r>
              <a: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dibandingkan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bebas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1" indent="-342900">
              <a:lnSpc>
                <a:spcPct val="150000"/>
              </a:lnSpc>
            </a:pP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Apabila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dihilangkan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kadar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bahan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mencapai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3-7%</a:t>
            </a:r>
          </a:p>
          <a:p>
            <a:pPr lvl="1">
              <a:lnSpc>
                <a:spcPct val="150000"/>
              </a:lnSpc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782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altLang="en-US" dirty="0"/>
              <a:t>Air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Pangan</a:t>
            </a:r>
            <a:endParaRPr lang="en-US" altLang="en-US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333622" y="861852"/>
            <a:ext cx="366457" cy="366436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3" name="Picture 7" descr="sus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4167"/>
          <a:stretch>
            <a:fillRect/>
          </a:stretch>
        </p:blipFill>
        <p:spPr bwMode="auto">
          <a:xfrm>
            <a:off x="7815181" y="69088"/>
            <a:ext cx="1289343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60155" y="1559425"/>
            <a:ext cx="8619312" cy="36552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en-US" sz="1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Tipe</a:t>
            </a:r>
            <a:r>
              <a:rPr lang="en-US" alt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</a:t>
            </a:r>
            <a:r>
              <a:rPr lang="en-US" alt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lvl="1" indent="-342900">
              <a:lnSpc>
                <a:spcPct val="150000"/>
              </a:lnSpc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Air yang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fisik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terikat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jaringan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matriks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bahan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membran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kapiler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serat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dll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1" indent="-342900">
              <a:lnSpc>
                <a:spcPct val="150000"/>
              </a:lnSpc>
            </a:pP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Bersifat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air </a:t>
            </a:r>
            <a:r>
              <a:rPr lang="en-US" alt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bebas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1" indent="-342900">
              <a:lnSpc>
                <a:spcPct val="150000"/>
              </a:lnSpc>
            </a:pP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Mudah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diuapkan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dimanfaatkan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pertumbuhan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mikroba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media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reaksi-reaksi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kimiawi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1" indent="-342900">
              <a:lnSpc>
                <a:spcPct val="150000"/>
              </a:lnSpc>
            </a:pP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Apabila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dihilangkan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kadar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bahan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mencapai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12-25%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Aw ~ 0.8</a:t>
            </a:r>
          </a:p>
        </p:txBody>
      </p:sp>
    </p:spTree>
    <p:extLst>
      <p:ext uri="{BB962C8B-B14F-4D97-AF65-F5344CB8AC3E}">
        <p14:creationId xmlns:p14="http://schemas.microsoft.com/office/powerpoint/2010/main" val="1541114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altLang="en-US" dirty="0"/>
              <a:t>Air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Pangan</a:t>
            </a:r>
            <a:endParaRPr lang="en-US" altLang="en-US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333622" y="861852"/>
            <a:ext cx="366457" cy="366436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3" name="Picture 7" descr="sus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4167"/>
          <a:stretch>
            <a:fillRect/>
          </a:stretch>
        </p:blipFill>
        <p:spPr bwMode="auto">
          <a:xfrm>
            <a:off x="7815181" y="69088"/>
            <a:ext cx="1289343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44033" y="1854906"/>
            <a:ext cx="6871148" cy="36552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Tipe</a:t>
            </a:r>
            <a:r>
              <a:rPr lang="en-US" alt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4:</a:t>
            </a:r>
            <a:r>
              <a:rPr lang="en-US" altLang="en-US" sz="1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342900" lvl="1" indent="-342900">
              <a:lnSpc>
                <a:spcPct val="150000"/>
              </a:lnSpc>
            </a:pP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Air yang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terikat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jaringan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suatu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bahan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342900" lvl="1" indent="-342900">
              <a:lnSpc>
                <a:spcPct val="150000"/>
              </a:lnSpc>
            </a:pP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Bersifat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air </a:t>
            </a:r>
            <a:r>
              <a:rPr lang="en-US" alt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murni</a:t>
            </a:r>
            <a:r>
              <a:rPr lang="en-US" alt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(air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biasa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keaktifan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penuh</a:t>
            </a: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4463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32856" y="601629"/>
            <a:ext cx="7879644" cy="4076700"/>
            <a:chOff x="8" y="253"/>
            <a:chExt cx="5760" cy="3580"/>
          </a:xfrm>
          <a:noFill/>
        </p:grpSpPr>
        <p:pic>
          <p:nvPicPr>
            <p:cNvPr id="76804" name="Picture 5" descr="isother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" y="253"/>
              <a:ext cx="5760" cy="35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76805" name="Text Box 6"/>
            <p:cNvSpPr txBox="1">
              <a:spLocks noChangeArrowheads="1"/>
            </p:cNvSpPr>
            <p:nvPr/>
          </p:nvSpPr>
          <p:spPr bwMode="auto">
            <a:xfrm>
              <a:off x="2112" y="970"/>
              <a:ext cx="528" cy="3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050" b="1" dirty="0">
                  <a:solidFill>
                    <a:schemeClr val="tx1"/>
                  </a:solidFill>
                  <a:latin typeface="Segoe UI" pitchFamily="34" charset="0"/>
                </a:rPr>
                <a:t>Zone III</a:t>
              </a:r>
            </a:p>
          </p:txBody>
        </p:sp>
        <p:sp>
          <p:nvSpPr>
            <p:cNvPr id="76806" name="Text Box 7"/>
            <p:cNvSpPr txBox="1">
              <a:spLocks noChangeArrowheads="1"/>
            </p:cNvSpPr>
            <p:nvPr/>
          </p:nvSpPr>
          <p:spPr bwMode="auto">
            <a:xfrm>
              <a:off x="1344" y="970"/>
              <a:ext cx="528" cy="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050" b="1" dirty="0">
                  <a:solidFill>
                    <a:schemeClr val="tx1"/>
                  </a:solidFill>
                  <a:latin typeface="Segoe UI" pitchFamily="34" charset="0"/>
                </a:rPr>
                <a:t>Zone II</a:t>
              </a:r>
            </a:p>
          </p:txBody>
        </p:sp>
        <p:sp>
          <p:nvSpPr>
            <p:cNvPr id="76807" name="Text Box 8"/>
            <p:cNvSpPr txBox="1">
              <a:spLocks noChangeArrowheads="1"/>
            </p:cNvSpPr>
            <p:nvPr/>
          </p:nvSpPr>
          <p:spPr bwMode="auto">
            <a:xfrm>
              <a:off x="672" y="1018"/>
              <a:ext cx="384" cy="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050" b="1" dirty="0">
                  <a:solidFill>
                    <a:schemeClr val="tx1"/>
                  </a:solidFill>
                  <a:latin typeface="Segoe UI" pitchFamily="34" charset="0"/>
                </a:rPr>
                <a:t>Zone I</a:t>
              </a:r>
            </a:p>
          </p:txBody>
        </p:sp>
        <p:sp>
          <p:nvSpPr>
            <p:cNvPr id="306185" name="Rectangle 9"/>
            <p:cNvSpPr>
              <a:spLocks noChangeArrowheads="1"/>
            </p:cNvSpPr>
            <p:nvPr/>
          </p:nvSpPr>
          <p:spPr bwMode="auto">
            <a:xfrm>
              <a:off x="2064" y="1344"/>
              <a:ext cx="528" cy="1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 sz="1050" dirty="0">
                <a:solidFill>
                  <a:schemeClr val="tx1"/>
                </a:solidFill>
                <a:latin typeface="Segoe UI" pitchFamily="34" charset="0"/>
              </a:endParaRPr>
            </a:p>
          </p:txBody>
        </p:sp>
        <p:sp>
          <p:nvSpPr>
            <p:cNvPr id="306186" name="Rectangle 10"/>
            <p:cNvSpPr>
              <a:spLocks noChangeArrowheads="1"/>
            </p:cNvSpPr>
            <p:nvPr/>
          </p:nvSpPr>
          <p:spPr bwMode="auto">
            <a:xfrm>
              <a:off x="1173" y="1344"/>
              <a:ext cx="528" cy="1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 sz="1050" dirty="0">
                <a:solidFill>
                  <a:schemeClr val="tx1"/>
                </a:solidFill>
                <a:latin typeface="Segoe UI" pitchFamily="34" charset="0"/>
              </a:endParaRPr>
            </a:p>
          </p:txBody>
        </p:sp>
        <p:sp>
          <p:nvSpPr>
            <p:cNvPr id="306187" name="Rectangle 11"/>
            <p:cNvSpPr>
              <a:spLocks noChangeArrowheads="1"/>
            </p:cNvSpPr>
            <p:nvPr/>
          </p:nvSpPr>
          <p:spPr bwMode="auto">
            <a:xfrm>
              <a:off x="720" y="1344"/>
              <a:ext cx="327" cy="1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 sz="1050" dirty="0">
                <a:solidFill>
                  <a:schemeClr val="tx1"/>
                </a:solidFill>
                <a:latin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893856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706" name="Group 66"/>
          <p:cNvGraphicFramePr>
            <a:graphicFrameLocks noGrp="1"/>
          </p:cNvGraphicFramePr>
          <p:nvPr/>
        </p:nvGraphicFramePr>
        <p:xfrm>
          <a:off x="1485900" y="1200150"/>
          <a:ext cx="6172200" cy="2948856"/>
        </p:xfrm>
        <a:graphic>
          <a:graphicData uri="http://schemas.openxmlformats.org/drawingml/2006/table">
            <a:tbl>
              <a:tblPr/>
              <a:tblGrid>
                <a:gridCol w="154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itchFamily="34" charset="0"/>
                        </a:rPr>
                        <a:t>Bahan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L="68580" marR="68580" marT="34284" marB="3428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itchFamily="34" charset="0"/>
                        </a:rPr>
                        <a:t>Kandungan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itchFamily="34" charset="0"/>
                        </a:rPr>
                        <a:t> air (%)</a:t>
                      </a: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itchFamily="34" charset="0"/>
                        </a:rPr>
                        <a:t>Bahan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itchFamily="34" charset="0"/>
                        </a:rPr>
                        <a:t>Kandungan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itchFamily="34" charset="0"/>
                        </a:rPr>
                        <a:t> air (%)</a:t>
                      </a: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Tomat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L="68580" marR="68580" marT="34284" marB="3428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94</a:t>
                      </a: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Ikan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kering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38</a:t>
                      </a: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Semangka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L="68580" marR="68580" marT="34284" marB="3428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93</a:t>
                      </a: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Daging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sapi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66</a:t>
                      </a: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Kol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L="68580" marR="68580" marT="34284" marB="3428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92</a:t>
                      </a: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Roti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36</a:t>
                      </a: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Nenas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L="68580" marR="68580" marT="34284" marB="3428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85</a:t>
                      </a: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Buah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kering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28</a:t>
                      </a: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Kacang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hijau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L="68580" marR="68580" marT="34284" marB="3428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88</a:t>
                      </a: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Susu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bubuk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14</a:t>
                      </a: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Susu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sapi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L="68580" marR="68580" marT="34284" marB="3428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90</a:t>
                      </a: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Tepung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terigu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12</a:t>
                      </a:r>
                    </a:p>
                  </a:txBody>
                  <a:tcPr marL="68580" marR="68580"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452" name="Text Box 61"/>
          <p:cNvSpPr txBox="1">
            <a:spLocks noChangeArrowheads="1"/>
          </p:cNvSpPr>
          <p:nvPr/>
        </p:nvSpPr>
        <p:spPr bwMode="auto">
          <a:xfrm>
            <a:off x="1760935" y="433388"/>
            <a:ext cx="5600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700" b="1">
                <a:solidFill>
                  <a:srgbClr val="FF0000"/>
                </a:solidFill>
                <a:latin typeface="Segoe UI" panose="020B0502040204020203" pitchFamily="34" charset="0"/>
              </a:rPr>
              <a:t>Kandungan Air Bahan Pangan</a:t>
            </a:r>
          </a:p>
        </p:txBody>
      </p:sp>
    </p:spTree>
    <p:extLst>
      <p:ext uri="{BB962C8B-B14F-4D97-AF65-F5344CB8AC3E}">
        <p14:creationId xmlns:p14="http://schemas.microsoft.com/office/powerpoint/2010/main" val="32351872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altLang="en-US" dirty="0" err="1"/>
              <a:t>Sifat</a:t>
            </a:r>
            <a:r>
              <a:rPr lang="en-US" altLang="en-US" dirty="0"/>
              <a:t> </a:t>
            </a:r>
            <a:r>
              <a:rPr lang="en-US" altLang="en-US" dirty="0" err="1"/>
              <a:t>Fisik</a:t>
            </a:r>
            <a:r>
              <a:rPr lang="en-US" altLang="en-US" dirty="0"/>
              <a:t> Air</a:t>
            </a:r>
          </a:p>
        </p:txBody>
      </p:sp>
      <p:grpSp>
        <p:nvGrpSpPr>
          <p:cNvPr id="112" name="Shape 112"/>
          <p:cNvGrpSpPr/>
          <p:nvPr/>
        </p:nvGrpSpPr>
        <p:grpSpPr>
          <a:xfrm>
            <a:off x="333622" y="861852"/>
            <a:ext cx="366457" cy="366436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3" name="Picture 7" descr="sus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4167"/>
          <a:stretch>
            <a:fillRect/>
          </a:stretch>
        </p:blipFill>
        <p:spPr bwMode="auto">
          <a:xfrm>
            <a:off x="7815181" y="69088"/>
            <a:ext cx="1289343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31370" y="2007305"/>
            <a:ext cx="50863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altLang="en-US" sz="18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Tekanan</a:t>
            </a:r>
            <a:r>
              <a:rPr lang="en-US" alt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atmosfir</a:t>
            </a:r>
            <a:r>
              <a:rPr lang="en-US" alt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altLang="en-US" sz="18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Cair</a:t>
            </a:r>
            <a:r>
              <a:rPr lang="en-US" alt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altLang="en-US" sz="18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suhu</a:t>
            </a:r>
            <a:r>
              <a:rPr lang="en-US" alt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&gt; 0</a:t>
            </a:r>
            <a:r>
              <a:rPr lang="en-US" altLang="en-US" sz="1800" baseline="30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alt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altLang="en-US" sz="18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</a:t>
            </a:r>
            <a:r>
              <a:rPr lang="en-US" alt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altLang="en-US" sz="18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beku</a:t>
            </a:r>
            <a:r>
              <a:rPr lang="en-US" alt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altLang="en-US" sz="18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suhu</a:t>
            </a:r>
            <a:r>
              <a:rPr lang="en-US" alt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0</a:t>
            </a:r>
            <a:r>
              <a:rPr lang="en-US" altLang="en-US" sz="1800" baseline="30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alt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C)            </a:t>
            </a:r>
            <a:r>
              <a:rPr lang="en-US" altLang="en-US" sz="18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Titik</a:t>
            </a:r>
            <a:r>
              <a:rPr lang="en-US" alt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beku</a:t>
            </a:r>
            <a:r>
              <a:rPr lang="en-US" alt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altLang="en-US" sz="18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Uap</a:t>
            </a:r>
            <a:r>
              <a:rPr lang="en-US" alt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altLang="en-US" sz="18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suhu</a:t>
            </a:r>
            <a:r>
              <a:rPr lang="en-US" alt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100</a:t>
            </a:r>
            <a:r>
              <a:rPr lang="en-US" altLang="en-US" sz="1800" baseline="30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alt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C)              </a:t>
            </a:r>
            <a:r>
              <a:rPr lang="en-US" altLang="en-US" sz="18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Titik</a:t>
            </a:r>
            <a:r>
              <a:rPr lang="en-US" alt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didih</a:t>
            </a:r>
            <a:endParaRPr lang="en-US" altLang="en-US" sz="1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altLang="en-US" sz="18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Densitas</a:t>
            </a:r>
            <a:r>
              <a:rPr lang="en-US" alt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= 1 g/ml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4927247" y="2923821"/>
            <a:ext cx="581731" cy="2455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dirty="0">
              <a:latin typeface="Segoe UI" pitchFamily="34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910312" y="3290712"/>
            <a:ext cx="581731" cy="2455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58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 idx="4294967295"/>
          </p:nvPr>
        </p:nvSpPr>
        <p:spPr>
          <a:xfrm>
            <a:off x="0" y="-161925"/>
            <a:ext cx="6592888" cy="76041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Analisis Kadar Air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716845"/>
              </p:ext>
            </p:extLst>
          </p:nvPr>
        </p:nvGraphicFramePr>
        <p:xfrm>
          <a:off x="245534" y="329792"/>
          <a:ext cx="8686800" cy="494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3628177" y="13718"/>
            <a:ext cx="5391645" cy="70832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/>
              <a:t>Metode Gravimetri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-50891" y="1105330"/>
            <a:ext cx="3471299" cy="381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628177" y="597866"/>
            <a:ext cx="5391645" cy="1704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Prinsip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pengukuran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kadar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air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dengan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metode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ini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adalah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mengevaporasi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air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dalam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bahan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pangan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dengan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cara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memanaskannya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di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dalam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oven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pengering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dengan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suhu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 sekitar105-110</a:t>
            </a:r>
            <a:r>
              <a:rPr lang="en-US" altLang="en-US" baseline="30000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o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C, </a:t>
            </a:r>
          </a:p>
          <a:p>
            <a:pPr>
              <a:lnSpc>
                <a:spcPct val="80000"/>
              </a:lnSpc>
            </a:pP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Selisih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antara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berat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awal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dengan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berat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setelah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pemanasan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diperhitungkan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sebagai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jumlah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air yang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terkandung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dalam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bahan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pangan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tersebut</a:t>
            </a:r>
            <a:endParaRPr lang="en-US" altLang="en-US" dirty="0">
              <a:solidFill>
                <a:schemeClr val="accent1">
                  <a:lumMod val="50000"/>
                </a:schemeClr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>
              <a:lnSpc>
                <a:spcPct val="80000"/>
              </a:lnSpc>
            </a:pP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Bahan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pangan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yang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memiliki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kandungan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gula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, protein,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atau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lemak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akan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rusak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terkena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panas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Proses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evaporasi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dapat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dibantu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dengan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menggunakan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pompa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vakum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(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untuk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bahan-bahan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tertentu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)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  <a:sym typeface="Wingdings" panose="05000000000000000000" pitchFamily="2" charset="2"/>
              </a:rPr>
              <a:t>.</a:t>
            </a:r>
            <a:endParaRPr lang="en-US" altLang="en-US" dirty="0">
              <a:solidFill>
                <a:schemeClr val="accent1">
                  <a:lumMod val="50000"/>
                </a:schemeClr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pic>
        <p:nvPicPr>
          <p:cNvPr id="7" name="Picture 6" descr="memmertSerieINEINP.jpg"/>
          <p:cNvPicPr>
            <a:picLocks noChangeAspect="1"/>
          </p:cNvPicPr>
          <p:nvPr/>
        </p:nvPicPr>
        <p:blipFill>
          <a:blip r:embed="rId3"/>
          <a:srcRect b="12516"/>
          <a:stretch>
            <a:fillRect/>
          </a:stretch>
        </p:blipFill>
        <p:spPr>
          <a:xfrm>
            <a:off x="5359398" y="3204017"/>
            <a:ext cx="1441295" cy="1311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PICT8903.JPG"/>
          <p:cNvPicPr>
            <a:picLocks noChangeAspect="1"/>
          </p:cNvPicPr>
          <p:nvPr/>
        </p:nvPicPr>
        <p:blipFill>
          <a:blip r:embed="rId4" cstate="print"/>
          <a:srcRect l="10000" t="16667" r="11481"/>
          <a:stretch>
            <a:fillRect/>
          </a:stretch>
        </p:blipFill>
        <p:spPr>
          <a:xfrm>
            <a:off x="7112134" y="3228002"/>
            <a:ext cx="1196622" cy="1287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06F9A5-6554-4E64-AC83-6132F931D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855" y="3258455"/>
            <a:ext cx="1202289" cy="12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8">
            <a:extLst>
              <a:ext uri="{FF2B5EF4-FFF2-40B4-BE49-F238E27FC236}">
                <a16:creationId xmlns:a16="http://schemas.microsoft.com/office/drawing/2014/main" id="{A3215A52-15E9-442C-816D-EAB404ED6566}"/>
              </a:ext>
            </a:extLst>
          </p:cNvPr>
          <p:cNvSpPr txBox="1">
            <a:spLocks/>
          </p:cNvSpPr>
          <p:nvPr/>
        </p:nvSpPr>
        <p:spPr>
          <a:xfrm>
            <a:off x="1157621" y="1583423"/>
            <a:ext cx="5810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sz="5400" dirty="0"/>
              <a:t>Analisis Kadar Air</a:t>
            </a:r>
          </a:p>
        </p:txBody>
      </p:sp>
    </p:spTree>
    <p:extLst>
      <p:ext uri="{BB962C8B-B14F-4D97-AF65-F5344CB8AC3E}">
        <p14:creationId xmlns:p14="http://schemas.microsoft.com/office/powerpoint/2010/main" val="3578064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21846" y="530725"/>
            <a:ext cx="3504997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altLang="en-US" dirty="0" err="1"/>
              <a:t>Analisis</a:t>
            </a:r>
            <a:r>
              <a:rPr lang="en-US" altLang="en-US" dirty="0"/>
              <a:t> Kadar Air : </a:t>
            </a:r>
            <a:r>
              <a:rPr lang="en-US" altLang="en-US" dirty="0" err="1"/>
              <a:t>Gravimetri</a:t>
            </a:r>
            <a:endParaRPr lang="en-US" altLang="en-US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333622" y="861852"/>
            <a:ext cx="366457" cy="366436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370445" y="1207937"/>
            <a:ext cx="8649376" cy="34543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 lang="en-US" altLang="en-US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>
              <a:buNone/>
            </a:pPr>
            <a:r>
              <a:rPr lang="en-US" altLang="en-US" b="1" u="sng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Kelebihan</a:t>
            </a:r>
            <a:r>
              <a:rPr lang="en-US" altLang="en-US" b="1" u="sng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:</a:t>
            </a:r>
          </a:p>
          <a:p>
            <a:pPr lvl="1">
              <a:buFontTx/>
              <a:buNone/>
            </a:pP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Sangat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sederhana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relatif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cepat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dan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dapat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digunakan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untuk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jumlah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sampel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yang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banyak</a:t>
            </a:r>
            <a:endParaRPr lang="en-US" altLang="en-US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>
              <a:buNone/>
            </a:pPr>
            <a:r>
              <a:rPr lang="en-US" altLang="en-US" b="1" u="sng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Kekurangan</a:t>
            </a:r>
            <a:r>
              <a:rPr lang="en-US" altLang="en-US" b="1" u="sng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:</a:t>
            </a:r>
          </a:p>
          <a:p>
            <a:pPr>
              <a:buFontTx/>
              <a:buNone/>
            </a:pP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dekomposisi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selama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pengeringan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penguapan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komponen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volatil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sulit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untuk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menghilangkan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air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terikat</a:t>
            </a:r>
            <a:endParaRPr lang="en-US" altLang="en-US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>
              <a:buNone/>
            </a:pPr>
            <a:r>
              <a:rPr lang="en-US" altLang="en-US" b="1" u="sng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Keakuratan</a:t>
            </a:r>
            <a:r>
              <a:rPr lang="en-US" altLang="en-US" b="1" u="sng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b="1" u="sng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dipengaruhi</a:t>
            </a:r>
            <a:r>
              <a:rPr lang="en-US" altLang="en-US" b="1" u="sng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:</a:t>
            </a:r>
          </a:p>
          <a:p>
            <a:pPr>
              <a:buFontTx/>
              <a:buNone/>
            </a:pP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ukuran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sampel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berat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sampel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posisi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sampel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di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dalam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oven</a:t>
            </a:r>
          </a:p>
          <a:p>
            <a:pPr>
              <a:buFontTx/>
              <a:buNone/>
            </a:pPr>
            <a:r>
              <a:rPr lang="en-US" altLang="en-US" b="1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Prinsip</a:t>
            </a:r>
            <a:r>
              <a:rPr lang="en-US" altLang="en-US" b="1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: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sampel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dikeringkan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dg oven 100-102</a:t>
            </a:r>
            <a:r>
              <a:rPr lang="en-US" altLang="en-US" baseline="30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o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C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sampai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berat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konstan</a:t>
            </a:r>
            <a:endParaRPr lang="en-US" altLang="en-US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>
              <a:buFontTx/>
              <a:buNone/>
            </a:pPr>
            <a:endParaRPr lang="en-US" altLang="en-US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9045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21846" y="530725"/>
            <a:ext cx="3504997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altLang="en-US" dirty="0" err="1"/>
              <a:t>Gravimetri</a:t>
            </a:r>
            <a:r>
              <a:rPr lang="en-US" altLang="en-US" dirty="0"/>
              <a:t> : </a:t>
            </a:r>
            <a:r>
              <a:rPr lang="en-US" altLang="en-US" dirty="0" err="1"/>
              <a:t>Prosedur</a:t>
            </a:r>
            <a:endParaRPr lang="en-US" altLang="en-US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333622" y="861852"/>
            <a:ext cx="366457" cy="366436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524530" y="1648889"/>
            <a:ext cx="8001000" cy="35201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Botol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timbang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dikeringkan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dlm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oven 15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menit</a:t>
            </a:r>
            <a:endParaRPr lang="en-US" altLang="en-US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Dimasukkan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desikator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didinginkan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, dan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ditimbang</a:t>
            </a:r>
            <a:endParaRPr lang="en-US" altLang="en-US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Timbang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sampel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± 2-5 g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Dikeringkan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3 jam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Dinginkan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dlm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desikator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dan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ditimbang</a:t>
            </a:r>
            <a:endParaRPr lang="en-US" altLang="en-US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Panaskan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lg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dlm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oven 30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menit</a:t>
            </a:r>
            <a:endParaRPr lang="en-US" altLang="en-US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Dinginkan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dlm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desikator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dan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ditimbang</a:t>
            </a:r>
            <a:endParaRPr lang="en-US" altLang="en-US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Perlakuan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ini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diulangi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hingga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diperoleh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berat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konstan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(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selisih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penimbangan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berturut-turut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0,2 mg)</a:t>
            </a:r>
          </a:p>
        </p:txBody>
      </p:sp>
      <p:grpSp>
        <p:nvGrpSpPr>
          <p:cNvPr id="12" name="Shape 574"/>
          <p:cNvGrpSpPr/>
          <p:nvPr/>
        </p:nvGrpSpPr>
        <p:grpSpPr>
          <a:xfrm>
            <a:off x="7791383" y="-395289"/>
            <a:ext cx="1095838" cy="2767145"/>
            <a:chOff x="732125" y="2958550"/>
            <a:chExt cx="130325" cy="474950"/>
          </a:xfrm>
        </p:grpSpPr>
        <p:sp>
          <p:nvSpPr>
            <p:cNvPr id="13" name="Shape 575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0" t="0" r="0" b="0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576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0" t="0" r="0" b="0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Shape 577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578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579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580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581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582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10647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58451242-3FD1-4ED5-9125-1B9BC817C9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6780" y="742950"/>
            <a:ext cx="7597140" cy="4286250"/>
          </a:xfrm>
        </p:spPr>
        <p:txBody>
          <a:bodyPr/>
          <a:lstStyle/>
          <a:p>
            <a:r>
              <a:rPr lang="en-US" altLang="en-US" sz="1800" u="sng" dirty="0" err="1">
                <a:latin typeface="Tahoma" panose="020B0604030504040204" pitchFamily="34" charset="0"/>
              </a:rPr>
              <a:t>Perhitungan</a:t>
            </a:r>
            <a:r>
              <a:rPr lang="en-US" altLang="en-US" sz="1800" dirty="0">
                <a:latin typeface="Tahoma" panose="020B0604030504040204" pitchFamily="34" charset="0"/>
              </a:rPr>
              <a:t> : </a:t>
            </a:r>
          </a:p>
          <a:p>
            <a:pPr>
              <a:buNone/>
            </a:pPr>
            <a:r>
              <a:rPr lang="en-US" altLang="en-US" sz="1800" dirty="0">
                <a:latin typeface="Tahoma" panose="020B0604030504040204" pitchFamily="34" charset="0"/>
              </a:rPr>
              <a:t>   %air (</a:t>
            </a:r>
            <a:r>
              <a:rPr lang="en-US" altLang="en-US" sz="1800" dirty="0" err="1">
                <a:latin typeface="Tahoma" panose="020B0604030504040204" pitchFamily="34" charset="0"/>
              </a:rPr>
              <a:t>wb</a:t>
            </a:r>
            <a:r>
              <a:rPr lang="en-US" altLang="en-US" sz="1800" dirty="0">
                <a:latin typeface="Tahoma" panose="020B0604030504040204" pitchFamily="34" charset="0"/>
              </a:rPr>
              <a:t>) = </a:t>
            </a:r>
            <a:r>
              <a:rPr lang="id-ID" altLang="en-US" sz="1800" u="sng" dirty="0">
                <a:latin typeface="Tahoma" panose="020B0604030504040204" pitchFamily="34" charset="0"/>
              </a:rPr>
              <a:t>Air yang menguap (g)</a:t>
            </a:r>
            <a:r>
              <a:rPr lang="en-US" altLang="en-US" sz="1800" dirty="0">
                <a:latin typeface="Tahoma" panose="020B0604030504040204" pitchFamily="34" charset="0"/>
              </a:rPr>
              <a:t> x100%</a:t>
            </a:r>
            <a:br>
              <a:rPr lang="en-US" altLang="en-US" sz="1800" dirty="0">
                <a:latin typeface="Tahoma" panose="020B0604030504040204" pitchFamily="34" charset="0"/>
              </a:rPr>
            </a:br>
            <a:r>
              <a:rPr lang="en-US" altLang="en-US" sz="1800" dirty="0">
                <a:latin typeface="Tahoma" panose="020B0604030504040204" pitchFamily="34" charset="0"/>
              </a:rPr>
              <a:t> 	</a:t>
            </a:r>
            <a:r>
              <a:rPr lang="id-ID" altLang="en-US" sz="1800" dirty="0">
                <a:latin typeface="Tahoma" panose="020B0604030504040204" pitchFamily="34" charset="0"/>
              </a:rPr>
              <a:t>        Berat basah bahan (g)</a:t>
            </a:r>
            <a:br>
              <a:rPr lang="en-US" altLang="en-US" sz="1800" dirty="0">
                <a:latin typeface="Tahoma" panose="020B0604030504040204" pitchFamily="34" charset="0"/>
              </a:rPr>
            </a:br>
            <a:br>
              <a:rPr lang="en-US" altLang="en-US" sz="1800" dirty="0">
                <a:latin typeface="Tahoma" panose="020B0604030504040204" pitchFamily="34" charset="0"/>
              </a:rPr>
            </a:br>
            <a:r>
              <a:rPr lang="en-US" altLang="en-US" sz="1800" dirty="0">
                <a:latin typeface="Tahoma" panose="020B0604030504040204" pitchFamily="34" charset="0"/>
              </a:rPr>
              <a:t>    %air (</a:t>
            </a:r>
            <a:r>
              <a:rPr lang="en-US" altLang="en-US" sz="1800" dirty="0" err="1">
                <a:latin typeface="Tahoma" panose="020B0604030504040204" pitchFamily="34" charset="0"/>
              </a:rPr>
              <a:t>db</a:t>
            </a:r>
            <a:r>
              <a:rPr lang="en-US" altLang="en-US" sz="1800" dirty="0">
                <a:latin typeface="Tahoma" panose="020B0604030504040204" pitchFamily="34" charset="0"/>
              </a:rPr>
              <a:t>) = </a:t>
            </a:r>
            <a:r>
              <a:rPr lang="id-ID" altLang="en-US" sz="1800" u="sng" dirty="0">
                <a:latin typeface="Tahoma" panose="020B0604030504040204" pitchFamily="34" charset="0"/>
              </a:rPr>
              <a:t>Air yang menguap (g</a:t>
            </a:r>
            <a:r>
              <a:rPr lang="en-US" altLang="en-US" sz="1800" u="sng" dirty="0">
                <a:latin typeface="Tahoma" panose="020B0604030504040204" pitchFamily="34" charset="0"/>
              </a:rPr>
              <a:t>)</a:t>
            </a:r>
            <a:r>
              <a:rPr lang="en-US" altLang="en-US" sz="1800" dirty="0">
                <a:latin typeface="Tahoma" panose="020B0604030504040204" pitchFamily="34" charset="0"/>
              </a:rPr>
              <a:t> x100%</a:t>
            </a:r>
            <a:br>
              <a:rPr lang="en-US" altLang="en-US" sz="1800" dirty="0">
                <a:latin typeface="Tahoma" panose="020B0604030504040204" pitchFamily="34" charset="0"/>
              </a:rPr>
            </a:br>
            <a:r>
              <a:rPr lang="en-US" altLang="en-US" sz="1800" dirty="0">
                <a:latin typeface="Tahoma" panose="020B0604030504040204" pitchFamily="34" charset="0"/>
              </a:rPr>
              <a:t>                         </a:t>
            </a:r>
            <a:r>
              <a:rPr lang="id-ID" altLang="en-US" sz="1800" dirty="0">
                <a:latin typeface="Tahoma" panose="020B0604030504040204" pitchFamily="34" charset="0"/>
              </a:rPr>
              <a:t>Berat bahan kering (g)</a:t>
            </a:r>
          </a:p>
          <a:p>
            <a:r>
              <a:rPr lang="id-ID" altLang="en-US" sz="1800" dirty="0">
                <a:latin typeface="Tahoma" panose="020B0604030504040204" pitchFamily="34" charset="0"/>
              </a:rPr>
              <a:t>Apabila salah satu diketahui, maka</a:t>
            </a:r>
            <a:endParaRPr lang="en-US" altLang="en-US" sz="1800" dirty="0">
              <a:latin typeface="Tahoma" panose="020B0604030504040204" pitchFamily="34" charset="0"/>
            </a:endParaRPr>
          </a:p>
          <a:p>
            <a:pPr>
              <a:buFontTx/>
              <a:buNone/>
            </a:pPr>
            <a:r>
              <a:rPr lang="en-US" altLang="en-US" sz="1800" dirty="0">
                <a:latin typeface="Tahoma" panose="020B0604030504040204" pitchFamily="34" charset="0"/>
              </a:rPr>
              <a:t>    </a:t>
            </a:r>
            <a:r>
              <a:rPr lang="id-ID" altLang="en-US" sz="1800" dirty="0">
                <a:latin typeface="Tahoma" panose="020B0604030504040204" pitchFamily="34" charset="0"/>
              </a:rPr>
              <a:t>Kadar air (db) </a:t>
            </a:r>
            <a:r>
              <a:rPr lang="en-US" altLang="en-US" sz="1800" dirty="0">
                <a:latin typeface="Tahoma" panose="020B0604030504040204" pitchFamily="34" charset="0"/>
              </a:rPr>
              <a:t>=   </a:t>
            </a:r>
            <a:r>
              <a:rPr lang="id-ID" altLang="en-US" sz="1800" u="sng" dirty="0">
                <a:latin typeface="Tahoma" panose="020B0604030504040204" pitchFamily="34" charset="0"/>
              </a:rPr>
              <a:t>KA </a:t>
            </a:r>
            <a:r>
              <a:rPr lang="en-US" altLang="en-US" sz="1800" u="sng" dirty="0">
                <a:latin typeface="Tahoma" panose="020B0604030504040204" pitchFamily="34" charset="0"/>
              </a:rPr>
              <a:t>(</a:t>
            </a:r>
            <a:r>
              <a:rPr lang="en-US" altLang="en-US" sz="1800" u="sng" dirty="0" err="1">
                <a:latin typeface="Tahoma" panose="020B0604030504040204" pitchFamily="34" charset="0"/>
              </a:rPr>
              <a:t>wb</a:t>
            </a:r>
            <a:r>
              <a:rPr lang="id-ID" altLang="en-US" sz="1800" u="sng" dirty="0">
                <a:latin typeface="Tahoma" panose="020B0604030504040204" pitchFamily="34" charset="0"/>
              </a:rPr>
              <a:t>)</a:t>
            </a:r>
            <a:br>
              <a:rPr lang="en-US" altLang="en-US" sz="1800" dirty="0">
                <a:latin typeface="Tahoma" panose="020B0604030504040204" pitchFamily="34" charset="0"/>
              </a:rPr>
            </a:br>
            <a:r>
              <a:rPr lang="en-US" altLang="en-US" sz="1800" dirty="0">
                <a:latin typeface="Tahoma" panose="020B0604030504040204" pitchFamily="34" charset="0"/>
              </a:rPr>
              <a:t>     	                         100</a:t>
            </a:r>
            <a:r>
              <a:rPr lang="id-ID" altLang="en-US" sz="1800" dirty="0">
                <a:latin typeface="Tahoma" panose="020B0604030504040204" pitchFamily="34" charset="0"/>
              </a:rPr>
              <a:t> (1-KA (Wb)/100)</a:t>
            </a:r>
            <a:endParaRPr lang="en-US" altLang="en-US" sz="1800" dirty="0"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id-ID" altLang="en-US" sz="1800" dirty="0">
              <a:latin typeface="Tahoma" panose="020B0604030504040204" pitchFamily="34" charset="0"/>
            </a:endParaRPr>
          </a:p>
          <a:p>
            <a:r>
              <a:rPr lang="en-US" altLang="en-US" sz="1800" dirty="0">
                <a:latin typeface="Calibri" panose="020F0502020204030204" pitchFamily="34" charset="0"/>
              </a:rPr>
              <a:t>Kadar total </a:t>
            </a:r>
            <a:r>
              <a:rPr lang="en-US" altLang="en-US" sz="1800" dirty="0" err="1">
                <a:latin typeface="Calibri" panose="020F0502020204030204" pitchFamily="34" charset="0"/>
              </a:rPr>
              <a:t>padatan</a:t>
            </a:r>
            <a:r>
              <a:rPr lang="en-US" altLang="en-US" sz="1800" dirty="0">
                <a:latin typeface="Calibri" panose="020F0502020204030204" pitchFamily="34" charset="0"/>
              </a:rPr>
              <a:t> (%) =	</a:t>
            </a:r>
            <a:r>
              <a:rPr lang="id-ID" altLang="en-US" sz="1800" u="sng" dirty="0">
                <a:latin typeface="Calibri" panose="020F0502020204030204" pitchFamily="34" charset="0"/>
              </a:rPr>
              <a:t>Berat konstan sampel </a:t>
            </a:r>
            <a:r>
              <a:rPr lang="en-US" altLang="en-US" sz="1800" u="sng" dirty="0">
                <a:latin typeface="Calibri" panose="020F0502020204030204" pitchFamily="34" charset="0"/>
              </a:rPr>
              <a:t> </a:t>
            </a:r>
            <a:r>
              <a:rPr lang="en-US" altLang="en-US" sz="1800" dirty="0">
                <a:latin typeface="Calibri" panose="020F0502020204030204" pitchFamily="34" charset="0"/>
              </a:rPr>
              <a:t>x 100 %	 </a:t>
            </a:r>
          </a:p>
          <a:p>
            <a:pPr>
              <a:buFontTx/>
              <a:buNone/>
            </a:pPr>
            <a:r>
              <a:rPr lang="id-ID" altLang="en-US" sz="1800" dirty="0"/>
              <a:t>                                                </a:t>
            </a:r>
            <a:r>
              <a:rPr lang="id-ID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Berat sampel</a:t>
            </a: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11D2536-5072-46D0-85C7-C22AAEF7A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sz="2400"/>
              <a:t>Latihan Soal</a:t>
            </a:r>
            <a:endParaRPr lang="en-US" altLang="en-US" sz="2400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92EA24C4-9A9D-4263-A815-BB42C4AF5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sz="1800" dirty="0"/>
          </a:p>
          <a:p>
            <a:pPr indent="-1191">
              <a:buNone/>
              <a:defRPr/>
            </a:pPr>
            <a:r>
              <a:rPr lang="id-ID" sz="1800" dirty="0"/>
              <a:t>Hasil penimbangan sampel  scr </a:t>
            </a:r>
            <a:r>
              <a:rPr lang="en-US" sz="1800" dirty="0"/>
              <a:t>gravimetric </a:t>
            </a:r>
            <a:r>
              <a:rPr lang="id-ID" sz="1800" dirty="0"/>
              <a:t>sbb</a:t>
            </a:r>
            <a:r>
              <a:rPr lang="en-US" sz="1800" dirty="0"/>
              <a:t>: </a:t>
            </a:r>
            <a:r>
              <a:rPr lang="id-ID" sz="1800" dirty="0"/>
              <a:t>Berat botol timbang kosong </a:t>
            </a:r>
            <a:r>
              <a:rPr lang="en-US" sz="1800" dirty="0"/>
              <a:t>= 1. 0376 g, </a:t>
            </a:r>
            <a:r>
              <a:rPr lang="id-ID" sz="1800" dirty="0"/>
              <a:t>Berat botol timbang dan sampel basah </a:t>
            </a:r>
            <a:r>
              <a:rPr lang="en-US" sz="1800" dirty="0"/>
              <a:t> 4.6274 g, </a:t>
            </a:r>
            <a:r>
              <a:rPr lang="id-ID" sz="1800" dirty="0"/>
              <a:t>dan berat botol timbang dan bahan kering konstan </a:t>
            </a:r>
            <a:r>
              <a:rPr lang="en-US" sz="1800" dirty="0"/>
              <a:t> 1.7321 g. </a:t>
            </a:r>
            <a:r>
              <a:rPr lang="id-ID" sz="1800" dirty="0"/>
              <a:t>Berapa KA air Bahan (wb). Dan berapa % total padatan ?</a:t>
            </a:r>
            <a:endParaRPr lang="en-US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6A5F3C83-A888-46B4-A080-2731395DCE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0100" y="800100"/>
            <a:ext cx="6949440" cy="3949304"/>
          </a:xfrm>
        </p:spPr>
        <p:txBody>
          <a:bodyPr/>
          <a:lstStyle/>
          <a:p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Sampel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awal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= (4,6274 – 1,0376) g             = 3,5898 g</a:t>
            </a:r>
          </a:p>
          <a:p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Sampel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kering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= (1,7321 – 1,0376) g        = 0,6945 g</a:t>
            </a:r>
          </a:p>
          <a:p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Air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yg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dihilangkan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= (3,5898 – 0,6945) g </a:t>
            </a: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 2,8953 g</a:t>
            </a:r>
          </a:p>
          <a:p>
            <a:pPr lvl="1">
              <a:buFontTx/>
              <a:buNone/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Kadar air </a:t>
            </a:r>
            <a:r>
              <a:rPr lang="id-ID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(wb)  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 (2,8953/3,5898) x 100%  </a:t>
            </a:r>
            <a:r>
              <a:rPr lang="id-ID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 80,65%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padatan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 (0,6945/3,5898) x 100% </a:t>
            </a:r>
            <a:r>
              <a:rPr lang="id-ID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 19,35%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540E5C8-EBAE-455E-9C25-DDB50B1CA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5950" y="205978"/>
            <a:ext cx="5943600" cy="479822"/>
          </a:xfrm>
        </p:spPr>
        <p:txBody>
          <a:bodyPr/>
          <a:lstStyle/>
          <a:p>
            <a:r>
              <a:rPr lang="en-US" altLang="en-US"/>
              <a:t>Contoh soal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32DC2-B262-4BDD-AC73-03AD6F0A8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42951"/>
            <a:ext cx="8107680" cy="3851672"/>
          </a:xfrm>
        </p:spPr>
        <p:txBody>
          <a:bodyPr/>
          <a:lstStyle/>
          <a:p>
            <a:pPr>
              <a:defRPr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354806" indent="-354806">
              <a:buFont typeface="Wingdings" pitchFamily="2" charset="2"/>
              <a:buChar char="q"/>
              <a:defRPr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Saudara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analis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bidang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bahan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diberi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tugas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menganalisa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kadar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makanan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kaleng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(corned beef)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berikut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378619">
              <a:buFont typeface="Wingdings" pitchFamily="2" charset="2"/>
              <a:buChar char="q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corned beef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dianalisa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15,125 g</a:t>
            </a:r>
          </a:p>
          <a:p>
            <a:pPr marL="378619">
              <a:buFont typeface="Wingdings" pitchFamily="2" charset="2"/>
              <a:buChar char="q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setelah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pengeringan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thermogravimetri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marL="378619">
              <a:buNone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25,525 g</a:t>
            </a:r>
          </a:p>
          <a:p>
            <a:pPr marL="378619">
              <a:buFont typeface="Wingdings" pitchFamily="2" charset="2"/>
              <a:buChar char="q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botol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kosong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22, 725 g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Hitunglah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  Kadar air corned beef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id-ID" sz="2400" dirty="0">
                <a:latin typeface="Calibri" panose="020F0502020204030204" pitchFamily="34" charset="0"/>
                <a:cs typeface="Calibri" panose="020F0502020204030204" pitchFamily="34" charset="0"/>
              </a:rPr>
              <a:t> dan (db)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4137BD1D-BACB-4530-B400-8A0FB28EF3A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1314450" y="400050"/>
            <a:ext cx="6457950" cy="4629150"/>
          </a:xfrm>
          <a:blipFill rotWithShape="1">
            <a:blip r:embed="rId2"/>
            <a:stretch>
              <a:fillRect t="-988"/>
            </a:stretch>
          </a:blipFill>
        </p:spPr>
        <p:txBody>
          <a:bodyPr/>
          <a:lstStyle/>
          <a:p>
            <a:pPr>
              <a:defRPr/>
            </a:pPr>
            <a:r>
              <a:rPr lang="id-ID">
                <a:noFill/>
              </a:rPr>
              <a:t> </a:t>
            </a:r>
          </a:p>
        </p:txBody>
      </p:sp>
    </p:spTree>
  </p:cSld>
  <p:clrMapOvr>
    <a:masterClrMapping/>
  </p:clrMapOvr>
  <p:transition spd="slow">
    <p:pull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21846" y="530725"/>
            <a:ext cx="3504997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altLang="en-US" dirty="0" err="1"/>
              <a:t>Gravimetri</a:t>
            </a:r>
            <a:r>
              <a:rPr lang="en-US" altLang="en-US" dirty="0"/>
              <a:t> : </a:t>
            </a:r>
            <a:br>
              <a:rPr lang="en-US" altLang="en-US" dirty="0"/>
            </a:br>
            <a:r>
              <a:rPr lang="en-US" altLang="en-US" dirty="0" err="1"/>
              <a:t>Metode</a:t>
            </a:r>
            <a:r>
              <a:rPr lang="en-US" altLang="en-US" dirty="0"/>
              <a:t> Oven </a:t>
            </a:r>
            <a:r>
              <a:rPr lang="en-US" altLang="en-US" dirty="0" err="1"/>
              <a:t>Vakum</a:t>
            </a:r>
            <a:endParaRPr lang="en-US" altLang="en-US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333622" y="861852"/>
            <a:ext cx="366457" cy="366436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520696" y="1649737"/>
            <a:ext cx="8307213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Prinsip</a:t>
            </a:r>
            <a:r>
              <a:rPr lang="en-US" altLang="en-US" b="1" dirty="0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:	</a:t>
            </a:r>
            <a:r>
              <a:rPr lang="en-US" altLang="en-US" b="1" dirty="0" err="1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sampel</a:t>
            </a:r>
            <a:r>
              <a:rPr lang="en-US" altLang="en-US" b="1" dirty="0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dikeringkan</a:t>
            </a:r>
            <a:r>
              <a:rPr lang="en-US" altLang="en-US" b="1" dirty="0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pada </a:t>
            </a:r>
            <a:r>
              <a:rPr lang="en-US" altLang="en-US" b="1" dirty="0" err="1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suhu</a:t>
            </a:r>
            <a:r>
              <a:rPr lang="en-US" altLang="en-US" b="1" dirty="0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rendah</a:t>
            </a:r>
            <a:r>
              <a:rPr lang="en-US" altLang="en-US" b="1" dirty="0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dengan</a:t>
            </a:r>
            <a:r>
              <a:rPr lang="en-US" altLang="en-US" b="1" dirty="0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tekanan</a:t>
            </a:r>
            <a:r>
              <a:rPr lang="en-US" altLang="en-US" b="1" dirty="0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di </a:t>
            </a:r>
            <a:r>
              <a:rPr lang="en-US" altLang="en-US" b="1" dirty="0" err="1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bawah</a:t>
            </a:r>
            <a:r>
              <a:rPr lang="en-US" altLang="en-US" b="1" dirty="0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1 </a:t>
            </a:r>
            <a:r>
              <a:rPr lang="en-US" altLang="en-US" b="1" dirty="0" err="1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atmosfer</a:t>
            </a:r>
            <a:endParaRPr lang="en-US" altLang="en-US" b="1" dirty="0">
              <a:solidFill>
                <a:srgbClr val="FF0000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>
              <a:buNone/>
            </a:pP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Digunakan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untuk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bahan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yang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mengandung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komponen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yang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mudah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rusak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pada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suhu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tinggi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(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bahan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yang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banyak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mengandung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gula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)</a:t>
            </a:r>
          </a:p>
          <a:p>
            <a:pPr>
              <a:buNone/>
            </a:pPr>
            <a:r>
              <a:rPr lang="en-US" altLang="en-US" b="1" u="sng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Kelebihan</a:t>
            </a:r>
            <a:r>
              <a:rPr lang="en-US" altLang="en-US" b="1" u="sng" dirty="0">
                <a:latin typeface="MS PMincho" panose="02020600040205080304" pitchFamily="18" charset="-128"/>
                <a:ea typeface="MS PMincho" panose="02020600040205080304" pitchFamily="18" charset="-128"/>
              </a:rPr>
              <a:t>:</a:t>
            </a:r>
          </a:p>
          <a:p>
            <a:pPr>
              <a:buFontTx/>
              <a:buNone/>
            </a:pP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pemanasan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pada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suhu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rendah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sehingga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mencegah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dekomposisi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sampel</a:t>
            </a:r>
            <a:endParaRPr lang="en-US" altLang="en-US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>
              <a:buNone/>
            </a:pPr>
            <a:r>
              <a:rPr lang="en-US" altLang="en-US" b="1" u="sng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Kekurangan</a:t>
            </a:r>
            <a:r>
              <a:rPr lang="en-US" altLang="en-US" b="1" u="sng" dirty="0">
                <a:latin typeface="MS PMincho" panose="02020600040205080304" pitchFamily="18" charset="-128"/>
                <a:ea typeface="MS PMincho" panose="02020600040205080304" pitchFamily="18" charset="-128"/>
              </a:rPr>
              <a:t>:</a:t>
            </a:r>
          </a:p>
          <a:p>
            <a:pPr>
              <a:buFontTx/>
              <a:buNone/>
            </a:pP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tidak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dapat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menganalisis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sampel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dalam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jumlah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banyak</a:t>
            </a:r>
            <a:endParaRPr lang="en-US" altLang="en-US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grpSp>
        <p:nvGrpSpPr>
          <p:cNvPr id="13" name="Shape 837"/>
          <p:cNvGrpSpPr/>
          <p:nvPr/>
        </p:nvGrpSpPr>
        <p:grpSpPr>
          <a:xfrm>
            <a:off x="7619999" y="211712"/>
            <a:ext cx="1207909" cy="1199399"/>
            <a:chOff x="5233525" y="4954450"/>
            <a:chExt cx="538275" cy="516350"/>
          </a:xfrm>
        </p:grpSpPr>
        <p:sp>
          <p:nvSpPr>
            <p:cNvPr id="14" name="Shape 838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952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Shape 839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952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Shape 84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952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Shape 841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952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Shape 84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952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Shape 843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Shape 844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952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Shape 845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952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Shape 846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Shape 847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Shape 848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952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330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21846" y="530725"/>
            <a:ext cx="3504997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altLang="en-US" dirty="0" err="1"/>
              <a:t>Metode</a:t>
            </a:r>
            <a:r>
              <a:rPr lang="en-US" altLang="en-US" dirty="0"/>
              <a:t> Oven </a:t>
            </a:r>
            <a:r>
              <a:rPr lang="en-US" altLang="en-US" dirty="0" err="1"/>
              <a:t>Vakum</a:t>
            </a:r>
            <a:r>
              <a:rPr lang="en-US" altLang="en-US" dirty="0"/>
              <a:t> : </a:t>
            </a:r>
            <a:r>
              <a:rPr lang="en-US" altLang="en-US" dirty="0" err="1"/>
              <a:t>Prosedur</a:t>
            </a:r>
            <a:endParaRPr lang="en-US" altLang="en-US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333622" y="861852"/>
            <a:ext cx="366457" cy="366436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496888" y="1597815"/>
            <a:ext cx="7696200" cy="2821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Wadah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dikeringkan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dalam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oven 105</a:t>
            </a:r>
            <a:r>
              <a:rPr lang="en-US" altLang="en-US" baseline="30000" dirty="0">
                <a:latin typeface="MS PMincho" panose="02020600040205080304" pitchFamily="18" charset="-128"/>
                <a:ea typeface="MS PMincho" panose="02020600040205080304" pitchFamily="18" charset="-128"/>
              </a:rPr>
              <a:t>o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C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selama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30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menit</a:t>
            </a:r>
            <a:endParaRPr lang="en-US" altLang="en-US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Dinginkan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dalam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desikator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dan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timbang</a:t>
            </a:r>
            <a:endParaRPr lang="en-US" altLang="en-US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Timbang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sampel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± 2-5 g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dalam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wadah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yang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telah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diketahui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beratnya</a:t>
            </a:r>
            <a:endParaRPr lang="en-US" altLang="en-US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Keringkan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dalam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oven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vakum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selama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6 jam,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suhu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60-70</a:t>
            </a:r>
            <a:r>
              <a:rPr lang="en-US" altLang="en-US" baseline="30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baseline="30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o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C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dengan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tekanan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± 25 mmHg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Lakukan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pengeringan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sampel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hingga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diperoleh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berat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konstan</a:t>
            </a:r>
            <a:endParaRPr lang="en-US" altLang="en-US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8147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207419" y="285750"/>
            <a:ext cx="502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0000"/>
                </a:solidFill>
                <a:latin typeface="Segoe UI" panose="020B0502040204020203" pitchFamily="34" charset="0"/>
              </a:rPr>
              <a:t>Diagram Fase Air (Cair – Uap – Padat)</a:t>
            </a:r>
          </a:p>
        </p:txBody>
      </p:sp>
      <p:sp>
        <p:nvSpPr>
          <p:cNvPr id="48131" name="Freeform 4"/>
          <p:cNvSpPr>
            <a:spLocks/>
          </p:cNvSpPr>
          <p:nvPr/>
        </p:nvSpPr>
        <p:spPr bwMode="auto">
          <a:xfrm>
            <a:off x="2381250" y="731044"/>
            <a:ext cx="857250" cy="3559969"/>
          </a:xfrm>
          <a:custGeom>
            <a:avLst/>
            <a:gdLst>
              <a:gd name="T0" fmla="*/ 0 w 720"/>
              <a:gd name="T1" fmla="*/ 0 h 2990"/>
              <a:gd name="T2" fmla="*/ 672 w 720"/>
              <a:gd name="T3" fmla="*/ 0 h 2990"/>
              <a:gd name="T4" fmla="*/ 720 w 720"/>
              <a:gd name="T5" fmla="*/ 2352 h 2990"/>
              <a:gd name="T6" fmla="*/ 11 w 720"/>
              <a:gd name="T7" fmla="*/ 2990 h 2990"/>
              <a:gd name="T8" fmla="*/ 0 w 720"/>
              <a:gd name="T9" fmla="*/ 0 h 29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2990"/>
              <a:gd name="T17" fmla="*/ 720 w 720"/>
              <a:gd name="T18" fmla="*/ 2990 h 29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2990">
                <a:moveTo>
                  <a:pt x="0" y="0"/>
                </a:moveTo>
                <a:lnTo>
                  <a:pt x="672" y="0"/>
                </a:lnTo>
                <a:lnTo>
                  <a:pt x="720" y="2352"/>
                </a:lnTo>
                <a:lnTo>
                  <a:pt x="11" y="2990"/>
                </a:lnTo>
                <a:lnTo>
                  <a:pt x="0" y="0"/>
                </a:lnTo>
                <a:close/>
              </a:path>
            </a:pathLst>
          </a:custGeom>
          <a:solidFill>
            <a:srgbClr val="66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id-ID" altLang="en-US" sz="210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228357" name="Freeform 5"/>
          <p:cNvSpPr>
            <a:spLocks/>
          </p:cNvSpPr>
          <p:nvPr/>
        </p:nvSpPr>
        <p:spPr bwMode="auto">
          <a:xfrm>
            <a:off x="2438400" y="731044"/>
            <a:ext cx="4629150" cy="3543300"/>
          </a:xfrm>
          <a:custGeom>
            <a:avLst/>
            <a:gdLst/>
            <a:ahLst/>
            <a:cxnLst>
              <a:cxn ang="0">
                <a:pos x="0" y="2928"/>
              </a:cxn>
              <a:cxn ang="0">
                <a:pos x="3888" y="2928"/>
              </a:cxn>
              <a:cxn ang="0">
                <a:pos x="3888" y="0"/>
              </a:cxn>
              <a:cxn ang="0">
                <a:pos x="3346" y="555"/>
              </a:cxn>
              <a:cxn ang="0">
                <a:pos x="2560" y="1214"/>
              </a:cxn>
              <a:cxn ang="0">
                <a:pos x="1737" y="1771"/>
              </a:cxn>
              <a:cxn ang="0">
                <a:pos x="1161" y="2091"/>
              </a:cxn>
              <a:cxn ang="0">
                <a:pos x="672" y="2304"/>
              </a:cxn>
              <a:cxn ang="0">
                <a:pos x="0" y="2928"/>
              </a:cxn>
            </a:cxnLst>
            <a:rect l="0" t="0" r="r" b="b"/>
            <a:pathLst>
              <a:path w="3888" h="2928">
                <a:moveTo>
                  <a:pt x="0" y="2928"/>
                </a:moveTo>
                <a:lnTo>
                  <a:pt x="3888" y="2928"/>
                </a:lnTo>
                <a:lnTo>
                  <a:pt x="3888" y="0"/>
                </a:lnTo>
                <a:lnTo>
                  <a:pt x="3346" y="555"/>
                </a:lnTo>
                <a:lnTo>
                  <a:pt x="2560" y="1214"/>
                </a:lnTo>
                <a:lnTo>
                  <a:pt x="1737" y="1771"/>
                </a:lnTo>
                <a:lnTo>
                  <a:pt x="1161" y="2091"/>
                </a:lnTo>
                <a:lnTo>
                  <a:pt x="672" y="2304"/>
                </a:lnTo>
                <a:lnTo>
                  <a:pt x="0" y="2928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d-ID" sz="1050"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228358" name="Freeform 6"/>
          <p:cNvSpPr>
            <a:spLocks/>
          </p:cNvSpPr>
          <p:nvPr/>
        </p:nvSpPr>
        <p:spPr bwMode="auto">
          <a:xfrm>
            <a:off x="3168253" y="731044"/>
            <a:ext cx="3918347" cy="2800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91" y="0"/>
              </a:cxn>
              <a:cxn ang="0">
                <a:pos x="2678" y="658"/>
              </a:cxn>
              <a:cxn ang="0">
                <a:pos x="1792" y="1380"/>
              </a:cxn>
              <a:cxn ang="0">
                <a:pos x="1051" y="1865"/>
              </a:cxn>
              <a:cxn ang="0">
                <a:pos x="594" y="2121"/>
              </a:cxn>
              <a:cxn ang="0">
                <a:pos x="59" y="2370"/>
              </a:cxn>
              <a:cxn ang="0">
                <a:pos x="0" y="0"/>
              </a:cxn>
            </a:cxnLst>
            <a:rect l="0" t="0" r="r" b="b"/>
            <a:pathLst>
              <a:path w="3291" h="2370">
                <a:moveTo>
                  <a:pt x="0" y="0"/>
                </a:moveTo>
                <a:lnTo>
                  <a:pt x="3291" y="0"/>
                </a:lnTo>
                <a:lnTo>
                  <a:pt x="2678" y="658"/>
                </a:lnTo>
                <a:lnTo>
                  <a:pt x="1792" y="1380"/>
                </a:lnTo>
                <a:lnTo>
                  <a:pt x="1051" y="1865"/>
                </a:lnTo>
                <a:lnTo>
                  <a:pt x="594" y="2121"/>
                </a:lnTo>
                <a:lnTo>
                  <a:pt x="59" y="2370"/>
                </a:lnTo>
                <a:lnTo>
                  <a:pt x="0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d-ID" sz="1050"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228359" name="Freeform 7"/>
          <p:cNvSpPr>
            <a:spLocks/>
          </p:cNvSpPr>
          <p:nvPr/>
        </p:nvSpPr>
        <p:spPr bwMode="auto">
          <a:xfrm>
            <a:off x="3238500" y="938213"/>
            <a:ext cx="3663554" cy="2593181"/>
          </a:xfrm>
          <a:custGeom>
            <a:avLst/>
            <a:gdLst/>
            <a:ahLst/>
            <a:cxnLst>
              <a:cxn ang="0">
                <a:pos x="0" y="2178"/>
              </a:cxn>
              <a:cxn ang="0">
                <a:pos x="498" y="1946"/>
              </a:cxn>
              <a:cxn ang="0">
                <a:pos x="955" y="1690"/>
              </a:cxn>
              <a:cxn ang="0">
                <a:pos x="1495" y="1351"/>
              </a:cxn>
              <a:cxn ang="0">
                <a:pos x="1787" y="1150"/>
              </a:cxn>
              <a:cxn ang="0">
                <a:pos x="2555" y="519"/>
              </a:cxn>
              <a:cxn ang="0">
                <a:pos x="3077" y="0"/>
              </a:cxn>
            </a:cxnLst>
            <a:rect l="0" t="0" r="r" b="b"/>
            <a:pathLst>
              <a:path w="3077" h="2178">
                <a:moveTo>
                  <a:pt x="0" y="2178"/>
                </a:moveTo>
                <a:cubicBezTo>
                  <a:pt x="83" y="2139"/>
                  <a:pt x="339" y="2027"/>
                  <a:pt x="498" y="1946"/>
                </a:cubicBezTo>
                <a:cubicBezTo>
                  <a:pt x="657" y="1865"/>
                  <a:pt x="789" y="1789"/>
                  <a:pt x="955" y="1690"/>
                </a:cubicBezTo>
                <a:cubicBezTo>
                  <a:pt x="1121" y="1591"/>
                  <a:pt x="1356" y="1441"/>
                  <a:pt x="1495" y="1351"/>
                </a:cubicBezTo>
                <a:cubicBezTo>
                  <a:pt x="1634" y="1261"/>
                  <a:pt x="1610" y="1289"/>
                  <a:pt x="1787" y="1150"/>
                </a:cubicBezTo>
                <a:cubicBezTo>
                  <a:pt x="1964" y="1011"/>
                  <a:pt x="2340" y="711"/>
                  <a:pt x="2555" y="519"/>
                </a:cubicBezTo>
                <a:cubicBezTo>
                  <a:pt x="2770" y="327"/>
                  <a:pt x="2968" y="108"/>
                  <a:pt x="3077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d-ID" sz="1050"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48135" name="Freeform 8"/>
          <p:cNvSpPr>
            <a:spLocks/>
          </p:cNvSpPr>
          <p:nvPr/>
        </p:nvSpPr>
        <p:spPr bwMode="auto">
          <a:xfrm>
            <a:off x="2416969" y="3531394"/>
            <a:ext cx="821531" cy="736997"/>
          </a:xfrm>
          <a:custGeom>
            <a:avLst/>
            <a:gdLst>
              <a:gd name="T0" fmla="*/ 0 w 690"/>
              <a:gd name="T1" fmla="*/ 619 h 619"/>
              <a:gd name="T2" fmla="*/ 365 w 690"/>
              <a:gd name="T3" fmla="*/ 299 h 619"/>
              <a:gd name="T4" fmla="*/ 690 w 690"/>
              <a:gd name="T5" fmla="*/ 0 h 619"/>
              <a:gd name="T6" fmla="*/ 0 60000 65536"/>
              <a:gd name="T7" fmla="*/ 0 60000 65536"/>
              <a:gd name="T8" fmla="*/ 0 60000 65536"/>
              <a:gd name="T9" fmla="*/ 0 w 690"/>
              <a:gd name="T10" fmla="*/ 0 h 619"/>
              <a:gd name="T11" fmla="*/ 690 w 690"/>
              <a:gd name="T12" fmla="*/ 619 h 6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0" h="619">
                <a:moveTo>
                  <a:pt x="0" y="619"/>
                </a:moveTo>
                <a:cubicBezTo>
                  <a:pt x="61" y="566"/>
                  <a:pt x="250" y="402"/>
                  <a:pt x="365" y="299"/>
                </a:cubicBezTo>
                <a:cubicBezTo>
                  <a:pt x="480" y="196"/>
                  <a:pt x="622" y="62"/>
                  <a:pt x="690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id-ID" altLang="en-US" sz="210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>
            <a:off x="3202781" y="1931194"/>
            <a:ext cx="0" cy="234315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28362" name="Rectangle 10"/>
          <p:cNvSpPr>
            <a:spLocks noChangeArrowheads="1"/>
          </p:cNvSpPr>
          <p:nvPr/>
        </p:nvSpPr>
        <p:spPr bwMode="auto">
          <a:xfrm>
            <a:off x="2381250" y="731044"/>
            <a:ext cx="4686300" cy="35433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1050"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228363" name="Freeform 11"/>
          <p:cNvSpPr>
            <a:spLocks/>
          </p:cNvSpPr>
          <p:nvPr/>
        </p:nvSpPr>
        <p:spPr bwMode="auto">
          <a:xfrm>
            <a:off x="3181350" y="1073944"/>
            <a:ext cx="57150" cy="2457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2064"/>
              </a:cxn>
            </a:cxnLst>
            <a:rect l="0" t="0" r="r" b="b"/>
            <a:pathLst>
              <a:path w="48" h="2064">
                <a:moveTo>
                  <a:pt x="0" y="0"/>
                </a:moveTo>
                <a:cubicBezTo>
                  <a:pt x="20" y="856"/>
                  <a:pt x="40" y="1712"/>
                  <a:pt x="48" y="2064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d-ID" sz="1050"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>
            <a:off x="2381250" y="1931194"/>
            <a:ext cx="3429000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48140" name="Line 13"/>
          <p:cNvSpPr>
            <a:spLocks noChangeShapeType="1"/>
          </p:cNvSpPr>
          <p:nvPr/>
        </p:nvSpPr>
        <p:spPr bwMode="auto">
          <a:xfrm flipH="1">
            <a:off x="5810250" y="1931194"/>
            <a:ext cx="0" cy="234315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48141" name="Text Box 14"/>
          <p:cNvSpPr txBox="1">
            <a:spLocks noChangeArrowheads="1"/>
          </p:cNvSpPr>
          <p:nvPr/>
        </p:nvSpPr>
        <p:spPr bwMode="auto">
          <a:xfrm>
            <a:off x="3752850" y="4274344"/>
            <a:ext cx="17716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b="1">
                <a:solidFill>
                  <a:schemeClr val="tx1"/>
                </a:solidFill>
                <a:latin typeface="Segoe UI" panose="020B0502040204020203" pitchFamily="34" charset="0"/>
              </a:rPr>
              <a:t>Suhu (</a:t>
            </a:r>
            <a:r>
              <a:rPr lang="en-US" altLang="en-US" sz="1500" b="1" baseline="30000">
                <a:solidFill>
                  <a:schemeClr val="tx1"/>
                </a:solidFill>
                <a:latin typeface="Segoe UI" panose="020B0502040204020203" pitchFamily="34" charset="0"/>
              </a:rPr>
              <a:t>o</a:t>
            </a:r>
            <a:r>
              <a:rPr lang="en-US" altLang="en-US" sz="1500" b="1">
                <a:solidFill>
                  <a:schemeClr val="tx1"/>
                </a:solidFill>
                <a:latin typeface="Segoe UI" panose="020B0502040204020203" pitchFamily="34" charset="0"/>
              </a:rPr>
              <a:t>C)</a:t>
            </a:r>
          </a:p>
        </p:txBody>
      </p:sp>
      <p:sp>
        <p:nvSpPr>
          <p:cNvPr id="48142" name="Text Box 15"/>
          <p:cNvSpPr txBox="1">
            <a:spLocks noChangeArrowheads="1"/>
          </p:cNvSpPr>
          <p:nvPr/>
        </p:nvSpPr>
        <p:spPr bwMode="auto">
          <a:xfrm>
            <a:off x="5497116" y="4274344"/>
            <a:ext cx="5869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b="1">
                <a:solidFill>
                  <a:schemeClr val="tx1"/>
                </a:solidFill>
                <a:latin typeface="Segoe UI" panose="020B0502040204020203" pitchFamily="34" charset="0"/>
              </a:rPr>
              <a:t>100 (Td)</a:t>
            </a:r>
          </a:p>
        </p:txBody>
      </p:sp>
      <p:sp>
        <p:nvSpPr>
          <p:cNvPr id="48143" name="Text Box 16"/>
          <p:cNvSpPr txBox="1">
            <a:spLocks noChangeArrowheads="1"/>
          </p:cNvSpPr>
          <p:nvPr/>
        </p:nvSpPr>
        <p:spPr bwMode="auto">
          <a:xfrm>
            <a:off x="2938462" y="4274344"/>
            <a:ext cx="6131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b="1" dirty="0">
                <a:solidFill>
                  <a:schemeClr val="tx1"/>
                </a:solidFill>
                <a:latin typeface="Segoe UI" panose="020B0502040204020203" pitchFamily="34" charset="0"/>
              </a:rPr>
              <a:t>0 (Tb)</a:t>
            </a:r>
          </a:p>
        </p:txBody>
      </p:sp>
      <p:sp>
        <p:nvSpPr>
          <p:cNvPr id="48144" name="Text Box 17"/>
          <p:cNvSpPr txBox="1">
            <a:spLocks noChangeArrowheads="1"/>
          </p:cNvSpPr>
          <p:nvPr/>
        </p:nvSpPr>
        <p:spPr bwMode="auto">
          <a:xfrm rot="16200000">
            <a:off x="1558529" y="2569711"/>
            <a:ext cx="10287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500" b="1" dirty="0" err="1">
                <a:solidFill>
                  <a:schemeClr val="tx1"/>
                </a:solidFill>
                <a:latin typeface="Segoe UI" panose="020B0502040204020203" pitchFamily="34" charset="0"/>
              </a:rPr>
              <a:t>Tekanan</a:t>
            </a:r>
            <a:endParaRPr lang="en-US" altLang="en-US" sz="1500" b="1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228370" name="Line 18"/>
          <p:cNvSpPr>
            <a:spLocks noChangeShapeType="1"/>
          </p:cNvSpPr>
          <p:nvPr/>
        </p:nvSpPr>
        <p:spPr bwMode="auto">
          <a:xfrm>
            <a:off x="2952750" y="1359694"/>
            <a:ext cx="5143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id-ID" sz="1050"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48146" name="Line 19"/>
          <p:cNvSpPr>
            <a:spLocks noChangeShapeType="1"/>
          </p:cNvSpPr>
          <p:nvPr/>
        </p:nvSpPr>
        <p:spPr bwMode="auto">
          <a:xfrm rot="10800000" flipV="1">
            <a:off x="2927747" y="1473994"/>
            <a:ext cx="5143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28372" name="Line 20"/>
          <p:cNvSpPr>
            <a:spLocks noChangeShapeType="1"/>
          </p:cNvSpPr>
          <p:nvPr/>
        </p:nvSpPr>
        <p:spPr bwMode="auto">
          <a:xfrm>
            <a:off x="6235304" y="1359694"/>
            <a:ext cx="5143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id-ID" sz="1050"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48148" name="Line 21"/>
          <p:cNvSpPr>
            <a:spLocks noChangeShapeType="1"/>
          </p:cNvSpPr>
          <p:nvPr/>
        </p:nvSpPr>
        <p:spPr bwMode="auto">
          <a:xfrm rot="10800000" flipV="1">
            <a:off x="6210300" y="1473994"/>
            <a:ext cx="5143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48149" name="Text Box 22"/>
          <p:cNvSpPr txBox="1">
            <a:spLocks noChangeArrowheads="1"/>
          </p:cNvSpPr>
          <p:nvPr/>
        </p:nvSpPr>
        <p:spPr bwMode="auto">
          <a:xfrm>
            <a:off x="4953000" y="1188244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  <a:latin typeface="Segoe UI" panose="020B0502040204020203" pitchFamily="34" charset="0"/>
              </a:rPr>
              <a:t>Mendidih Kondensasi</a:t>
            </a:r>
          </a:p>
        </p:txBody>
      </p:sp>
      <p:sp>
        <p:nvSpPr>
          <p:cNvPr id="48150" name="Text Box 23"/>
          <p:cNvSpPr txBox="1">
            <a:spLocks noChangeArrowheads="1"/>
          </p:cNvSpPr>
          <p:nvPr/>
        </p:nvSpPr>
        <p:spPr bwMode="auto">
          <a:xfrm>
            <a:off x="3409950" y="1188244"/>
            <a:ext cx="1143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 err="1">
                <a:solidFill>
                  <a:schemeClr val="bg1"/>
                </a:solidFill>
                <a:latin typeface="Segoe UI" panose="020B0502040204020203" pitchFamily="34" charset="0"/>
              </a:rPr>
              <a:t>Titik</a:t>
            </a:r>
            <a:r>
              <a:rPr lang="en-US" altLang="en-US" sz="120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Segoe UI" panose="020B0502040204020203" pitchFamily="34" charset="0"/>
              </a:rPr>
              <a:t>Beku</a:t>
            </a:r>
            <a:endParaRPr lang="en-US" altLang="en-US" sz="1200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48151" name="Line 24"/>
          <p:cNvSpPr>
            <a:spLocks noChangeShapeType="1"/>
          </p:cNvSpPr>
          <p:nvPr/>
        </p:nvSpPr>
        <p:spPr bwMode="auto">
          <a:xfrm>
            <a:off x="2952750" y="3474244"/>
            <a:ext cx="285750" cy="571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48152" name="Text Box 25"/>
          <p:cNvSpPr txBox="1">
            <a:spLocks noChangeArrowheads="1"/>
          </p:cNvSpPr>
          <p:nvPr/>
        </p:nvSpPr>
        <p:spPr bwMode="auto">
          <a:xfrm>
            <a:off x="2438400" y="3245644"/>
            <a:ext cx="628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  <a:latin typeface="Segoe UI" panose="020B0502040204020203" pitchFamily="34" charset="0"/>
              </a:rPr>
              <a:t>Triple point</a:t>
            </a:r>
          </a:p>
        </p:txBody>
      </p:sp>
      <p:sp>
        <p:nvSpPr>
          <p:cNvPr id="48153" name="Line 26"/>
          <p:cNvSpPr>
            <a:spLocks noChangeShapeType="1"/>
          </p:cNvSpPr>
          <p:nvPr/>
        </p:nvSpPr>
        <p:spPr bwMode="auto">
          <a:xfrm>
            <a:off x="2609850" y="3874294"/>
            <a:ext cx="5143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48154" name="Line 27"/>
          <p:cNvSpPr>
            <a:spLocks noChangeShapeType="1"/>
          </p:cNvSpPr>
          <p:nvPr/>
        </p:nvSpPr>
        <p:spPr bwMode="auto">
          <a:xfrm rot="10800000" flipV="1">
            <a:off x="2584847" y="3988594"/>
            <a:ext cx="5143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48155" name="Text Box 28"/>
          <p:cNvSpPr txBox="1">
            <a:spLocks noChangeArrowheads="1"/>
          </p:cNvSpPr>
          <p:nvPr/>
        </p:nvSpPr>
        <p:spPr bwMode="auto">
          <a:xfrm>
            <a:off x="3067050" y="3681413"/>
            <a:ext cx="1028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  <a:latin typeface="Segoe UI" panose="020B0502040204020203" pitchFamily="34" charset="0"/>
              </a:rPr>
              <a:t>Sublimasi Deposisi</a:t>
            </a:r>
          </a:p>
        </p:txBody>
      </p:sp>
      <p:sp>
        <p:nvSpPr>
          <p:cNvPr id="48156" name="Text Box 29"/>
          <p:cNvSpPr txBox="1">
            <a:spLocks noChangeArrowheads="1"/>
          </p:cNvSpPr>
          <p:nvPr/>
        </p:nvSpPr>
        <p:spPr bwMode="auto">
          <a:xfrm>
            <a:off x="3238500" y="3359944"/>
            <a:ext cx="7429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50">
                <a:solidFill>
                  <a:schemeClr val="bg1"/>
                </a:solidFill>
                <a:latin typeface="Segoe UI" panose="020B0502040204020203" pitchFamily="34" charset="0"/>
              </a:rPr>
              <a:t>0.0098</a:t>
            </a:r>
            <a:r>
              <a:rPr lang="en-US" altLang="en-US" sz="1050" baseline="30000">
                <a:solidFill>
                  <a:schemeClr val="bg1"/>
                </a:solidFill>
                <a:latin typeface="Segoe UI" panose="020B0502040204020203" pitchFamily="34" charset="0"/>
              </a:rPr>
              <a:t>o</a:t>
            </a:r>
            <a:r>
              <a:rPr lang="en-US" altLang="en-US" sz="1050">
                <a:solidFill>
                  <a:schemeClr val="bg1"/>
                </a:solidFill>
                <a:latin typeface="Segoe UI" panose="020B0502040204020203" pitchFamily="34" charset="0"/>
              </a:rPr>
              <a:t>C 4.6 Torr</a:t>
            </a:r>
          </a:p>
        </p:txBody>
      </p:sp>
      <p:sp>
        <p:nvSpPr>
          <p:cNvPr id="48157" name="Text Box 30"/>
          <p:cNvSpPr txBox="1">
            <a:spLocks noChangeArrowheads="1"/>
          </p:cNvSpPr>
          <p:nvPr/>
        </p:nvSpPr>
        <p:spPr bwMode="auto">
          <a:xfrm>
            <a:off x="5867400" y="2159794"/>
            <a:ext cx="571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bg1"/>
                </a:solidFill>
                <a:latin typeface="Segoe UI" panose="020B0502040204020203" pitchFamily="34" charset="0"/>
              </a:rPr>
              <a:t>Gas</a:t>
            </a:r>
          </a:p>
        </p:txBody>
      </p:sp>
      <p:sp>
        <p:nvSpPr>
          <p:cNvPr id="48158" name="Text Box 31"/>
          <p:cNvSpPr txBox="1">
            <a:spLocks noChangeArrowheads="1"/>
          </p:cNvSpPr>
          <p:nvPr/>
        </p:nvSpPr>
        <p:spPr bwMode="auto">
          <a:xfrm>
            <a:off x="4438650" y="2102644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bg1"/>
                </a:solidFill>
                <a:latin typeface="Segoe UI" panose="020B0502040204020203" pitchFamily="34" charset="0"/>
              </a:rPr>
              <a:t>Cair</a:t>
            </a:r>
          </a:p>
        </p:txBody>
      </p:sp>
      <p:sp>
        <p:nvSpPr>
          <p:cNvPr id="48159" name="Text Box 32"/>
          <p:cNvSpPr txBox="1">
            <a:spLocks noChangeArrowheads="1"/>
          </p:cNvSpPr>
          <p:nvPr/>
        </p:nvSpPr>
        <p:spPr bwMode="auto">
          <a:xfrm>
            <a:off x="2400300" y="2536031"/>
            <a:ext cx="781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bg1"/>
                </a:solidFill>
                <a:latin typeface="Segoe UI" panose="020B0502040204020203" pitchFamily="34" charset="0"/>
              </a:rPr>
              <a:t>Padat</a:t>
            </a:r>
          </a:p>
        </p:txBody>
      </p:sp>
      <p:sp>
        <p:nvSpPr>
          <p:cNvPr id="48160" name="Text Box 33"/>
          <p:cNvSpPr txBox="1">
            <a:spLocks noChangeArrowheads="1"/>
          </p:cNvSpPr>
          <p:nvPr/>
        </p:nvSpPr>
        <p:spPr bwMode="auto">
          <a:xfrm>
            <a:off x="1695450" y="1813560"/>
            <a:ext cx="6286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b="1" dirty="0">
                <a:solidFill>
                  <a:schemeClr val="tx1"/>
                </a:solidFill>
                <a:latin typeface="Segoe UI" panose="020B0502040204020203" pitchFamily="34" charset="0"/>
              </a:rPr>
              <a:t>1 </a:t>
            </a:r>
            <a:r>
              <a:rPr lang="en-US" altLang="en-US" sz="1500" b="1" dirty="0" err="1">
                <a:solidFill>
                  <a:schemeClr val="tx1"/>
                </a:solidFill>
                <a:latin typeface="Segoe UI" panose="020B0502040204020203" pitchFamily="34" charset="0"/>
              </a:rPr>
              <a:t>atm</a:t>
            </a:r>
            <a:endParaRPr lang="en-US" altLang="en-US" sz="1500" b="1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48161" name="Text Box 34"/>
          <p:cNvSpPr txBox="1">
            <a:spLocks noChangeArrowheads="1"/>
          </p:cNvSpPr>
          <p:nvPr/>
        </p:nvSpPr>
        <p:spPr bwMode="auto">
          <a:xfrm>
            <a:off x="6153150" y="731044"/>
            <a:ext cx="62865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50">
                <a:solidFill>
                  <a:schemeClr val="bg1"/>
                </a:solidFill>
                <a:latin typeface="Segoe UI" panose="020B0502040204020203" pitchFamily="34" charset="0"/>
              </a:rPr>
              <a:t>375</a:t>
            </a:r>
            <a:r>
              <a:rPr lang="en-US" altLang="en-US" sz="1050" baseline="30000">
                <a:solidFill>
                  <a:schemeClr val="bg1"/>
                </a:solidFill>
                <a:latin typeface="Segoe UI" panose="020B0502040204020203" pitchFamily="34" charset="0"/>
              </a:rPr>
              <a:t>o</a:t>
            </a:r>
            <a:r>
              <a:rPr lang="en-US" altLang="en-US" sz="1050">
                <a:solidFill>
                  <a:schemeClr val="bg1"/>
                </a:solidFill>
                <a:latin typeface="Segoe UI" panose="020B0502040204020203" pitchFamily="34" charset="0"/>
              </a:rPr>
              <a:t>C 218 atm</a:t>
            </a:r>
          </a:p>
        </p:txBody>
      </p:sp>
    </p:spTree>
    <p:extLst>
      <p:ext uri="{BB962C8B-B14F-4D97-AF65-F5344CB8AC3E}">
        <p14:creationId xmlns:p14="http://schemas.microsoft.com/office/powerpoint/2010/main" val="403203191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6807199" y="740305"/>
            <a:ext cx="2150533" cy="3572051"/>
            <a:chOff x="4272" y="1335"/>
            <a:chExt cx="1488" cy="2697"/>
          </a:xfrm>
        </p:grpSpPr>
        <p:pic>
          <p:nvPicPr>
            <p:cNvPr id="17" name="Picture 5" descr="wat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335"/>
              <a:ext cx="1488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6" descr="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469"/>
              <a:ext cx="1488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altLang="en-US" dirty="0" err="1"/>
              <a:t>Molekul</a:t>
            </a:r>
            <a:r>
              <a:rPr lang="en-US" altLang="en-US" dirty="0"/>
              <a:t> Air</a:t>
            </a:r>
          </a:p>
        </p:txBody>
      </p:sp>
      <p:grpSp>
        <p:nvGrpSpPr>
          <p:cNvPr id="112" name="Shape 112"/>
          <p:cNvGrpSpPr/>
          <p:nvPr/>
        </p:nvGrpSpPr>
        <p:grpSpPr>
          <a:xfrm>
            <a:off x="333622" y="861852"/>
            <a:ext cx="366457" cy="366436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34562" y="1828800"/>
            <a:ext cx="6449484" cy="331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Rumus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molekul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: H</a:t>
            </a:r>
            <a:r>
              <a:rPr lang="en-US" altLang="en-US" sz="21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</a:p>
          <a:p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Atom H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O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dihubungkan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ikatan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kovalen</a:t>
            </a:r>
            <a:endParaRPr lang="en-US" alt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Bersifat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polar: </a:t>
            </a:r>
          </a:p>
          <a:p>
            <a:pPr marL="225425" lvl="1"/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H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cenderung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bermuatan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positif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</a:t>
            </a:r>
            <a:r>
              <a:rPr lang="en-US" altLang="en-US" sz="2100" baseline="30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+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)</a:t>
            </a:r>
          </a:p>
          <a:p>
            <a:pPr marL="225425" lvl="1"/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cenderung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bermuatan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negatif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</a:t>
            </a:r>
            <a:r>
              <a:rPr lang="en-US" altLang="en-US" sz="2100" baseline="30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-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8412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11" y="914400"/>
            <a:ext cx="6074569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1507331" y="197644"/>
            <a:ext cx="5782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Segoe UI" panose="020B0502040204020203" pitchFamily="34" charset="0"/>
              </a:rPr>
              <a:t>Proses </a:t>
            </a:r>
            <a:r>
              <a:rPr lang="en-US" altLang="en-US" sz="2400" b="1" dirty="0" err="1">
                <a:solidFill>
                  <a:srgbClr val="FF0000"/>
                </a:solidFill>
                <a:latin typeface="Segoe UI" panose="020B0502040204020203" pitchFamily="34" charset="0"/>
              </a:rPr>
              <a:t>Pengeringan</a:t>
            </a:r>
            <a:r>
              <a:rPr lang="en-US" altLang="en-US" sz="2400" b="1" dirty="0">
                <a:solidFill>
                  <a:srgbClr val="FF0000"/>
                </a:solidFill>
                <a:latin typeface="Segoe UI" panose="020B0502040204020203" pitchFamily="34" charset="0"/>
              </a:rPr>
              <a:t> di </a:t>
            </a:r>
            <a:r>
              <a:rPr lang="en-US" altLang="en-US" sz="2400" b="1" dirty="0" err="1">
                <a:solidFill>
                  <a:srgbClr val="FF0000"/>
                </a:solidFill>
                <a:latin typeface="Segoe UI" panose="020B0502040204020203" pitchFamily="34" charset="0"/>
              </a:rPr>
              <a:t>Industri</a:t>
            </a:r>
            <a:r>
              <a:rPr lang="en-US" altLang="en-US" sz="2400" b="1" dirty="0">
                <a:solidFill>
                  <a:srgbClr val="FF0000"/>
                </a:solidFill>
                <a:latin typeface="Segoe UI" panose="020B0502040204020203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Segoe UI" panose="020B0502040204020203" pitchFamily="34" charset="0"/>
              </a:rPr>
              <a:t>Pangan</a:t>
            </a:r>
            <a:endParaRPr lang="en-US" altLang="en-US" sz="2400" b="1" dirty="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1771651" y="914400"/>
            <a:ext cx="370879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en-US" sz="330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746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3628177" y="149186"/>
            <a:ext cx="5391645" cy="70832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/>
              <a:t>Metode Destilasi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0" y="744624"/>
            <a:ext cx="3471299" cy="381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628177" y="744624"/>
            <a:ext cx="4800600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Metode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ini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digunakan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untuk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menentukan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kandungan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air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pada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bahan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pangan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yang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memiliki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komponen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volatil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cukup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tinggi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seperti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bawang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merah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,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bawang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putih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,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cengkeh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,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bunga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melati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,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dan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lain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sebagainya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.</a:t>
            </a:r>
          </a:p>
          <a:p>
            <a:pPr>
              <a:lnSpc>
                <a:spcPct val="80000"/>
              </a:lnSpc>
            </a:pPr>
            <a:endParaRPr lang="en-US" altLang="en-US" sz="2000" b="0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Penentuan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kadar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air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dilakukan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dengan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melalukan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proses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distilasi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dengan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bantuan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pelarut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tertentu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: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punya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titik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didih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yang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lebih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tinggi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dari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air,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memiliki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densitas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yang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lebih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rendah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dari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densitas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air,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tidak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mudah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larut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/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bercampur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dengan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air.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Contoh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: toluene, </a:t>
            </a:r>
            <a:r>
              <a:rPr lang="en-US" altLang="en-US" sz="2000" b="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xylol</a:t>
            </a:r>
            <a:r>
              <a:rPr lang="en-US" altLang="en-US" sz="2000" b="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, heptane </a:t>
            </a:r>
          </a:p>
          <a:p>
            <a:pPr>
              <a:lnSpc>
                <a:spcPct val="80000"/>
              </a:lnSpc>
            </a:pPr>
            <a:endParaRPr lang="en-US" altLang="en-US" sz="2000" b="0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3116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altLang="en-US" dirty="0" err="1"/>
              <a:t>Metode</a:t>
            </a:r>
            <a:r>
              <a:rPr lang="en-US" altLang="en-US" dirty="0"/>
              <a:t> </a:t>
            </a:r>
            <a:r>
              <a:rPr lang="en-US" altLang="en-US" dirty="0" err="1"/>
              <a:t>Destilasi</a:t>
            </a:r>
            <a:endParaRPr lang="en-US" altLang="en-US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333622" y="861852"/>
            <a:ext cx="366457" cy="366436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564610" y="1603152"/>
            <a:ext cx="85793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Kelebihan</a:t>
            </a:r>
            <a:r>
              <a:rPr lang="en-US" sz="2000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distilasi</a:t>
            </a:r>
            <a:r>
              <a:rPr 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dengan</a:t>
            </a:r>
            <a:r>
              <a:rPr 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memanaskan</a:t>
            </a:r>
            <a:r>
              <a:rPr 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cairan</a:t>
            </a:r>
            <a:r>
              <a:rPr 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sangat</a:t>
            </a:r>
            <a:r>
              <a:rPr 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efektif</a:t>
            </a:r>
            <a:r>
              <a:rPr 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dalam</a:t>
            </a:r>
            <a:r>
              <a:rPr 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transfer </a:t>
            </a:r>
            <a:r>
              <a:rPr 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panas</a:t>
            </a:r>
            <a:endParaRPr lang="en-US" sz="20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penghilangan</a:t>
            </a:r>
            <a:r>
              <a:rPr 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air </a:t>
            </a:r>
            <a:r>
              <a:rPr 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lebih</a:t>
            </a:r>
            <a:r>
              <a:rPr 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cepat</a:t>
            </a:r>
            <a:endParaRPr lang="en-US" sz="20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kerusakan</a:t>
            </a:r>
            <a:r>
              <a:rPr 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oksidasi</a:t>
            </a:r>
            <a:r>
              <a:rPr 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lebih</a:t>
            </a:r>
            <a:r>
              <a:rPr 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rendah</a:t>
            </a:r>
            <a:endParaRPr lang="en-US" sz="20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r>
              <a:rPr lang="en-US" altLang="en-US" sz="2000" b="1" dirty="0" err="1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Prinsip</a:t>
            </a:r>
            <a:r>
              <a:rPr lang="en-US" altLang="en-US" sz="2000" b="1" dirty="0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Air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dalam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bahan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disuling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dengan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menggunakan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pelarut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organik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BJ air &gt; BJ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pelarut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organik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,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sehingga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air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ada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di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lapisan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bawah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dan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bisa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dibaca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volumenya</a:t>
            </a:r>
            <a:endParaRPr lang="en-US" altLang="en-US" sz="20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Titik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didih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air &lt;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titik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didih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pelarut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organik</a:t>
            </a:r>
            <a:endParaRPr lang="en-US" altLang="en-US" sz="20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Pelarut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organik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(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toluen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,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benzena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dan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xylene)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tdk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dapat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bercampur</a:t>
            </a:r>
            <a:r>
              <a:rPr lang="en-US" altLang="en-US" sz="2000" dirty="0">
                <a:latin typeface="MS PMincho" panose="02020600040205080304" pitchFamily="18" charset="-128"/>
                <a:ea typeface="MS PMincho" panose="02020600040205080304" pitchFamily="18" charset="-128"/>
              </a:rPr>
              <a:t> dg air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4598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altLang="en-US" dirty="0" err="1"/>
              <a:t>Metode</a:t>
            </a:r>
            <a:r>
              <a:rPr lang="en-US" altLang="en-US" dirty="0"/>
              <a:t> </a:t>
            </a:r>
            <a:r>
              <a:rPr lang="en-US" altLang="en-US" dirty="0" err="1"/>
              <a:t>Destilasi</a:t>
            </a:r>
            <a:endParaRPr lang="en-US" altLang="en-US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333622" y="861852"/>
            <a:ext cx="366457" cy="366436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1" name="Picture 10" descr="Deanst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93782"/>
            <a:ext cx="27940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3602_s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124" y="1757990"/>
            <a:ext cx="1752600" cy="2488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170699" y="4445247"/>
            <a:ext cx="3385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Labu</a:t>
            </a:r>
            <a:r>
              <a:rPr lang="en-US" altLang="en-US" sz="2800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 Sterling-Bidwell</a:t>
            </a:r>
            <a:endParaRPr lang="en-US" sz="2800" b="1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2856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altLang="en-US" dirty="0" err="1"/>
              <a:t>Metode</a:t>
            </a:r>
            <a:r>
              <a:rPr lang="en-US" altLang="en-US" dirty="0"/>
              <a:t> </a:t>
            </a:r>
            <a:r>
              <a:rPr lang="en-US" altLang="en-US" dirty="0" err="1"/>
              <a:t>Destilasi</a:t>
            </a:r>
            <a:endParaRPr lang="en-US" altLang="en-US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333622" y="861852"/>
            <a:ext cx="366457" cy="366436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685800" y="1828800"/>
            <a:ext cx="7696200" cy="18965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Labu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didih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diisi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sampel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(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misalnya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timbang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3-4 g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sampel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(W))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Isi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labu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dengan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solvent (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toluen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, n-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hexan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Hubungkan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labu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Sterling-Bidwell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dengan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kondenser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dan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labu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didih</a:t>
            </a:r>
            <a:endParaRPr lang="en-US" altLang="en-US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Lakukan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destilasi</a:t>
            </a:r>
            <a:endParaRPr lang="en-US" altLang="en-US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Baca </a:t>
            </a:r>
            <a:r>
              <a:rPr lang="en-US" alt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jumlah</a:t>
            </a:r>
            <a:r>
              <a:rPr lang="en-US" alt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ml air (V)</a:t>
            </a:r>
          </a:p>
        </p:txBody>
      </p:sp>
      <p:pic>
        <p:nvPicPr>
          <p:cNvPr id="14" name="Picture 4" descr="Labu Sterling Bidwell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" t="2386" r="12772" b="2218"/>
          <a:stretch/>
        </p:blipFill>
        <p:spPr>
          <a:xfrm>
            <a:off x="4354824" y="3102885"/>
            <a:ext cx="1188020" cy="1783646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3670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3628177" y="149186"/>
            <a:ext cx="5391645" cy="70832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/>
              <a:t>Metode Kimia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0" y="503350"/>
            <a:ext cx="3471299" cy="381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28177" y="1041099"/>
            <a:ext cx="5391645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100000"/>
              <a:buFont typeface="Nixie One"/>
              <a:buNone/>
              <a:defRPr sz="1800" b="1" i="0" u="none" strike="noStrike" cap="none">
                <a:solidFill>
                  <a:srgbClr val="94BF6E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000" dirty="0" err="1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Metode</a:t>
            </a:r>
            <a:r>
              <a:rPr lang="en-US" sz="2000" dirty="0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penentuan</a:t>
            </a:r>
            <a:r>
              <a:rPr lang="en-US" sz="2000" dirty="0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kadar</a:t>
            </a:r>
            <a:r>
              <a:rPr lang="en-US" sz="2000" dirty="0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air </a:t>
            </a:r>
            <a:r>
              <a:rPr lang="en-US" sz="2000" dirty="0" err="1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dengan</a:t>
            </a:r>
            <a:r>
              <a:rPr lang="en-US" sz="2000" dirty="0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metode</a:t>
            </a:r>
            <a:r>
              <a:rPr lang="en-US" sz="2000" dirty="0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kimia</a:t>
            </a:r>
            <a:r>
              <a:rPr lang="en-US" sz="2000" dirty="0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dapat</a:t>
            </a:r>
            <a:r>
              <a:rPr lang="en-US" sz="2000" dirty="0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dilakukan</a:t>
            </a:r>
            <a:r>
              <a:rPr lang="en-US" sz="2000" dirty="0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dengan</a:t>
            </a:r>
            <a:r>
              <a:rPr lang="en-US" sz="2000" dirty="0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2 </a:t>
            </a:r>
            <a:r>
              <a:rPr lang="en-US" sz="2000" dirty="0" err="1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metode</a:t>
            </a:r>
            <a:r>
              <a:rPr lang="en-US" sz="2000" dirty="0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yaitu</a:t>
            </a:r>
            <a:r>
              <a:rPr lang="en-US" sz="2000" dirty="0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menggunakan</a:t>
            </a:r>
            <a:r>
              <a:rPr lang="en-US" sz="2000" dirty="0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Calcium carbide </a:t>
            </a:r>
            <a:r>
              <a:rPr lang="en-US" sz="2000" dirty="0" err="1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dan</a:t>
            </a:r>
            <a:r>
              <a:rPr lang="en-US" sz="2000" dirty="0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Titrasi</a:t>
            </a:r>
            <a:r>
              <a:rPr lang="en-US" sz="2000" dirty="0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Karl Fischer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000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Metode</a:t>
            </a:r>
            <a:r>
              <a:rPr 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Calcium carbide </a:t>
            </a:r>
            <a:r>
              <a:rPr 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menentukan</a:t>
            </a:r>
            <a:r>
              <a:rPr 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kadar</a:t>
            </a:r>
            <a:r>
              <a:rPr 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air </a:t>
            </a:r>
            <a:r>
              <a:rPr 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bahan</a:t>
            </a:r>
            <a:r>
              <a:rPr 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berdasarkan</a:t>
            </a:r>
            <a:r>
              <a:rPr 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volume gas </a:t>
            </a:r>
            <a:r>
              <a:rPr 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etilen</a:t>
            </a:r>
            <a:r>
              <a:rPr 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hasil</a:t>
            </a:r>
            <a:r>
              <a:rPr 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reaksi</a:t>
            </a:r>
            <a:r>
              <a:rPr 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antara</a:t>
            </a:r>
            <a:r>
              <a:rPr 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calcium carbide </a:t>
            </a:r>
            <a:r>
              <a:rPr 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air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000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Metode</a:t>
            </a:r>
            <a:r>
              <a:rPr 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ini</a:t>
            </a:r>
            <a:r>
              <a:rPr 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biasa</a:t>
            </a:r>
            <a:r>
              <a:rPr 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digunakan</a:t>
            </a:r>
            <a:r>
              <a:rPr 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beberapa</a:t>
            </a:r>
            <a:r>
              <a:rPr 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bahan</a:t>
            </a:r>
            <a:r>
              <a:rPr 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seperti</a:t>
            </a:r>
            <a:r>
              <a:rPr 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sabun</a:t>
            </a:r>
            <a:r>
              <a:rPr 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tepung</a:t>
            </a:r>
            <a:r>
              <a:rPr 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bubuk</a:t>
            </a:r>
            <a:r>
              <a:rPr 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vanili</a:t>
            </a:r>
            <a:r>
              <a:rPr 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, butter, </a:t>
            </a:r>
            <a:r>
              <a:rPr 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lain </a:t>
            </a:r>
            <a:r>
              <a:rPr 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sebagainya</a:t>
            </a:r>
            <a:r>
              <a:rPr 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2738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altLang="en-US" dirty="0" err="1"/>
              <a:t>Metode</a:t>
            </a:r>
            <a:r>
              <a:rPr lang="en-US" altLang="en-US" dirty="0"/>
              <a:t> </a:t>
            </a:r>
            <a:r>
              <a:rPr lang="en-US" altLang="en-US" dirty="0" err="1"/>
              <a:t>Titrasi</a:t>
            </a:r>
            <a:endParaRPr lang="en-US" alt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9936" y="2017889"/>
            <a:ext cx="7693175" cy="2678289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Penentuan</a:t>
            </a:r>
            <a:r>
              <a:rPr lang="en-US" alt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kadar</a:t>
            </a:r>
            <a:r>
              <a:rPr lang="en-US" alt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air </a:t>
            </a:r>
            <a:r>
              <a:rPr lang="en-US" alt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dengan</a:t>
            </a:r>
            <a:r>
              <a:rPr lang="en-US" alt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metode</a:t>
            </a:r>
            <a:r>
              <a:rPr lang="en-US" alt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titrasi</a:t>
            </a:r>
            <a:r>
              <a:rPr lang="en-US" alt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Karl Fischer </a:t>
            </a:r>
            <a:r>
              <a:rPr lang="en-US" alt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memanfaatkan</a:t>
            </a:r>
            <a:r>
              <a:rPr lang="en-US" alt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reaksi</a:t>
            </a:r>
            <a:r>
              <a:rPr lang="en-US" alt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antara</a:t>
            </a:r>
            <a:r>
              <a:rPr lang="en-US" alt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air </a:t>
            </a:r>
            <a:r>
              <a:rPr lang="en-US" alt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dengan</a:t>
            </a:r>
            <a:r>
              <a:rPr lang="en-US" alt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larutan</a:t>
            </a:r>
            <a:r>
              <a:rPr lang="en-US" alt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iod</a:t>
            </a:r>
            <a:r>
              <a:rPr lang="en-US" alt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dan</a:t>
            </a:r>
            <a:r>
              <a:rPr lang="en-US" alt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sulfur </a:t>
            </a:r>
            <a:r>
              <a:rPr lang="en-US" alt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dioksida</a:t>
            </a:r>
            <a:r>
              <a:rPr lang="en-US" alt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yang </a:t>
            </a:r>
            <a:r>
              <a:rPr lang="en-US" alt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terkandung</a:t>
            </a:r>
            <a:r>
              <a:rPr lang="en-US" alt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dalam</a:t>
            </a:r>
            <a:r>
              <a:rPr lang="en-US" alt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beberapa</a:t>
            </a:r>
            <a:r>
              <a:rPr lang="en-US" alt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jenis</a:t>
            </a:r>
            <a:r>
              <a:rPr lang="en-US" alt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alcohol </a:t>
            </a:r>
            <a:r>
              <a:rPr lang="en-US" alt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seperti</a:t>
            </a:r>
            <a:r>
              <a:rPr lang="en-US" alt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methanol </a:t>
            </a:r>
            <a:r>
              <a:rPr lang="en-US" alt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dan</a:t>
            </a:r>
            <a:r>
              <a:rPr lang="en-US" alt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basa</a:t>
            </a:r>
            <a:r>
              <a:rPr lang="en-US" alt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organik</a:t>
            </a:r>
            <a:r>
              <a:rPr lang="en-US" alt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(</a:t>
            </a:r>
            <a:r>
              <a:rPr lang="en-US" altLang="en-US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piridin</a:t>
            </a:r>
            <a:r>
              <a:rPr lang="en-US" altLang="en-US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There are two determination methods different in iodine providing principle : the volumetric titration method and the </a:t>
            </a:r>
            <a:r>
              <a:rPr lang="en-US" altLang="en-US" sz="2000" dirty="0" err="1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coulometric</a:t>
            </a:r>
            <a:r>
              <a:rPr lang="en-US" altLang="en-US" sz="20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titration method</a:t>
            </a:r>
          </a:p>
        </p:txBody>
      </p:sp>
      <p:grpSp>
        <p:nvGrpSpPr>
          <p:cNvPr id="112" name="Shape 112"/>
          <p:cNvGrpSpPr/>
          <p:nvPr/>
        </p:nvGrpSpPr>
        <p:grpSpPr>
          <a:xfrm>
            <a:off x="333622" y="861852"/>
            <a:ext cx="366457" cy="366436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72903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altLang="en-US" dirty="0" err="1"/>
              <a:t>Metode</a:t>
            </a:r>
            <a:r>
              <a:rPr lang="en-US" altLang="en-US" dirty="0"/>
              <a:t> </a:t>
            </a:r>
            <a:r>
              <a:rPr lang="en-US" altLang="en-US" dirty="0" err="1"/>
              <a:t>Titrasi</a:t>
            </a:r>
            <a:endParaRPr lang="en-US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590300" y="4165891"/>
            <a:ext cx="3660300" cy="568463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chemeClr val="tx1"/>
                </a:solidFill>
              </a:rPr>
              <a:t>Unit </a:t>
            </a:r>
            <a:r>
              <a:rPr lang="en-US" b="1" dirty="0" err="1">
                <a:solidFill>
                  <a:schemeClr val="tx1"/>
                </a:solidFill>
              </a:rPr>
              <a:t>Titrasi</a:t>
            </a:r>
            <a:r>
              <a:rPr lang="en-US" b="1" dirty="0">
                <a:solidFill>
                  <a:schemeClr val="tx1"/>
                </a:solidFill>
              </a:rPr>
              <a:t> Karl Fischer</a:t>
            </a:r>
          </a:p>
        </p:txBody>
      </p:sp>
      <p:grpSp>
        <p:nvGrpSpPr>
          <p:cNvPr id="112" name="Shape 112"/>
          <p:cNvGrpSpPr/>
          <p:nvPr/>
        </p:nvGrpSpPr>
        <p:grpSpPr>
          <a:xfrm>
            <a:off x="333622" y="861852"/>
            <a:ext cx="366457" cy="366436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3" name="Picture 6" descr="karl-fischer-oven-3665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534" y="221401"/>
            <a:ext cx="5177832" cy="406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836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Shape 219"/>
          <p:cNvGrpSpPr/>
          <p:nvPr/>
        </p:nvGrpSpPr>
        <p:grpSpPr>
          <a:xfrm>
            <a:off x="371633" y="913341"/>
            <a:ext cx="316516" cy="263465"/>
            <a:chOff x="1247825" y="322750"/>
            <a:chExt cx="443300" cy="369000"/>
          </a:xfrm>
        </p:grpSpPr>
        <p:sp>
          <p:nvSpPr>
            <p:cNvPr id="220" name="Shape 2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0" t="0" r="0" b="0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0" t="0" r="0" b="0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0" t="0" r="0" b="0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0" t="0" r="0" b="0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0" t="0" r="0" b="0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8" name="Shape 218">
            <a:extLst>
              <a:ext uri="{FF2B5EF4-FFF2-40B4-BE49-F238E27FC236}">
                <a16:creationId xmlns:a16="http://schemas.microsoft.com/office/drawing/2014/main" id="{0C7E94C2-8D98-4BA0-8160-84D8C23ED3EC}"/>
              </a:ext>
            </a:extLst>
          </p:cNvPr>
          <p:cNvSpPr txBox="1">
            <a:spLocks/>
          </p:cNvSpPr>
          <p:nvPr/>
        </p:nvSpPr>
        <p:spPr>
          <a:xfrm>
            <a:off x="1738692" y="2455480"/>
            <a:ext cx="5136241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" sz="4800" dirty="0">
                <a:solidFill>
                  <a:srgbClr val="FF0000"/>
                </a:solidFill>
              </a:rPr>
              <a:t>Any Questions?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5561DC-A8A0-4360-A6E9-A764A60C0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2Water_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11" y="88855"/>
            <a:ext cx="6858000" cy="497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8878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6894082" y="965738"/>
            <a:ext cx="2150533" cy="3572051"/>
            <a:chOff x="4272" y="1335"/>
            <a:chExt cx="1488" cy="2697"/>
          </a:xfrm>
        </p:grpSpPr>
        <p:pic>
          <p:nvPicPr>
            <p:cNvPr id="17" name="Picture 5" descr="wat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335"/>
              <a:ext cx="1488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6" descr="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469"/>
              <a:ext cx="1488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altLang="en-US" dirty="0" err="1"/>
              <a:t>Molekul</a:t>
            </a:r>
            <a:r>
              <a:rPr lang="en-US" altLang="en-US" dirty="0"/>
              <a:t> Air</a:t>
            </a:r>
          </a:p>
        </p:txBody>
      </p:sp>
      <p:grpSp>
        <p:nvGrpSpPr>
          <p:cNvPr id="112" name="Shape 112"/>
          <p:cNvGrpSpPr/>
          <p:nvPr/>
        </p:nvGrpSpPr>
        <p:grpSpPr>
          <a:xfrm>
            <a:off x="333622" y="861852"/>
            <a:ext cx="366457" cy="366436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700079" y="1773767"/>
            <a:ext cx="6686550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100" b="1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Air yang </a:t>
            </a:r>
            <a:r>
              <a:rPr lang="en-US" altLang="en-US" sz="2100" b="1" dirty="0" err="1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terikat</a:t>
            </a:r>
            <a:r>
              <a:rPr lang="en-US" altLang="en-US" sz="2100" b="1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b="1" dirty="0" err="1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secara</a:t>
            </a:r>
            <a:r>
              <a:rPr lang="en-US" altLang="en-US" sz="2100" b="1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b="1" dirty="0" err="1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fisik</a:t>
            </a:r>
            <a:endParaRPr lang="en-US" altLang="en-US" sz="2100" b="1" dirty="0">
              <a:solidFill>
                <a:schemeClr val="tx2">
                  <a:lumMod val="1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US" altLang="en-US" sz="2100" b="1" i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Air </a:t>
            </a:r>
            <a:r>
              <a:rPr lang="en-US" altLang="en-US" sz="2100" b="1" i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kapiler</a:t>
            </a:r>
            <a:r>
              <a:rPr lang="en-US" altLang="en-US" sz="2100" b="1" i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altLang="en-US" sz="21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air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terikat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rongga-rongga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jaringan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kapiler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halus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bahan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pangan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lvl="1">
              <a:spcBef>
                <a:spcPct val="50000"/>
              </a:spcBef>
            </a:pPr>
            <a:r>
              <a:rPr lang="en-US" altLang="en-US" sz="2100" b="1" i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Air </a:t>
            </a:r>
            <a:r>
              <a:rPr lang="en-US" altLang="en-US" sz="2100" b="1" i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terlarut</a:t>
            </a:r>
            <a:r>
              <a:rPr lang="en-US" altLang="en-US" sz="2100" b="1" i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altLang="en-US" sz="21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Air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seakan-akan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larut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bahan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padat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contoh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air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gula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, air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garam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1">
              <a:spcBef>
                <a:spcPct val="50000"/>
              </a:spcBef>
            </a:pPr>
            <a:r>
              <a:rPr lang="en-US" altLang="en-US" sz="2100" b="1" i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Air </a:t>
            </a:r>
            <a:r>
              <a:rPr lang="en-US" altLang="en-US" sz="2100" b="1" i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adsorbsi</a:t>
            </a:r>
            <a:r>
              <a:rPr lang="en-US" altLang="en-US" sz="2100" b="1" i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altLang="en-US" sz="21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Terikat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permukaan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Daya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ikatnya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lemah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mudah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terlepas</a:t>
            </a:r>
            <a:endParaRPr lang="en-US" alt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5" descr="water">
            <a:extLst>
              <a:ext uri="{FF2B5EF4-FFF2-40B4-BE49-F238E27FC236}">
                <a16:creationId xmlns:a16="http://schemas.microsoft.com/office/drawing/2014/main" id="{F7C079CA-C0D1-47FA-B20D-9A1ED72EC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99" y="892705"/>
            <a:ext cx="2150533" cy="150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095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6807199" y="740305"/>
            <a:ext cx="2150533" cy="3572051"/>
            <a:chOff x="4272" y="1335"/>
            <a:chExt cx="1488" cy="2697"/>
          </a:xfrm>
        </p:grpSpPr>
        <p:pic>
          <p:nvPicPr>
            <p:cNvPr id="17" name="Picture 5" descr="wat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335"/>
              <a:ext cx="1488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6" descr="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469"/>
              <a:ext cx="1488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altLang="en-US" dirty="0" err="1"/>
              <a:t>Molekul</a:t>
            </a:r>
            <a:r>
              <a:rPr lang="en-US" altLang="en-US" dirty="0"/>
              <a:t> Air</a:t>
            </a:r>
          </a:p>
        </p:txBody>
      </p:sp>
      <p:grpSp>
        <p:nvGrpSpPr>
          <p:cNvPr id="112" name="Shape 112"/>
          <p:cNvGrpSpPr/>
          <p:nvPr/>
        </p:nvGrpSpPr>
        <p:grpSpPr>
          <a:xfrm>
            <a:off x="333622" y="861852"/>
            <a:ext cx="366457" cy="366436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660155" y="1599349"/>
            <a:ext cx="6379369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100" b="1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Air yang </a:t>
            </a:r>
            <a:r>
              <a:rPr lang="en-US" altLang="en-US" sz="2100" b="1" dirty="0" err="1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terikat</a:t>
            </a:r>
            <a:r>
              <a:rPr lang="en-US" altLang="en-US" sz="2100" b="1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b="1" dirty="0" err="1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secara</a:t>
            </a:r>
            <a:r>
              <a:rPr lang="en-US" altLang="en-US" sz="2100" b="1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b="1" dirty="0" err="1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kimia</a:t>
            </a:r>
            <a:r>
              <a:rPr lang="en-US" altLang="en-US" sz="2100" b="1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lvl="1">
              <a:spcBef>
                <a:spcPct val="50000"/>
              </a:spcBef>
            </a:pPr>
            <a:r>
              <a:rPr lang="en-US" altLang="en-US" sz="2100" b="1" i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Air </a:t>
            </a:r>
            <a:r>
              <a:rPr lang="en-US" altLang="en-US" sz="2100" b="1" i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konstitusi</a:t>
            </a:r>
            <a:r>
              <a:rPr lang="en-US" altLang="en-US" sz="2100" b="1" i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altLang="en-US" sz="21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Terikat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senyawa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lain (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bagian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senyawa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lain),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seperti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protein,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karbohidrat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Bila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terurai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akan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keluar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air (proses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hidrolisis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lvl="1">
              <a:spcBef>
                <a:spcPct val="50000"/>
              </a:spcBef>
            </a:pPr>
            <a:r>
              <a:rPr lang="en-US" altLang="en-US" sz="2100" b="1" i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Air </a:t>
            </a:r>
            <a:r>
              <a:rPr lang="en-US" altLang="en-US" sz="2100" b="1" i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kristal</a:t>
            </a:r>
            <a:r>
              <a:rPr lang="en-US" altLang="en-US" sz="2100" b="1" i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altLang="en-US" sz="21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air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terikat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sebagai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molekul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bentuk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en-US" altLang="en-US" sz="21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O.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Contoh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CaSO</a:t>
            </a:r>
            <a:r>
              <a:rPr lang="en-US" altLang="en-US" sz="21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.5H</a:t>
            </a:r>
            <a:r>
              <a:rPr lang="en-US" altLang="en-US" sz="21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</a:p>
          <a:p>
            <a:pPr>
              <a:spcBef>
                <a:spcPct val="50000"/>
              </a:spcBef>
            </a:pPr>
            <a:r>
              <a:rPr lang="en-US" altLang="en-US" sz="21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Air </a:t>
            </a:r>
            <a:r>
              <a:rPr lang="en-US" altLang="en-US" sz="21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bebas</a:t>
            </a:r>
            <a:r>
              <a:rPr lang="en-US" altLang="en-US" sz="21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(mobile or Free Water)</a:t>
            </a:r>
            <a:r>
              <a:rPr lang="id-ID" altLang="en-US" sz="21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altLang="en-US" sz="21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Mempunyai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sifat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air normal.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Mudah</a:t>
            </a:r>
            <a:r>
              <a:rPr lang="en-US" alt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terlepas</a:t>
            </a:r>
            <a:endParaRPr lang="en-US" alt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4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altLang="en-US" dirty="0" err="1"/>
              <a:t>Analisis</a:t>
            </a:r>
            <a:r>
              <a:rPr lang="en-US" altLang="en-US" dirty="0"/>
              <a:t> Kadar Air</a:t>
            </a:r>
          </a:p>
        </p:txBody>
      </p:sp>
      <p:grpSp>
        <p:nvGrpSpPr>
          <p:cNvPr id="112" name="Shape 112"/>
          <p:cNvGrpSpPr/>
          <p:nvPr/>
        </p:nvGrpSpPr>
        <p:grpSpPr>
          <a:xfrm>
            <a:off x="333622" y="861852"/>
            <a:ext cx="366457" cy="366436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685800" y="1828800"/>
            <a:ext cx="7696200" cy="29689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buNone/>
            </a:pP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Pentingnya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kadar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air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dlm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bahan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pangan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Merupakan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faktor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penentu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kualitas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dalam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pengawetan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beberapa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produk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&amp;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mempengaruhi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stabilitas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. (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contoh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: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susu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bubuk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Pengurangan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kadar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air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digunakan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untuk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efektivitas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dan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efisiensi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dalam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pengemasan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atau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pengiriman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produk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. (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Contoh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: Liquid cane sugar (67% solid))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Mengetahui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komposisi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standar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bahan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pangan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. (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Contoh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: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Keju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cheddar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harus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memiliki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kadar</a:t>
            </a:r>
            <a:r>
              <a:rPr lang="en-US" altLang="en-US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air ≤ 39%)</a:t>
            </a:r>
          </a:p>
        </p:txBody>
      </p:sp>
      <p:pic>
        <p:nvPicPr>
          <p:cNvPr id="16" name="Picture 6" descr="semangk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66" y="139509"/>
            <a:ext cx="1893711" cy="184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179264" y="451388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altLang="en-US" dirty="0" err="1"/>
              <a:t>Analisis</a:t>
            </a:r>
            <a:r>
              <a:rPr lang="en-US" altLang="en-US" dirty="0"/>
              <a:t> Kadar Air</a:t>
            </a:r>
          </a:p>
        </p:txBody>
      </p:sp>
      <p:grpSp>
        <p:nvGrpSpPr>
          <p:cNvPr id="112" name="Shape 112"/>
          <p:cNvGrpSpPr/>
          <p:nvPr/>
        </p:nvGrpSpPr>
        <p:grpSpPr>
          <a:xfrm>
            <a:off x="333622" y="861852"/>
            <a:ext cx="366457" cy="366436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700078" y="1656927"/>
            <a:ext cx="8161699" cy="29025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1F1F1F"/>
                </a:solidFill>
                <a:latin typeface="inherit"/>
              </a:rPr>
              <a:t>Air </a:t>
            </a:r>
            <a:r>
              <a:rPr lang="en-US" altLang="en-US" sz="2400" dirty="0" err="1">
                <a:solidFill>
                  <a:srgbClr val="1F1F1F"/>
                </a:solidFill>
                <a:latin typeface="inherit"/>
              </a:rPr>
              <a:t>merupakan</a:t>
            </a:r>
            <a:r>
              <a:rPr lang="en-US" altLang="en-US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1F1F1F"/>
                </a:solidFill>
                <a:latin typeface="inherit"/>
              </a:rPr>
              <a:t>komponen</a:t>
            </a:r>
            <a:r>
              <a:rPr lang="en-US" altLang="en-US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1F1F1F"/>
                </a:solidFill>
                <a:latin typeface="inherit"/>
              </a:rPr>
              <a:t>penting</a:t>
            </a:r>
            <a:r>
              <a:rPr lang="en-US" altLang="en-US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1F1F1F"/>
                </a:solidFill>
                <a:latin typeface="inherit"/>
              </a:rPr>
              <a:t>dalam</a:t>
            </a:r>
            <a:r>
              <a:rPr lang="en-US" altLang="en-US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1F1F1F"/>
                </a:solidFill>
                <a:latin typeface="inherit"/>
              </a:rPr>
              <a:t>makanan</a:t>
            </a:r>
            <a:r>
              <a:rPr lang="en-US" altLang="en-US" sz="2400" dirty="0">
                <a:solidFill>
                  <a:srgbClr val="1F1F1F"/>
                </a:solidFill>
                <a:latin typeface="inherit"/>
              </a:rPr>
              <a:t>. </a:t>
            </a:r>
            <a:r>
              <a:rPr lang="en-US" altLang="en-US" sz="2400" dirty="0" err="1">
                <a:solidFill>
                  <a:srgbClr val="1F1F1F"/>
                </a:solidFill>
                <a:latin typeface="inherit"/>
              </a:rPr>
              <a:t>Ini</a:t>
            </a:r>
            <a:r>
              <a:rPr lang="en-US" altLang="en-US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1F1F1F"/>
                </a:solidFill>
                <a:latin typeface="inherit"/>
              </a:rPr>
              <a:t>mempengaruhi</a:t>
            </a:r>
            <a:endParaRPr lang="en-US" altLang="en-US" sz="2200" b="1" dirty="0">
              <a:latin typeface="Calibri" panose="020F0502020204030204" pitchFamily="34" charset="0"/>
              <a:ea typeface="MS PMincho" panose="02020600040205080304" pitchFamily="18" charset="-128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200" b="1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	- </a:t>
            </a:r>
            <a:r>
              <a:rPr lang="en-US" altLang="en-US" sz="2200" b="1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Penampilan</a:t>
            </a:r>
            <a:endParaRPr lang="en-US" altLang="en-US" sz="2200" b="1" dirty="0">
              <a:latin typeface="Calibri" panose="020F0502020204030204" pitchFamily="34" charset="0"/>
              <a:ea typeface="MS PMincho" panose="02020600040205080304" pitchFamily="18" charset="-128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200" b="1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	- </a:t>
            </a:r>
            <a:r>
              <a:rPr lang="en-US" altLang="en-US" sz="2200" b="1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Tekstur</a:t>
            </a:r>
            <a:endParaRPr lang="en-US" altLang="en-US" sz="2200" b="1" dirty="0">
              <a:latin typeface="Calibri" panose="020F0502020204030204" pitchFamily="34" charset="0"/>
              <a:ea typeface="MS PMincho" panose="02020600040205080304" pitchFamily="18" charset="-128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200" b="1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	- Rasa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200" b="1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	- </a:t>
            </a:r>
            <a:r>
              <a:rPr lang="en-US" altLang="en-US" sz="2200" b="1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Akseptabilitas</a:t>
            </a:r>
            <a:r>
              <a:rPr lang="en-US" altLang="en-US" sz="2200" b="1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 (</a:t>
            </a:r>
            <a:r>
              <a:rPr lang="en-US" altLang="en-US" sz="2200" b="1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kesegaran</a:t>
            </a:r>
            <a:r>
              <a:rPr lang="en-US" altLang="en-US" sz="2200" b="1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dan </a:t>
            </a:r>
            <a:r>
              <a:rPr lang="en-US" altLang="en-US" sz="2200" b="1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daya</a:t>
            </a:r>
            <a:r>
              <a:rPr lang="en-US" altLang="en-US" sz="2200" b="1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2200" b="1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terima</a:t>
            </a:r>
            <a:r>
              <a:rPr lang="en-US" altLang="en-US" sz="2200" b="1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200" b="1" dirty="0">
              <a:latin typeface="Calibri" panose="020F0502020204030204" pitchFamily="34" charset="0"/>
              <a:ea typeface="MS PMincho" panose="02020600040205080304" pitchFamily="18" charset="-128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altLang="en-US" sz="2400" dirty="0" err="1">
                <a:solidFill>
                  <a:srgbClr val="1F1F1F"/>
                </a:solidFill>
                <a:latin typeface="inherit"/>
              </a:rPr>
              <a:t>Kandungan</a:t>
            </a:r>
            <a:r>
              <a:rPr lang="en-US" altLang="en-US" sz="2400" dirty="0">
                <a:solidFill>
                  <a:srgbClr val="1F1F1F"/>
                </a:solidFill>
                <a:latin typeface="inherit"/>
              </a:rPr>
              <a:t> air </a:t>
            </a:r>
            <a:r>
              <a:rPr lang="en-US" altLang="en-US" sz="2400" dirty="0" err="1">
                <a:solidFill>
                  <a:srgbClr val="1F1F1F"/>
                </a:solidFill>
                <a:latin typeface="inherit"/>
              </a:rPr>
              <a:t>dalam</a:t>
            </a:r>
            <a:r>
              <a:rPr lang="en-US" altLang="en-US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1F1F1F"/>
                </a:solidFill>
                <a:latin typeface="inherit"/>
              </a:rPr>
              <a:t>makanan</a:t>
            </a:r>
            <a:r>
              <a:rPr lang="en-US" altLang="en-US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1F1F1F"/>
                </a:solidFill>
                <a:latin typeface="inherit"/>
              </a:rPr>
              <a:t>bermacam-macam</a:t>
            </a:r>
            <a:r>
              <a:rPr lang="en-US" altLang="en-US" sz="700" dirty="0">
                <a:solidFill>
                  <a:schemeClr val="tx1"/>
                </a:solidFill>
              </a:rPr>
              <a:t> 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200" b="1" dirty="0">
              <a:latin typeface="Calibri" panose="020F0502020204030204" pitchFamily="34" charset="0"/>
              <a:ea typeface="MS PMincho" panose="02020600040205080304" pitchFamily="18" charset="-128"/>
              <a:cs typeface="Calibri" panose="020F0502020204030204" pitchFamily="34" charset="0"/>
            </a:endParaRPr>
          </a:p>
        </p:txBody>
      </p:sp>
      <p:pic>
        <p:nvPicPr>
          <p:cNvPr id="13" name="Picture 7" descr="sus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4167"/>
          <a:stretch>
            <a:fillRect/>
          </a:stretch>
        </p:blipFill>
        <p:spPr bwMode="auto">
          <a:xfrm>
            <a:off x="-158532" y="0"/>
            <a:ext cx="1289343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strawber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0"/>
          <a:stretch>
            <a:fillRect/>
          </a:stretch>
        </p:blipFill>
        <p:spPr bwMode="auto">
          <a:xfrm>
            <a:off x="7668109" y="14787"/>
            <a:ext cx="137160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109" y="3700492"/>
            <a:ext cx="1382390" cy="148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75D166-AF8C-41BB-A8D8-C395745FF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37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02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43942" y="571738"/>
            <a:ext cx="5029200" cy="594122"/>
          </a:xfrm>
        </p:spPr>
        <p:txBody>
          <a:bodyPr/>
          <a:lstStyle/>
          <a:p>
            <a:pPr marL="363474">
              <a:defRPr/>
            </a:pPr>
            <a:r>
              <a:rPr lang="en-US" sz="3000" dirty="0" err="1">
                <a:solidFill>
                  <a:srgbClr val="FF0000"/>
                </a:solidFill>
              </a:rPr>
              <a:t>Peran</a:t>
            </a:r>
            <a:r>
              <a:rPr lang="en-US" sz="3000" dirty="0">
                <a:solidFill>
                  <a:srgbClr val="FF0000"/>
                </a:solidFill>
              </a:rPr>
              <a:t> Air </a:t>
            </a:r>
            <a:r>
              <a:rPr lang="en-US" sz="3000" dirty="0" err="1">
                <a:solidFill>
                  <a:srgbClr val="FF0000"/>
                </a:solidFill>
              </a:rPr>
              <a:t>Dalam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Pangan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6387" name="Text Box 3"/>
          <p:cNvSpPr>
            <a:spLocks noGrp="1" noChangeArrowheads="1"/>
          </p:cNvSpPr>
          <p:nvPr>
            <p:ph sz="quarter" idx="1"/>
          </p:nvPr>
        </p:nvSpPr>
        <p:spPr>
          <a:xfrm>
            <a:off x="1723951" y="1285875"/>
            <a:ext cx="6367641" cy="3886200"/>
          </a:xfrm>
        </p:spPr>
        <p:txBody>
          <a:bodyPr/>
          <a:lstStyle/>
          <a:p>
            <a:pPr marL="260747" indent="-260747">
              <a:lnSpc>
                <a:spcPct val="90000"/>
              </a:lnSpc>
            </a:pPr>
            <a:r>
              <a:rPr lang="en-US" altLang="en-US" sz="195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Mempengaruhi</a:t>
            </a:r>
            <a:r>
              <a:rPr lang="en-US" altLang="en-US" sz="195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95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tekstur</a:t>
            </a:r>
            <a:r>
              <a:rPr lang="en-US" altLang="en-US" sz="195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, </a:t>
            </a:r>
            <a:r>
              <a:rPr lang="en-US" altLang="en-US" sz="195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kesegaran</a:t>
            </a:r>
            <a:r>
              <a:rPr lang="en-US" altLang="en-US" sz="195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95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dan</a:t>
            </a:r>
            <a:r>
              <a:rPr lang="en-US" altLang="en-US" sz="195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95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keawetan</a:t>
            </a:r>
            <a:endParaRPr lang="en-US" altLang="en-US" sz="1950" dirty="0">
              <a:latin typeface="Calibri" panose="020F0502020204030204" pitchFamily="34" charset="0"/>
              <a:ea typeface="MS PMincho" panose="02020600040205080304" pitchFamily="18" charset="-128"/>
              <a:cs typeface="Calibri" panose="020F0502020204030204" pitchFamily="34" charset="0"/>
            </a:endParaRPr>
          </a:p>
          <a:p>
            <a:pPr marL="260747" indent="-260747">
              <a:lnSpc>
                <a:spcPct val="90000"/>
              </a:lnSpc>
            </a:pPr>
            <a:r>
              <a:rPr lang="en-US" altLang="en-US" sz="195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Pelarut</a:t>
            </a:r>
            <a:r>
              <a:rPr lang="en-US" altLang="en-US" sz="195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universal (</a:t>
            </a:r>
            <a:r>
              <a:rPr lang="en-US" altLang="en-US" sz="195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garam</a:t>
            </a:r>
            <a:r>
              <a:rPr lang="en-US" altLang="en-US" sz="195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, vitamin, </a:t>
            </a:r>
            <a:r>
              <a:rPr lang="en-US" altLang="en-US" sz="195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gula</a:t>
            </a:r>
            <a:r>
              <a:rPr lang="en-US" altLang="en-US" sz="195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, </a:t>
            </a:r>
            <a:r>
              <a:rPr lang="en-US" altLang="en-US" sz="195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pigmen</a:t>
            </a:r>
            <a:r>
              <a:rPr lang="en-US" altLang="en-US" sz="195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) </a:t>
            </a:r>
          </a:p>
          <a:p>
            <a:pPr marL="260747" indent="-260747">
              <a:lnSpc>
                <a:spcPct val="90000"/>
              </a:lnSpc>
            </a:pPr>
            <a:r>
              <a:rPr lang="en-US" altLang="en-US" sz="195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Dapat</a:t>
            </a:r>
            <a:r>
              <a:rPr lang="en-US" altLang="en-US" sz="195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95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berionisasi</a:t>
            </a:r>
            <a:r>
              <a:rPr lang="en-US" altLang="en-US" sz="195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(H</a:t>
            </a:r>
            <a:r>
              <a:rPr lang="en-US" altLang="en-US" sz="1950" baseline="-250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3</a:t>
            </a:r>
            <a:r>
              <a:rPr lang="en-US" altLang="en-US" sz="195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O</a:t>
            </a:r>
            <a:r>
              <a:rPr lang="en-US" altLang="en-US" sz="1950" baseline="300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+</a:t>
            </a:r>
            <a:r>
              <a:rPr lang="en-US" altLang="en-US" sz="195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, OH</a:t>
            </a:r>
            <a:r>
              <a:rPr lang="en-US" altLang="en-US" sz="1950" baseline="300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-</a:t>
            </a:r>
            <a:r>
              <a:rPr lang="en-US" altLang="en-US" sz="195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)</a:t>
            </a:r>
          </a:p>
          <a:p>
            <a:pPr marL="260747" indent="-260747">
              <a:lnSpc>
                <a:spcPct val="90000"/>
              </a:lnSpc>
            </a:pPr>
            <a:r>
              <a:rPr lang="en-US" altLang="en-US" sz="195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Reaksi</a:t>
            </a:r>
            <a:r>
              <a:rPr lang="en-US" altLang="en-US" sz="195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95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kimia</a:t>
            </a:r>
            <a:endParaRPr lang="en-US" altLang="en-US" sz="1950" dirty="0">
              <a:latin typeface="Calibri" panose="020F0502020204030204" pitchFamily="34" charset="0"/>
              <a:ea typeface="MS PMincho" panose="02020600040205080304" pitchFamily="18" charset="-128"/>
              <a:cs typeface="Calibri" panose="020F0502020204030204" pitchFamily="34" charset="0"/>
            </a:endParaRPr>
          </a:p>
          <a:p>
            <a:pPr marL="260747" indent="-260747">
              <a:lnSpc>
                <a:spcPct val="90000"/>
              </a:lnSpc>
            </a:pPr>
            <a:r>
              <a:rPr lang="en-US" altLang="en-US" sz="195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Aktivitas</a:t>
            </a:r>
            <a:r>
              <a:rPr lang="en-US" altLang="en-US" sz="195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95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enzim</a:t>
            </a:r>
            <a:endParaRPr lang="en-US" altLang="en-US" sz="1950" dirty="0">
              <a:latin typeface="Calibri" panose="020F0502020204030204" pitchFamily="34" charset="0"/>
              <a:ea typeface="MS PMincho" panose="02020600040205080304" pitchFamily="18" charset="-128"/>
              <a:cs typeface="Calibri" panose="020F0502020204030204" pitchFamily="34" charset="0"/>
            </a:endParaRPr>
          </a:p>
          <a:p>
            <a:pPr marL="260747" indent="-260747">
              <a:lnSpc>
                <a:spcPct val="90000"/>
              </a:lnSpc>
            </a:pPr>
            <a:r>
              <a:rPr lang="en-US" altLang="en-US" sz="195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Pertumbuhan</a:t>
            </a:r>
            <a:r>
              <a:rPr lang="en-US" altLang="en-US" sz="195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95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mikroorganisme</a:t>
            </a:r>
            <a:r>
              <a:rPr lang="en-US" altLang="en-US" sz="195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95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195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  <a:sym typeface="Wingdings" panose="05000000000000000000" pitchFamily="2" charset="2"/>
              </a:rPr>
              <a:t>menentukan</a:t>
            </a:r>
            <a:r>
              <a:rPr lang="en-US" altLang="en-US" sz="195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95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  <a:sym typeface="Wingdings" panose="05000000000000000000" pitchFamily="2" charset="2"/>
              </a:rPr>
              <a:t>keamanan</a:t>
            </a:r>
            <a:r>
              <a:rPr lang="en-US" altLang="en-US" sz="195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95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  <a:sym typeface="Wingdings" panose="05000000000000000000" pitchFamily="2" charset="2"/>
              </a:rPr>
              <a:t>dan</a:t>
            </a:r>
            <a:r>
              <a:rPr lang="en-US" altLang="en-US" sz="195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95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  <a:sym typeface="Wingdings" panose="05000000000000000000" pitchFamily="2" charset="2"/>
              </a:rPr>
              <a:t>stabilitas</a:t>
            </a:r>
            <a:r>
              <a:rPr lang="en-US" altLang="en-US" sz="195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95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  <a:sym typeface="Wingdings" panose="05000000000000000000" pitchFamily="2" charset="2"/>
              </a:rPr>
              <a:t>pangan</a:t>
            </a:r>
            <a:r>
              <a:rPr lang="en-US" altLang="en-US" sz="195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marL="260747" indent="-260747">
              <a:lnSpc>
                <a:spcPct val="90000"/>
              </a:lnSpc>
            </a:pPr>
            <a:r>
              <a:rPr lang="en-US" altLang="en-US" sz="195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Medium </a:t>
            </a:r>
            <a:r>
              <a:rPr lang="en-US" altLang="en-US" sz="195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pindah</a:t>
            </a:r>
            <a:r>
              <a:rPr lang="en-US" altLang="en-US" sz="195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95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panas</a:t>
            </a:r>
            <a:endParaRPr lang="en-US" altLang="en-US" sz="1950" dirty="0">
              <a:latin typeface="Calibri" panose="020F0502020204030204" pitchFamily="34" charset="0"/>
              <a:ea typeface="MS PMincho" panose="02020600040205080304" pitchFamily="18" charset="-128"/>
              <a:cs typeface="Calibri" panose="020F0502020204030204" pitchFamily="34" charset="0"/>
            </a:endParaRPr>
          </a:p>
          <a:p>
            <a:pPr marL="260747" indent="-260747">
              <a:lnSpc>
                <a:spcPct val="90000"/>
              </a:lnSpc>
            </a:pPr>
            <a:r>
              <a:rPr lang="en-US" altLang="en-US" sz="195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Tidak</a:t>
            </a:r>
            <a:r>
              <a:rPr lang="en-US" altLang="en-US" sz="195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95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mengandung</a:t>
            </a:r>
            <a:r>
              <a:rPr lang="en-US" altLang="en-US" sz="195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 </a:t>
            </a:r>
            <a:r>
              <a:rPr lang="en-US" altLang="en-US" sz="1950" dirty="0" err="1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kalori</a:t>
            </a:r>
            <a:endParaRPr lang="en-US" altLang="en-US" sz="1950" dirty="0">
              <a:latin typeface="Calibri" panose="020F0502020204030204" pitchFamily="34" charset="0"/>
              <a:ea typeface="MS PMincho" panose="02020600040205080304" pitchFamily="18" charset="-128"/>
              <a:cs typeface="Calibri" panose="020F0502020204030204" pitchFamily="34" charset="0"/>
            </a:endParaRPr>
          </a:p>
        </p:txBody>
      </p:sp>
      <p:pic>
        <p:nvPicPr>
          <p:cNvPr id="16388" name="Picture 5" descr="sugar being put in hot t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" y="571738"/>
            <a:ext cx="1285875" cy="121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sherbe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7469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9" descr="boiling pe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" y="2923344"/>
            <a:ext cx="1289444" cy="128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w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1460"/>
            <a:ext cx="1293019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5834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1655</Words>
  <Application>Microsoft Office PowerPoint</Application>
  <PresentationFormat>On-screen Show (16:9)</PresentationFormat>
  <Paragraphs>244</Paragraphs>
  <Slides>38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MS PMincho</vt:lpstr>
      <vt:lpstr>Calibri</vt:lpstr>
      <vt:lpstr>Wingdings</vt:lpstr>
      <vt:lpstr>Comic Sans MS</vt:lpstr>
      <vt:lpstr>Tahoma</vt:lpstr>
      <vt:lpstr>Segoe UI</vt:lpstr>
      <vt:lpstr>Poppins Bold</vt:lpstr>
      <vt:lpstr>Nixie One</vt:lpstr>
      <vt:lpstr>Roboto Slab</vt:lpstr>
      <vt:lpstr>League Spartan</vt:lpstr>
      <vt:lpstr>inherit</vt:lpstr>
      <vt:lpstr>Arial</vt:lpstr>
      <vt:lpstr>Warwick template</vt:lpstr>
      <vt:lpstr>PowerPoint Presentation</vt:lpstr>
      <vt:lpstr>PowerPoint Presentation</vt:lpstr>
      <vt:lpstr>Molekul Air</vt:lpstr>
      <vt:lpstr>PowerPoint Presentation</vt:lpstr>
      <vt:lpstr>Molekul Air</vt:lpstr>
      <vt:lpstr>Molekul Air</vt:lpstr>
      <vt:lpstr>Analisis Kadar Air</vt:lpstr>
      <vt:lpstr>Analisis Kadar Air</vt:lpstr>
      <vt:lpstr>Peran Air Dalam Pangan</vt:lpstr>
      <vt:lpstr>Analisis Kadar Air</vt:lpstr>
      <vt:lpstr>Air Dalam Bahan Pangan</vt:lpstr>
      <vt:lpstr>Air Dalam Bahan Pangan</vt:lpstr>
      <vt:lpstr>Air Dalam Bahan Pangan</vt:lpstr>
      <vt:lpstr>Air Dalam Bahan Pangan</vt:lpstr>
      <vt:lpstr>PowerPoint Presentation</vt:lpstr>
      <vt:lpstr>PowerPoint Presentation</vt:lpstr>
      <vt:lpstr>Sifat Fisik Air</vt:lpstr>
      <vt:lpstr>Analisis Kadar Air</vt:lpstr>
      <vt:lpstr>Metode Gravimetri</vt:lpstr>
      <vt:lpstr>Analisis Kadar Air : Gravimetri</vt:lpstr>
      <vt:lpstr>Gravimetri : Prosedur</vt:lpstr>
      <vt:lpstr>PowerPoint Presentation</vt:lpstr>
      <vt:lpstr>Latihan Soal</vt:lpstr>
      <vt:lpstr>PowerPoint Presentation</vt:lpstr>
      <vt:lpstr>Contoh soal</vt:lpstr>
      <vt:lpstr> </vt:lpstr>
      <vt:lpstr>Gravimetri :  Metode Oven Vakum</vt:lpstr>
      <vt:lpstr>Metode Oven Vakum : Prosedur</vt:lpstr>
      <vt:lpstr>PowerPoint Presentation</vt:lpstr>
      <vt:lpstr>PowerPoint Presentation</vt:lpstr>
      <vt:lpstr>Metode Destilasi</vt:lpstr>
      <vt:lpstr>Metode Destilasi</vt:lpstr>
      <vt:lpstr>Metode Destilasi</vt:lpstr>
      <vt:lpstr>Metode Destilasi</vt:lpstr>
      <vt:lpstr>Metode Kimia</vt:lpstr>
      <vt:lpstr>Metode Titrasi</vt:lpstr>
      <vt:lpstr>Metode Titrasi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Kadar Air</dc:title>
  <cp:lastModifiedBy>agustina tari</cp:lastModifiedBy>
  <cp:revision>48</cp:revision>
  <dcterms:modified xsi:type="dcterms:W3CDTF">2024-09-02T04:56:26Z</dcterms:modified>
</cp:coreProperties>
</file>