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6" r:id="rId13"/>
    <p:sldId id="287" r:id="rId14"/>
    <p:sldId id="28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5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400" dirty="0"/>
              <a:t>IMPLEMENTASI RISK MANAGEMENT PADA INDUSTRI PERBANKAN NASIONAL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FEB - ULM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II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“</a:t>
            </a:r>
            <a:r>
              <a:rPr lang="en-US" dirty="0" err="1"/>
              <a:t>tiga</a:t>
            </a:r>
            <a:r>
              <a:rPr lang="en-US" dirty="0"/>
              <a:t> pilar”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Pilar 2 </a:t>
            </a: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dirty="0" err="1"/>
              <a:t>empat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supervisory review:</a:t>
            </a:r>
          </a:p>
          <a:p>
            <a:pPr marL="0" indent="0">
              <a:buNone/>
            </a:pPr>
            <a:r>
              <a:rPr lang="en-US" sz="2800" dirty="0"/>
              <a:t>………</a:t>
            </a:r>
          </a:p>
          <a:p>
            <a:pPr marL="0" indent="0">
              <a:buNone/>
            </a:pPr>
            <a:r>
              <a:rPr lang="en-US" sz="2800" b="1" dirty="0" err="1"/>
              <a:t>Prinsip</a:t>
            </a:r>
            <a:r>
              <a:rPr lang="en-US" sz="2800" b="1" dirty="0"/>
              <a:t> 3 </a:t>
            </a:r>
            <a:r>
              <a:rPr lang="en-US" sz="2800" dirty="0" err="1"/>
              <a:t>Pengawas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meminta</a:t>
            </a:r>
            <a:r>
              <a:rPr lang="en-US" sz="2800" dirty="0"/>
              <a:t> bank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beroperasi</a:t>
            </a:r>
            <a:r>
              <a:rPr lang="en-US" sz="2800" dirty="0"/>
              <a:t> di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rasio</a:t>
            </a:r>
            <a:r>
              <a:rPr lang="en-US" sz="2800" dirty="0"/>
              <a:t> modal minimum dan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meminta</a:t>
            </a:r>
            <a:r>
              <a:rPr lang="en-US" sz="2800" dirty="0"/>
              <a:t> bank </a:t>
            </a:r>
            <a:r>
              <a:rPr lang="en-US" sz="2800" dirty="0" err="1"/>
              <a:t>memiliki</a:t>
            </a:r>
            <a:r>
              <a:rPr lang="en-US" sz="2800" dirty="0"/>
              <a:t> modal di </a:t>
            </a:r>
            <a:r>
              <a:rPr lang="en-US" sz="2800" dirty="0" err="1"/>
              <a:t>atas</a:t>
            </a:r>
            <a:r>
              <a:rPr lang="en-US" sz="2800" dirty="0"/>
              <a:t> minimum.</a:t>
            </a:r>
          </a:p>
          <a:p>
            <a:pPr marL="0" indent="0">
              <a:buNone/>
            </a:pPr>
            <a:r>
              <a:rPr lang="en-US" sz="2800" b="1" dirty="0" err="1"/>
              <a:t>Prinsip</a:t>
            </a:r>
            <a:r>
              <a:rPr lang="en-US" sz="2800" b="1" dirty="0"/>
              <a:t> 4 </a:t>
            </a:r>
            <a:r>
              <a:rPr lang="en-US" sz="2800" dirty="0" err="1"/>
              <a:t>Pengawas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intervensi</a:t>
            </a:r>
            <a:r>
              <a:rPr lang="en-US" sz="2800" dirty="0"/>
              <a:t> </a:t>
            </a:r>
            <a:r>
              <a:rPr lang="en-US" sz="2800" dirty="0" err="1"/>
              <a:t>dini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mencegah</a:t>
            </a:r>
            <a:r>
              <a:rPr lang="en-US" sz="2800" dirty="0"/>
              <a:t> modal </a:t>
            </a:r>
            <a:r>
              <a:rPr lang="en-US" sz="2800" dirty="0" err="1"/>
              <a:t>menurun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minimum yang </a:t>
            </a:r>
            <a:r>
              <a:rPr lang="en-US" sz="2800" dirty="0" err="1"/>
              <a:t>dipersyaratkan</a:t>
            </a:r>
            <a:r>
              <a:rPr lang="en-US" sz="2800" dirty="0"/>
              <a:t> dan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meminta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pemulihan</a:t>
            </a:r>
            <a:r>
              <a:rPr lang="en-US" sz="2800" dirty="0"/>
              <a:t> yang </a:t>
            </a:r>
            <a:r>
              <a:rPr lang="en-US" sz="2800" dirty="0" err="1"/>
              <a:t>segera</a:t>
            </a:r>
            <a:r>
              <a:rPr lang="en-US" sz="2800" dirty="0"/>
              <a:t> </a:t>
            </a:r>
            <a:r>
              <a:rPr lang="en-US" sz="2800" dirty="0" err="1"/>
              <a:t>apabila</a:t>
            </a:r>
            <a:r>
              <a:rPr lang="en-US" sz="2800" dirty="0"/>
              <a:t> modal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dipulihkan</a:t>
            </a:r>
            <a:r>
              <a:rPr lang="en-US" sz="2800" dirty="0"/>
              <a:t>. Jika bank </a:t>
            </a:r>
            <a:r>
              <a:rPr lang="en-US" sz="2800" dirty="0" err="1"/>
              <a:t>gagal</a:t>
            </a:r>
            <a:r>
              <a:rPr lang="en-US" sz="2800" dirty="0"/>
              <a:t> </a:t>
            </a:r>
            <a:r>
              <a:rPr lang="en-US" sz="2800" dirty="0" err="1"/>
              <a:t>menjaga</a:t>
            </a:r>
            <a:r>
              <a:rPr lang="en-US" sz="2800" dirty="0"/>
              <a:t> modal yang </a:t>
            </a:r>
            <a:r>
              <a:rPr lang="en-US" sz="2800" dirty="0" err="1"/>
              <a:t>dipersyaratkan</a:t>
            </a:r>
            <a:r>
              <a:rPr lang="en-US" sz="2800" dirty="0"/>
              <a:t>, </a:t>
            </a:r>
            <a:r>
              <a:rPr lang="en-US" sz="2800" dirty="0" err="1"/>
              <a:t>pengawas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wewenangnya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memperbaiki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954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II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“</a:t>
            </a:r>
            <a:r>
              <a:rPr lang="en-US" dirty="0" err="1"/>
              <a:t>tiga</a:t>
            </a:r>
            <a:r>
              <a:rPr lang="en-US" dirty="0"/>
              <a:t> pilar”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Pilar 3 - </a:t>
            </a:r>
            <a:r>
              <a:rPr lang="en-US" sz="3200" dirty="0" err="1"/>
              <a:t>Pengungkapan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(disclosure) Disclosure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penyebaran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yang material </a:t>
            </a:r>
            <a:r>
              <a:rPr lang="en-US" sz="3200" dirty="0" err="1"/>
              <a:t>kepada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</a:t>
            </a:r>
            <a:r>
              <a:rPr lang="en-US" sz="3200" dirty="0" err="1"/>
              <a:t>luas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mengevaluasi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tranparansi</a:t>
            </a:r>
            <a:r>
              <a:rPr lang="en-US" sz="3200" dirty="0"/>
              <a:t>, </a:t>
            </a:r>
            <a:r>
              <a:rPr lang="en-US" sz="3200" dirty="0" err="1"/>
              <a:t>pengawasan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datang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otoritas</a:t>
            </a:r>
            <a:r>
              <a:rPr lang="en-US" sz="3200" dirty="0"/>
              <a:t> </a:t>
            </a:r>
            <a:r>
              <a:rPr lang="en-US" sz="3200" dirty="0" err="1"/>
              <a:t>saja</a:t>
            </a:r>
            <a:r>
              <a:rPr lang="en-US" sz="3200" dirty="0"/>
              <a:t>, </a:t>
            </a:r>
            <a:r>
              <a:rPr lang="en-US" sz="3200" dirty="0" err="1"/>
              <a:t>masyarakat</a:t>
            </a:r>
            <a:r>
              <a:rPr lang="en-US" sz="3200" dirty="0"/>
              <a:t> juga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ikut</a:t>
            </a:r>
            <a:r>
              <a:rPr lang="en-US" sz="3200" dirty="0"/>
              <a:t> </a:t>
            </a:r>
            <a:r>
              <a:rPr lang="en-US" sz="3200" dirty="0" err="1"/>
              <a:t>mengawasi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tercipta</a:t>
            </a:r>
            <a:r>
              <a:rPr lang="en-US" sz="3200" dirty="0"/>
              <a:t> market discipline.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244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Capital Accord III, 2010 (BASEL 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/>
          </a:bodyPr>
          <a:lstStyle/>
          <a:p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krisis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 global </a:t>
            </a:r>
            <a:r>
              <a:rPr lang="en-US" sz="2800" dirty="0" err="1"/>
              <a:t>tahun</a:t>
            </a:r>
            <a:r>
              <a:rPr lang="en-US" sz="2800" dirty="0"/>
              <a:t> 2008 </a:t>
            </a:r>
            <a:r>
              <a:rPr lang="en-US" sz="2800" dirty="0" err="1"/>
              <a:t>terungkap</a:t>
            </a:r>
            <a:r>
              <a:rPr lang="en-US" sz="2800" dirty="0"/>
              <a:t> </a:t>
            </a:r>
            <a:r>
              <a:rPr lang="en-US" sz="2800" dirty="0" err="1"/>
              <a:t>kelemahan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leverage yang </a:t>
            </a:r>
            <a:r>
              <a:rPr lang="en-US" sz="2800" dirty="0" err="1"/>
              <a:t>berlebihan</a:t>
            </a:r>
            <a:r>
              <a:rPr lang="en-US" sz="2800" dirty="0"/>
              <a:t> 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perbankan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posisi</a:t>
            </a:r>
            <a:r>
              <a:rPr lang="en-US" sz="2800" dirty="0"/>
              <a:t> on-balance sheet </a:t>
            </a:r>
            <a:r>
              <a:rPr lang="en-US" sz="2800" dirty="0" err="1"/>
              <a:t>maupun</a:t>
            </a:r>
            <a:r>
              <a:rPr lang="en-US" sz="2800" dirty="0"/>
              <a:t> di off-balance sheet.</a:t>
            </a:r>
          </a:p>
          <a:p>
            <a:r>
              <a:rPr lang="en-US" sz="2800" dirty="0" err="1"/>
              <a:t>Lahirlah</a:t>
            </a:r>
            <a:r>
              <a:rPr lang="en-US" sz="2800" dirty="0"/>
              <a:t> Basel III: A global regulatory framework for more resilient banks and banking system pada </a:t>
            </a:r>
            <a:r>
              <a:rPr lang="en-US" sz="2800" dirty="0" err="1"/>
              <a:t>Desember</a:t>
            </a:r>
            <a:r>
              <a:rPr lang="en-US" sz="2800" dirty="0"/>
              <a:t> 2010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33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Capital Accord III, 2010 (BASEL 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kesepakatan</a:t>
            </a:r>
            <a:r>
              <a:rPr lang="en-US" sz="2800" dirty="0"/>
              <a:t> Basel III </a:t>
            </a:r>
            <a:r>
              <a:rPr lang="en-US" sz="2800" dirty="0" err="1"/>
              <a:t>memuat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  <a:r>
              <a:rPr lang="en-US" sz="2800" dirty="0" err="1"/>
              <a:t>permodalan</a:t>
            </a:r>
            <a:r>
              <a:rPr lang="en-US" sz="2800" dirty="0"/>
              <a:t>, </a:t>
            </a:r>
            <a:r>
              <a:rPr lang="en-US" sz="2800" dirty="0" err="1"/>
              <a:t>likuiditas</a:t>
            </a:r>
            <a:r>
              <a:rPr lang="en-US" sz="2800" dirty="0"/>
              <a:t> dan leverage ratio.</a:t>
            </a:r>
          </a:p>
          <a:p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permodalan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modal </a:t>
            </a:r>
            <a:r>
              <a:rPr lang="en-US" sz="2800" dirty="0" err="1"/>
              <a:t>tambahan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disiapkan</a:t>
            </a:r>
            <a:r>
              <a:rPr lang="en-US" sz="2800" dirty="0"/>
              <a:t> bank, </a:t>
            </a:r>
            <a:r>
              <a:rPr lang="en-US" sz="2800" dirty="0" err="1"/>
              <a:t>yakni</a:t>
            </a:r>
            <a:r>
              <a:rPr lang="en-US" sz="2800" dirty="0"/>
              <a:t> countercyclical buffer, capital conservation buffer, dan capital surcharge. </a:t>
            </a:r>
            <a:r>
              <a:rPr lang="en-US" sz="2800" dirty="0" err="1"/>
              <a:t>Ketiga</a:t>
            </a:r>
            <a:r>
              <a:rPr lang="en-US" sz="2800" dirty="0"/>
              <a:t> </a:t>
            </a:r>
            <a:r>
              <a:rPr lang="en-US" sz="2800" dirty="0" err="1"/>
              <a:t>permodalan</a:t>
            </a:r>
            <a:r>
              <a:rPr lang="en-US" sz="2800" dirty="0"/>
              <a:t> </a:t>
            </a:r>
            <a:r>
              <a:rPr lang="en-US" sz="2800" dirty="0" err="1"/>
              <a:t>tambahan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dipersiapkan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menghadapi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dan </a:t>
            </a:r>
            <a:r>
              <a:rPr lang="en-US" sz="2800" dirty="0" err="1"/>
              <a:t>goncangan</a:t>
            </a:r>
            <a:r>
              <a:rPr lang="en-US" sz="2800" dirty="0"/>
              <a:t> yang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perbankan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Perbankan</a:t>
            </a:r>
            <a:r>
              <a:rPr lang="en-US" sz="2800" dirty="0"/>
              <a:t> </a:t>
            </a:r>
            <a:r>
              <a:rPr lang="en-US" sz="2800" dirty="0" err="1"/>
              <a:t>diwajibkan</a:t>
            </a:r>
            <a:r>
              <a:rPr lang="en-US" sz="2800" dirty="0"/>
              <a:t> </a:t>
            </a:r>
            <a:r>
              <a:rPr lang="en-US" sz="2800" dirty="0" err="1"/>
              <a:t>mencadangkan</a:t>
            </a:r>
            <a:r>
              <a:rPr lang="en-US" sz="2800" dirty="0"/>
              <a:t> modal </a:t>
            </a:r>
            <a:r>
              <a:rPr lang="en-US" sz="2800" dirty="0" err="1"/>
              <a:t>kualitas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(core tier-1) </a:t>
            </a:r>
            <a:r>
              <a:rPr lang="en-US" sz="2800" dirty="0" err="1"/>
              <a:t>sebesar</a:t>
            </a:r>
            <a:r>
              <a:rPr lang="en-US" sz="2800" dirty="0"/>
              <a:t> 4,5%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asetnya</a:t>
            </a:r>
            <a:r>
              <a:rPr lang="en-US" sz="2800" dirty="0"/>
              <a:t>, </a:t>
            </a:r>
            <a:r>
              <a:rPr lang="en-US" sz="2800" dirty="0" err="1"/>
              <a:t>ditambah</a:t>
            </a:r>
            <a:r>
              <a:rPr lang="en-US" sz="2800" dirty="0"/>
              <a:t> modal </a:t>
            </a:r>
            <a:r>
              <a:rPr lang="en-US" sz="2800" dirty="0" err="1"/>
              <a:t>penyangga</a:t>
            </a:r>
            <a:r>
              <a:rPr lang="en-US" sz="2800" dirty="0"/>
              <a:t> </a:t>
            </a:r>
            <a:r>
              <a:rPr lang="en-US" sz="2800" dirty="0" err="1"/>
              <a:t>sebesar</a:t>
            </a:r>
            <a:r>
              <a:rPr lang="en-US" sz="2800" dirty="0"/>
              <a:t> 2,5%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goncangan</a:t>
            </a:r>
            <a:r>
              <a:rPr lang="en-US" sz="2800" dirty="0"/>
              <a:t>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7% di </a:t>
            </a:r>
            <a:r>
              <a:rPr lang="en-US" sz="2800" dirty="0" err="1"/>
              <a:t>tahun</a:t>
            </a:r>
            <a:r>
              <a:rPr lang="en-US" sz="2800" dirty="0"/>
              <a:t> 2016,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menyediakan</a:t>
            </a:r>
            <a:r>
              <a:rPr lang="en-US" sz="2800" dirty="0"/>
              <a:t> modal </a:t>
            </a:r>
            <a:r>
              <a:rPr lang="en-US" sz="2800" dirty="0" err="1"/>
              <a:t>penyangga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</a:t>
            </a:r>
            <a:r>
              <a:rPr lang="en-US" sz="2800" dirty="0" err="1"/>
              <a:t>sebesar</a:t>
            </a:r>
            <a:r>
              <a:rPr lang="en-US" sz="2800" dirty="0"/>
              <a:t> 2,5% </a:t>
            </a:r>
            <a:r>
              <a:rPr lang="en-US" sz="2800" dirty="0" err="1"/>
              <a:t>atau</a:t>
            </a:r>
            <a:r>
              <a:rPr lang="en-US" sz="2800" dirty="0"/>
              <a:t> total 9,5% di </a:t>
            </a:r>
            <a:r>
              <a:rPr lang="en-US" sz="2800" dirty="0" err="1"/>
              <a:t>tahun</a:t>
            </a:r>
            <a:r>
              <a:rPr lang="en-US" sz="2800" dirty="0"/>
              <a:t> 2019.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944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Capital Accord III, 2010 (BASEL 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/>
          </a:bodyPr>
          <a:lstStyle/>
          <a:p>
            <a:r>
              <a:rPr lang="en-US" sz="2800" dirty="0" err="1"/>
              <a:t>Penerapan</a:t>
            </a:r>
            <a:r>
              <a:rPr lang="en-US" sz="2800" dirty="0"/>
              <a:t> Basel III </a:t>
            </a:r>
            <a:r>
              <a:rPr lang="en-US" sz="2800" dirty="0" err="1"/>
              <a:t>mendapat</a:t>
            </a:r>
            <a:r>
              <a:rPr lang="en-US" sz="2800" dirty="0"/>
              <a:t> </a:t>
            </a:r>
            <a:r>
              <a:rPr lang="en-US" sz="2800" dirty="0" err="1"/>
              <a:t>penentangan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dinilai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menurunkan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bank dan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. Salah </a:t>
            </a:r>
            <a:r>
              <a:rPr lang="en-US" sz="2800" dirty="0" err="1"/>
              <a:t>satu</a:t>
            </a:r>
            <a:r>
              <a:rPr lang="en-US" sz="2800" dirty="0"/>
              <a:t> yang </a:t>
            </a:r>
            <a:r>
              <a:rPr lang="en-US" sz="2800" dirty="0" err="1"/>
              <a:t>protes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American Bankers Association yang </a:t>
            </a:r>
            <a:r>
              <a:rPr lang="en-US" sz="2800" dirty="0" err="1"/>
              <a:t>berpendapat</a:t>
            </a:r>
            <a:r>
              <a:rPr lang="en-US" sz="2800" dirty="0"/>
              <a:t> </a:t>
            </a:r>
            <a:r>
              <a:rPr lang="en-US" sz="2800" dirty="0" err="1"/>
              <a:t>kesepakatan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berpotensi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melumpuhkan</a:t>
            </a:r>
            <a:r>
              <a:rPr lang="en-US" sz="2800" dirty="0"/>
              <a:t> bank-bank </a:t>
            </a:r>
            <a:r>
              <a:rPr lang="en-US" sz="2800" dirty="0" err="1"/>
              <a:t>kecil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kepemilikan</a:t>
            </a:r>
            <a:r>
              <a:rPr lang="en-US" sz="2800" dirty="0"/>
              <a:t> modal </a:t>
            </a:r>
            <a:r>
              <a:rPr lang="en-US" sz="2800" dirty="0" err="1"/>
              <a:t>mereka</a:t>
            </a:r>
            <a:r>
              <a:rPr lang="en-US" sz="2800" dirty="0"/>
              <a:t> pada </a:t>
            </a:r>
            <a:r>
              <a:rPr lang="en-US" sz="2800" dirty="0" err="1"/>
              <a:t>pinjaman</a:t>
            </a:r>
            <a:r>
              <a:rPr lang="en-US" sz="2800" dirty="0"/>
              <a:t> </a:t>
            </a:r>
            <a:r>
              <a:rPr lang="en-US" sz="2800" dirty="0" err="1"/>
              <a:t>hipotek</a:t>
            </a:r>
            <a:r>
              <a:rPr lang="en-US" sz="2800" dirty="0"/>
              <a:t> dan UKM</a:t>
            </a:r>
          </a:p>
          <a:p>
            <a:r>
              <a:rPr lang="en-US" sz="2800" dirty="0" err="1"/>
              <a:t>Kendati</a:t>
            </a:r>
            <a:r>
              <a:rPr lang="en-US" sz="2800" dirty="0"/>
              <a:t> </a:t>
            </a:r>
            <a:r>
              <a:rPr lang="en-US" sz="2800" dirty="0" err="1"/>
              <a:t>demikian</a:t>
            </a:r>
            <a:r>
              <a:rPr lang="en-US" sz="2800" dirty="0"/>
              <a:t> Basel III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dibapuskan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701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kredit</a:t>
            </a:r>
            <a:endParaRPr lang="en-US" dirty="0"/>
          </a:p>
          <a:p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debitur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,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bank.</a:t>
            </a:r>
          </a:p>
          <a:p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dan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, </a:t>
            </a:r>
            <a:r>
              <a:rPr lang="en-US" dirty="0" err="1"/>
              <a:t>penjaminan</a:t>
            </a:r>
            <a:r>
              <a:rPr lang="en-US" dirty="0"/>
              <a:t>, </a:t>
            </a:r>
            <a:r>
              <a:rPr lang="en-US" dirty="0" err="1"/>
              <a:t>pemeliharaan</a:t>
            </a:r>
            <a:r>
              <a:rPr lang="en-US" dirty="0"/>
              <a:t> dan </a:t>
            </a:r>
            <a:r>
              <a:rPr lang="en-US" dirty="0" err="1"/>
              <a:t>penagihan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,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pada </a:t>
            </a:r>
            <a:r>
              <a:rPr lang="en-US" dirty="0" err="1"/>
              <a:t>kisaran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. </a:t>
            </a:r>
          </a:p>
          <a:p>
            <a:r>
              <a:rPr lang="en-US" dirty="0"/>
              <a:t>Batasan </a:t>
            </a:r>
            <a:r>
              <a:rPr lang="en-US" dirty="0" err="1"/>
              <a:t>portofolio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dan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dan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profitabilitas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593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kredit</a:t>
            </a:r>
            <a:endParaRPr lang="en-US" dirty="0"/>
          </a:p>
          <a:p>
            <a:r>
              <a:rPr lang="en-US" dirty="0"/>
              <a:t>……..</a:t>
            </a:r>
          </a:p>
          <a:p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: </a:t>
            </a:r>
            <a:r>
              <a:rPr lang="en-US" dirty="0" err="1"/>
              <a:t>debitur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melunasi</a:t>
            </a:r>
            <a:r>
              <a:rPr lang="en-US" dirty="0"/>
              <a:t> </a:t>
            </a:r>
            <a:r>
              <a:rPr lang="en-US" dirty="0" err="1"/>
              <a:t>utangnya</a:t>
            </a:r>
            <a:r>
              <a:rPr lang="en-US" dirty="0"/>
              <a:t>, </a:t>
            </a:r>
            <a:r>
              <a:rPr lang="en-US" dirty="0" err="1"/>
              <a:t>obligasi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 bank,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utang, </a:t>
            </a:r>
            <a:r>
              <a:rPr lang="en-US" dirty="0" err="1"/>
              <a:t>terjadinya</a:t>
            </a:r>
            <a:r>
              <a:rPr lang="en-US" dirty="0"/>
              <a:t> non-performing loan (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bayar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bank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lain.</a:t>
            </a:r>
          </a:p>
          <a:p>
            <a:pPr marL="0" indent="0">
              <a:buNone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(credit risk mitigation), </a:t>
            </a: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Grading models for individual loan (model </a:t>
            </a:r>
            <a:r>
              <a:rPr lang="en-US" dirty="0" err="1"/>
              <a:t>pemeringkatan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), Loan </a:t>
            </a:r>
            <a:r>
              <a:rPr lang="en-US" dirty="0" err="1"/>
              <a:t>portofolio</a:t>
            </a:r>
            <a:r>
              <a:rPr lang="en-US" dirty="0"/>
              <a:t> management (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portofolio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), Securitization (</a:t>
            </a:r>
            <a:r>
              <a:rPr lang="en-US" dirty="0" err="1"/>
              <a:t>sekuritisasi</a:t>
            </a:r>
            <a:r>
              <a:rPr lang="en-US" dirty="0"/>
              <a:t>), Collateral (</a:t>
            </a:r>
            <a:r>
              <a:rPr lang="en-US" dirty="0" err="1"/>
              <a:t>agunan</a:t>
            </a:r>
            <a:r>
              <a:rPr lang="en-US" dirty="0"/>
              <a:t>), Cash flow monitoring (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kas), Recovery management (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pemulihan</a:t>
            </a:r>
            <a:r>
              <a:rPr lang="en-US" dirty="0"/>
              <a:t>), </a:t>
            </a:r>
            <a:r>
              <a:rPr lang="en-US" dirty="0" err="1"/>
              <a:t>dll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Risiko</a:t>
            </a:r>
            <a:r>
              <a:rPr lang="en-US" dirty="0"/>
              <a:t> pasar</a:t>
            </a:r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variable pasar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portofolio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bank,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bank.</a:t>
            </a:r>
          </a:p>
          <a:p>
            <a:r>
              <a:rPr lang="en-US" dirty="0" err="1"/>
              <a:t>Risiko</a:t>
            </a:r>
            <a:r>
              <a:rPr lang="en-US" dirty="0"/>
              <a:t> pasar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 </a:t>
            </a:r>
          </a:p>
          <a:p>
            <a:r>
              <a:rPr lang="en-US" dirty="0"/>
              <a:t>1).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pada </a:t>
            </a:r>
            <a:r>
              <a:rPr lang="en-US" dirty="0" err="1"/>
              <a:t>sekuritas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dialami</a:t>
            </a:r>
            <a:r>
              <a:rPr lang="en-US" dirty="0"/>
              <a:t> oleh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sekuritas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r>
              <a:rPr lang="en-US" dirty="0"/>
              <a:t>2). </a:t>
            </a:r>
            <a:r>
              <a:rPr lang="en-US" dirty="0" err="1"/>
              <a:t>Risiko</a:t>
            </a:r>
            <a:r>
              <a:rPr lang="en-US" dirty="0"/>
              <a:t> pasar </a:t>
            </a:r>
            <a:r>
              <a:rPr lang="en-US" dirty="0" err="1"/>
              <a:t>umum</a:t>
            </a:r>
            <a:r>
              <a:rPr lang="en-US" dirty="0"/>
              <a:t> (general market risk),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pasar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pada </a:t>
            </a:r>
            <a:r>
              <a:rPr lang="en-US" dirty="0" err="1"/>
              <a:t>seluruh</a:t>
            </a:r>
            <a:r>
              <a:rPr lang="en-US" dirty="0"/>
              <a:t> pasar dan pada </a:t>
            </a:r>
            <a:r>
              <a:rPr lang="en-US" dirty="0" err="1"/>
              <a:t>sejumlah</a:t>
            </a:r>
            <a:r>
              <a:rPr lang="en-US" dirty="0"/>
              <a:t> instrument.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5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Risiko</a:t>
            </a:r>
            <a:r>
              <a:rPr lang="en-US" dirty="0"/>
              <a:t> pasar</a:t>
            </a:r>
          </a:p>
          <a:p>
            <a:r>
              <a:rPr lang="en-US" dirty="0"/>
              <a:t>………..</a:t>
            </a:r>
          </a:p>
          <a:p>
            <a:r>
              <a:rPr lang="en-US" dirty="0" err="1"/>
              <a:t>Risiko</a:t>
            </a:r>
            <a:r>
              <a:rPr lang="en-US" dirty="0"/>
              <a:t> pasar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:</a:t>
            </a:r>
          </a:p>
          <a:p>
            <a:r>
              <a:rPr lang="en-US" dirty="0"/>
              <a:t>a.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(interest rate risk) </a:t>
            </a:r>
          </a:p>
          <a:p>
            <a:r>
              <a:rPr lang="fi-FI" dirty="0"/>
              <a:t>B. Risiko posisi saham (equity position risk)</a:t>
            </a:r>
          </a:p>
          <a:p>
            <a:r>
              <a:rPr lang="en-US" dirty="0"/>
              <a:t>c.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</a:t>
            </a:r>
            <a:r>
              <a:rPr lang="en-US" dirty="0" err="1"/>
              <a:t>valas</a:t>
            </a:r>
            <a:r>
              <a:rPr lang="en-US" dirty="0"/>
              <a:t> (foreign exchange risk)</a:t>
            </a:r>
            <a:endParaRPr lang="fi-FI" dirty="0"/>
          </a:p>
          <a:p>
            <a:r>
              <a:rPr lang="en-US" dirty="0"/>
              <a:t>d.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komoditas</a:t>
            </a:r>
            <a:r>
              <a:rPr lang="en-US" dirty="0"/>
              <a:t> (commodity position risk)</a:t>
            </a:r>
          </a:p>
        </p:txBody>
      </p:sp>
    </p:spTree>
    <p:extLst>
      <p:ext uri="{BB962C8B-B14F-4D97-AF65-F5344CB8AC3E}">
        <p14:creationId xmlns:p14="http://schemas.microsoft.com/office/powerpoint/2010/main" val="341799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Harga pasar akan berubah karena beberapa faktor, antara lain:</a:t>
            </a:r>
          </a:p>
          <a:p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err="1"/>
              <a:t>Permintaan</a:t>
            </a:r>
            <a:r>
              <a:rPr lang="en-US" sz="2400" dirty="0"/>
              <a:t> dan </a:t>
            </a:r>
            <a:r>
              <a:rPr lang="en-US" sz="2400" dirty="0" err="1"/>
              <a:t>penawaran</a:t>
            </a:r>
            <a:r>
              <a:rPr lang="en-US" sz="2400" dirty="0"/>
              <a:t> (supply and demand)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market makers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adjustment. </a:t>
            </a:r>
          </a:p>
          <a:p>
            <a:r>
              <a:rPr lang="en-US" sz="2400" dirty="0"/>
              <a:t>ii. </a:t>
            </a:r>
            <a:r>
              <a:rPr lang="en-US" sz="2400" dirty="0" err="1"/>
              <a:t>Likuiditas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signifikan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pasar. </a:t>
            </a:r>
          </a:p>
          <a:p>
            <a:r>
              <a:rPr lang="en-US" sz="2400" dirty="0"/>
              <a:t>iii. </a:t>
            </a:r>
            <a:r>
              <a:rPr lang="en-US" sz="2400" dirty="0" err="1"/>
              <a:t>Intervensi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sz="2400" dirty="0"/>
              <a:t>,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suku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devaluasi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uang. Jika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,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menunjkkan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Your best quote that reflects your approach… “It’s one small step for man, one giant leap for mankind.”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-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Harga pasar akan berubah karena beberapa faktor, antara lain:</a:t>
            </a:r>
          </a:p>
          <a:p>
            <a:r>
              <a:rPr lang="en-US" sz="2000" dirty="0"/>
              <a:t>….</a:t>
            </a:r>
          </a:p>
          <a:p>
            <a:r>
              <a:rPr lang="en-US" sz="2000" dirty="0"/>
              <a:t>iv. Arbitrage, </a:t>
            </a:r>
            <a:r>
              <a:rPr lang="en-US" sz="2000" dirty="0" err="1"/>
              <a:t>terjadi</a:t>
            </a:r>
            <a:r>
              <a:rPr lang="en-US" sz="2000" dirty="0"/>
              <a:t> pada instrument yang </a:t>
            </a:r>
            <a:r>
              <a:rPr lang="en-US" sz="2000" dirty="0" err="1"/>
              <a:t>diperdagangkan</a:t>
            </a:r>
            <a:r>
              <a:rPr lang="en-US" sz="2000" dirty="0"/>
              <a:t> pada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pasar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instrument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pasar yang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yang lain. </a:t>
            </a:r>
          </a:p>
          <a:p>
            <a:r>
              <a:rPr lang="en-US" sz="2000" dirty="0"/>
              <a:t>v. </a:t>
            </a:r>
            <a:r>
              <a:rPr lang="en-US" sz="2000" dirty="0" err="1"/>
              <a:t>Peristiwa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, </a:t>
            </a:r>
            <a:r>
              <a:rPr lang="en-US" sz="2000" dirty="0" err="1"/>
              <a:t>poltik</a:t>
            </a:r>
            <a:r>
              <a:rPr lang="en-US" sz="2000" dirty="0"/>
              <a:t>, dan </a:t>
            </a:r>
            <a:r>
              <a:rPr lang="en-US" sz="2000" dirty="0" err="1"/>
              <a:t>bencana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dramatis pada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pendek</a:t>
            </a:r>
            <a:r>
              <a:rPr lang="en-US" sz="2000" dirty="0"/>
              <a:t>. </a:t>
            </a:r>
          </a:p>
          <a:p>
            <a:r>
              <a:rPr lang="en-US" sz="2000" dirty="0"/>
              <a:t>vi. Fundamental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factor </a:t>
            </a:r>
            <a:r>
              <a:rPr lang="en-US" sz="2000" dirty="0" err="1"/>
              <a:t>terkuat</a:t>
            </a:r>
            <a:r>
              <a:rPr lang="en-US" sz="2000" dirty="0"/>
              <a:t> yang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pada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717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3.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yang </a:t>
            </a:r>
            <a:r>
              <a:rPr lang="en-US" sz="2400" dirty="0" err="1"/>
              <a:t>timbul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ketidakcukupan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berfungsinya</a:t>
            </a:r>
            <a:r>
              <a:rPr lang="en-US" sz="2400" dirty="0"/>
              <a:t> proses internal, </a:t>
            </a:r>
            <a:r>
              <a:rPr lang="en-US" sz="2400" dirty="0" err="1"/>
              <a:t>kesalahan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kegagalan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problem </a:t>
            </a:r>
            <a:r>
              <a:rPr lang="en-US" sz="2400" dirty="0" err="1"/>
              <a:t>eksternal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 bank.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berdampak</a:t>
            </a:r>
            <a:r>
              <a:rPr lang="en-US" sz="2400" dirty="0"/>
              <a:t> pada </a:t>
            </a:r>
            <a:r>
              <a:rPr lang="en-US" sz="2400" dirty="0" err="1"/>
              <a:t>kerugian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maupn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hilangnya</a:t>
            </a:r>
            <a:r>
              <a:rPr lang="en-US" sz="2400" dirty="0"/>
              <a:t> </a:t>
            </a:r>
            <a:r>
              <a:rPr lang="en-US" sz="2400" dirty="0" err="1"/>
              <a:t>kesempatan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55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4.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likuiditas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Risiko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mengakibatkan</a:t>
            </a:r>
            <a:r>
              <a:rPr lang="en-US" sz="3200" dirty="0"/>
              <a:t> bank </a:t>
            </a:r>
            <a:r>
              <a:rPr lang="en-US" sz="3200" dirty="0" err="1"/>
              <a:t>gagal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pembayaran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kewajibannya</a:t>
            </a:r>
            <a:r>
              <a:rPr lang="en-US" sz="3200" dirty="0"/>
              <a:t> yang </a:t>
            </a:r>
            <a:r>
              <a:rPr lang="en-US" sz="3200" dirty="0" err="1"/>
              <a:t>jatuh</a:t>
            </a:r>
            <a:r>
              <a:rPr lang="en-US" sz="3200" dirty="0"/>
              <a:t> tempo.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bersumber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aktivitas</a:t>
            </a:r>
            <a:r>
              <a:rPr lang="en-US" sz="3200" dirty="0"/>
              <a:t> bank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perkreditan</a:t>
            </a:r>
            <a:r>
              <a:rPr lang="en-US" sz="3200" dirty="0"/>
              <a:t>, </a:t>
            </a:r>
            <a:r>
              <a:rPr lang="en-US" sz="3200" dirty="0" err="1"/>
              <a:t>penyediaan</a:t>
            </a:r>
            <a:r>
              <a:rPr lang="en-US" sz="3200" dirty="0"/>
              <a:t> dana, dan instrument utang.</a:t>
            </a:r>
          </a:p>
        </p:txBody>
      </p:sp>
    </p:spTree>
    <p:extLst>
      <p:ext uri="{BB962C8B-B14F-4D97-AF65-F5344CB8AC3E}">
        <p14:creationId xmlns:p14="http://schemas.microsoft.com/office/powerpoint/2010/main" val="98964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5. Other Risk </a:t>
            </a:r>
          </a:p>
          <a:p>
            <a:r>
              <a:rPr lang="en-US" sz="2000" dirty="0"/>
              <a:t>1).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,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kompetitif</a:t>
            </a:r>
            <a:r>
              <a:rPr lang="en-US" sz="2000" dirty="0"/>
              <a:t> dan </a:t>
            </a:r>
            <a:r>
              <a:rPr lang="en-US" sz="2000" dirty="0" err="1"/>
              <a:t>prospek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bank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enghadapi</a:t>
            </a:r>
            <a:r>
              <a:rPr lang="en-US" sz="2000" dirty="0"/>
              <a:t> pasar yang </a:t>
            </a:r>
            <a:r>
              <a:rPr lang="en-US" sz="2000" dirty="0" err="1"/>
              <a:t>dinamis</a:t>
            </a:r>
            <a:r>
              <a:rPr lang="en-US" sz="2000" dirty="0"/>
              <a:t> dan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.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prospek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dan </a:t>
            </a:r>
            <a:r>
              <a:rPr lang="en-US" sz="2000" dirty="0" err="1"/>
              <a:t>layanan</a:t>
            </a:r>
            <a:r>
              <a:rPr lang="en-US" sz="2000" dirty="0"/>
              <a:t>.</a:t>
            </a:r>
          </a:p>
          <a:p>
            <a:r>
              <a:rPr lang="en-US" sz="2000" dirty="0"/>
              <a:t> 2).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,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yang </a:t>
            </a:r>
            <a:r>
              <a:rPr lang="en-US" sz="2000" dirty="0" err="1"/>
              <a:t>diambil</a:t>
            </a:r>
            <a:r>
              <a:rPr lang="en-US" sz="2000" dirty="0"/>
              <a:t> oleh </a:t>
            </a:r>
            <a:r>
              <a:rPr lang="en-US" sz="2000" dirty="0" err="1"/>
              <a:t>direksi</a:t>
            </a:r>
            <a:r>
              <a:rPr lang="en-US" sz="2000" dirty="0"/>
              <a:t> bank.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juga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implementasi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strategi </a:t>
            </a:r>
            <a:r>
              <a:rPr lang="en-US" sz="2000" dirty="0" err="1"/>
              <a:t>tersebut</a:t>
            </a:r>
            <a:r>
              <a:rPr lang="en-US" sz="2000" dirty="0"/>
              <a:t>.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  <a:r>
              <a:rPr lang="en-US" sz="2000" dirty="0" err="1"/>
              <a:t>mirip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, </a:t>
            </a:r>
            <a:r>
              <a:rPr lang="en-US" sz="2000" dirty="0" err="1"/>
              <a:t>perbedaannya</a:t>
            </a:r>
            <a:r>
              <a:rPr lang="en-US" sz="2000" dirty="0"/>
              <a:t> </a:t>
            </a:r>
            <a:r>
              <a:rPr lang="en-US" sz="2000" dirty="0" err="1"/>
              <a:t>terletak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pada </a:t>
            </a:r>
            <a:r>
              <a:rPr lang="en-US" sz="2000" dirty="0" err="1"/>
              <a:t>durasi</a:t>
            </a:r>
            <a:r>
              <a:rPr lang="en-US" sz="2000" dirty="0"/>
              <a:t> (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) dan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sutu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(</a:t>
            </a:r>
            <a:r>
              <a:rPr lang="en-US" sz="2000" dirty="0" err="1"/>
              <a:t>kebijakan</a:t>
            </a:r>
            <a:r>
              <a:rPr lang="en-US" sz="2000" dirty="0"/>
              <a:t>) </a:t>
            </a:r>
            <a:r>
              <a:rPr lang="en-US" sz="2000" dirty="0" err="1"/>
              <a:t>manajemen</a:t>
            </a:r>
            <a:r>
              <a:rPr lang="en-US" sz="2000" dirty="0"/>
              <a:t>.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pda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,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diakuisisi</a:t>
            </a:r>
            <a:r>
              <a:rPr lang="en-US" sz="2000" dirty="0"/>
              <a:t>, dan </a:t>
            </a:r>
            <a:r>
              <a:rPr lang="en-US" sz="2000" dirty="0" err="1"/>
              <a:t>pemilihan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diangkas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dijual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414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5. Other Risk </a:t>
            </a:r>
          </a:p>
          <a:p>
            <a:r>
              <a:rPr lang="en-US" sz="2400" dirty="0"/>
              <a:t>……..</a:t>
            </a:r>
            <a:br>
              <a:rPr lang="en-US" sz="2400" dirty="0"/>
            </a:br>
            <a:r>
              <a:rPr lang="en-US" sz="2400" dirty="0"/>
              <a:t>3).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reputasi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kerusakan</a:t>
            </a:r>
            <a:r>
              <a:rPr lang="en-US" sz="2400" dirty="0"/>
              <a:t> pada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opini</a:t>
            </a:r>
            <a:r>
              <a:rPr lang="en-US" sz="2400" dirty="0"/>
              <a:t> public ang negative.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reputasi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yang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dan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. </a:t>
            </a:r>
            <a:r>
              <a:rPr lang="en-US" sz="2400" dirty="0" err="1"/>
              <a:t>Meningkatnya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reputasi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oleh pasar </a:t>
            </a:r>
            <a:r>
              <a:rPr lang="en-US" sz="2400" dirty="0" err="1"/>
              <a:t>finansial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global.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reputasi</a:t>
            </a:r>
            <a:r>
              <a:rPr lang="en-US" sz="2400" dirty="0"/>
              <a:t> yang </a:t>
            </a:r>
            <a:r>
              <a:rPr lang="en-US" sz="2400" dirty="0" err="1"/>
              <a:t>bermula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bank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dan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pada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perbankan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05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5. Other Risk </a:t>
            </a:r>
          </a:p>
          <a:p>
            <a:r>
              <a:rPr lang="en-US" sz="2400" dirty="0"/>
              <a:t>……..</a:t>
            </a:r>
            <a:br>
              <a:rPr lang="en-US" sz="2400" dirty="0"/>
            </a:br>
            <a:r>
              <a:rPr lang="en-US" sz="2000" dirty="0"/>
              <a:t>4).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kepatuhan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yang </a:t>
            </a:r>
            <a:r>
              <a:rPr lang="en-US" sz="2000" dirty="0" err="1"/>
              <a:t>disebabkan</a:t>
            </a:r>
            <a:r>
              <a:rPr lang="en-US" sz="2000" dirty="0"/>
              <a:t> bank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mematuhi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perundang-undangan</a:t>
            </a:r>
            <a:r>
              <a:rPr lang="en-US" sz="2000" dirty="0"/>
              <a:t> dan </a:t>
            </a:r>
            <a:r>
              <a:rPr lang="en-US" sz="2000" dirty="0" err="1"/>
              <a:t>ketentuan</a:t>
            </a:r>
            <a:r>
              <a:rPr lang="en-US" sz="2000" dirty="0"/>
              <a:t> lain yang </a:t>
            </a:r>
            <a:r>
              <a:rPr lang="en-US" sz="2000" dirty="0" err="1"/>
              <a:t>berlaku</a:t>
            </a:r>
            <a:r>
              <a:rPr lang="en-US" sz="2000" dirty="0"/>
              <a:t>. </a:t>
            </a:r>
            <a:r>
              <a:rPr lang="en-US" sz="2000" dirty="0" err="1"/>
              <a:t>Didalam</a:t>
            </a:r>
            <a:r>
              <a:rPr lang="en-US" sz="2000" dirty="0"/>
              <a:t> </a:t>
            </a:r>
            <a:r>
              <a:rPr lang="en-US" sz="2000" dirty="0" err="1"/>
              <a:t>prakteknya</a:t>
            </a:r>
            <a:r>
              <a:rPr lang="en-US" sz="2000" dirty="0"/>
              <a:t>,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kepatuhan</a:t>
            </a:r>
            <a:r>
              <a:rPr lang="en-US" sz="2000" dirty="0"/>
              <a:t> </a:t>
            </a:r>
            <a:r>
              <a:rPr lang="en-US" sz="2000" dirty="0" err="1"/>
              <a:t>melekat</a:t>
            </a:r>
            <a:r>
              <a:rPr lang="en-US" sz="2000" dirty="0"/>
              <a:t> pada </a:t>
            </a:r>
            <a:r>
              <a:rPr lang="en-US" sz="2000" dirty="0" err="1"/>
              <a:t>risiko</a:t>
            </a:r>
            <a:r>
              <a:rPr lang="en-US" sz="2000" dirty="0"/>
              <a:t> bank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perundang</a:t>
            </a:r>
            <a:r>
              <a:rPr lang="en-US" sz="2000" dirty="0"/>
              <a:t>- </a:t>
            </a:r>
            <a:r>
              <a:rPr lang="en-US" sz="2000" dirty="0" err="1"/>
              <a:t>undangan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kredit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KPMM, KAP, PPAP, dan BMPK. </a:t>
            </a:r>
          </a:p>
          <a:p>
            <a:r>
              <a:rPr lang="en-US" sz="2000" dirty="0"/>
              <a:t>5).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yang </a:t>
            </a:r>
            <a:r>
              <a:rPr lang="en-US" sz="2000" dirty="0" err="1"/>
              <a:t>disebabkan</a:t>
            </a:r>
            <a:r>
              <a:rPr lang="en-US" sz="2000" dirty="0"/>
              <a:t> oleh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kelemahan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yuridis</a:t>
            </a:r>
            <a:r>
              <a:rPr lang="en-US" sz="2000" dirty="0"/>
              <a:t> yang </a:t>
            </a:r>
            <a:r>
              <a:rPr lang="en-US" sz="2000" dirty="0" err="1"/>
              <a:t>disebabkan</a:t>
            </a:r>
            <a:r>
              <a:rPr lang="en-US" sz="2000" dirty="0"/>
              <a:t> oleh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tuntutan</a:t>
            </a:r>
            <a:r>
              <a:rPr lang="en-US" sz="2000" dirty="0"/>
              <a:t> hokum,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perundang-undangan</a:t>
            </a:r>
            <a:r>
              <a:rPr lang="en-US" sz="2000" dirty="0"/>
              <a:t> yang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dipenhinya</a:t>
            </a:r>
            <a:r>
              <a:rPr lang="en-US" sz="2000" dirty="0"/>
              <a:t> </a:t>
            </a:r>
            <a:r>
              <a:rPr lang="en-US" sz="2000" dirty="0" err="1"/>
              <a:t>syarat</a:t>
            </a:r>
            <a:r>
              <a:rPr lang="en-US" sz="2000" dirty="0"/>
              <a:t> </a:t>
            </a:r>
            <a:r>
              <a:rPr lang="en-US" sz="2000" dirty="0" err="1"/>
              <a:t>syahnya</a:t>
            </a:r>
            <a:r>
              <a:rPr lang="en-US" sz="2000" dirty="0"/>
              <a:t> </a:t>
            </a:r>
            <a:r>
              <a:rPr lang="en-US" sz="2000" dirty="0" err="1"/>
              <a:t>kontrak</a:t>
            </a:r>
            <a:r>
              <a:rPr lang="en-US" sz="2000" dirty="0"/>
              <a:t> dan </a:t>
            </a:r>
            <a:r>
              <a:rPr lang="en-US" sz="2000" dirty="0" err="1"/>
              <a:t>pengikatan</a:t>
            </a:r>
            <a:r>
              <a:rPr lang="en-US" sz="2000" dirty="0"/>
              <a:t> </a:t>
            </a:r>
            <a:r>
              <a:rPr lang="en-US" sz="2000" dirty="0" err="1"/>
              <a:t>agunan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sempurna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0138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Risiko</a:t>
            </a:r>
            <a:r>
              <a:rPr lang="en-US" sz="2400" dirty="0"/>
              <a:t> yang </a:t>
            </a:r>
            <a:r>
              <a:rPr lang="en-US" sz="2400" dirty="0" err="1"/>
              <a:t>dihadapi</a:t>
            </a:r>
            <a:r>
              <a:rPr lang="en-US" sz="2400" dirty="0"/>
              <a:t> </a:t>
            </a:r>
            <a:r>
              <a:rPr lang="en-US" sz="2400" dirty="0" err="1"/>
              <a:t>perbankan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lama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. </a:t>
            </a:r>
            <a:r>
              <a:rPr lang="en-US" sz="2400" dirty="0" err="1"/>
              <a:t>Pemantauan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auditor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direksi</a:t>
            </a:r>
            <a:r>
              <a:rPr lang="en-US" sz="2400" dirty="0"/>
              <a:t>. </a:t>
            </a:r>
            <a:r>
              <a:rPr lang="en-US" sz="2400" dirty="0" err="1"/>
              <a:t>Dahulu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dikontrol</a:t>
            </a:r>
            <a:r>
              <a:rPr lang="en-US" sz="2400" dirty="0"/>
              <a:t>,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diterjemahkan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opportunity </a:t>
            </a:r>
            <a:r>
              <a:rPr lang="en-US" sz="2400" dirty="0" err="1"/>
              <a:t>bagi</a:t>
            </a:r>
            <a:r>
              <a:rPr lang="en-US" sz="2400" dirty="0"/>
              <a:t> bank</a:t>
            </a:r>
          </a:p>
          <a:p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bank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nihil,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ditekankan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, </a:t>
            </a:r>
            <a:r>
              <a:rPr lang="en-US" sz="2400" dirty="0" err="1"/>
              <a:t>memonitor</a:t>
            </a:r>
            <a:r>
              <a:rPr lang="en-US" sz="2400" dirty="0"/>
              <a:t>, </a:t>
            </a:r>
            <a:r>
              <a:rPr lang="en-US" sz="2400" dirty="0" err="1"/>
              <a:t>mengelola</a:t>
            </a:r>
            <a:r>
              <a:rPr lang="en-US" sz="2400" dirty="0"/>
              <a:t>, dan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dan </a:t>
            </a:r>
            <a:r>
              <a:rPr lang="en-US" sz="2400" dirty="0" err="1"/>
              <a:t>mengamankan</a:t>
            </a:r>
            <a:r>
              <a:rPr lang="en-US" sz="2400" dirty="0"/>
              <a:t> bank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risiko-risiko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090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Corporate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Corporate governance </a:t>
            </a:r>
            <a:r>
              <a:rPr lang="en-US" sz="2800" dirty="0" err="1"/>
              <a:t>digambarkan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serangkaian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, dewan </a:t>
            </a:r>
            <a:r>
              <a:rPr lang="en-US" sz="2800" dirty="0" err="1"/>
              <a:t>direksi</a:t>
            </a:r>
            <a:r>
              <a:rPr lang="en-US" sz="2800" dirty="0"/>
              <a:t>, stakeholder, dan </a:t>
            </a:r>
            <a:r>
              <a:rPr lang="en-US" sz="2800" dirty="0" err="1"/>
              <a:t>pemegang</a:t>
            </a:r>
            <a:r>
              <a:rPr lang="en-US" sz="2800" dirty="0"/>
              <a:t> </a:t>
            </a:r>
            <a:r>
              <a:rPr lang="en-US" sz="2800" dirty="0" err="1"/>
              <a:t>saham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Corporate governance </a:t>
            </a:r>
            <a:r>
              <a:rPr lang="en-US" sz="2800" dirty="0" err="1"/>
              <a:t>menciptakan</a:t>
            </a:r>
            <a:r>
              <a:rPr lang="en-US" sz="2800" dirty="0"/>
              <a:t> </a:t>
            </a:r>
            <a:r>
              <a:rPr lang="en-US" sz="2800" dirty="0" err="1"/>
              <a:t>strukur</a:t>
            </a:r>
            <a:r>
              <a:rPr lang="en-US" sz="2800" dirty="0"/>
              <a:t> yang </a:t>
            </a:r>
            <a:r>
              <a:rPr lang="en-US" sz="2800" dirty="0" err="1"/>
              <a:t>membantu</a:t>
            </a:r>
            <a:r>
              <a:rPr lang="en-US" sz="2800" dirty="0"/>
              <a:t> bank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menetapkan</a:t>
            </a:r>
            <a:r>
              <a:rPr lang="en-US" sz="2800" dirty="0"/>
              <a:t> </a:t>
            </a:r>
            <a:r>
              <a:rPr lang="en-US" sz="2800" dirty="0" err="1"/>
              <a:t>sasaran</a:t>
            </a:r>
            <a:r>
              <a:rPr lang="en-US" sz="2800" dirty="0"/>
              <a:t>, </a:t>
            </a:r>
            <a:r>
              <a:rPr lang="en-US" sz="2800" dirty="0" err="1"/>
              <a:t>menjalankan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harinya</a:t>
            </a:r>
            <a:r>
              <a:rPr lang="en-US" sz="2800" dirty="0"/>
              <a:t>,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stakeholder bank, </a:t>
            </a:r>
            <a:r>
              <a:rPr lang="en-US" sz="2800" dirty="0" err="1"/>
              <a:t>memastikan</a:t>
            </a:r>
            <a:r>
              <a:rPr lang="en-US" sz="2800" dirty="0"/>
              <a:t> bank </a:t>
            </a:r>
            <a:r>
              <a:rPr lang="en-US" sz="2800" dirty="0" err="1"/>
              <a:t>beroperasi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aman</a:t>
            </a:r>
            <a:r>
              <a:rPr lang="en-US" sz="2800" dirty="0"/>
              <a:t> dan </a:t>
            </a:r>
            <a:r>
              <a:rPr lang="en-US" sz="2800" dirty="0" err="1"/>
              <a:t>baik</a:t>
            </a:r>
            <a:r>
              <a:rPr lang="en-US" sz="2800" dirty="0"/>
              <a:t>, </a:t>
            </a:r>
            <a:r>
              <a:rPr lang="en-US" sz="2800" dirty="0" err="1"/>
              <a:t>mematuhi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dan </a:t>
            </a:r>
            <a:r>
              <a:rPr lang="en-US" sz="2800" dirty="0" err="1"/>
              <a:t>perundangan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, dan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para </a:t>
            </a:r>
            <a:r>
              <a:rPr lang="en-US" sz="2800" dirty="0" err="1"/>
              <a:t>deposan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60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Lima </a:t>
            </a:r>
            <a:r>
              <a:rPr lang="en-US" dirty="0" err="1"/>
              <a:t>Prinsip</a:t>
            </a:r>
            <a:r>
              <a:rPr lang="en-US" dirty="0"/>
              <a:t> Good Corporate Governance (TARIF)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(1)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keterbukaan</a:t>
            </a:r>
            <a:r>
              <a:rPr lang="en-US" sz="2400" dirty="0"/>
              <a:t> </a:t>
            </a:r>
            <a:r>
              <a:rPr lang="en-US" sz="2400" b="1" dirty="0"/>
              <a:t>(transparency</a:t>
            </a:r>
            <a:r>
              <a:rPr lang="en-US" sz="2400" dirty="0"/>
              <a:t>), </a:t>
            </a:r>
            <a:r>
              <a:rPr lang="en-US" sz="2400" dirty="0" err="1"/>
              <a:t>berarti</a:t>
            </a:r>
            <a:r>
              <a:rPr lang="en-US" sz="2400" dirty="0"/>
              <a:t> bank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membeberkan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/>
              <a:t>memadai</a:t>
            </a:r>
            <a:r>
              <a:rPr lang="en-US" sz="2400" dirty="0"/>
              <a:t>, </a:t>
            </a:r>
            <a:r>
              <a:rPr lang="en-US" sz="2400" dirty="0" err="1"/>
              <a:t>jelas</a:t>
            </a:r>
            <a:r>
              <a:rPr lang="en-US" sz="2400" dirty="0"/>
              <a:t>, </a:t>
            </a:r>
            <a:r>
              <a:rPr lang="en-US" sz="2400" dirty="0" err="1"/>
              <a:t>akurat</a:t>
            </a:r>
            <a:r>
              <a:rPr lang="en-US" sz="2400" dirty="0"/>
              <a:t>,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.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juga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diakses</a:t>
            </a:r>
            <a:r>
              <a:rPr lang="en-US" sz="2400" dirty="0"/>
              <a:t> oleh stakeholder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haknya</a:t>
            </a:r>
            <a:r>
              <a:rPr lang="en-US" sz="2400" dirty="0"/>
              <a:t>; </a:t>
            </a:r>
          </a:p>
          <a:p>
            <a:r>
              <a:rPr lang="en-US" sz="2400" dirty="0"/>
              <a:t>(2)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akuntabilitas</a:t>
            </a:r>
            <a:r>
              <a:rPr lang="en-US" sz="2400" dirty="0"/>
              <a:t> </a:t>
            </a:r>
            <a:r>
              <a:rPr lang="en-US" sz="2400" b="1" dirty="0"/>
              <a:t>(accountability),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bank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menetapkam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yang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yang </a:t>
            </a:r>
            <a:r>
              <a:rPr lang="en-US" sz="2400" dirty="0" err="1"/>
              <a:t>selaras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misi</a:t>
            </a:r>
            <a:r>
              <a:rPr lang="en-US" sz="2400" dirty="0"/>
              <a:t>, </a:t>
            </a:r>
            <a:r>
              <a:rPr lang="en-US" sz="2400" dirty="0" err="1"/>
              <a:t>visi</a:t>
            </a:r>
            <a:r>
              <a:rPr lang="en-US" sz="2400" dirty="0"/>
              <a:t>, </a:t>
            </a:r>
            <a:r>
              <a:rPr lang="en-US" sz="2400" dirty="0" err="1"/>
              <a:t>sasaran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, dan strategi </a:t>
            </a:r>
            <a:r>
              <a:rPr lang="en-US" sz="2400" dirty="0" err="1"/>
              <a:t>perusahaan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masing-masing. Bank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tidaknya</a:t>
            </a:r>
            <a:r>
              <a:rPr lang="en-US" sz="2400" dirty="0"/>
              <a:t> check and balance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bank.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176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Lima </a:t>
            </a:r>
            <a:r>
              <a:rPr lang="en-US" dirty="0" err="1"/>
              <a:t>Prinsip</a:t>
            </a:r>
            <a:r>
              <a:rPr lang="en-US" dirty="0"/>
              <a:t> Good Corporate Governance (TARIF)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(2)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akuntabilitas</a:t>
            </a:r>
            <a:r>
              <a:rPr lang="en-US" sz="2400" dirty="0"/>
              <a:t> </a:t>
            </a:r>
            <a:r>
              <a:rPr lang="en-US" sz="2400" b="1" dirty="0"/>
              <a:t>(accountability),</a:t>
            </a:r>
            <a:r>
              <a:rPr lang="en-US" sz="2400" dirty="0"/>
              <a:t> ……</a:t>
            </a:r>
          </a:p>
          <a:p>
            <a:r>
              <a:rPr lang="en-US" sz="2400" dirty="0"/>
              <a:t>Bank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jajarannya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yang </a:t>
            </a:r>
            <a:r>
              <a:rPr lang="en-US" sz="2400" dirty="0" err="1"/>
              <a:t>disepakati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konsisten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(corporate values), </a:t>
            </a:r>
            <a:r>
              <a:rPr lang="en-US" sz="2400" dirty="0" err="1"/>
              <a:t>sasaran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, dan strategi bank,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reward and punishment system;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387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6EFA-8548-4282-8253-A52328B2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E6A8-7328-4300-AF90-2AFB8023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rangkaian</a:t>
            </a:r>
            <a:r>
              <a:rPr lang="en-US" sz="3200" dirty="0"/>
              <a:t> </a:t>
            </a:r>
            <a:r>
              <a:rPr lang="en-US" sz="3200" dirty="0" err="1"/>
              <a:t>prosedur</a:t>
            </a:r>
            <a:r>
              <a:rPr lang="en-US" sz="3200" dirty="0"/>
              <a:t> dan </a:t>
            </a:r>
            <a:r>
              <a:rPr lang="en-US" sz="3200" dirty="0" err="1"/>
              <a:t>metodologi</a:t>
            </a:r>
            <a:r>
              <a:rPr lang="en-US" sz="3200" dirty="0"/>
              <a:t> 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mengidentifikasi</a:t>
            </a:r>
            <a:r>
              <a:rPr lang="en-US" sz="3200" dirty="0"/>
              <a:t>, </a:t>
            </a:r>
            <a:r>
              <a:rPr lang="en-US" sz="3200" dirty="0" err="1"/>
              <a:t>mengukur</a:t>
            </a:r>
            <a:r>
              <a:rPr lang="en-US" sz="3200" dirty="0"/>
              <a:t>, </a:t>
            </a:r>
            <a:r>
              <a:rPr lang="en-US" sz="3200" dirty="0" err="1"/>
              <a:t>memantau</a:t>
            </a:r>
            <a:r>
              <a:rPr lang="en-US" sz="3200" dirty="0"/>
              <a:t>, dan </a:t>
            </a:r>
            <a:r>
              <a:rPr lang="en-US" sz="3200" dirty="0" err="1"/>
              <a:t>mengendalikan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yang </a:t>
            </a:r>
            <a:r>
              <a:rPr lang="en-US" sz="3200" dirty="0" err="1"/>
              <a:t>timbul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usaha</a:t>
            </a:r>
            <a:r>
              <a:rPr lang="en-US" sz="3200" dirty="0"/>
              <a:t> bank. </a:t>
            </a:r>
          </a:p>
          <a:p>
            <a:r>
              <a:rPr lang="en-US" sz="3200" dirty="0" err="1"/>
              <a:t>Penerapan</a:t>
            </a:r>
            <a:r>
              <a:rPr lang="en-US" sz="3200" dirty="0"/>
              <a:t> </a:t>
            </a:r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bertujuan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menghindari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kerugian</a:t>
            </a:r>
            <a:r>
              <a:rPr lang="en-US" sz="3200" dirty="0"/>
              <a:t> yang </a:t>
            </a:r>
            <a:r>
              <a:rPr lang="en-US" sz="3200" dirty="0" err="1"/>
              <a:t>disebabkan</a:t>
            </a:r>
            <a:r>
              <a:rPr lang="en-US" sz="3200" dirty="0"/>
              <a:t> oleh </a:t>
            </a:r>
            <a:r>
              <a:rPr lang="en-US" sz="3200" dirty="0" err="1"/>
              <a:t>terjadinya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peristiwa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498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Lima </a:t>
            </a:r>
            <a:r>
              <a:rPr lang="en-US" dirty="0" err="1"/>
              <a:t>Prinsip</a:t>
            </a:r>
            <a:r>
              <a:rPr lang="en-US" dirty="0"/>
              <a:t> Good Corporate Governance (TARIF)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(3)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(responsibility), </a:t>
            </a:r>
            <a:r>
              <a:rPr lang="en-US" sz="2400" dirty="0" err="1"/>
              <a:t>berarti</a:t>
            </a:r>
            <a:r>
              <a:rPr lang="en-US" sz="2400" dirty="0"/>
              <a:t> bank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memegang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prudential banking practices.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dijalankan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ketentuan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 agar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terjaga</a:t>
            </a:r>
            <a:r>
              <a:rPr lang="en-US" sz="2400" dirty="0"/>
              <a:t> </a:t>
            </a:r>
            <a:r>
              <a:rPr lang="en-US" sz="2400" dirty="0" err="1"/>
              <a:t>kelangsungan</a:t>
            </a:r>
            <a:r>
              <a:rPr lang="en-US" sz="2400" dirty="0"/>
              <a:t> </a:t>
            </a:r>
            <a:r>
              <a:rPr lang="en-US" sz="2400" dirty="0" err="1"/>
              <a:t>usahanya</a:t>
            </a:r>
            <a:r>
              <a:rPr lang="en-US" sz="2400" dirty="0"/>
              <a:t>. Bank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bertindak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good corporate citizen (</a:t>
            </a:r>
            <a:r>
              <a:rPr lang="en-US" sz="2400" dirty="0" err="1"/>
              <a:t>perusahaan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); </a:t>
            </a:r>
          </a:p>
          <a:p>
            <a:r>
              <a:rPr lang="en-US" sz="2400" dirty="0"/>
              <a:t>(4)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independensi</a:t>
            </a:r>
            <a:r>
              <a:rPr lang="en-US" sz="2400" dirty="0"/>
              <a:t> (independency), </a:t>
            </a:r>
            <a:r>
              <a:rPr lang="en-US" sz="2400" dirty="0" err="1"/>
              <a:t>berarti</a:t>
            </a:r>
            <a:r>
              <a:rPr lang="en-US" sz="2400" dirty="0"/>
              <a:t> bank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menghindari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dominasi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wajar</a:t>
            </a:r>
            <a:r>
              <a:rPr lang="en-US" sz="2400" dirty="0"/>
              <a:t> oleh stakeholder. </a:t>
            </a:r>
            <a:r>
              <a:rPr lang="en-US" sz="2400" dirty="0" err="1"/>
              <a:t>Pengelola</a:t>
            </a:r>
            <a:r>
              <a:rPr lang="en-US" sz="2400" dirty="0"/>
              <a:t> bank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terengaruh</a:t>
            </a:r>
            <a:r>
              <a:rPr lang="en-US" sz="2400" dirty="0"/>
              <a:t> oleh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sepihak</a:t>
            </a:r>
            <a:r>
              <a:rPr lang="en-US" sz="2400" dirty="0"/>
              <a:t> dan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menghindari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benturan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(conflict of interest);</a:t>
            </a:r>
          </a:p>
        </p:txBody>
      </p:sp>
    </p:spTree>
    <p:extLst>
      <p:ext uri="{BB962C8B-B14F-4D97-AF65-F5344CB8AC3E}">
        <p14:creationId xmlns:p14="http://schemas.microsoft.com/office/powerpoint/2010/main" val="1798538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Lima </a:t>
            </a:r>
            <a:r>
              <a:rPr lang="en-US" dirty="0" err="1"/>
              <a:t>Prinsip</a:t>
            </a:r>
            <a:r>
              <a:rPr lang="en-US" dirty="0"/>
              <a:t> Good Corporate Governance (TARIF)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Autofit/>
          </a:bodyPr>
          <a:lstStyle/>
          <a:p>
            <a:r>
              <a:rPr lang="en-US" sz="3200" dirty="0"/>
              <a:t>(5) </a:t>
            </a:r>
            <a:r>
              <a:rPr lang="en-US" sz="3200" dirty="0" err="1"/>
              <a:t>prinsip</a:t>
            </a:r>
            <a:r>
              <a:rPr lang="en-US" sz="3200" dirty="0"/>
              <a:t> </a:t>
            </a:r>
            <a:r>
              <a:rPr lang="en-US" sz="3200" dirty="0" err="1"/>
              <a:t>kewajaran</a:t>
            </a:r>
            <a:r>
              <a:rPr lang="en-US" sz="3200" dirty="0"/>
              <a:t> (fairness), bank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memperhatikan</a:t>
            </a:r>
            <a:r>
              <a:rPr lang="en-US" sz="3200" dirty="0"/>
              <a:t> </a:t>
            </a:r>
            <a:r>
              <a:rPr lang="en-US" sz="3200" dirty="0" err="1"/>
              <a:t>kepentingan</a:t>
            </a:r>
            <a:r>
              <a:rPr lang="en-US" sz="3200" dirty="0"/>
              <a:t> </a:t>
            </a:r>
            <a:r>
              <a:rPr lang="en-US" sz="3200" dirty="0" err="1"/>
              <a:t>seluruh</a:t>
            </a:r>
            <a:r>
              <a:rPr lang="en-US" sz="3200" dirty="0"/>
              <a:t> stakeholder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asas</a:t>
            </a:r>
            <a:r>
              <a:rPr lang="en-US" sz="3200" dirty="0"/>
              <a:t> </a:t>
            </a:r>
            <a:r>
              <a:rPr lang="en-US" sz="3200" dirty="0" err="1"/>
              <a:t>kesetaraan</a:t>
            </a:r>
            <a:r>
              <a:rPr lang="en-US" sz="3200" dirty="0"/>
              <a:t> dan </a:t>
            </a:r>
            <a:r>
              <a:rPr lang="en-US" sz="3200" dirty="0" err="1"/>
              <a:t>kewajaran</a:t>
            </a:r>
            <a:r>
              <a:rPr lang="en-US" sz="3200" dirty="0"/>
              <a:t> (equal treatment). Bank juga </a:t>
            </a:r>
            <a:r>
              <a:rPr lang="en-US" sz="3200" dirty="0" err="1"/>
              <a:t>perlu</a:t>
            </a:r>
            <a:r>
              <a:rPr lang="en-US" sz="3200" dirty="0"/>
              <a:t>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kesempatan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stakeholder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masukan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kepentingan</a:t>
            </a:r>
            <a:r>
              <a:rPr lang="en-US" sz="3200" dirty="0"/>
              <a:t> bank </a:t>
            </a:r>
            <a:r>
              <a:rPr lang="en-US" sz="3200" dirty="0" err="1"/>
              <a:t>sendiri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akses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prinsip</a:t>
            </a:r>
            <a:r>
              <a:rPr lang="en-US" sz="3200" dirty="0"/>
              <a:t> </a:t>
            </a:r>
            <a:r>
              <a:rPr lang="en-US" sz="3200" dirty="0" err="1"/>
              <a:t>keterbukaan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5746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4ABB-FAB6-4F17-B4FB-23BE855B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Corporate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6F01-A390-4637-BEA9-ECD5091E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Ada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GCG, </a:t>
            </a:r>
            <a:r>
              <a:rPr lang="en-US" sz="2400" dirty="0" err="1"/>
              <a:t>antara</a:t>
            </a:r>
            <a:r>
              <a:rPr lang="en-US" sz="2400" dirty="0"/>
              <a:t> lain: (1)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pengawasan</a:t>
            </a:r>
            <a:r>
              <a:rPr lang="en-US" sz="2400" dirty="0"/>
              <a:t> internal (internal control system),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pengawasan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focus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sebanyak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, </a:t>
            </a:r>
            <a:r>
              <a:rPr lang="en-US" sz="2400" dirty="0" err="1"/>
              <a:t>sementara</a:t>
            </a:r>
            <a:r>
              <a:rPr lang="en-US" sz="2400" dirty="0"/>
              <a:t>, </a:t>
            </a:r>
            <a:r>
              <a:rPr lang="en-US" sz="2400" dirty="0" err="1"/>
              <a:t>paradigma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pengawasan</a:t>
            </a:r>
            <a:r>
              <a:rPr lang="en-US" sz="2400" dirty="0"/>
              <a:t> internal </a:t>
            </a:r>
            <a:r>
              <a:rPr lang="en-US" sz="2400" dirty="0" err="1"/>
              <a:t>mengacu</a:t>
            </a:r>
            <a:r>
              <a:rPr lang="en-US" sz="2400" dirty="0"/>
              <a:t> pada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pemeriksaan</a:t>
            </a:r>
            <a:r>
              <a:rPr lang="en-US" sz="2400" dirty="0"/>
              <a:t> dan </a:t>
            </a:r>
            <a:r>
              <a:rPr lang="en-US" sz="2400" dirty="0" err="1"/>
              <a:t>konsultasi</a:t>
            </a:r>
            <a:r>
              <a:rPr lang="en-US" sz="2400" dirty="0"/>
              <a:t> (assurance and consulting) dan </a:t>
            </a:r>
            <a:r>
              <a:rPr lang="en-US" sz="2400" dirty="0" err="1"/>
              <a:t>efektivitas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risk based auditing, control, and governance processes; (2)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(risk management); (3)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yang </a:t>
            </a:r>
            <a:r>
              <a:rPr lang="en-US" sz="2400" dirty="0" err="1"/>
              <a:t>dituangkan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(corporate code of conduct).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74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Capital Accord II, 2004 (BASEL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/>
          </a:bodyPr>
          <a:lstStyle/>
          <a:p>
            <a:r>
              <a:rPr lang="en-US" sz="3200" dirty="0"/>
              <a:t>BASEL II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aturan</a:t>
            </a:r>
            <a:r>
              <a:rPr lang="en-US" sz="3200" dirty="0"/>
              <a:t> </a:t>
            </a:r>
            <a:r>
              <a:rPr lang="en-US" sz="3200" dirty="0" err="1"/>
              <a:t>kesepakatan</a:t>
            </a:r>
            <a:r>
              <a:rPr lang="en-US" sz="3200" dirty="0"/>
              <a:t> </a:t>
            </a:r>
            <a:r>
              <a:rPr lang="en-US" sz="3200" dirty="0" err="1"/>
              <a:t>perbankan</a:t>
            </a:r>
            <a:r>
              <a:rPr lang="en-US" sz="3200" dirty="0"/>
              <a:t> </a:t>
            </a:r>
            <a:r>
              <a:rPr lang="en-US" sz="3200" dirty="0" err="1"/>
              <a:t>internasional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wadah</a:t>
            </a:r>
            <a:r>
              <a:rPr lang="en-US" sz="3200" dirty="0"/>
              <a:t> </a:t>
            </a:r>
            <a:r>
              <a:rPr lang="en-US" sz="3200" i="1" dirty="0"/>
              <a:t>Bank of International Settlement </a:t>
            </a:r>
            <a:r>
              <a:rPr lang="en-US" sz="3200" dirty="0"/>
              <a:t>(BIS) yang </a:t>
            </a:r>
            <a:r>
              <a:rPr lang="en-US" sz="3200" dirty="0" err="1"/>
              <a:t>dihasilkan</a:t>
            </a:r>
            <a:r>
              <a:rPr lang="en-US" sz="3200" dirty="0"/>
              <a:t> di Kota Basel, Swiss,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yang </a:t>
            </a:r>
            <a:r>
              <a:rPr lang="en-US" sz="3200" dirty="0" err="1"/>
              <a:t>tercermin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pemenuhan</a:t>
            </a:r>
            <a:r>
              <a:rPr lang="en-US" sz="3200" dirty="0"/>
              <a:t> modal bank yang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efisien</a:t>
            </a:r>
            <a:r>
              <a:rPr lang="en-US" sz="3200" dirty="0"/>
              <a:t> </a:t>
            </a:r>
            <a:r>
              <a:rPr lang="en-US" sz="3200" dirty="0" err="1"/>
              <a:t>dikaitkan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bank</a:t>
            </a:r>
          </a:p>
        </p:txBody>
      </p:sp>
    </p:spTree>
    <p:extLst>
      <p:ext uri="{BB962C8B-B14F-4D97-AF65-F5344CB8AC3E}">
        <p14:creationId xmlns:p14="http://schemas.microsoft.com/office/powerpoint/2010/main" val="361290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Capital Accord II, 2004 (BASEL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Sebelumnya</a:t>
            </a:r>
            <a:r>
              <a:rPr lang="en-US" sz="3200" dirty="0"/>
              <a:t> </a:t>
            </a:r>
            <a:r>
              <a:rPr lang="en-US" sz="2800" dirty="0"/>
              <a:t>BIS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mengeluarkan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kerangka</a:t>
            </a:r>
            <a:r>
              <a:rPr lang="en-US" sz="2800" dirty="0"/>
              <a:t> </a:t>
            </a:r>
            <a:r>
              <a:rPr lang="en-US" sz="2800" dirty="0" err="1"/>
              <a:t>permodalan</a:t>
            </a:r>
            <a:r>
              <a:rPr lang="en-US" sz="2800" dirty="0"/>
              <a:t> yang </a:t>
            </a:r>
            <a:r>
              <a:rPr lang="en-US" sz="2800" dirty="0" err="1"/>
              <a:t>dikenal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the 1988 accord (Basel I).</a:t>
            </a:r>
          </a:p>
          <a:p>
            <a:r>
              <a:rPr lang="en-US" sz="2800" dirty="0"/>
              <a:t>Basel I </a:t>
            </a:r>
            <a:r>
              <a:rPr lang="en-US" sz="2800" dirty="0" err="1"/>
              <a:t>mensyaratkan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modal minimum </a:t>
            </a:r>
            <a:r>
              <a:rPr lang="en-US" sz="2800" dirty="0" err="1"/>
              <a:t>adalah</a:t>
            </a:r>
            <a:r>
              <a:rPr lang="en-US" sz="2800" dirty="0"/>
              <a:t> 8%</a:t>
            </a:r>
            <a:r>
              <a:rPr lang="en-US" sz="3200" dirty="0"/>
              <a:t>bagi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kredit</a:t>
            </a:r>
            <a:r>
              <a:rPr lang="en-US" sz="3200" dirty="0"/>
              <a:t>.</a:t>
            </a:r>
          </a:p>
          <a:p>
            <a:r>
              <a:rPr lang="en-US" sz="2800" dirty="0" err="1"/>
              <a:t>Sejalan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berkembangnya</a:t>
            </a:r>
            <a:r>
              <a:rPr lang="en-US" sz="2800" dirty="0"/>
              <a:t> </a:t>
            </a:r>
            <a:r>
              <a:rPr lang="en-US" sz="2800" dirty="0" err="1"/>
              <a:t>produk-produk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3200" dirty="0"/>
              <a:t> </a:t>
            </a:r>
            <a:r>
              <a:rPr lang="en-US" sz="2800" dirty="0"/>
              <a:t>BIS </a:t>
            </a:r>
            <a:r>
              <a:rPr lang="en-US" sz="2800" dirty="0" err="1"/>
              <a:t>mengeluarkan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permodalan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di </a:t>
            </a:r>
            <a:r>
              <a:rPr lang="en-US" sz="2800" dirty="0" err="1"/>
              <a:t>kenal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Basel II.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129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Capital Accord II, 2004 (BASEL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/>
          </a:bodyPr>
          <a:lstStyle/>
          <a:p>
            <a:r>
              <a:rPr lang="en-US" sz="3200" dirty="0"/>
              <a:t>Basel II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insentif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peningkatan</a:t>
            </a:r>
            <a:r>
              <a:rPr lang="en-US" sz="3200" dirty="0"/>
              <a:t> </a:t>
            </a:r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praktik</a:t>
            </a:r>
            <a:r>
              <a:rPr lang="en-US" sz="3200" dirty="0"/>
              <a:t> </a:t>
            </a:r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memperhitungkan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kredit</a:t>
            </a:r>
            <a:r>
              <a:rPr lang="en-US" sz="3200" dirty="0"/>
              <a:t>, </a:t>
            </a:r>
            <a:r>
              <a:rPr lang="en-US" sz="3200" dirty="0" err="1"/>
              <a:t>risiko</a:t>
            </a:r>
            <a:r>
              <a:rPr lang="en-US" sz="3200" dirty="0"/>
              <a:t> pasar dan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operasional</a:t>
            </a:r>
            <a:r>
              <a:rPr lang="en-US" sz="3200" dirty="0"/>
              <a:t>, </a:t>
            </a:r>
            <a:r>
              <a:rPr lang="en-US" sz="3200" dirty="0" err="1"/>
              <a:t>tetapi</a:t>
            </a:r>
            <a:r>
              <a:rPr lang="en-US" sz="3200" dirty="0"/>
              <a:t> juga </a:t>
            </a:r>
            <a:r>
              <a:rPr lang="en-US" sz="3200" dirty="0" err="1"/>
              <a:t>menyentuh</a:t>
            </a:r>
            <a:r>
              <a:rPr lang="en-US" sz="3200" dirty="0"/>
              <a:t> </a:t>
            </a:r>
            <a:r>
              <a:rPr lang="en-US" sz="3200" dirty="0" err="1"/>
              <a:t>aspek</a:t>
            </a:r>
            <a:r>
              <a:rPr lang="en-US" sz="3200" dirty="0"/>
              <a:t> </a:t>
            </a:r>
            <a:r>
              <a:rPr lang="en-US" sz="3200" dirty="0" err="1"/>
              <a:t>pengawasan</a:t>
            </a:r>
            <a:r>
              <a:rPr lang="en-US" sz="3200" dirty="0"/>
              <a:t> oleh </a:t>
            </a:r>
            <a:r>
              <a:rPr lang="en-US" sz="3200" dirty="0" err="1"/>
              <a:t>otoritas</a:t>
            </a:r>
            <a:r>
              <a:rPr lang="en-US" sz="3200" dirty="0"/>
              <a:t> </a:t>
            </a:r>
            <a:r>
              <a:rPr lang="en-US" sz="3200" dirty="0" err="1"/>
              <a:t>pengawas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9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II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“</a:t>
            </a:r>
            <a:r>
              <a:rPr lang="en-US" dirty="0" err="1"/>
              <a:t>tiga</a:t>
            </a:r>
            <a:r>
              <a:rPr lang="en-US" dirty="0"/>
              <a:t> pilar”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Pilar 1 - </a:t>
            </a:r>
            <a:r>
              <a:rPr lang="en-US" sz="3200" dirty="0" err="1"/>
              <a:t>Persyaratan</a:t>
            </a:r>
            <a:r>
              <a:rPr lang="en-US" sz="3200" dirty="0"/>
              <a:t> modal minimum (minimum capital requirements) </a:t>
            </a:r>
            <a:r>
              <a:rPr lang="en-US" sz="3200" dirty="0" err="1"/>
              <a:t>Berkaitan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pemeliharaan</a:t>
            </a:r>
            <a:r>
              <a:rPr lang="en-US" sz="3200" dirty="0"/>
              <a:t> </a:t>
            </a:r>
            <a:r>
              <a:rPr lang="en-US" sz="3200" dirty="0" err="1"/>
              <a:t>persyaratan</a:t>
            </a:r>
            <a:r>
              <a:rPr lang="en-US" sz="3200" dirty="0"/>
              <a:t> modal (regulatory capital) yang </a:t>
            </a:r>
            <a:r>
              <a:rPr lang="en-US" sz="3200" dirty="0" err="1"/>
              <a:t>diperhitungkan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tiga</a:t>
            </a:r>
            <a:r>
              <a:rPr lang="en-US" sz="3200" dirty="0"/>
              <a:t> </a:t>
            </a:r>
            <a:r>
              <a:rPr lang="en-US" sz="3200" dirty="0" err="1"/>
              <a:t>komponen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yang </a:t>
            </a:r>
            <a:r>
              <a:rPr lang="en-US" sz="3200" dirty="0" err="1"/>
              <a:t>dihadapi</a:t>
            </a:r>
            <a:r>
              <a:rPr lang="en-US" sz="3200" dirty="0"/>
              <a:t> bank: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kredit</a:t>
            </a:r>
            <a:r>
              <a:rPr lang="en-US" sz="3200" dirty="0"/>
              <a:t>, </a:t>
            </a:r>
            <a:r>
              <a:rPr lang="en-US" sz="3200" dirty="0" err="1"/>
              <a:t>risiko</a:t>
            </a:r>
            <a:r>
              <a:rPr lang="en-US" sz="3200" dirty="0"/>
              <a:t> pasar,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operasional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96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II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“</a:t>
            </a:r>
            <a:r>
              <a:rPr lang="en-US" dirty="0" err="1"/>
              <a:t>tiga</a:t>
            </a:r>
            <a:r>
              <a:rPr lang="en-US" dirty="0"/>
              <a:t> pilar”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Pilar 2 - </a:t>
            </a:r>
            <a:r>
              <a:rPr lang="en-US" sz="3600" dirty="0" err="1"/>
              <a:t>Tinjauan</a:t>
            </a:r>
            <a:r>
              <a:rPr lang="en-US" sz="3600" dirty="0"/>
              <a:t> </a:t>
            </a:r>
            <a:r>
              <a:rPr lang="en-US" sz="3600" dirty="0" err="1"/>
              <a:t>pengawasan</a:t>
            </a:r>
            <a:r>
              <a:rPr lang="en-US" sz="3600" dirty="0"/>
              <a:t> (supervisory review process) Supervisory review </a:t>
            </a: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yang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memastikan</a:t>
            </a:r>
            <a:r>
              <a:rPr lang="en-US" sz="3600" dirty="0"/>
              <a:t> </a:t>
            </a:r>
            <a:r>
              <a:rPr lang="en-US" sz="3600" dirty="0" err="1"/>
              <a:t>kepatuhan</a:t>
            </a:r>
            <a:r>
              <a:rPr lang="en-US" sz="3600" dirty="0"/>
              <a:t> </a:t>
            </a:r>
            <a:r>
              <a:rPr lang="en-US" sz="3600" dirty="0" err="1"/>
              <a:t>atas</a:t>
            </a:r>
            <a:r>
              <a:rPr lang="en-US" sz="3600" dirty="0"/>
              <a:t> </a:t>
            </a:r>
            <a:r>
              <a:rPr lang="en-US" sz="3600" dirty="0" err="1"/>
              <a:t>persyaratan</a:t>
            </a:r>
            <a:r>
              <a:rPr lang="en-US" sz="3600" dirty="0"/>
              <a:t> modal minimum dan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mendorong</a:t>
            </a:r>
            <a:r>
              <a:rPr lang="en-US" sz="3600" dirty="0"/>
              <a:t> bank </a:t>
            </a:r>
            <a:r>
              <a:rPr lang="en-US" sz="3600" dirty="0" err="1"/>
              <a:t>mengembangkan</a:t>
            </a:r>
            <a:r>
              <a:rPr lang="en-US" sz="3600" dirty="0"/>
              <a:t> </a:t>
            </a:r>
            <a:r>
              <a:rPr lang="en-US" sz="3600" dirty="0" err="1"/>
              <a:t>serta</a:t>
            </a:r>
            <a:r>
              <a:rPr lang="en-US" sz="3600" dirty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teknik</a:t>
            </a:r>
            <a:r>
              <a:rPr lang="en-US" sz="3600" dirty="0"/>
              <a:t> </a:t>
            </a:r>
            <a:r>
              <a:rPr lang="en-US" sz="3600" dirty="0" err="1"/>
              <a:t>manajemen</a:t>
            </a:r>
            <a:r>
              <a:rPr lang="en-US" sz="3600" dirty="0"/>
              <a:t> </a:t>
            </a:r>
            <a:r>
              <a:rPr lang="en-US" sz="3600" dirty="0" err="1"/>
              <a:t>risiko</a:t>
            </a:r>
            <a:r>
              <a:rPr lang="en-US" sz="3600" dirty="0"/>
              <a:t> yang </a:t>
            </a:r>
            <a:r>
              <a:rPr lang="en-US" sz="3600" dirty="0" err="1"/>
              <a:t>terbaik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679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06F-DC42-444F-8725-99B69BD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II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“</a:t>
            </a:r>
            <a:r>
              <a:rPr lang="en-US" dirty="0" err="1"/>
              <a:t>tiga</a:t>
            </a:r>
            <a:r>
              <a:rPr lang="en-US" dirty="0"/>
              <a:t> pilar”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2822-6F31-450F-B40F-5B9CB80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7401"/>
            <a:ext cx="10058400" cy="38116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Pilar 2 </a:t>
            </a: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b="1" dirty="0" err="1"/>
              <a:t>empat</a:t>
            </a:r>
            <a:r>
              <a:rPr lang="en-US" sz="2800" b="1" dirty="0"/>
              <a:t> </a:t>
            </a:r>
            <a:r>
              <a:rPr lang="en-US" sz="2800" b="1" dirty="0" err="1"/>
              <a:t>prinsip</a:t>
            </a:r>
            <a:r>
              <a:rPr lang="en-US" sz="2800" b="1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b="1" i="1" dirty="0"/>
              <a:t>supervisory review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b="1" dirty="0" err="1"/>
              <a:t>Prinsip</a:t>
            </a:r>
            <a:r>
              <a:rPr lang="en-US" sz="2800" b="1" dirty="0"/>
              <a:t> 1</a:t>
            </a:r>
            <a:r>
              <a:rPr lang="en-US" sz="2800" dirty="0"/>
              <a:t> Bank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proses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menilai</a:t>
            </a:r>
            <a:r>
              <a:rPr lang="en-US" sz="2800" dirty="0"/>
              <a:t> </a:t>
            </a:r>
            <a:r>
              <a:rPr lang="en-US" sz="2800" dirty="0" err="1"/>
              <a:t>kecukupan</a:t>
            </a:r>
            <a:r>
              <a:rPr lang="en-US" sz="2800" dirty="0"/>
              <a:t> modal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hubungannya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profil</a:t>
            </a:r>
            <a:r>
              <a:rPr lang="en-US" sz="2800" dirty="0"/>
              <a:t> </a:t>
            </a:r>
            <a:r>
              <a:rPr lang="en-US" sz="2800" dirty="0" err="1"/>
              <a:t>risiko</a:t>
            </a:r>
            <a:r>
              <a:rPr lang="en-US" sz="2800" dirty="0"/>
              <a:t> dan strategi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menjag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modal. </a:t>
            </a:r>
          </a:p>
          <a:p>
            <a:pPr marL="0" indent="0">
              <a:buNone/>
            </a:pPr>
            <a:r>
              <a:rPr lang="en-US" sz="2800" b="1" dirty="0" err="1"/>
              <a:t>Prinsip</a:t>
            </a:r>
            <a:r>
              <a:rPr lang="en-US" sz="2800" b="1" dirty="0"/>
              <a:t> 2 </a:t>
            </a:r>
            <a:r>
              <a:rPr lang="en-US" sz="2800" dirty="0"/>
              <a:t>Supervisor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review dan </a:t>
            </a:r>
            <a:r>
              <a:rPr lang="en-US" sz="2800" dirty="0" err="1"/>
              <a:t>mengevaluasi</a:t>
            </a:r>
            <a:r>
              <a:rPr lang="en-US" sz="2800" dirty="0"/>
              <a:t> bank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assessment dan strategi </a:t>
            </a:r>
            <a:r>
              <a:rPr lang="en-US" sz="2800" dirty="0" err="1"/>
              <a:t>kecukupan</a:t>
            </a:r>
            <a:r>
              <a:rPr lang="en-US" sz="2800" dirty="0"/>
              <a:t> modal bank,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mengevaluasi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bank </a:t>
            </a:r>
            <a:r>
              <a:rPr lang="en-US" sz="2800" dirty="0" err="1"/>
              <a:t>memonitor</a:t>
            </a:r>
            <a:r>
              <a:rPr lang="en-US" sz="2800" dirty="0"/>
              <a:t> dan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kepatuhan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rasio</a:t>
            </a:r>
            <a:r>
              <a:rPr lang="en-US" sz="2800" dirty="0"/>
              <a:t> modal.</a:t>
            </a:r>
          </a:p>
        </p:txBody>
      </p:sp>
    </p:spTree>
    <p:extLst>
      <p:ext uri="{BB962C8B-B14F-4D97-AF65-F5344CB8AC3E}">
        <p14:creationId xmlns:p14="http://schemas.microsoft.com/office/powerpoint/2010/main" val="51235915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{C2C4493B-1CC3-4583-BC6E-E63CFA11662F}tf56160789_win32</Template>
  <TotalTime>229</TotalTime>
  <Words>2181</Words>
  <Application>Microsoft Office PowerPoint</Application>
  <PresentationFormat>Widescreen</PresentationFormat>
  <Paragraphs>112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Bookman Old Style</vt:lpstr>
      <vt:lpstr>Calibri</vt:lpstr>
      <vt:lpstr>Franklin Gothic Book</vt:lpstr>
      <vt:lpstr>1_RetrospectVTI</vt:lpstr>
      <vt:lpstr>IMPLEMENTASI RISK MANAGEMENT PADA INDUSTRI PERBANKAN NASIONAL</vt:lpstr>
      <vt:lpstr>Your best quote that reflects your approach… “It’s one small step for man, one giant leap for mankind.”</vt:lpstr>
      <vt:lpstr>Manajemen Risiko</vt:lpstr>
      <vt:lpstr>Basel Capital Accord II, 2004 (BASEL II)</vt:lpstr>
      <vt:lpstr>Basel Capital Accord II, 2004 (BASEL II)</vt:lpstr>
      <vt:lpstr>Basel Capital Accord II, 2004 (BASEL II)</vt:lpstr>
      <vt:lpstr>Basel II mempunyai konsep “tiga pilar” yaitu:</vt:lpstr>
      <vt:lpstr>Basel II mempunyai konsep “tiga pilar” yaitu:</vt:lpstr>
      <vt:lpstr>Basel II mempunyai konsep “tiga pilar” yaitu:</vt:lpstr>
      <vt:lpstr>Basel II mempunyai konsep “tiga pilar” yaitu:</vt:lpstr>
      <vt:lpstr>Basel II mempunyai konsep “tiga pilar” yaitu:</vt:lpstr>
      <vt:lpstr>Basel Capital Accord III, 2010 (BASEL III)</vt:lpstr>
      <vt:lpstr>Basel Capital Accord III, 2010 (BASEL III)</vt:lpstr>
      <vt:lpstr>Basel Capital Accord III, 2010 (BASEL III)</vt:lpstr>
      <vt:lpstr>Jenis Risiko</vt:lpstr>
      <vt:lpstr>Jenis Risiko</vt:lpstr>
      <vt:lpstr>Jenis Risiko</vt:lpstr>
      <vt:lpstr>Jenis Risiko</vt:lpstr>
      <vt:lpstr>Jenis Risiko</vt:lpstr>
      <vt:lpstr>Jenis Risiko</vt:lpstr>
      <vt:lpstr>Jenis Risiko</vt:lpstr>
      <vt:lpstr>Jenis Risiko</vt:lpstr>
      <vt:lpstr>Jenis Risiko</vt:lpstr>
      <vt:lpstr>Jenis Risiko</vt:lpstr>
      <vt:lpstr>Jenis Risiko</vt:lpstr>
      <vt:lpstr>Jenis Risiko</vt:lpstr>
      <vt:lpstr>Good Corporate Governance</vt:lpstr>
      <vt:lpstr>Lima Prinsip Good Corporate Governance (TARIF)</vt:lpstr>
      <vt:lpstr>Lima Prinsip Good Corporate Governance (TARIF)</vt:lpstr>
      <vt:lpstr>Lima Prinsip Good Corporate Governance (TARIF)</vt:lpstr>
      <vt:lpstr>Lima Prinsip Good Corporate Governance (TARIF)</vt:lpstr>
      <vt:lpstr>Good Corporate Governance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IMPLEMENTASI RISK MANAGEMENT PADA INDUSTRI PERBANKAN NASIONAL</dc:title>
  <dc:creator>Yoga C740</dc:creator>
  <cp:lastModifiedBy>Yoga C740</cp:lastModifiedBy>
  <cp:revision>20</cp:revision>
  <dcterms:created xsi:type="dcterms:W3CDTF">2020-11-18T02:18:48Z</dcterms:created>
  <dcterms:modified xsi:type="dcterms:W3CDTF">2020-11-18T07:52:34Z</dcterms:modified>
</cp:coreProperties>
</file>