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Lst>
  <p:sldSz cy="5143500" cx="9144000"/>
  <p:notesSz cx="6858000" cy="9144000"/>
  <p:embeddedFontLst>
    <p:embeddedFont>
      <p:font typeface="League Spartan"/>
      <p:regular r:id="rId11"/>
      <p:bold r:id="rId12"/>
    </p:embeddedFont>
    <p:embeddedFont>
      <p:font typeface="Inter"/>
      <p:regular r:id="rId13"/>
      <p:bold r:id="rId14"/>
    </p:embeddedFont>
    <p:embeddedFont>
      <p:font typeface="Lato"/>
      <p:regular r:id="rId15"/>
      <p:bold r:id="rId16"/>
      <p:italic r:id="rId17"/>
      <p:boldItalic r:id="rId18"/>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LeagueSpartan-regular.fntdata"/><Relationship Id="rId10" Type="http://schemas.openxmlformats.org/officeDocument/2006/relationships/slide" Target="slides/slide5.xml"/><Relationship Id="rId13" Type="http://schemas.openxmlformats.org/officeDocument/2006/relationships/font" Target="fonts/Inter-regular.fntdata"/><Relationship Id="rId12" Type="http://schemas.openxmlformats.org/officeDocument/2006/relationships/font" Target="fonts/LeagueSpartan-bold.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Lato-regular.fntdata"/><Relationship Id="rId14" Type="http://schemas.openxmlformats.org/officeDocument/2006/relationships/font" Target="fonts/Inter-bold.fntdata"/><Relationship Id="rId17" Type="http://schemas.openxmlformats.org/officeDocument/2006/relationships/font" Target="fonts/Lato-italic.fntdata"/><Relationship Id="rId16" Type="http://schemas.openxmlformats.org/officeDocument/2006/relationships/font" Target="fonts/Lato-bold.fntdata"/><Relationship Id="rId5" Type="http://schemas.openxmlformats.org/officeDocument/2006/relationships/notesMaster" Target="notesMasters/notesMaster1.xml"/><Relationship Id="rId6" Type="http://schemas.openxmlformats.org/officeDocument/2006/relationships/slide" Target="slides/slide1.xml"/><Relationship Id="rId18" Type="http://schemas.openxmlformats.org/officeDocument/2006/relationships/font" Target="fonts/Lato-boldItalic.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SLIDES_API14598194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SLIDES_API14598194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 name="Shape 66"/>
        <p:cNvGrpSpPr/>
        <p:nvPr/>
      </p:nvGrpSpPr>
      <p:grpSpPr>
        <a:xfrm>
          <a:off x="0" y="0"/>
          <a:ext cx="0" cy="0"/>
          <a:chOff x="0" y="0"/>
          <a:chExt cx="0" cy="0"/>
        </a:xfrm>
      </p:grpSpPr>
      <p:sp>
        <p:nvSpPr>
          <p:cNvPr id="67" name="Google Shape;67;SLIDES_API14598194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8" name="Google Shape;68;SLIDES_API14598194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SLIDES_API14598194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SLIDES_API14598194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SLIDES_API14598194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SLIDES_API14598194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id"/>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id"/>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 Id="rId3" Type="http://schemas.openxmlformats.org/officeDocument/2006/relationships/image" Target="../media/image2.jpg"/><Relationship Id="rId4" Type="http://schemas.openxmlformats.org/officeDocument/2006/relationships/hyperlink" Target="https://pexels.com/?utm_source=magicslides.app&amp;utm_medium=presentation"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 Id="rId3" Type="http://schemas.openxmlformats.org/officeDocument/2006/relationships/image" Target="../media/image1.jpg"/><Relationship Id="rId4" Type="http://schemas.openxmlformats.org/officeDocument/2006/relationships/hyperlink" Target="https://pexels.com/?utm_source=magicslides.app&amp;utm_medium=presentation"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b="1" lang="id" sz="2400">
                <a:solidFill>
                  <a:srgbClr val="000000"/>
                </a:solidFill>
                <a:latin typeface="League Spartan"/>
                <a:ea typeface="League Spartan"/>
                <a:cs typeface="League Spartan"/>
                <a:sym typeface="League Spartan"/>
              </a:rPr>
              <a:t>Irrigation in Organic Farming</a:t>
            </a:r>
            <a:endParaRPr b="1" sz="2400">
              <a:solidFill>
                <a:srgbClr val="000000"/>
              </a:solidFill>
              <a:latin typeface="League Spartan"/>
              <a:ea typeface="League Spartan"/>
              <a:cs typeface="League Spartan"/>
              <a:sym typeface="League Spartan"/>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id" sz="1400">
                <a:solidFill>
                  <a:srgbClr val="000000"/>
                </a:solidFill>
                <a:latin typeface="Inter"/>
                <a:ea typeface="Inter"/>
                <a:cs typeface="Inter"/>
                <a:sym typeface="Inter"/>
              </a:rPr>
              <a:t>Exploring sustainable water management techniques</a:t>
            </a:r>
            <a:endParaRPr sz="1400">
              <a:solidFill>
                <a:srgbClr val="000000"/>
              </a:solidFill>
              <a:latin typeface="Inter"/>
              <a:ea typeface="Inter"/>
              <a:cs typeface="Inter"/>
              <a:sym typeface="Inter"/>
            </a:endParaRPr>
          </a:p>
        </p:txBody>
      </p:sp>
      <p:sp>
        <p:nvSpPr>
          <p:cNvPr id="56" name="Google Shape;56;p13"/>
          <p:cNvSpPr txBox="1"/>
          <p:nvPr/>
        </p:nvSpPr>
        <p:spPr>
          <a:xfrm>
            <a:off x="0" y="0"/>
            <a:ext cx="9144000" cy="88800"/>
          </a:xfrm>
          <a:prstGeom prst="rect">
            <a:avLst/>
          </a:prstGeom>
          <a:solidFill>
            <a:srgbClr val="FCBF01"/>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81000" y="254000"/>
            <a:ext cx="82551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id" sz="2400">
                <a:solidFill>
                  <a:srgbClr val="000000"/>
                </a:solidFill>
                <a:latin typeface="Lato"/>
                <a:ea typeface="Lato"/>
                <a:cs typeface="Lato"/>
                <a:sym typeface="Lato"/>
              </a:rPr>
              <a:t>Introduction to Irrigation in Organic Farming</a:t>
            </a:r>
            <a:endParaRPr b="1" sz="2400">
              <a:solidFill>
                <a:srgbClr val="000000"/>
              </a:solidFill>
              <a:latin typeface="Lato"/>
              <a:ea typeface="Lato"/>
              <a:cs typeface="Lato"/>
              <a:sym typeface="Lato"/>
            </a:endParaRPr>
          </a:p>
        </p:txBody>
      </p:sp>
      <p:sp>
        <p:nvSpPr>
          <p:cNvPr id="62" name="Google Shape;62;p14"/>
          <p:cNvSpPr txBox="1"/>
          <p:nvPr/>
        </p:nvSpPr>
        <p:spPr>
          <a:xfrm>
            <a:off x="508000" y="1143000"/>
            <a:ext cx="4445100" cy="45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id">
                <a:latin typeface="Lato"/>
                <a:ea typeface="Lato"/>
                <a:cs typeface="Lato"/>
                <a:sym typeface="Lato"/>
              </a:rPr>
              <a:t>Importance and Impact</a:t>
            </a:r>
            <a:endParaRPr b="1">
              <a:latin typeface="Lato"/>
              <a:ea typeface="Lato"/>
              <a:cs typeface="Lato"/>
              <a:sym typeface="Lato"/>
            </a:endParaRPr>
          </a:p>
        </p:txBody>
      </p:sp>
      <p:sp>
        <p:nvSpPr>
          <p:cNvPr id="63" name="Google Shape;63;p14"/>
          <p:cNvSpPr txBox="1"/>
          <p:nvPr/>
        </p:nvSpPr>
        <p:spPr>
          <a:xfrm>
            <a:off x="381000" y="1651000"/>
            <a:ext cx="4572000" cy="2159100"/>
          </a:xfrm>
          <a:prstGeom prst="rect">
            <a:avLst/>
          </a:prstGeom>
          <a:noFill/>
          <a:ln>
            <a:noFill/>
          </a:ln>
        </p:spPr>
        <p:txBody>
          <a:bodyPr anchorCtr="0" anchor="t" bIns="91425" lIns="91425" spcFirstLastPara="1" rIns="91425" wrap="square" tIns="91425">
            <a:noAutofit/>
          </a:bodyPr>
          <a:lstStyle/>
          <a:p>
            <a:pPr indent="-298450" lvl="0" marL="457200" rtl="0" algn="l">
              <a:lnSpc>
                <a:spcPct val="150000"/>
              </a:lnSpc>
              <a:spcBef>
                <a:spcPts val="0"/>
              </a:spcBef>
              <a:spcAft>
                <a:spcPts val="0"/>
              </a:spcAft>
              <a:buSzPts val="1100"/>
              <a:buFont typeface="Inter"/>
              <a:buChar char="●"/>
            </a:pPr>
            <a:r>
              <a:rPr lang="id" sz="1100">
                <a:latin typeface="Inter"/>
                <a:ea typeface="Inter"/>
                <a:cs typeface="Inter"/>
                <a:sym typeface="Inter"/>
              </a:rPr>
              <a:t>Irrigation plays a crucial role in organic farming.</a:t>
            </a:r>
            <a:endParaRPr sz="1100">
              <a:latin typeface="Inter"/>
              <a:ea typeface="Inter"/>
              <a:cs typeface="Inter"/>
              <a:sym typeface="Inter"/>
            </a:endParaRPr>
          </a:p>
          <a:p>
            <a:pPr indent="-298450" lvl="0" marL="457200" rtl="0" algn="l">
              <a:lnSpc>
                <a:spcPct val="150000"/>
              </a:lnSpc>
              <a:spcBef>
                <a:spcPts val="0"/>
              </a:spcBef>
              <a:spcAft>
                <a:spcPts val="0"/>
              </a:spcAft>
              <a:buSzPts val="1100"/>
              <a:buFont typeface="Inter"/>
              <a:buChar char="●"/>
            </a:pPr>
            <a:r>
              <a:rPr lang="id" sz="1100">
                <a:latin typeface="Inter"/>
                <a:ea typeface="Inter"/>
                <a:cs typeface="Inter"/>
                <a:sym typeface="Inter"/>
              </a:rPr>
              <a:t>Proper irrigation improves crop yield and quality.</a:t>
            </a:r>
            <a:endParaRPr sz="1100">
              <a:latin typeface="Inter"/>
              <a:ea typeface="Inter"/>
              <a:cs typeface="Inter"/>
              <a:sym typeface="Inter"/>
            </a:endParaRPr>
          </a:p>
          <a:p>
            <a:pPr indent="-298450" lvl="0" marL="457200" rtl="0" algn="l">
              <a:lnSpc>
                <a:spcPct val="150000"/>
              </a:lnSpc>
              <a:spcBef>
                <a:spcPts val="0"/>
              </a:spcBef>
              <a:spcAft>
                <a:spcPts val="0"/>
              </a:spcAft>
              <a:buSzPts val="1100"/>
              <a:buFont typeface="Inter"/>
              <a:buChar char="●"/>
            </a:pPr>
            <a:r>
              <a:rPr lang="id" sz="1100">
                <a:latin typeface="Inter"/>
                <a:ea typeface="Inter"/>
                <a:cs typeface="Inter"/>
                <a:sym typeface="Inter"/>
              </a:rPr>
              <a:t>Organic farmers utilize sustainable irrigation techniques.</a:t>
            </a:r>
            <a:endParaRPr sz="1100">
              <a:latin typeface="Inter"/>
              <a:ea typeface="Inter"/>
              <a:cs typeface="Inter"/>
              <a:sym typeface="Inter"/>
            </a:endParaRPr>
          </a:p>
          <a:p>
            <a:pPr indent="-298450" lvl="0" marL="457200" rtl="0" algn="l">
              <a:lnSpc>
                <a:spcPct val="150000"/>
              </a:lnSpc>
              <a:spcBef>
                <a:spcPts val="0"/>
              </a:spcBef>
              <a:spcAft>
                <a:spcPts val="0"/>
              </a:spcAft>
              <a:buSzPts val="1100"/>
              <a:buFont typeface="Inter"/>
              <a:buChar char="●"/>
            </a:pPr>
            <a:r>
              <a:rPr lang="id" sz="1100">
                <a:latin typeface="Inter"/>
                <a:ea typeface="Inter"/>
                <a:cs typeface="Inter"/>
                <a:sym typeface="Inter"/>
              </a:rPr>
              <a:t>Effective irrigation reduces water wastage and runoff.</a:t>
            </a:r>
            <a:endParaRPr sz="1100">
              <a:latin typeface="Inter"/>
              <a:ea typeface="Inter"/>
              <a:cs typeface="Inter"/>
              <a:sym typeface="Inter"/>
            </a:endParaRPr>
          </a:p>
        </p:txBody>
      </p:sp>
      <p:pic>
        <p:nvPicPr>
          <p:cNvPr id="64" name="Google Shape;64;p14"/>
          <p:cNvPicPr preferRelativeResize="0"/>
          <p:nvPr/>
        </p:nvPicPr>
        <p:blipFill>
          <a:blip r:embed="rId3">
            <a:alphaModFix/>
          </a:blip>
          <a:stretch>
            <a:fillRect/>
          </a:stretch>
        </p:blipFill>
        <p:spPr>
          <a:xfrm>
            <a:off x="5461000" y="1016000"/>
            <a:ext cx="3302000" cy="3810000"/>
          </a:xfrm>
          <a:prstGeom prst="rect">
            <a:avLst/>
          </a:prstGeom>
          <a:noFill/>
          <a:ln>
            <a:noFill/>
          </a:ln>
        </p:spPr>
      </p:pic>
      <p:sp>
        <p:nvSpPr>
          <p:cNvPr id="65" name="Google Shape;65;p14"/>
          <p:cNvSpPr txBox="1"/>
          <p:nvPr/>
        </p:nvSpPr>
        <p:spPr>
          <a:xfrm>
            <a:off x="5715000" y="4445000"/>
            <a:ext cx="1371600" cy="45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id" sz="800">
                <a:solidFill>
                  <a:srgbClr val="FFFFFF"/>
                </a:solidFill>
              </a:rPr>
              <a:t>Photo by </a:t>
            </a:r>
            <a:r>
              <a:rPr lang="id" sz="800" u="sng">
                <a:solidFill>
                  <a:srgbClr val="FFFFFF"/>
                </a:solidFill>
                <a:hlinkClick r:id="rId4">
                  <a:extLst>
                    <a:ext uri="{A12FA001-AC4F-418D-AE19-62706E023703}">
                      <ahyp:hlinkClr val="tx"/>
                    </a:ext>
                  </a:extLst>
                </a:hlinkClick>
              </a:rPr>
              <a:t>Pexels</a:t>
            </a:r>
            <a:endParaRPr sz="800" u="sng">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69" name="Shape 69"/>
        <p:cNvGrpSpPr/>
        <p:nvPr/>
      </p:nvGrpSpPr>
      <p:grpSpPr>
        <a:xfrm>
          <a:off x="0" y="0"/>
          <a:ext cx="0" cy="0"/>
          <a:chOff x="0" y="0"/>
          <a:chExt cx="0" cy="0"/>
        </a:xfrm>
      </p:grpSpPr>
      <p:sp>
        <p:nvSpPr>
          <p:cNvPr id="70" name="Google Shape;70;p15"/>
          <p:cNvSpPr txBox="1"/>
          <p:nvPr>
            <p:ph type="title"/>
          </p:nvPr>
        </p:nvSpPr>
        <p:spPr>
          <a:xfrm>
            <a:off x="381000" y="381000"/>
            <a:ext cx="82551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id" sz="2400">
                <a:solidFill>
                  <a:srgbClr val="000000"/>
                </a:solidFill>
                <a:latin typeface="Lato"/>
                <a:ea typeface="Lato"/>
                <a:cs typeface="Lato"/>
                <a:sym typeface="Lato"/>
              </a:rPr>
              <a:t>Benefits of Proper Irrigation in Organic Farming</a:t>
            </a:r>
            <a:endParaRPr b="1" sz="2400">
              <a:solidFill>
                <a:srgbClr val="000000"/>
              </a:solidFill>
              <a:latin typeface="Lato"/>
              <a:ea typeface="Lato"/>
              <a:cs typeface="Lato"/>
              <a:sym typeface="Lato"/>
            </a:endParaRPr>
          </a:p>
        </p:txBody>
      </p:sp>
      <p:sp>
        <p:nvSpPr>
          <p:cNvPr id="71" name="Google Shape;71;p15"/>
          <p:cNvSpPr txBox="1"/>
          <p:nvPr/>
        </p:nvSpPr>
        <p:spPr>
          <a:xfrm>
            <a:off x="508000" y="1270000"/>
            <a:ext cx="4064100" cy="3174900"/>
          </a:xfrm>
          <a:prstGeom prst="rect">
            <a:avLst/>
          </a:prstGeom>
          <a:solidFill>
            <a:srgbClr val="0254DB"/>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800">
              <a:solidFill>
                <a:schemeClr val="dk2"/>
              </a:solidFill>
            </a:endParaRPr>
          </a:p>
        </p:txBody>
      </p:sp>
      <p:sp>
        <p:nvSpPr>
          <p:cNvPr id="72" name="Google Shape;72;p15"/>
          <p:cNvSpPr txBox="1"/>
          <p:nvPr/>
        </p:nvSpPr>
        <p:spPr>
          <a:xfrm>
            <a:off x="4318000" y="1270000"/>
            <a:ext cx="4064100" cy="3174900"/>
          </a:xfrm>
          <a:prstGeom prst="rect">
            <a:avLst/>
          </a:prstGeom>
          <a:solidFill>
            <a:srgbClr val="A54657"/>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800">
              <a:solidFill>
                <a:schemeClr val="dk2"/>
              </a:solidFill>
            </a:endParaRPr>
          </a:p>
        </p:txBody>
      </p:sp>
      <p:sp>
        <p:nvSpPr>
          <p:cNvPr id="73" name="Google Shape;73;p15"/>
          <p:cNvSpPr txBox="1"/>
          <p:nvPr/>
        </p:nvSpPr>
        <p:spPr>
          <a:xfrm>
            <a:off x="635000" y="1524000"/>
            <a:ext cx="3810000" cy="45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id">
                <a:solidFill>
                  <a:srgbClr val="FFFFFF"/>
                </a:solidFill>
                <a:latin typeface="Lato"/>
                <a:ea typeface="Lato"/>
                <a:cs typeface="Lato"/>
                <a:sym typeface="Lato"/>
              </a:rPr>
              <a:t>Advantages</a:t>
            </a:r>
            <a:endParaRPr b="1">
              <a:solidFill>
                <a:srgbClr val="FFFFFF"/>
              </a:solidFill>
              <a:latin typeface="Lato"/>
              <a:ea typeface="Lato"/>
              <a:cs typeface="Lato"/>
              <a:sym typeface="Lato"/>
            </a:endParaRPr>
          </a:p>
        </p:txBody>
      </p:sp>
      <p:sp>
        <p:nvSpPr>
          <p:cNvPr id="74" name="Google Shape;74;p15"/>
          <p:cNvSpPr txBox="1"/>
          <p:nvPr/>
        </p:nvSpPr>
        <p:spPr>
          <a:xfrm>
            <a:off x="4572000" y="1524000"/>
            <a:ext cx="3810000" cy="45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id">
                <a:solidFill>
                  <a:srgbClr val="FFFFFF"/>
                </a:solidFill>
                <a:latin typeface="Lato"/>
                <a:ea typeface="Lato"/>
                <a:cs typeface="Lato"/>
                <a:sym typeface="Lato"/>
              </a:rPr>
              <a:t>Disadvantages</a:t>
            </a:r>
            <a:endParaRPr b="1">
              <a:solidFill>
                <a:srgbClr val="FFFFFF"/>
              </a:solidFill>
              <a:latin typeface="Lato"/>
              <a:ea typeface="Lato"/>
              <a:cs typeface="Lato"/>
              <a:sym typeface="Lato"/>
            </a:endParaRPr>
          </a:p>
        </p:txBody>
      </p:sp>
      <p:sp>
        <p:nvSpPr>
          <p:cNvPr id="75" name="Google Shape;75;p15"/>
          <p:cNvSpPr txBox="1"/>
          <p:nvPr/>
        </p:nvSpPr>
        <p:spPr>
          <a:xfrm>
            <a:off x="508000" y="1905000"/>
            <a:ext cx="3810000" cy="2159100"/>
          </a:xfrm>
          <a:prstGeom prst="rect">
            <a:avLst/>
          </a:prstGeom>
          <a:noFill/>
          <a:ln>
            <a:noFill/>
          </a:ln>
        </p:spPr>
        <p:txBody>
          <a:bodyPr anchorCtr="0" anchor="t" bIns="91425" lIns="91425" spcFirstLastPara="1" rIns="91425" wrap="square" tIns="91425">
            <a:noAutofit/>
          </a:bodyPr>
          <a:lstStyle/>
          <a:p>
            <a:pPr indent="-298450" lvl="0" marL="457200" rtl="0" algn="l">
              <a:lnSpc>
                <a:spcPct val="150000"/>
              </a:lnSpc>
              <a:spcBef>
                <a:spcPts val="0"/>
              </a:spcBef>
              <a:spcAft>
                <a:spcPts val="0"/>
              </a:spcAft>
              <a:buClr>
                <a:srgbClr val="FFFFFF"/>
              </a:buClr>
              <a:buSzPts val="1100"/>
              <a:buFont typeface="Inter"/>
              <a:buChar char="●"/>
            </a:pPr>
            <a:r>
              <a:rPr lang="id" sz="1100">
                <a:solidFill>
                  <a:srgbClr val="FFFFFF"/>
                </a:solidFill>
                <a:latin typeface="Inter"/>
                <a:ea typeface="Inter"/>
                <a:cs typeface="Inter"/>
                <a:sym typeface="Inter"/>
              </a:rPr>
              <a:t>Proper irrigation promotes healthy plant growth by providing the right amount of water at the right time.</a:t>
            </a:r>
            <a:endParaRPr sz="1100">
              <a:solidFill>
                <a:srgbClr val="FFFFFF"/>
              </a:solidFill>
              <a:latin typeface="Inter"/>
              <a:ea typeface="Inter"/>
              <a:cs typeface="Inter"/>
              <a:sym typeface="Inter"/>
            </a:endParaRPr>
          </a:p>
          <a:p>
            <a:pPr indent="-298450" lvl="0" marL="457200" rtl="0" algn="l">
              <a:lnSpc>
                <a:spcPct val="150000"/>
              </a:lnSpc>
              <a:spcBef>
                <a:spcPts val="0"/>
              </a:spcBef>
              <a:spcAft>
                <a:spcPts val="0"/>
              </a:spcAft>
              <a:buClr>
                <a:srgbClr val="FFFFFF"/>
              </a:buClr>
              <a:buSzPts val="1100"/>
              <a:buFont typeface="Inter"/>
              <a:buChar char="●"/>
            </a:pPr>
            <a:r>
              <a:rPr lang="id" sz="1100">
                <a:solidFill>
                  <a:srgbClr val="FFFFFF"/>
                </a:solidFill>
                <a:latin typeface="Inter"/>
                <a:ea typeface="Inter"/>
                <a:cs typeface="Inter"/>
                <a:sym typeface="Inter"/>
              </a:rPr>
              <a:t>It increases nutrient uptake as water helps dissolve minerals in the soil, making them more accessible to plants.</a:t>
            </a:r>
            <a:endParaRPr sz="1100">
              <a:solidFill>
                <a:srgbClr val="FFFFFF"/>
              </a:solidFill>
              <a:latin typeface="Inter"/>
              <a:ea typeface="Inter"/>
              <a:cs typeface="Inter"/>
              <a:sym typeface="Inter"/>
            </a:endParaRPr>
          </a:p>
          <a:p>
            <a:pPr indent="-298450" lvl="0" marL="457200" rtl="0" algn="l">
              <a:lnSpc>
                <a:spcPct val="150000"/>
              </a:lnSpc>
              <a:spcBef>
                <a:spcPts val="0"/>
              </a:spcBef>
              <a:spcAft>
                <a:spcPts val="0"/>
              </a:spcAft>
              <a:buClr>
                <a:srgbClr val="FFFFFF"/>
              </a:buClr>
              <a:buSzPts val="1100"/>
              <a:buFont typeface="Inter"/>
              <a:buChar char="●"/>
            </a:pPr>
            <a:r>
              <a:rPr lang="id" sz="1100">
                <a:solidFill>
                  <a:srgbClr val="FFFFFF"/>
                </a:solidFill>
                <a:latin typeface="Inter"/>
                <a:ea typeface="Inter"/>
                <a:cs typeface="Inter"/>
                <a:sym typeface="Inter"/>
              </a:rPr>
              <a:t>By maintaining optimal moisture levels, proper irrigation reduces the risk of pest and disease infestations.</a:t>
            </a:r>
            <a:endParaRPr sz="1100">
              <a:solidFill>
                <a:srgbClr val="FFFFFF"/>
              </a:solidFill>
              <a:latin typeface="Inter"/>
              <a:ea typeface="Inter"/>
              <a:cs typeface="Inter"/>
              <a:sym typeface="Inter"/>
            </a:endParaRPr>
          </a:p>
        </p:txBody>
      </p:sp>
      <p:sp>
        <p:nvSpPr>
          <p:cNvPr id="76" name="Google Shape;76;p15"/>
          <p:cNvSpPr txBox="1"/>
          <p:nvPr/>
        </p:nvSpPr>
        <p:spPr>
          <a:xfrm>
            <a:off x="4445000" y="1905000"/>
            <a:ext cx="3810000" cy="2159100"/>
          </a:xfrm>
          <a:prstGeom prst="rect">
            <a:avLst/>
          </a:prstGeom>
          <a:noFill/>
          <a:ln>
            <a:noFill/>
          </a:ln>
        </p:spPr>
        <p:txBody>
          <a:bodyPr anchorCtr="0" anchor="t" bIns="91425" lIns="91425" spcFirstLastPara="1" rIns="91425" wrap="square" tIns="91425">
            <a:noAutofit/>
          </a:bodyPr>
          <a:lstStyle/>
          <a:p>
            <a:pPr indent="-298450" lvl="0" marL="457200" rtl="0" algn="l">
              <a:lnSpc>
                <a:spcPct val="150000"/>
              </a:lnSpc>
              <a:spcBef>
                <a:spcPts val="0"/>
              </a:spcBef>
              <a:spcAft>
                <a:spcPts val="0"/>
              </a:spcAft>
              <a:buClr>
                <a:srgbClr val="FFFFFF"/>
              </a:buClr>
              <a:buSzPts val="1100"/>
              <a:buFont typeface="Inter"/>
              <a:buChar char="●"/>
            </a:pPr>
            <a:r>
              <a:rPr lang="id" sz="1100">
                <a:solidFill>
                  <a:srgbClr val="FFFFFF"/>
                </a:solidFill>
                <a:latin typeface="Inter"/>
                <a:ea typeface="Inter"/>
                <a:cs typeface="Inter"/>
                <a:sym typeface="Inter"/>
              </a:rPr>
              <a:t>Improper irrigation can lead to overwatering, causing root rot and oxygen deprivation in plants.</a:t>
            </a:r>
            <a:endParaRPr sz="1100">
              <a:solidFill>
                <a:srgbClr val="FFFFFF"/>
              </a:solidFill>
              <a:latin typeface="Inter"/>
              <a:ea typeface="Inter"/>
              <a:cs typeface="Inter"/>
              <a:sym typeface="Inter"/>
            </a:endParaRPr>
          </a:p>
          <a:p>
            <a:pPr indent="-298450" lvl="0" marL="457200" rtl="0" algn="l">
              <a:lnSpc>
                <a:spcPct val="150000"/>
              </a:lnSpc>
              <a:spcBef>
                <a:spcPts val="0"/>
              </a:spcBef>
              <a:spcAft>
                <a:spcPts val="0"/>
              </a:spcAft>
              <a:buClr>
                <a:srgbClr val="FFFFFF"/>
              </a:buClr>
              <a:buSzPts val="1100"/>
              <a:buFont typeface="Inter"/>
              <a:buChar char="●"/>
            </a:pPr>
            <a:r>
              <a:rPr lang="id" sz="1100">
                <a:solidFill>
                  <a:srgbClr val="FFFFFF"/>
                </a:solidFill>
                <a:latin typeface="Inter"/>
                <a:ea typeface="Inter"/>
                <a:cs typeface="Inter"/>
                <a:sym typeface="Inter"/>
              </a:rPr>
              <a:t>Water scarcity or drought can also be a challenge for organic farming relying on irrigation.</a:t>
            </a:r>
            <a:endParaRPr sz="1100">
              <a:solidFill>
                <a:srgbClr val="FFFFFF"/>
              </a:solidFill>
              <a:latin typeface="Inter"/>
              <a:ea typeface="Inter"/>
              <a:cs typeface="Inter"/>
              <a:sym typeface="Inter"/>
            </a:endParaRPr>
          </a:p>
          <a:p>
            <a:pPr indent="-298450" lvl="0" marL="457200" rtl="0" algn="l">
              <a:lnSpc>
                <a:spcPct val="150000"/>
              </a:lnSpc>
              <a:spcBef>
                <a:spcPts val="0"/>
              </a:spcBef>
              <a:spcAft>
                <a:spcPts val="0"/>
              </a:spcAft>
              <a:buClr>
                <a:srgbClr val="FFFFFF"/>
              </a:buClr>
              <a:buSzPts val="1100"/>
              <a:buFont typeface="Inter"/>
              <a:buChar char="●"/>
            </a:pPr>
            <a:r>
              <a:rPr lang="id" sz="1100">
                <a:solidFill>
                  <a:srgbClr val="FFFFFF"/>
                </a:solidFill>
                <a:latin typeface="Inter"/>
                <a:ea typeface="Inter"/>
                <a:cs typeface="Inter"/>
                <a:sym typeface="Inter"/>
              </a:rPr>
              <a:t>If not managed properly, high water usage in irrigation may negatively impact the environment.</a:t>
            </a:r>
            <a:endParaRPr sz="1100">
              <a:solidFill>
                <a:srgbClr val="FFFFFF"/>
              </a:solidFill>
              <a:latin typeface="Inter"/>
              <a:ea typeface="Inter"/>
              <a:cs typeface="Inter"/>
              <a:sym typeface="Inte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80" name="Shape 80"/>
        <p:cNvGrpSpPr/>
        <p:nvPr/>
      </p:nvGrpSpPr>
      <p:grpSpPr>
        <a:xfrm>
          <a:off x="0" y="0"/>
          <a:ext cx="0" cy="0"/>
          <a:chOff x="0" y="0"/>
          <a:chExt cx="0" cy="0"/>
        </a:xfrm>
      </p:grpSpPr>
      <p:sp>
        <p:nvSpPr>
          <p:cNvPr id="81" name="Google Shape;81;p16"/>
          <p:cNvSpPr txBox="1"/>
          <p:nvPr>
            <p:ph type="title"/>
          </p:nvPr>
        </p:nvSpPr>
        <p:spPr>
          <a:xfrm>
            <a:off x="381000" y="254000"/>
            <a:ext cx="82551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id" sz="2400">
                <a:solidFill>
                  <a:srgbClr val="000000"/>
                </a:solidFill>
                <a:latin typeface="Lato"/>
                <a:ea typeface="Lato"/>
                <a:cs typeface="Lato"/>
                <a:sym typeface="Lato"/>
              </a:rPr>
              <a:t>Water-Conserving Techniques in Organic Farming</a:t>
            </a:r>
            <a:endParaRPr b="1" sz="2400">
              <a:solidFill>
                <a:srgbClr val="000000"/>
              </a:solidFill>
              <a:latin typeface="Lato"/>
              <a:ea typeface="Lato"/>
              <a:cs typeface="Lato"/>
              <a:sym typeface="Lato"/>
            </a:endParaRPr>
          </a:p>
        </p:txBody>
      </p:sp>
      <p:sp>
        <p:nvSpPr>
          <p:cNvPr id="82" name="Google Shape;82;p16"/>
          <p:cNvSpPr txBox="1"/>
          <p:nvPr/>
        </p:nvSpPr>
        <p:spPr>
          <a:xfrm>
            <a:off x="1270000" y="1270000"/>
            <a:ext cx="6984900" cy="63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id">
                <a:latin typeface="Inter"/>
                <a:ea typeface="Inter"/>
                <a:cs typeface="Inter"/>
                <a:sym typeface="Inter"/>
              </a:rPr>
              <a:t>Organic farmers employ various water-conserving techniques. Drip irrigation is a method that delivers water directly to the root zone, minimizing waste. Mulching involves covering the soil with organic materials, reducing evaporation and conserving moisture.</a:t>
            </a:r>
            <a:endParaRPr>
              <a:latin typeface="Inter"/>
              <a:ea typeface="Inter"/>
              <a:cs typeface="Inter"/>
              <a:sym typeface="Inter"/>
            </a:endParaRPr>
          </a:p>
        </p:txBody>
      </p:sp>
      <p:sp>
        <p:nvSpPr>
          <p:cNvPr id="83" name="Google Shape;83;p16"/>
          <p:cNvSpPr/>
          <p:nvPr/>
        </p:nvSpPr>
        <p:spPr>
          <a:xfrm>
            <a:off x="571500" y="1397000"/>
            <a:ext cx="381000" cy="381000"/>
          </a:xfrm>
          <a:prstGeom prst="ellipse">
            <a:avLst/>
          </a:prstGeom>
          <a:solidFill>
            <a:srgbClr val="FFFFFF"/>
          </a:solidFill>
          <a:ln cap="flat" cmpd="sng" w="25400">
            <a:solidFill>
              <a:srgbClr val="0254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6"/>
          <p:cNvSpPr txBox="1"/>
          <p:nvPr/>
        </p:nvSpPr>
        <p:spPr>
          <a:xfrm>
            <a:off x="622300" y="1397000"/>
            <a:ext cx="254100" cy="25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id">
                <a:solidFill>
                  <a:srgbClr val="0254DB"/>
                </a:solidFill>
                <a:latin typeface="Inter"/>
                <a:ea typeface="Inter"/>
                <a:cs typeface="Inter"/>
                <a:sym typeface="Inter"/>
              </a:rPr>
              <a:t>1</a:t>
            </a:r>
            <a:endParaRPr b="1">
              <a:solidFill>
                <a:srgbClr val="0254DB"/>
              </a:solidFill>
              <a:latin typeface="Inter"/>
              <a:ea typeface="Inter"/>
              <a:cs typeface="Inter"/>
              <a:sym typeface="Inter"/>
            </a:endParaRPr>
          </a:p>
        </p:txBody>
      </p:sp>
      <p:sp>
        <p:nvSpPr>
          <p:cNvPr id="85" name="Google Shape;85;p16"/>
          <p:cNvSpPr txBox="1"/>
          <p:nvPr/>
        </p:nvSpPr>
        <p:spPr>
          <a:xfrm>
            <a:off x="1270000" y="2286000"/>
            <a:ext cx="6984900" cy="63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id">
                <a:latin typeface="Inter"/>
                <a:ea typeface="Inter"/>
                <a:cs typeface="Inter"/>
                <a:sym typeface="Inter"/>
              </a:rPr>
              <a:t>Rainwater harvesting is another effective technique. It involves collecting rainwater from roofs and diverting it to storage tanks or underground reservoirs. This water can then be used for irrigation purposes, reducing the reliance on freshwater sources.</a:t>
            </a:r>
            <a:endParaRPr>
              <a:latin typeface="Inter"/>
              <a:ea typeface="Inter"/>
              <a:cs typeface="Inter"/>
              <a:sym typeface="Inter"/>
            </a:endParaRPr>
          </a:p>
        </p:txBody>
      </p:sp>
      <p:sp>
        <p:nvSpPr>
          <p:cNvPr id="86" name="Google Shape;86;p16"/>
          <p:cNvSpPr/>
          <p:nvPr/>
        </p:nvSpPr>
        <p:spPr>
          <a:xfrm>
            <a:off x="571500" y="2413000"/>
            <a:ext cx="381000" cy="381000"/>
          </a:xfrm>
          <a:prstGeom prst="ellipse">
            <a:avLst/>
          </a:prstGeom>
          <a:solidFill>
            <a:srgbClr val="FFFFFF"/>
          </a:solidFill>
          <a:ln cap="flat" cmpd="sng" w="25400">
            <a:solidFill>
              <a:srgbClr val="0254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6"/>
          <p:cNvSpPr txBox="1"/>
          <p:nvPr/>
        </p:nvSpPr>
        <p:spPr>
          <a:xfrm>
            <a:off x="622300" y="2413000"/>
            <a:ext cx="254100" cy="25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id">
                <a:solidFill>
                  <a:srgbClr val="0254DB"/>
                </a:solidFill>
                <a:latin typeface="Inter"/>
                <a:ea typeface="Inter"/>
                <a:cs typeface="Inter"/>
                <a:sym typeface="Inter"/>
              </a:rPr>
              <a:t>2</a:t>
            </a:r>
            <a:endParaRPr b="1">
              <a:solidFill>
                <a:srgbClr val="0254DB"/>
              </a:solidFill>
              <a:latin typeface="Inter"/>
              <a:ea typeface="Inter"/>
              <a:cs typeface="Inter"/>
              <a:sym typeface="Inter"/>
            </a:endParaRPr>
          </a:p>
        </p:txBody>
      </p:sp>
      <p:sp>
        <p:nvSpPr>
          <p:cNvPr id="88" name="Google Shape;88;p16"/>
          <p:cNvSpPr txBox="1"/>
          <p:nvPr/>
        </p:nvSpPr>
        <p:spPr>
          <a:xfrm>
            <a:off x="1270000" y="3302000"/>
            <a:ext cx="6984900" cy="63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id">
                <a:latin typeface="Inter"/>
                <a:ea typeface="Inter"/>
                <a:cs typeface="Inter"/>
                <a:sym typeface="Inter"/>
              </a:rPr>
              <a:t>By implementing these techniques, organic farmers can reduce water usage and improve the efficiency of water utilization. This contributes to sustainable agriculture practices and helps conserve precious water resources.</a:t>
            </a:r>
            <a:endParaRPr>
              <a:latin typeface="Inter"/>
              <a:ea typeface="Inter"/>
              <a:cs typeface="Inter"/>
              <a:sym typeface="Inter"/>
            </a:endParaRPr>
          </a:p>
        </p:txBody>
      </p:sp>
      <p:sp>
        <p:nvSpPr>
          <p:cNvPr id="89" name="Google Shape;89;p16"/>
          <p:cNvSpPr/>
          <p:nvPr/>
        </p:nvSpPr>
        <p:spPr>
          <a:xfrm>
            <a:off x="571500" y="3429000"/>
            <a:ext cx="381000" cy="381000"/>
          </a:xfrm>
          <a:prstGeom prst="ellipse">
            <a:avLst/>
          </a:prstGeom>
          <a:solidFill>
            <a:srgbClr val="FFFFFF"/>
          </a:solidFill>
          <a:ln cap="flat" cmpd="sng" w="25400">
            <a:solidFill>
              <a:srgbClr val="0254DB"/>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6"/>
          <p:cNvSpPr txBox="1"/>
          <p:nvPr/>
        </p:nvSpPr>
        <p:spPr>
          <a:xfrm>
            <a:off x="622300" y="3429000"/>
            <a:ext cx="254100" cy="254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id">
                <a:solidFill>
                  <a:srgbClr val="0254DB"/>
                </a:solidFill>
                <a:latin typeface="Inter"/>
                <a:ea typeface="Inter"/>
                <a:cs typeface="Inter"/>
                <a:sym typeface="Inter"/>
              </a:rPr>
              <a:t>3</a:t>
            </a:r>
            <a:endParaRPr b="1">
              <a:solidFill>
                <a:srgbClr val="0254DB"/>
              </a:solidFill>
              <a:latin typeface="Inter"/>
              <a:ea typeface="Inter"/>
              <a:cs typeface="Inter"/>
              <a:sym typeface="Inte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FFF"/>
        </a:solidFill>
      </p:bgPr>
    </p:bg>
    <p:spTree>
      <p:nvGrpSpPr>
        <p:cNvPr id="94" name="Shape 94"/>
        <p:cNvGrpSpPr/>
        <p:nvPr/>
      </p:nvGrpSpPr>
      <p:grpSpPr>
        <a:xfrm>
          <a:off x="0" y="0"/>
          <a:ext cx="0" cy="0"/>
          <a:chOff x="0" y="0"/>
          <a:chExt cx="0" cy="0"/>
        </a:xfrm>
      </p:grpSpPr>
      <p:sp>
        <p:nvSpPr>
          <p:cNvPr id="95" name="Google Shape;95;p17"/>
          <p:cNvSpPr txBox="1"/>
          <p:nvPr>
            <p:ph type="title"/>
          </p:nvPr>
        </p:nvSpPr>
        <p:spPr>
          <a:xfrm>
            <a:off x="381000" y="254000"/>
            <a:ext cx="82551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id" sz="2400">
                <a:solidFill>
                  <a:srgbClr val="000000"/>
                </a:solidFill>
                <a:latin typeface="Lato"/>
                <a:ea typeface="Lato"/>
                <a:cs typeface="Lato"/>
                <a:sym typeface="Lato"/>
              </a:rPr>
              <a:t>Challenges and Solutions in Irrigation for Organic Farming</a:t>
            </a:r>
            <a:endParaRPr b="1" sz="2400">
              <a:solidFill>
                <a:srgbClr val="000000"/>
              </a:solidFill>
              <a:latin typeface="Lato"/>
              <a:ea typeface="Lato"/>
              <a:cs typeface="Lato"/>
              <a:sym typeface="Lato"/>
            </a:endParaRPr>
          </a:p>
        </p:txBody>
      </p:sp>
      <p:pic>
        <p:nvPicPr>
          <p:cNvPr id="96" name="Google Shape;96;p17"/>
          <p:cNvPicPr preferRelativeResize="0"/>
          <p:nvPr/>
        </p:nvPicPr>
        <p:blipFill>
          <a:blip r:embed="rId3">
            <a:alphaModFix/>
          </a:blip>
          <a:stretch>
            <a:fillRect/>
          </a:stretch>
        </p:blipFill>
        <p:spPr>
          <a:xfrm>
            <a:off x="381000" y="1016000"/>
            <a:ext cx="3302000" cy="3810000"/>
          </a:xfrm>
          <a:prstGeom prst="rect">
            <a:avLst/>
          </a:prstGeom>
          <a:noFill/>
          <a:ln>
            <a:noFill/>
          </a:ln>
        </p:spPr>
      </p:pic>
      <p:sp>
        <p:nvSpPr>
          <p:cNvPr id="97" name="Google Shape;97;p17"/>
          <p:cNvSpPr txBox="1"/>
          <p:nvPr/>
        </p:nvSpPr>
        <p:spPr>
          <a:xfrm>
            <a:off x="508000" y="4445000"/>
            <a:ext cx="1371600" cy="45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id" sz="800">
                <a:solidFill>
                  <a:srgbClr val="FFFFFF"/>
                </a:solidFill>
              </a:rPr>
              <a:t>Photo by </a:t>
            </a:r>
            <a:r>
              <a:rPr lang="id" sz="800" u="sng">
                <a:solidFill>
                  <a:srgbClr val="FFFFFF"/>
                </a:solidFill>
                <a:hlinkClick r:id="rId4">
                  <a:extLst>
                    <a:ext uri="{A12FA001-AC4F-418D-AE19-62706E023703}">
                      <ahyp:hlinkClr val="tx"/>
                    </a:ext>
                  </a:extLst>
                </a:hlinkClick>
              </a:rPr>
              <a:t>Pexels</a:t>
            </a:r>
            <a:endParaRPr sz="800" u="sng">
              <a:solidFill>
                <a:srgbClr val="FFFFFF"/>
              </a:solidFill>
            </a:endParaRPr>
          </a:p>
        </p:txBody>
      </p:sp>
      <p:sp>
        <p:nvSpPr>
          <p:cNvPr id="98" name="Google Shape;98;p17"/>
          <p:cNvSpPr txBox="1"/>
          <p:nvPr/>
        </p:nvSpPr>
        <p:spPr>
          <a:xfrm>
            <a:off x="4191000" y="1143000"/>
            <a:ext cx="4445100" cy="457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id">
                <a:latin typeface="Lato"/>
                <a:ea typeface="Lato"/>
                <a:cs typeface="Lato"/>
                <a:sym typeface="Lato"/>
              </a:rPr>
              <a:t>Water Scarcity, Salinization</a:t>
            </a:r>
            <a:endParaRPr b="1">
              <a:latin typeface="Lato"/>
              <a:ea typeface="Lato"/>
              <a:cs typeface="Lato"/>
              <a:sym typeface="Lato"/>
            </a:endParaRPr>
          </a:p>
        </p:txBody>
      </p:sp>
      <p:sp>
        <p:nvSpPr>
          <p:cNvPr id="99" name="Google Shape;99;p17"/>
          <p:cNvSpPr txBox="1"/>
          <p:nvPr/>
        </p:nvSpPr>
        <p:spPr>
          <a:xfrm>
            <a:off x="4064000" y="1651000"/>
            <a:ext cx="4572000" cy="2159100"/>
          </a:xfrm>
          <a:prstGeom prst="rect">
            <a:avLst/>
          </a:prstGeom>
          <a:noFill/>
          <a:ln>
            <a:noFill/>
          </a:ln>
        </p:spPr>
        <p:txBody>
          <a:bodyPr anchorCtr="0" anchor="t" bIns="91425" lIns="91425" spcFirstLastPara="1" rIns="91425" wrap="square" tIns="91425">
            <a:noAutofit/>
          </a:bodyPr>
          <a:lstStyle/>
          <a:p>
            <a:pPr indent="-298450" lvl="0" marL="457200" rtl="0" algn="l">
              <a:lnSpc>
                <a:spcPct val="150000"/>
              </a:lnSpc>
              <a:spcBef>
                <a:spcPts val="0"/>
              </a:spcBef>
              <a:spcAft>
                <a:spcPts val="0"/>
              </a:spcAft>
              <a:buSzPts val="1100"/>
              <a:buFont typeface="Inter"/>
              <a:buChar char="●"/>
            </a:pPr>
            <a:r>
              <a:rPr lang="id" sz="1100">
                <a:latin typeface="Inter"/>
                <a:ea typeface="Inter"/>
                <a:cs typeface="Inter"/>
                <a:sym typeface="Inter"/>
              </a:rPr>
              <a:t>Water scarcity is a pressing issue in organic farming, posing challenges for irrigation. Limited water availability requires efficient water management techniques.</a:t>
            </a:r>
            <a:endParaRPr sz="1100">
              <a:latin typeface="Inter"/>
              <a:ea typeface="Inter"/>
              <a:cs typeface="Inter"/>
              <a:sym typeface="Inter"/>
            </a:endParaRPr>
          </a:p>
          <a:p>
            <a:pPr indent="-298450" lvl="0" marL="457200" rtl="0" algn="l">
              <a:lnSpc>
                <a:spcPct val="150000"/>
              </a:lnSpc>
              <a:spcBef>
                <a:spcPts val="0"/>
              </a:spcBef>
              <a:spcAft>
                <a:spcPts val="0"/>
              </a:spcAft>
              <a:buSzPts val="1100"/>
              <a:buFont typeface="Inter"/>
              <a:buChar char="●"/>
            </a:pPr>
            <a:r>
              <a:rPr lang="id" sz="1100">
                <a:latin typeface="Inter"/>
                <a:ea typeface="Inter"/>
                <a:cs typeface="Inter"/>
                <a:sym typeface="Inter"/>
              </a:rPr>
              <a:t>Salinization, caused by excessive salt buildup in soil, reduces crop productivity. Implementing measures like proper drainage and leaching can mitigate salinization effects.</a:t>
            </a:r>
            <a:endParaRPr sz="1100">
              <a:latin typeface="Inter"/>
              <a:ea typeface="Inter"/>
              <a:cs typeface="Inter"/>
              <a:sym typeface="Inter"/>
            </a:endParaRPr>
          </a:p>
          <a:p>
            <a:pPr indent="-298450" lvl="0" marL="457200" rtl="0" algn="l">
              <a:lnSpc>
                <a:spcPct val="150000"/>
              </a:lnSpc>
              <a:spcBef>
                <a:spcPts val="0"/>
              </a:spcBef>
              <a:spcAft>
                <a:spcPts val="0"/>
              </a:spcAft>
              <a:buSzPts val="1100"/>
              <a:buFont typeface="Inter"/>
              <a:buChar char="●"/>
            </a:pPr>
            <a:r>
              <a:rPr lang="id" sz="1100">
                <a:latin typeface="Inter"/>
                <a:ea typeface="Inter"/>
                <a:cs typeface="Inter"/>
                <a:sym typeface="Inter"/>
              </a:rPr>
              <a:t>Innovative irrigation methods such as drip irrigation and micro-sprinklers can address water scarcity by providing precise water delivery to plants, optimizing water usage.</a:t>
            </a:r>
            <a:endParaRPr sz="1100">
              <a:latin typeface="Inter"/>
              <a:ea typeface="Inter"/>
              <a:cs typeface="Inter"/>
              <a:sym typeface="Inter"/>
            </a:endParaRPr>
          </a:p>
          <a:p>
            <a:pPr indent="-298450" lvl="0" marL="457200" rtl="0" algn="l">
              <a:lnSpc>
                <a:spcPct val="150000"/>
              </a:lnSpc>
              <a:spcBef>
                <a:spcPts val="0"/>
              </a:spcBef>
              <a:spcAft>
                <a:spcPts val="0"/>
              </a:spcAft>
              <a:buSzPts val="1100"/>
              <a:buFont typeface="Inter"/>
              <a:buChar char="●"/>
            </a:pPr>
            <a:r>
              <a:rPr lang="id" sz="1100">
                <a:latin typeface="Inter"/>
                <a:ea typeface="Inter"/>
                <a:cs typeface="Inter"/>
                <a:sym typeface="Inter"/>
              </a:rPr>
              <a:t>Using cover crops and organic mulching techniques can help increase soil organic matter, promoting better water retention and reducing the risk of salinization.</a:t>
            </a:r>
            <a:endParaRPr sz="1100">
              <a:latin typeface="Inter"/>
              <a:ea typeface="Inter"/>
              <a:cs typeface="Inter"/>
              <a:sym typeface="Inte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