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7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2E2204C-E381-4905-BDE3-447364FF5BE2}" type="datetimeFigureOut">
              <a:rPr lang="id-ID" smtClean="0"/>
              <a:t>04/01/2021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E2204C-E381-4905-BDE3-447364FF5BE2}" type="datetimeFigureOut">
              <a:rPr lang="id-ID" smtClean="0"/>
              <a:t>04/01/2021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E2204C-E381-4905-BDE3-447364FF5BE2}" type="datetimeFigureOut">
              <a:rPr lang="id-ID" smtClean="0"/>
              <a:t>04/01/2021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E2204C-E381-4905-BDE3-447364FF5BE2}" type="datetimeFigureOut">
              <a:rPr lang="id-ID" smtClean="0"/>
              <a:t>04/01/2021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2204C-E381-4905-BDE3-447364FF5BE2}" type="datetimeFigureOut">
              <a:rPr lang="id-ID" smtClean="0"/>
              <a:t>04/01/2021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2E2204C-E381-4905-BDE3-447364FF5BE2}" type="datetimeFigureOut">
              <a:rPr lang="id-ID" smtClean="0"/>
              <a:t>04/01/2021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2E2204C-E381-4905-BDE3-447364FF5BE2}" type="datetimeFigureOut">
              <a:rPr lang="id-ID" smtClean="0"/>
              <a:t>04/01/2021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2E2204C-E381-4905-BDE3-447364FF5BE2}" type="datetimeFigureOut">
              <a:rPr lang="id-ID" smtClean="0"/>
              <a:t>04/01/2021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2204C-E381-4905-BDE3-447364FF5BE2}" type="datetimeFigureOut">
              <a:rPr lang="id-ID" smtClean="0"/>
              <a:t>04/01/2021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2204C-E381-4905-BDE3-447364FF5BE2}" type="datetimeFigureOut">
              <a:rPr lang="id-ID" smtClean="0"/>
              <a:t>04/01/2021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2204C-E381-4905-BDE3-447364FF5BE2}" type="datetimeFigureOut">
              <a:rPr lang="id-ID" smtClean="0"/>
              <a:t>04/01/2021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542D5E-F4F6-480D-8E4D-91D50DE5B980}"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2204C-E381-4905-BDE3-447364FF5BE2}" type="datetimeFigureOut">
              <a:rPr lang="id-ID" smtClean="0"/>
              <a:t>04/01/2021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42D5E-F4F6-480D-8E4D-91D50DE5B98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428604"/>
            <a:ext cx="7772400" cy="1470025"/>
          </a:xfrm>
        </p:spPr>
        <p:txBody>
          <a:bodyPr/>
          <a:lstStyle/>
          <a:p>
            <a:r>
              <a:rPr lang="en-US" dirty="0" smtClean="0"/>
              <a:t> Open Source Internet of Things (</a:t>
            </a:r>
            <a:r>
              <a:rPr lang="en-US" dirty="0" err="1" smtClean="0"/>
              <a:t>IoT</a:t>
            </a:r>
            <a:r>
              <a:rPr lang="en-US" dirty="0" smtClean="0"/>
              <a:t>) Platforms and Tools</a:t>
            </a:r>
            <a:endParaRPr lang="id-ID" dirty="0"/>
          </a:p>
        </p:txBody>
      </p:sp>
      <p:sp>
        <p:nvSpPr>
          <p:cNvPr id="3" name="Subtitle 2"/>
          <p:cNvSpPr>
            <a:spLocks noGrp="1"/>
          </p:cNvSpPr>
          <p:nvPr>
            <p:ph type="subTitle" idx="1"/>
          </p:nvPr>
        </p:nvSpPr>
        <p:spPr>
          <a:xfrm>
            <a:off x="1371600" y="3886200"/>
            <a:ext cx="6400800" cy="2757510"/>
          </a:xfrm>
        </p:spPr>
        <p:txBody>
          <a:bodyPr>
            <a:normAutofit fontScale="85000" lnSpcReduction="20000"/>
          </a:bodyPr>
          <a:lstStyle/>
          <a:p>
            <a:pPr algn="l"/>
            <a:r>
              <a:rPr lang="id-ID" dirty="0" smtClean="0"/>
              <a:t>Heri Suroyo</a:t>
            </a:r>
          </a:p>
          <a:p>
            <a:endParaRPr lang="id-ID" dirty="0"/>
          </a:p>
          <a:p>
            <a:endParaRPr lang="id-ID" dirty="0" smtClean="0"/>
          </a:p>
          <a:p>
            <a:endParaRPr lang="id-ID" dirty="0"/>
          </a:p>
          <a:p>
            <a:pPr algn="r"/>
            <a:r>
              <a:rPr lang="en-US" sz="1800" dirty="0" err="1" smtClean="0"/>
              <a:t>Netsparker</a:t>
            </a:r>
            <a:r>
              <a:rPr lang="en-US" sz="1800" dirty="0" smtClean="0"/>
              <a:t> Web Application Security Scanner - the only solution that delivers automatic verification of vulnerabilities with Proof-Based Scanning™.</a:t>
            </a:r>
          </a:p>
          <a:p>
            <a:pPr algn="r"/>
            <a:r>
              <a:rPr lang="en-US" sz="1800" dirty="0" smtClean="0"/>
              <a:t>Geek-Flare-Avatar-96x96</a:t>
            </a:r>
          </a:p>
          <a:p>
            <a:pPr algn="r"/>
            <a:r>
              <a:rPr lang="en-US" sz="1800" dirty="0" smtClean="0"/>
              <a:t>By </a:t>
            </a:r>
            <a:r>
              <a:rPr lang="en-US" sz="1800" dirty="0" err="1" smtClean="0"/>
              <a:t>Geekflare</a:t>
            </a:r>
            <a:r>
              <a:rPr lang="en-US" sz="1800" dirty="0" smtClean="0"/>
              <a:t> Editorial on August 21, 2020</a:t>
            </a:r>
            <a:endParaRPr lang="id-ID"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Antares.id</a:t>
            </a:r>
            <a:endParaRPr lang="id-ID" dirty="0"/>
          </a:p>
        </p:txBody>
      </p:sp>
      <p:pic>
        <p:nvPicPr>
          <p:cNvPr id="4098" name="Picture 2"/>
          <p:cNvPicPr>
            <a:picLocks noGrp="1" noChangeAspect="1" noChangeArrowheads="1"/>
          </p:cNvPicPr>
          <p:nvPr>
            <p:ph idx="1"/>
          </p:nvPr>
        </p:nvPicPr>
        <p:blipFill>
          <a:blip r:embed="rId2"/>
          <a:srcRect l="977" t="4104" r="13455" b="13819"/>
          <a:stretch>
            <a:fillRect/>
          </a:stretch>
        </p:blipFill>
        <p:spPr bwMode="auto">
          <a:xfrm>
            <a:off x="3286116" y="1428736"/>
            <a:ext cx="5286412" cy="286347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clrChange>
              <a:clrFrom>
                <a:srgbClr val="FFFFFF"/>
              </a:clrFrom>
              <a:clrTo>
                <a:srgbClr val="FFFFFF">
                  <a:alpha val="0"/>
                </a:srgbClr>
              </a:clrTo>
            </a:clrChange>
          </a:blip>
          <a:srcRect l="14338" t="17773" r="15624" b="33398"/>
          <a:stretch>
            <a:fillRect/>
          </a:stretch>
        </p:blipFill>
        <p:spPr bwMode="auto">
          <a:xfrm>
            <a:off x="-12732" y="3714752"/>
            <a:ext cx="8871011" cy="3143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IoT Platforms</a:t>
            </a:r>
            <a:endParaRPr lang="id-ID" dirty="0"/>
          </a:p>
        </p:txBody>
      </p:sp>
      <p:sp>
        <p:nvSpPr>
          <p:cNvPr id="3" name="Content Placeholder 2"/>
          <p:cNvSpPr>
            <a:spLocks noGrp="1"/>
          </p:cNvSpPr>
          <p:nvPr>
            <p:ph idx="1"/>
          </p:nvPr>
        </p:nvSpPr>
        <p:spPr/>
        <p:txBody>
          <a:bodyPr>
            <a:normAutofit fontScale="70000" lnSpcReduction="20000"/>
          </a:bodyPr>
          <a:lstStyle/>
          <a:p>
            <a:r>
              <a:rPr lang="id-ID" dirty="0" smtClean="0"/>
              <a:t>    Zetta</a:t>
            </a:r>
          </a:p>
          <a:p>
            <a:r>
              <a:rPr lang="id-ID" dirty="0" smtClean="0"/>
              <a:t>    Arduino</a:t>
            </a:r>
          </a:p>
          <a:p>
            <a:r>
              <a:rPr lang="id-ID" dirty="0" smtClean="0"/>
              <a:t>    OpenRemote</a:t>
            </a:r>
          </a:p>
          <a:p>
            <a:r>
              <a:rPr lang="id-ID" dirty="0" smtClean="0"/>
              <a:t>    Node-RED</a:t>
            </a:r>
          </a:p>
          <a:p>
            <a:r>
              <a:rPr lang="id-ID" dirty="0" smtClean="0"/>
              <a:t>    Flutter</a:t>
            </a:r>
          </a:p>
          <a:p>
            <a:r>
              <a:rPr lang="id-ID" dirty="0" smtClean="0"/>
              <a:t>    M2MLabs Mainspring</a:t>
            </a:r>
          </a:p>
          <a:p>
            <a:r>
              <a:rPr lang="id-ID" dirty="0" smtClean="0"/>
              <a:t>    ThingsBoard</a:t>
            </a:r>
          </a:p>
          <a:p>
            <a:r>
              <a:rPr lang="id-ID" dirty="0" smtClean="0"/>
              <a:t>    Kinoma</a:t>
            </a:r>
          </a:p>
          <a:p>
            <a:r>
              <a:rPr lang="id-ID" dirty="0" smtClean="0"/>
              <a:t>    Kaa IoT Platform</a:t>
            </a:r>
          </a:p>
          <a:p>
            <a:r>
              <a:rPr lang="id-ID" dirty="0" smtClean="0"/>
              <a:t>    SiteWhere</a:t>
            </a:r>
          </a:p>
          <a:p>
            <a:r>
              <a:rPr lang="id-ID" dirty="0" smtClean="0"/>
              <a:t>    DSA</a:t>
            </a:r>
          </a:p>
          <a:p>
            <a:r>
              <a:rPr lang="id-ID" dirty="0" smtClean="0"/>
              <a:t>    Thinger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r"/>
            <a:r>
              <a:rPr lang="id-ID" dirty="0" smtClean="0"/>
              <a:t>Platform IoT Indonesia</a:t>
            </a:r>
            <a:endParaRPr lang="id-ID" dirty="0"/>
          </a:p>
        </p:txBody>
      </p:sp>
      <p:pic>
        <p:nvPicPr>
          <p:cNvPr id="1026" name="Picture 2"/>
          <p:cNvPicPr>
            <a:picLocks noGrp="1" noChangeAspect="1" noChangeArrowheads="1"/>
          </p:cNvPicPr>
          <p:nvPr>
            <p:ph idx="1"/>
          </p:nvPr>
        </p:nvPicPr>
        <p:blipFill>
          <a:blip r:embed="rId2"/>
          <a:srcRect t="4104" r="42869" b="4349"/>
          <a:stretch>
            <a:fillRect/>
          </a:stretch>
        </p:blipFill>
        <p:spPr bwMode="auto">
          <a:xfrm>
            <a:off x="428597" y="846102"/>
            <a:ext cx="6643734" cy="601189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id-ID" dirty="0" smtClean="0"/>
              <a:t>Zetta</a:t>
            </a:r>
            <a:br>
              <a:rPr lang="id-ID" dirty="0" smtClean="0"/>
            </a:br>
            <a:r>
              <a:rPr lang="id-ID" dirty="0" smtClean="0"/>
              <a:t> https://www.zettajs.org/</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Zetta adalah platform IoT berbasis API berdasarkan Node.js. Ini dianggap sebagai toolkit lengkap untuk membuat API HTTP untuk perangkat. </a:t>
            </a:r>
          </a:p>
          <a:p>
            <a:r>
              <a:rPr lang="id-ID" dirty="0" smtClean="0"/>
              <a:t>Zetta menggabungkan REST API, WebSockets untuk membuat aplikasi intensif data dan real-time. </a:t>
            </a:r>
          </a:p>
          <a:p>
            <a:r>
              <a:rPr lang="id-ID" dirty="0" smtClean="0"/>
              <a:t>Beberapa fitur penting diantaranya. Dapat berjalan di cloud, atau PC, atau bahkan papan pengembangan sederhana. Antarmuka yang mudah dan pemrograman yang diperlukan untuk mengontrol sensor, aktuator, dan pengontrol. Memungkinkan pengembang untuk merakit aplikasi ponsel cerdas, aplikasi perangkat, dan aplikasi awan. Ini dikembangkan untuk aplikasi intensif data dan waktu nyata. Mengubah mesin apa pun menjadi API.</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id-ID" dirty="0" smtClean="0"/>
              <a:t>Arduino</a:t>
            </a:r>
            <a:br>
              <a:rPr lang="id-ID" dirty="0" smtClean="0"/>
            </a:br>
            <a:r>
              <a:rPr lang="id-ID" dirty="0" smtClean="0"/>
              <a:t> </a:t>
            </a:r>
            <a:r>
              <a:rPr lang="id-ID" sz="3600" dirty="0" smtClean="0"/>
              <a:t>https://www.arduino.cc/</a:t>
            </a:r>
            <a:endParaRPr lang="id-ID" dirty="0"/>
          </a:p>
        </p:txBody>
      </p:sp>
      <p:sp>
        <p:nvSpPr>
          <p:cNvPr id="3" name="Content Placeholder 2"/>
          <p:cNvSpPr>
            <a:spLocks noGrp="1"/>
          </p:cNvSpPr>
          <p:nvPr>
            <p:ph idx="1"/>
          </p:nvPr>
        </p:nvSpPr>
        <p:spPr>
          <a:xfrm>
            <a:off x="457200" y="1600201"/>
            <a:ext cx="8472518" cy="1471610"/>
          </a:xfrm>
        </p:spPr>
        <p:txBody>
          <a:bodyPr>
            <a:normAutofit fontScale="62500" lnSpcReduction="20000"/>
          </a:bodyPr>
          <a:lstStyle/>
          <a:p>
            <a:r>
              <a:rPr lang="id-ID" dirty="0" smtClean="0"/>
              <a:t>Menawarkan perpaduan yang tepat antara perangkat keras dan perangkat lunak IoT, Arduino adalah platform IoT yang mudah digunakan. Ini beroperasi melalui serangkaian spesifikasi perangkat keras yang dapat diberikan ke elektronik interaktif. Perangkat lunak Arduino hadir dalam paket bahasa pemrograman Arduino dan Integrated Development Environment (IDE). </a:t>
            </a:r>
            <a:endParaRPr lang="id-ID" dirty="0"/>
          </a:p>
        </p:txBody>
      </p:sp>
      <p:sp>
        <p:nvSpPr>
          <p:cNvPr id="5" name="Title 1"/>
          <p:cNvSpPr txBox="1">
            <a:spLocks/>
          </p:cNvSpPr>
          <p:nvPr/>
        </p:nvSpPr>
        <p:spPr>
          <a:xfrm>
            <a:off x="428596" y="3214686"/>
            <a:ext cx="8229600" cy="1143000"/>
          </a:xfrm>
          <a:prstGeom prst="rect">
            <a:avLst/>
          </a:prstGeom>
        </p:spPr>
        <p:txBody>
          <a:bodyPr vert="horz" lIns="91440" tIns="45720" rIns="91440" bIns="45720" rtlCol="0" anchor="ctr">
            <a:normAutofit fontScale="9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OPenRemote</a:t>
            </a:r>
            <a:br>
              <a:rPr kumimoji="0" lang="id-ID" sz="4400" b="0" i="0" u="none" strike="noStrike" kern="1200" cap="none" spc="0" normalizeH="0" baseline="0" noProof="0" dirty="0" smtClean="0">
                <a:ln>
                  <a:noFill/>
                </a:ln>
                <a:solidFill>
                  <a:schemeClr val="tx1"/>
                </a:solidFill>
                <a:effectLst/>
                <a:uLnTx/>
                <a:uFillTx/>
                <a:latin typeface="+mj-lt"/>
                <a:ea typeface="+mj-ea"/>
                <a:cs typeface="+mj-cs"/>
              </a:rPr>
            </a:br>
            <a:r>
              <a:rPr kumimoji="0" lang="id-ID" sz="4400" b="0" i="0" u="none" strike="noStrike" kern="1200" cap="none" spc="0" normalizeH="0" baseline="0" noProof="0" dirty="0" smtClean="0">
                <a:ln>
                  <a:noFill/>
                </a:ln>
                <a:solidFill>
                  <a:schemeClr val="tx1"/>
                </a:solidFill>
                <a:effectLst/>
                <a:uLnTx/>
                <a:uFillTx/>
                <a:latin typeface="+mj-lt"/>
                <a:ea typeface="+mj-ea"/>
                <a:cs typeface="+mj-cs"/>
              </a:rPr>
              <a:t> </a:t>
            </a:r>
            <a:r>
              <a:rPr kumimoji="0" lang="id-ID" sz="2700" b="0" i="0" u="none" strike="noStrike" kern="1200" cap="none" spc="0" normalizeH="0" baseline="0" noProof="0" dirty="0" smtClean="0">
                <a:ln>
                  <a:noFill/>
                </a:ln>
                <a:solidFill>
                  <a:schemeClr val="tx1"/>
                </a:solidFill>
                <a:effectLst/>
                <a:uLnTx/>
                <a:uFillTx/>
                <a:latin typeface="+mj-lt"/>
                <a:ea typeface="+mj-ea"/>
                <a:cs typeface="+mj-cs"/>
              </a:rPr>
              <a:t>https://openremote.io/#</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28596" y="4643446"/>
            <a:ext cx="8472518" cy="1471610"/>
          </a:xfrm>
          <a:prstGeom prst="rect">
            <a:avLst/>
          </a:prstGeom>
        </p:spPr>
        <p:txBody>
          <a:bodyPr vert="horz" lIns="91440" tIns="45720" rIns="91440" bIns="45720" rtlCol="0">
            <a:normAutofit fontScale="85000" lnSpcReduction="20000"/>
          </a:bodyPr>
          <a:lstStyle/>
          <a:p>
            <a:pPr marL="342900" lvl="0" indent="-342900">
              <a:spcBef>
                <a:spcPct val="20000"/>
              </a:spcBef>
              <a:buFont typeface="Arial" pitchFamily="34" charset="0"/>
              <a:buChar char="•"/>
            </a:pPr>
            <a:r>
              <a:rPr lang="id-ID" sz="3200" dirty="0" smtClean="0"/>
              <a:t>OpenRemote telah memperkenalkan platform IoT open-source baru untuk membuat manajemen energi profesional, manajemen kerumunan, atau aplikasi manajemen aset yang lebih umum.</a:t>
            </a: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pPr algn="r"/>
            <a:r>
              <a:rPr lang="id-ID" dirty="0" smtClean="0"/>
              <a:t>NodeRed</a:t>
            </a:r>
            <a:br>
              <a:rPr lang="id-ID" dirty="0" smtClean="0"/>
            </a:br>
            <a:r>
              <a:rPr lang="id-ID" dirty="0" smtClean="0"/>
              <a:t> </a:t>
            </a:r>
            <a:r>
              <a:rPr lang="id-ID" sz="2700" dirty="0" smtClean="0"/>
              <a:t>https://openremote.io/#</a:t>
            </a:r>
            <a:endParaRPr lang="id-ID" dirty="0"/>
          </a:p>
        </p:txBody>
      </p:sp>
      <p:sp>
        <p:nvSpPr>
          <p:cNvPr id="3" name="Content Placeholder 2"/>
          <p:cNvSpPr>
            <a:spLocks noGrp="1"/>
          </p:cNvSpPr>
          <p:nvPr>
            <p:ph idx="1"/>
          </p:nvPr>
        </p:nvSpPr>
        <p:spPr>
          <a:xfrm>
            <a:off x="457200" y="1600201"/>
            <a:ext cx="8329642" cy="1828800"/>
          </a:xfrm>
        </p:spPr>
        <p:txBody>
          <a:bodyPr>
            <a:normAutofit fontScale="55000" lnSpcReduction="20000"/>
          </a:bodyPr>
          <a:lstStyle/>
          <a:p>
            <a:r>
              <a:rPr lang="id-ID" dirty="0" smtClean="0"/>
              <a:t>Node-RED adalah alat visual untuk melapisi Internet of Things, yaitu, menghubungkan perangkat keras, API, dan layanan online dengan cara baru. Dibangun di atas Node.js, Node-RED mendeskripsikan dirinya sebagai "sarana visual untuk menghubungkan Internet of Things". </a:t>
            </a:r>
          </a:p>
          <a:p>
            <a:r>
              <a:rPr lang="id-ID" dirty="0" smtClean="0"/>
              <a:t>Menyediakan pengembang untuk menghubungkan perangkat, layanan, dan API menggunakan editor aliran berbasis browser. Ini dapat berjalan di Raspberry Pi, dan 60.000 modul lebih lanjut dapat diakses untuk meningkatkan fasilitasnya.</a:t>
            </a:r>
            <a:endParaRPr lang="id-ID" dirty="0"/>
          </a:p>
        </p:txBody>
      </p:sp>
      <p:sp>
        <p:nvSpPr>
          <p:cNvPr id="4" name="Title 1"/>
          <p:cNvSpPr txBox="1">
            <a:spLocks/>
          </p:cNvSpPr>
          <p:nvPr/>
        </p:nvSpPr>
        <p:spPr>
          <a:xfrm>
            <a:off x="500034" y="3429000"/>
            <a:ext cx="8143932" cy="785818"/>
          </a:xfrm>
          <a:prstGeom prst="rect">
            <a:avLst/>
          </a:prstGeom>
        </p:spPr>
        <p:txBody>
          <a:bodyPr vert="horz" lIns="91440" tIns="45720" rIns="91440" bIns="45720" rtlCol="0" anchor="ctr">
            <a:normAutofit fontScale="6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Flutter</a:t>
            </a:r>
            <a:br>
              <a:rPr kumimoji="0" lang="id-ID" sz="4400" b="0" i="0" u="none" strike="noStrike" kern="1200" cap="none" spc="0" normalizeH="0" baseline="0" noProof="0" dirty="0" smtClean="0">
                <a:ln>
                  <a:noFill/>
                </a:ln>
                <a:solidFill>
                  <a:schemeClr val="tx1"/>
                </a:solidFill>
                <a:effectLst/>
                <a:uLnTx/>
                <a:uFillTx/>
                <a:latin typeface="+mj-lt"/>
                <a:ea typeface="+mj-ea"/>
                <a:cs typeface="+mj-cs"/>
              </a:rPr>
            </a:br>
            <a:r>
              <a:rPr kumimoji="0" lang="id-ID" sz="3600" b="0" i="0" u="none" strike="noStrike" kern="1200" cap="none" spc="0" normalizeH="0" baseline="0" noProof="0" dirty="0" smtClean="0">
                <a:ln>
                  <a:noFill/>
                </a:ln>
                <a:solidFill>
                  <a:schemeClr val="tx1"/>
                </a:solidFill>
                <a:effectLst/>
                <a:uLnTx/>
                <a:uFillTx/>
                <a:latin typeface="+mj-lt"/>
                <a:ea typeface="+mj-ea"/>
                <a:cs typeface="+mj-cs"/>
              </a:rPr>
              <a:t>https://flutter.dev/</a:t>
            </a:r>
            <a:endParaRPr kumimoji="0" lang="id-ID"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500034" y="4357694"/>
            <a:ext cx="8258204" cy="2054221"/>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Flutter adalah inti prosesor yang dapat diprogram untuk proyek elektronik, dirancang untuk siswa, dan insinyur. Keunggulan Flutter adalah jaraknya yang jauh.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Papan berbasis Arduino ini mencakup pemancar nirkabel yang dapat muncul hingga lebih dari setengah mil. Selain itu, Anda tidak memerlukan router; flutter board dapat berinteraksi satu sama lain dengan cepat.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Terdiri dari enkripsi AES 256-bit, dan mudah digunakan. Beberapa fitur lainnya ada di bawah.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id-ID" b="1" dirty="0" smtClean="0"/>
              <a:t>M2MLabs Mainspring</a:t>
            </a:r>
            <a:br>
              <a:rPr lang="id-ID" b="1" dirty="0" smtClean="0"/>
            </a:br>
            <a:r>
              <a:rPr lang="id-ID" sz="3600" dirty="0" smtClean="0"/>
              <a:t>http://www.m2mlabs.com/</a:t>
            </a:r>
            <a:endParaRPr lang="id-ID" dirty="0"/>
          </a:p>
        </p:txBody>
      </p:sp>
      <p:sp>
        <p:nvSpPr>
          <p:cNvPr id="3" name="Content Placeholder 2"/>
          <p:cNvSpPr>
            <a:spLocks noGrp="1"/>
          </p:cNvSpPr>
          <p:nvPr>
            <p:ph idx="1"/>
          </p:nvPr>
        </p:nvSpPr>
        <p:spPr/>
        <p:txBody>
          <a:bodyPr>
            <a:normAutofit/>
          </a:bodyPr>
          <a:lstStyle/>
          <a:p>
            <a:r>
              <a:rPr lang="id-ID" dirty="0" smtClean="0"/>
              <a:t>M2MLabs Mainspring adalah kerangka aplikasi untuk mengembangkan aplikasi mesin ke mesin (M2M) seperti remote control, administrasi armada, atau terminal pintar. Fasilitasnya termasuk desain perangkat yang fleksibel, struktur perangkat, koneksi antara mesin dan aplikasi, validasi dan</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id-ID" dirty="0" smtClean="0"/>
              <a:t>IOtera</a:t>
            </a:r>
            <a:endParaRPr lang="id-ID" dirty="0"/>
          </a:p>
        </p:txBody>
      </p:sp>
      <p:pic>
        <p:nvPicPr>
          <p:cNvPr id="2050" name="Picture 2"/>
          <p:cNvPicPr>
            <a:picLocks noGrp="1" noChangeAspect="1" noChangeArrowheads="1"/>
          </p:cNvPicPr>
          <p:nvPr>
            <p:ph idx="1"/>
          </p:nvPr>
        </p:nvPicPr>
        <p:blipFill>
          <a:blip r:embed="rId2"/>
          <a:srcRect l="23260" t="11996" r="23260" b="5927"/>
          <a:stretch>
            <a:fillRect/>
          </a:stretch>
        </p:blipFill>
        <p:spPr bwMode="auto">
          <a:xfrm>
            <a:off x="1428728" y="1285860"/>
            <a:ext cx="5929354" cy="513877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IoT.co.id</a:t>
            </a:r>
            <a:endParaRPr lang="id-ID" dirty="0"/>
          </a:p>
        </p:txBody>
      </p:sp>
      <p:pic>
        <p:nvPicPr>
          <p:cNvPr id="3074" name="Picture 2"/>
          <p:cNvPicPr>
            <a:picLocks noGrp="1" noChangeAspect="1" noChangeArrowheads="1"/>
          </p:cNvPicPr>
          <p:nvPr>
            <p:ph idx="1"/>
          </p:nvPr>
        </p:nvPicPr>
        <p:blipFill>
          <a:blip r:embed="rId2"/>
          <a:srcRect t="4104" b="5927"/>
          <a:stretch>
            <a:fillRect/>
          </a:stretch>
        </p:blipFill>
        <p:spPr bwMode="auto">
          <a:xfrm>
            <a:off x="564637" y="1785926"/>
            <a:ext cx="8014726" cy="407196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457</Words>
  <Application>Microsoft Office PowerPoint</Application>
  <PresentationFormat>On-screen Show (4:3)</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Open Source Internet of Things (IoT) Platforms and Tools</vt:lpstr>
      <vt:lpstr>IoT Platforms</vt:lpstr>
      <vt:lpstr>Platform IoT Indonesia</vt:lpstr>
      <vt:lpstr>Zetta  https://www.zettajs.org/</vt:lpstr>
      <vt:lpstr>Arduino  https://www.arduino.cc/</vt:lpstr>
      <vt:lpstr>NodeRed  https://openremote.io/#</vt:lpstr>
      <vt:lpstr>M2MLabs Mainspring http://www.m2mlabs.com/</vt:lpstr>
      <vt:lpstr>IOtera</vt:lpstr>
      <vt:lpstr>IoT.co.id</vt:lpstr>
      <vt:lpstr>Antares.id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Open Source Internet of Things (IoT) Platforms and Tools</dc:title>
  <dc:creator>ACER</dc:creator>
  <cp:lastModifiedBy>ACER</cp:lastModifiedBy>
  <cp:revision>6</cp:revision>
  <dcterms:created xsi:type="dcterms:W3CDTF">2021-01-04T01:09:01Z</dcterms:created>
  <dcterms:modified xsi:type="dcterms:W3CDTF">2021-01-04T01:57:27Z</dcterms:modified>
</cp:coreProperties>
</file>