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4"/>
  </p:notesMasterIdLst>
  <p:sldIdLst>
    <p:sldId id="256" r:id="rId2"/>
    <p:sldId id="351" r:id="rId3"/>
    <p:sldId id="299" r:id="rId4"/>
    <p:sldId id="295" r:id="rId5"/>
    <p:sldId id="300" r:id="rId6"/>
    <p:sldId id="361" r:id="rId7"/>
    <p:sldId id="357" r:id="rId8"/>
    <p:sldId id="306" r:id="rId9"/>
    <p:sldId id="296" r:id="rId10"/>
    <p:sldId id="297" r:id="rId11"/>
    <p:sldId id="353" r:id="rId12"/>
    <p:sldId id="354" r:id="rId13"/>
    <p:sldId id="301" r:id="rId14"/>
    <p:sldId id="302" r:id="rId15"/>
    <p:sldId id="303" r:id="rId16"/>
    <p:sldId id="304" r:id="rId17"/>
    <p:sldId id="305" r:id="rId18"/>
    <p:sldId id="349" r:id="rId19"/>
    <p:sldId id="356" r:id="rId20"/>
    <p:sldId id="274" r:id="rId21"/>
    <p:sldId id="359" r:id="rId22"/>
    <p:sldId id="36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6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32" y="1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112D5-5E51-4AA8-83C4-0FDF43FF026E}" type="datetimeFigureOut">
              <a:rPr lang="en-ID" smtClean="0"/>
              <a:t>03/10/23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39E3D-B13F-4C1E-A1B2-4849E9A895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17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86446F2-5066-45E3-8A6B-55D9F54C22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D2E183E-29B1-472E-BF7E-400A3CDC831A}" type="slidenum">
              <a:rPr lang="id-ID" altLang="en-US"/>
              <a:pPr>
                <a:spcBef>
                  <a:spcPct val="0"/>
                </a:spcBef>
              </a:pPr>
              <a:t>9</a:t>
            </a:fld>
            <a:endParaRPr lang="id-ID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D3DAFBD-0672-4E53-9544-4CBFFD6265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EB1B7D1-0C19-435C-A5D8-468BE014F2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CF726222-9E16-4480-8936-79B0F2C082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6BED056-9DAA-4F49-8D1A-A9BB11A88792}" type="slidenum">
              <a:rPr lang="id-ID" altLang="en-US"/>
              <a:pPr>
                <a:spcBef>
                  <a:spcPct val="0"/>
                </a:spcBef>
              </a:pPr>
              <a:t>10</a:t>
            </a:fld>
            <a:endParaRPr lang="id-ID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8D9716AA-A250-423B-A7C8-156CB35FF8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43E8FC09-BA62-4041-B144-1BF1C894D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9E2A2B7-763F-48FA-B5FC-C52BE8BA85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7FA05BF-708D-4DF3-AA05-3C2E63D849F5}" type="slidenum">
              <a:rPr lang="id-ID" altLang="en-US"/>
              <a:pPr>
                <a:spcBef>
                  <a:spcPct val="0"/>
                </a:spcBef>
              </a:pPr>
              <a:t>11</a:t>
            </a:fld>
            <a:endParaRPr lang="id-ID" altLang="en-US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756EC5F-5121-48EE-A4A9-1BD2F40188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D5A330F2-A213-47D8-B556-AD42E6FB8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4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78205-9806-41F1-948D-4CBA7E7E9D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B98648-61A9-4BB2-A7D0-2679B296B7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F59BB-AC8B-449E-A902-CF094B3D0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2649E-50B6-491A-9986-AF7EC5A2B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7F2CC6-C24D-485E-B100-00AF12D57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74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94FE5-ABDD-49B8-8F90-DFBAC74AA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E9AF4-130D-4682-A4DC-9E19C7AAF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FF05C-8859-49DA-8B44-A3999CD67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0EDEA-16F4-449A-A05E-63113BD9F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B6426-7F49-471B-9149-8E9E619BB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3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708705-9D86-4B68-A891-5D18FCA475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EDD9F-78A5-47C6-9896-F4DFEB3C3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AB6B1-061D-4B29-8D23-0F78B3D77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8096C-64ED-4153-A483-5C02E44AD5C3}" type="datetime1">
              <a:rPr lang="en-US" smtClean="0"/>
              <a:t>10/3/23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3905C-141D-4E7E-8A07-E6432E439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4A45E-A511-4B60-A3AA-CAED46D40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66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1" y="188913"/>
            <a:ext cx="10987617" cy="5937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C4417840-F100-4506-A53C-E1F033BEF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D108A31-5500-4228-AFD1-6CFF04A5F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FCBE89C4-190F-4B14-A434-8C8CD9EEB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26769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3057A-4161-41ED-9964-AC97FDB03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E81E4-E6EB-4690-94F4-2B42B2E19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4732E1-F9CE-4672-ACF1-564711AD4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A93CA-DDC5-431F-8B5F-9D40D0D27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A9DD3-08CD-4C2F-BAD3-584B607C0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4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9191-0D2B-4092-8FB4-61C206A6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764D8-659A-4E4C-A059-DEFB09449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19816-7EAB-4525-91BD-FFB967C05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10/3/23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9028E-60A9-4336-9F46-08541D9F3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27EF4-2411-4F8F-80B4-7AF68E72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2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8D036-6206-4DEB-9EB7-3B50712D6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89498-52C0-4437-81AD-06A727FDC8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833BCA-1C03-40CE-9010-7E3F11D81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856C6-E772-4A1C-874F-21A62588C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10/3/23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F8336-0FBD-4712-B10A-E3176DA3E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113481-3469-4566-946B-0B67E1C5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3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1773F-4EB1-4786-92FC-DF3D280DC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C1176-1F92-46A9-B712-9751CBF71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B209DC-5633-4115-A12E-051FC3D0F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2F0C7E-AAFA-4327-8F25-8172D5FA21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47ACB6-8051-4929-A6E4-40CA8D3FF3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B8ED00-BDE2-422C-A564-D6048F3ED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10/3/23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B8BF25-21BD-49E2-AE6D-B7CE5D17C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295863-B811-42E6-A062-A8EF36F19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3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5E860-EB68-4A36-83C2-6853F459F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82BA5F-DFC3-4441-B84E-61904683E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10/3/23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D3EB07-8C76-459A-9F4B-42EE4E3B2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743324-A6E7-4FB4-933F-6D6353B55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9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C8DB9C-F288-4C71-B940-86B176FF4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10/3/23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8E3D96-3284-47BD-AF94-8A1E6CA4B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32AD0-9D21-4130-A346-93129CDFF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6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49878-C399-45E1-9D24-3B8944B29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23AEB-C729-4DD9-A54A-00FE5241F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1B2B7B-A86A-476E-BF92-846512C1E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1E877-5613-4D34-A03A-422A7C88F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10/3/23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CDABB7-B107-4113-A077-4B515A466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F9100-FF36-4AB5-9E8F-78ADE7879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61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020A1-A302-4795-B38B-5AB2191ED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306E2-46EF-420D-BCEC-D10ED8046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98C549-9F53-4E58-B7F0-03083B9203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A7925F-ACE5-4C1D-ACE7-C28326EF0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10/3/23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4CD03-3F90-4476-91B1-37A5939EE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91F59-80B8-4F44-B1CB-DD1981206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51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C491C5-C7E1-4D95-8C7A-3BF97DE2E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15AA7-CF82-409E-BFAD-AD53D94F6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C03CD-8CD0-45F2-8263-2AD783F67C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10/3/23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7A4A9-AEEB-474E-A861-9EDDBB2806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AAEB7-18A1-4AFC-9CBB-1D76CCB83D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05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Statistika" TargetMode="External"/><Relationship Id="rId2" Type="http://schemas.openxmlformats.org/officeDocument/2006/relationships/hyperlink" Target="https://id.wikipedia.org/wiki/Biolog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3B799-B188-4217-82BA-3D05FD280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8143"/>
            <a:ext cx="9144000" cy="174171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9600" b="1" dirty="0">
                <a:solidFill>
                  <a:srgbClr val="FF0000"/>
                </a:solidFill>
              </a:rPr>
              <a:t>BIOSTATISTIKA</a:t>
            </a:r>
            <a:endParaRPr lang="en-ID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971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341A469D-541D-4C90-962A-CC3A43B17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048000"/>
            <a:ext cx="6477000" cy="685800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8195" name="Text Box 4">
            <a:extLst>
              <a:ext uri="{FF2B5EF4-FFF2-40B4-BE49-F238E27FC236}">
                <a16:creationId xmlns:a16="http://schemas.microsoft.com/office/drawing/2014/main" id="{023CDFD0-DE87-4C94-A9C7-61ABD4A41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28601"/>
            <a:ext cx="3549650" cy="366713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ahoma" panose="020B0604030504040204" pitchFamily="34" charset="0"/>
              </a:rPr>
              <a:t>2. Statistika &amp; Metode Ilmiah</a:t>
            </a:r>
          </a:p>
        </p:txBody>
      </p:sp>
      <p:sp>
        <p:nvSpPr>
          <p:cNvPr id="8196" name="Text Box 5">
            <a:extLst>
              <a:ext uri="{FF2B5EF4-FFF2-40B4-BE49-F238E27FC236}">
                <a16:creationId xmlns:a16="http://schemas.microsoft.com/office/drawing/2014/main" id="{E80AE41C-8D63-4DFC-813D-B0811E23F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838201"/>
            <a:ext cx="6477000" cy="835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33CC"/>
                </a:solidFill>
                <a:latin typeface="Tahoma" panose="020B0604030504040204" pitchFamily="34" charset="0"/>
              </a:rPr>
              <a:t>METODE ILMIAH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Adalah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salah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satu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cara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mencari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kebenaran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yang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bila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ditinjau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dari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segi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penerapannya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,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resiko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untuk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keliru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paling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kecil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8197" name="Text Box 6">
            <a:extLst>
              <a:ext uri="{FF2B5EF4-FFF2-40B4-BE49-F238E27FC236}">
                <a16:creationId xmlns:a16="http://schemas.microsoft.com/office/drawing/2014/main" id="{58DF4EEC-BB6E-4F7D-919F-94EA96C0D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6" y="1889126"/>
            <a:ext cx="6492875" cy="2301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33CC"/>
                </a:solidFill>
                <a:latin typeface="Tahoma" panose="020B0604030504040204" pitchFamily="34" charset="0"/>
              </a:rPr>
              <a:t>LANGKAH-LANGKAH DALAM METODE ILMIAH :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Merumuskan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masalah</a:t>
            </a:r>
            <a:endParaRPr lang="en-US" altLang="en-US" sz="1600" dirty="0">
              <a:solidFill>
                <a:srgbClr val="0033CC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Melakukan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studi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literatur</a:t>
            </a:r>
            <a:endParaRPr lang="en-US" altLang="en-US" sz="1600" dirty="0">
              <a:solidFill>
                <a:srgbClr val="0033CC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Membuat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dugaan-dugaan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,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pertanyaan-pertanyaan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atau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hipotesis</a:t>
            </a:r>
            <a:endParaRPr lang="en-US" altLang="en-US" sz="1600" dirty="0">
              <a:solidFill>
                <a:srgbClr val="0033CC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0033CC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 startAt="4"/>
            </a:pPr>
            <a:r>
              <a:rPr lang="en-US" altLang="en-US" sz="1600" b="1" dirty="0" err="1">
                <a:solidFill>
                  <a:srgbClr val="FF0000"/>
                </a:solidFill>
                <a:latin typeface="Tahoma" panose="020B0604030504040204" pitchFamily="34" charset="0"/>
              </a:rPr>
              <a:t>Mengumpulkan</a:t>
            </a:r>
            <a:r>
              <a:rPr lang="en-US" altLang="en-US" sz="1600" b="1" dirty="0">
                <a:solidFill>
                  <a:srgbClr val="FF0000"/>
                </a:solidFill>
                <a:latin typeface="Tahoma" panose="020B0604030504040204" pitchFamily="34" charset="0"/>
              </a:rPr>
              <a:t> dan </a:t>
            </a:r>
            <a:r>
              <a:rPr lang="en-US" altLang="en-US" sz="1600" b="1" dirty="0" err="1">
                <a:solidFill>
                  <a:srgbClr val="FF0000"/>
                </a:solidFill>
                <a:latin typeface="Tahoma" panose="020B0604030504040204" pitchFamily="34" charset="0"/>
              </a:rPr>
              <a:t>mengolah</a:t>
            </a:r>
            <a:r>
              <a:rPr lang="en-US" altLang="en-US" sz="1600" b="1" dirty="0">
                <a:solidFill>
                  <a:srgbClr val="FF0000"/>
                </a:solidFill>
                <a:latin typeface="Tahoma" panose="020B0604030504040204" pitchFamily="34" charset="0"/>
              </a:rPr>
              <a:t> data, </a:t>
            </a:r>
            <a:r>
              <a:rPr lang="en-US" altLang="en-US" sz="1600" b="1" dirty="0" err="1">
                <a:solidFill>
                  <a:srgbClr val="FF0000"/>
                </a:solidFill>
                <a:latin typeface="Tahoma" panose="020B0604030504040204" pitchFamily="34" charset="0"/>
              </a:rPr>
              <a:t>menguji</a:t>
            </a:r>
            <a:r>
              <a:rPr lang="en-US" altLang="en-US" sz="1600" b="1" dirty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b="1" dirty="0" err="1">
                <a:solidFill>
                  <a:srgbClr val="FF0000"/>
                </a:solidFill>
                <a:latin typeface="Tahoma" panose="020B0604030504040204" pitchFamily="34" charset="0"/>
              </a:rPr>
              <a:t>hipotesis</a:t>
            </a:r>
            <a:r>
              <a:rPr lang="en-US" altLang="en-US" sz="1600" b="1" dirty="0">
                <a:solidFill>
                  <a:srgbClr val="FF0000"/>
                </a:solidFill>
                <a:latin typeface="Tahoma" panose="020B0604030504040204" pitchFamily="34" charset="0"/>
              </a:rPr>
              <a:t>, </a:t>
            </a:r>
            <a:r>
              <a:rPr lang="en-US" altLang="en-US" sz="1600" b="1" dirty="0" err="1">
                <a:solidFill>
                  <a:srgbClr val="FF0000"/>
                </a:solidFill>
                <a:latin typeface="Tahoma" panose="020B0604030504040204" pitchFamily="34" charset="0"/>
              </a:rPr>
              <a:t>atau</a:t>
            </a:r>
            <a:r>
              <a:rPr lang="en-US" altLang="en-US" sz="1600" b="1" dirty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b="1" dirty="0" err="1">
                <a:solidFill>
                  <a:srgbClr val="FF0000"/>
                </a:solidFill>
                <a:latin typeface="Tahoma" panose="020B0604030504040204" pitchFamily="34" charset="0"/>
              </a:rPr>
              <a:t>menjawab</a:t>
            </a:r>
            <a:r>
              <a:rPr lang="en-US" altLang="en-US" sz="1600" b="1" dirty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b="1" dirty="0" err="1">
                <a:solidFill>
                  <a:srgbClr val="FF0000"/>
                </a:solidFill>
                <a:latin typeface="Tahoma" panose="020B0604030504040204" pitchFamily="34" charset="0"/>
              </a:rPr>
              <a:t>pertanyaan</a:t>
            </a:r>
            <a:endParaRPr lang="en-US" altLang="en-US" sz="1600" b="1" dirty="0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 dirty="0">
              <a:solidFill>
                <a:srgbClr val="0033CC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 startAt="5"/>
            </a:pP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Mengambil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kesimpulan</a:t>
            </a:r>
            <a:endParaRPr lang="en-US" altLang="en-US" sz="1600" dirty="0">
              <a:solidFill>
                <a:srgbClr val="0033CC"/>
              </a:solidFill>
              <a:latin typeface="Tahoma" panose="020B0604030504040204" pitchFamily="34" charset="0"/>
            </a:endParaRPr>
          </a:p>
        </p:txBody>
      </p:sp>
      <p:sp>
        <p:nvSpPr>
          <p:cNvPr id="8198" name="AutoShape 10">
            <a:extLst>
              <a:ext uri="{FF2B5EF4-FFF2-40B4-BE49-F238E27FC236}">
                <a16:creationId xmlns:a16="http://schemas.microsoft.com/office/drawing/2014/main" id="{4BB23557-1946-4739-8A78-3758C355659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458200" y="3200400"/>
            <a:ext cx="1066800" cy="1676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156 h 21600"/>
              <a:gd name="T20" fmla="*/ 17807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975" y="0"/>
                </a:moveTo>
                <a:lnTo>
                  <a:pt x="10350" y="10350"/>
                </a:lnTo>
                <a:lnTo>
                  <a:pt x="14143" y="10350"/>
                </a:lnTo>
                <a:lnTo>
                  <a:pt x="14143" y="17156"/>
                </a:lnTo>
                <a:lnTo>
                  <a:pt x="0" y="17156"/>
                </a:lnTo>
                <a:lnTo>
                  <a:pt x="0" y="21600"/>
                </a:lnTo>
                <a:lnTo>
                  <a:pt x="17807" y="21600"/>
                </a:lnTo>
                <a:lnTo>
                  <a:pt x="17807" y="10350"/>
                </a:lnTo>
                <a:lnTo>
                  <a:pt x="21600" y="10350"/>
                </a:lnTo>
                <a:lnTo>
                  <a:pt x="15975" y="0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D"/>
          </a:p>
        </p:txBody>
      </p:sp>
      <p:sp>
        <p:nvSpPr>
          <p:cNvPr id="8199" name="Text Box 11">
            <a:extLst>
              <a:ext uri="{FF2B5EF4-FFF2-40B4-BE49-F238E27FC236}">
                <a16:creationId xmlns:a16="http://schemas.microsoft.com/office/drawing/2014/main" id="{53162BCA-3281-485F-99A9-5F6FEAEC6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1" y="4953001"/>
            <a:ext cx="2849563" cy="4667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ahoma" panose="020B0604030504040204" pitchFamily="34" charset="0"/>
              </a:rPr>
              <a:t>PERAN STATISTIKA</a:t>
            </a:r>
          </a:p>
        </p:txBody>
      </p:sp>
      <p:sp>
        <p:nvSpPr>
          <p:cNvPr id="8200" name="Text Box 12">
            <a:extLst>
              <a:ext uri="{FF2B5EF4-FFF2-40B4-BE49-F238E27FC236}">
                <a16:creationId xmlns:a16="http://schemas.microsoft.com/office/drawing/2014/main" id="{AA39F383-4E0A-4E25-90AE-50BA45A2F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267201"/>
            <a:ext cx="1301750" cy="3460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INSTRUMEN</a:t>
            </a:r>
          </a:p>
        </p:txBody>
      </p:sp>
      <p:sp>
        <p:nvSpPr>
          <p:cNvPr id="8201" name="Text Box 13">
            <a:extLst>
              <a:ext uri="{FF2B5EF4-FFF2-40B4-BE49-F238E27FC236}">
                <a16:creationId xmlns:a16="http://schemas.microsoft.com/office/drawing/2014/main" id="{99C3D18C-0BDB-40B7-B8C0-BBBA91FBB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724401"/>
            <a:ext cx="914400" cy="3460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SAMPEL</a:t>
            </a:r>
          </a:p>
        </p:txBody>
      </p:sp>
      <p:sp>
        <p:nvSpPr>
          <p:cNvPr id="8202" name="Text Box 14">
            <a:extLst>
              <a:ext uri="{FF2B5EF4-FFF2-40B4-BE49-F238E27FC236}">
                <a16:creationId xmlns:a16="http://schemas.microsoft.com/office/drawing/2014/main" id="{16E254A3-1B27-44CF-983A-D321D71D9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26" y="5638801"/>
            <a:ext cx="1095375" cy="3460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VARIABEL</a:t>
            </a:r>
          </a:p>
        </p:txBody>
      </p:sp>
      <p:sp>
        <p:nvSpPr>
          <p:cNvPr id="8203" name="Text Box 15">
            <a:extLst>
              <a:ext uri="{FF2B5EF4-FFF2-40B4-BE49-F238E27FC236}">
                <a16:creationId xmlns:a16="http://schemas.microsoft.com/office/drawing/2014/main" id="{3BA4068B-BE65-4C8A-8108-6B6B09B93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181601"/>
            <a:ext cx="1295400" cy="3460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SIFAT DATA</a:t>
            </a:r>
          </a:p>
        </p:txBody>
      </p:sp>
      <p:sp>
        <p:nvSpPr>
          <p:cNvPr id="8204" name="Text Box 16">
            <a:extLst>
              <a:ext uri="{FF2B5EF4-FFF2-40B4-BE49-F238E27FC236}">
                <a16:creationId xmlns:a16="http://schemas.microsoft.com/office/drawing/2014/main" id="{823AED1F-288C-4CD4-A714-4C1DC328B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1" y="6096001"/>
            <a:ext cx="1903413" cy="3460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METODE ANALISIS</a:t>
            </a:r>
          </a:p>
        </p:txBody>
      </p:sp>
      <p:sp>
        <p:nvSpPr>
          <p:cNvPr id="8205" name="Line 17">
            <a:extLst>
              <a:ext uri="{FF2B5EF4-FFF2-40B4-BE49-F238E27FC236}">
                <a16:creationId xmlns:a16="http://schemas.microsoft.com/office/drawing/2014/main" id="{06F9D04E-4F11-47E5-B847-DEE8672023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419600"/>
            <a:ext cx="0" cy="1828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8206" name="Line 18">
            <a:extLst>
              <a:ext uri="{FF2B5EF4-FFF2-40B4-BE49-F238E27FC236}">
                <a16:creationId xmlns:a16="http://schemas.microsoft.com/office/drawing/2014/main" id="{C62E100E-78F8-441F-9A4E-C1B498DA28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5600" y="5181600"/>
            <a:ext cx="381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8207" name="Line 19">
            <a:extLst>
              <a:ext uri="{FF2B5EF4-FFF2-40B4-BE49-F238E27FC236}">
                <a16:creationId xmlns:a16="http://schemas.microsoft.com/office/drawing/2014/main" id="{7DA736D1-9B97-4035-BE4A-12A8BEA204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4419600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8208" name="Line 20">
            <a:extLst>
              <a:ext uri="{FF2B5EF4-FFF2-40B4-BE49-F238E27FC236}">
                <a16:creationId xmlns:a16="http://schemas.microsoft.com/office/drawing/2014/main" id="{16645C36-B759-4DCA-9BA3-8380158F2F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4876800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8209" name="Line 21">
            <a:extLst>
              <a:ext uri="{FF2B5EF4-FFF2-40B4-BE49-F238E27FC236}">
                <a16:creationId xmlns:a16="http://schemas.microsoft.com/office/drawing/2014/main" id="{F8D3F213-5DE6-4EFF-8A7D-F778C13CDC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5334000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8210" name="Line 22">
            <a:extLst>
              <a:ext uri="{FF2B5EF4-FFF2-40B4-BE49-F238E27FC236}">
                <a16:creationId xmlns:a16="http://schemas.microsoft.com/office/drawing/2014/main" id="{58306359-06CA-4BA0-8322-7A2D12351A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5791200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8211" name="Line 23">
            <a:extLst>
              <a:ext uri="{FF2B5EF4-FFF2-40B4-BE49-F238E27FC236}">
                <a16:creationId xmlns:a16="http://schemas.microsoft.com/office/drawing/2014/main" id="{594A080D-535E-48E1-8FD8-26749ADEC2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6248400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>
            <a:extLst>
              <a:ext uri="{FF2B5EF4-FFF2-40B4-BE49-F238E27FC236}">
                <a16:creationId xmlns:a16="http://schemas.microsoft.com/office/drawing/2014/main" id="{89F4941F-E907-4B5D-B543-1B356F462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7825" y="228601"/>
            <a:ext cx="1009650" cy="366713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ahoma" panose="020B0604030504040204" pitchFamily="34" charset="0"/>
              </a:rPr>
              <a:t>3. Data</a:t>
            </a:r>
          </a:p>
        </p:txBody>
      </p:sp>
      <p:sp>
        <p:nvSpPr>
          <p:cNvPr id="10243" name="Text Box 5">
            <a:extLst>
              <a:ext uri="{FF2B5EF4-FFF2-40B4-BE49-F238E27FC236}">
                <a16:creationId xmlns:a16="http://schemas.microsoft.com/office/drawing/2014/main" id="{349200FF-0388-4C1C-B1BA-85A564177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1" y="914401"/>
            <a:ext cx="5815013" cy="34607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33CC"/>
                </a:solidFill>
                <a:latin typeface="Tahoma" panose="020B0604030504040204" pitchFamily="34" charset="0"/>
              </a:rPr>
              <a:t>DATA terbagi atas DATA KUALITATIF dan DATA KUANTITATIF</a:t>
            </a:r>
          </a:p>
        </p:txBody>
      </p:sp>
      <p:sp>
        <p:nvSpPr>
          <p:cNvPr id="10244" name="Text Box 6">
            <a:extLst>
              <a:ext uri="{FF2B5EF4-FFF2-40B4-BE49-F238E27FC236}">
                <a16:creationId xmlns:a16="http://schemas.microsoft.com/office/drawing/2014/main" id="{74CE050C-35B9-46F1-AF59-91E546074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1752600"/>
            <a:ext cx="2911475" cy="156845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6600"/>
                </a:solidFill>
                <a:latin typeface="Tahoma" panose="020B0604030504040204" pitchFamily="34" charset="0"/>
              </a:rPr>
              <a:t>DATA KUALITATIF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Data yang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dinyatakan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dalam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bentuk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bukan</a:t>
            </a:r>
            <a:r>
              <a:rPr lang="en-US" altLang="en-US" sz="1600" b="1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angka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Contoh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: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jenis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pekerjaan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, status marital,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tingkat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kepuasan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kerja</a:t>
            </a:r>
            <a:endParaRPr lang="en-US" altLang="en-US" sz="1600" b="1" dirty="0">
              <a:solidFill>
                <a:srgbClr val="006600"/>
              </a:solidFill>
              <a:latin typeface="Tahoma" panose="020B0604030504040204" pitchFamily="34" charset="0"/>
            </a:endParaRPr>
          </a:p>
        </p:txBody>
      </p:sp>
      <p:sp>
        <p:nvSpPr>
          <p:cNvPr id="10245" name="Text Box 7">
            <a:extLst>
              <a:ext uri="{FF2B5EF4-FFF2-40B4-BE49-F238E27FC236}">
                <a16:creationId xmlns:a16="http://schemas.microsoft.com/office/drawing/2014/main" id="{16498E14-8319-4BC3-A8EE-821EFD8A4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752600"/>
            <a:ext cx="2895600" cy="15684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0000"/>
                </a:solidFill>
                <a:latin typeface="Tahoma" panose="020B0604030504040204" pitchFamily="34" charset="0"/>
              </a:rPr>
              <a:t>DATA KUANTITATIF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Tahoma" panose="020B0604030504040204" pitchFamily="34" charset="0"/>
              </a:rPr>
              <a:t>Data yang dinyatakan dalam bentuk </a:t>
            </a:r>
            <a:r>
              <a:rPr lang="en-US" altLang="en-US" sz="1600" b="1">
                <a:solidFill>
                  <a:srgbClr val="FF0000"/>
                </a:solidFill>
                <a:latin typeface="Tahoma" panose="020B0604030504040204" pitchFamily="34" charset="0"/>
              </a:rPr>
              <a:t>angka</a:t>
            </a:r>
            <a:endParaRPr lang="en-US" altLang="en-US" sz="1600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Tahoma" panose="020B0604030504040204" pitchFamily="34" charset="0"/>
              </a:rPr>
              <a:t>Contoh : lama bekerja, jumlah gaji, usia, hasil ulangan</a:t>
            </a:r>
            <a:endParaRPr lang="en-US" altLang="en-US" sz="1600" b="1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10246" name="AutoShape 8">
            <a:extLst>
              <a:ext uri="{FF2B5EF4-FFF2-40B4-BE49-F238E27FC236}">
                <a16:creationId xmlns:a16="http://schemas.microsoft.com/office/drawing/2014/main" id="{93005DF0-6C06-409A-8219-B6FAB4E81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81400"/>
            <a:ext cx="914400" cy="533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10247" name="Text Box 9">
            <a:extLst>
              <a:ext uri="{FF2B5EF4-FFF2-40B4-BE49-F238E27FC236}">
                <a16:creationId xmlns:a16="http://schemas.microsoft.com/office/drawing/2014/main" id="{BB5ECE3B-E445-47B2-A3E1-0CC572C60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733800"/>
            <a:ext cx="1066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0033CC"/>
                </a:solidFill>
                <a:latin typeface="Tahoma" panose="020B0604030504040204" pitchFamily="34" charset="0"/>
              </a:rPr>
              <a:t>DATA</a:t>
            </a:r>
          </a:p>
        </p:txBody>
      </p:sp>
      <p:sp>
        <p:nvSpPr>
          <p:cNvPr id="10248" name="AutoShape 11">
            <a:extLst>
              <a:ext uri="{FF2B5EF4-FFF2-40B4-BE49-F238E27FC236}">
                <a16:creationId xmlns:a16="http://schemas.microsoft.com/office/drawing/2014/main" id="{B84ACC93-2F56-43A7-B2F7-A04E4CAD3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572000"/>
            <a:ext cx="1295400" cy="1066800"/>
          </a:xfrm>
          <a:prstGeom prst="flowChartDecision">
            <a:avLst/>
          </a:prstGeom>
          <a:solidFill>
            <a:srgbClr val="FFFFCC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10249" name="Text Box 12">
            <a:extLst>
              <a:ext uri="{FF2B5EF4-FFF2-40B4-BE49-F238E27FC236}">
                <a16:creationId xmlns:a16="http://schemas.microsoft.com/office/drawing/2014/main" id="{306A67EB-078E-4AB7-AA30-EEA2BCEDA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800601"/>
            <a:ext cx="7064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33CC"/>
                </a:solidFill>
                <a:latin typeface="Tahoma" panose="020B0604030504040204" pitchFamily="34" charset="0"/>
              </a:rPr>
              <a:t>JENIS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33CC"/>
                </a:solidFill>
                <a:latin typeface="Tahoma" panose="020B0604030504040204" pitchFamily="34" charset="0"/>
              </a:rPr>
              <a:t>DATA</a:t>
            </a:r>
          </a:p>
        </p:txBody>
      </p:sp>
      <p:sp>
        <p:nvSpPr>
          <p:cNvPr id="10250" name="Line 13">
            <a:extLst>
              <a:ext uri="{FF2B5EF4-FFF2-40B4-BE49-F238E27FC236}">
                <a16:creationId xmlns:a16="http://schemas.microsoft.com/office/drawing/2014/main" id="{8AA2C674-44BE-46C9-9287-71B651D2EA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5105400"/>
            <a:ext cx="1600200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51" name="Line 14">
            <a:extLst>
              <a:ext uri="{FF2B5EF4-FFF2-40B4-BE49-F238E27FC236}">
                <a16:creationId xmlns:a16="http://schemas.microsoft.com/office/drawing/2014/main" id="{9F7A1DF6-24AC-434C-86B8-BFD1C6B4F7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5105400"/>
            <a:ext cx="1600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52" name="AutoShape 15">
            <a:extLst>
              <a:ext uri="{FF2B5EF4-FFF2-40B4-BE49-F238E27FC236}">
                <a16:creationId xmlns:a16="http://schemas.microsoft.com/office/drawing/2014/main" id="{E80C0D72-B73D-48B2-B938-B81571542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1351" y="5562600"/>
            <a:ext cx="1126497" cy="646986"/>
          </a:xfrm>
          <a:prstGeom prst="flowChartAlternateProcess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6600"/>
                </a:solidFill>
                <a:latin typeface="Tahoma" panose="020B0604030504040204" pitchFamily="34" charset="0"/>
              </a:rPr>
              <a:t>NOMINAL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6600"/>
                </a:solidFill>
                <a:latin typeface="Tahoma" panose="020B0604030504040204" pitchFamily="34" charset="0"/>
              </a:rPr>
              <a:t>ORDINAL</a:t>
            </a:r>
          </a:p>
        </p:txBody>
      </p:sp>
      <p:sp>
        <p:nvSpPr>
          <p:cNvPr id="10253" name="AutoShape 16">
            <a:extLst>
              <a:ext uri="{FF2B5EF4-FFF2-40B4-BE49-F238E27FC236}">
                <a16:creationId xmlns:a16="http://schemas.microsoft.com/office/drawing/2014/main" id="{AE9AA864-0E8C-45DD-8994-7A2BEDEDB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1705" y="5562600"/>
            <a:ext cx="1155793" cy="646986"/>
          </a:xfrm>
          <a:prstGeom prst="flowChartAlternateProcess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Tahoma" panose="020B0604030504040204" pitchFamily="34" charset="0"/>
              </a:rPr>
              <a:t>INTERVAL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Tahoma" panose="020B0604030504040204" pitchFamily="34" charset="0"/>
              </a:rPr>
              <a:t>RASIO</a:t>
            </a:r>
          </a:p>
        </p:txBody>
      </p:sp>
      <p:sp>
        <p:nvSpPr>
          <p:cNvPr id="10254" name="Line 17">
            <a:extLst>
              <a:ext uri="{FF2B5EF4-FFF2-40B4-BE49-F238E27FC236}">
                <a16:creationId xmlns:a16="http://schemas.microsoft.com/office/drawing/2014/main" id="{6BFF9972-0AFE-4E49-A9CB-43302CFDE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105400"/>
            <a:ext cx="0" cy="4572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55" name="Line 18">
            <a:extLst>
              <a:ext uri="{FF2B5EF4-FFF2-40B4-BE49-F238E27FC236}">
                <a16:creationId xmlns:a16="http://schemas.microsoft.com/office/drawing/2014/main" id="{B48A4083-491A-4DF2-839F-735F6E350A97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5105400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56" name="Text Box 19">
            <a:extLst>
              <a:ext uri="{FF2B5EF4-FFF2-40B4-BE49-F238E27FC236}">
                <a16:creationId xmlns:a16="http://schemas.microsoft.com/office/drawing/2014/main" id="{CFD064C5-311C-4CAF-9F2C-43C7A3BF3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800600"/>
            <a:ext cx="1138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6600"/>
                </a:solidFill>
                <a:latin typeface="Tahoma" panose="020B0604030504040204" pitchFamily="34" charset="0"/>
              </a:rPr>
              <a:t>KUALITATIF</a:t>
            </a:r>
          </a:p>
        </p:txBody>
      </p:sp>
      <p:sp>
        <p:nvSpPr>
          <p:cNvPr id="10257" name="Text Box 20">
            <a:extLst>
              <a:ext uri="{FF2B5EF4-FFF2-40B4-BE49-F238E27FC236}">
                <a16:creationId xmlns:a16="http://schemas.microsoft.com/office/drawing/2014/main" id="{9EAAF09D-AF88-496F-99D2-6E69D839E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806950"/>
            <a:ext cx="12715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Tahoma" panose="020B0604030504040204" pitchFamily="34" charset="0"/>
              </a:rPr>
              <a:t>KUANTITATIF</a:t>
            </a:r>
          </a:p>
        </p:txBody>
      </p:sp>
      <p:sp>
        <p:nvSpPr>
          <p:cNvPr id="10258" name="Line 22">
            <a:extLst>
              <a:ext uri="{FF2B5EF4-FFF2-40B4-BE49-F238E27FC236}">
                <a16:creationId xmlns:a16="http://schemas.microsoft.com/office/drawing/2014/main" id="{AE81F27A-9CD6-46A2-A02E-97661E45912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59" name="Line 24">
            <a:extLst>
              <a:ext uri="{FF2B5EF4-FFF2-40B4-BE49-F238E27FC236}">
                <a16:creationId xmlns:a16="http://schemas.microsoft.com/office/drawing/2014/main" id="{12625C55-B1F3-458F-BDBF-0AD33DFECE1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60" name="Line 25">
            <a:extLst>
              <a:ext uri="{FF2B5EF4-FFF2-40B4-BE49-F238E27FC236}">
                <a16:creationId xmlns:a16="http://schemas.microsoft.com/office/drawing/2014/main" id="{8C0AC2A1-026A-4081-BF42-2E871569DA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97563" y="4114800"/>
            <a:ext cx="0" cy="4572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21" name="AutoShape 8">
            <a:extLst>
              <a:ext uri="{FF2B5EF4-FFF2-40B4-BE49-F238E27FC236}">
                <a16:creationId xmlns:a16="http://schemas.microsoft.com/office/drawing/2014/main" id="{3CF5B32F-449C-4A99-81D4-06EC3C7BD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525838"/>
            <a:ext cx="1079500" cy="360362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/>
              <a:t>Data primer</a:t>
            </a:r>
          </a:p>
        </p:txBody>
      </p:sp>
      <p:sp>
        <p:nvSpPr>
          <p:cNvPr id="22" name="AutoShape 8">
            <a:extLst>
              <a:ext uri="{FF2B5EF4-FFF2-40B4-BE49-F238E27FC236}">
                <a16:creationId xmlns:a16="http://schemas.microsoft.com/office/drawing/2014/main" id="{6EE4D00A-8445-4200-9294-330AD73CC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24326"/>
            <a:ext cx="1295400" cy="360363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/>
              <a:t>Data </a:t>
            </a:r>
            <a:r>
              <a:rPr lang="en-US" altLang="en-US" sz="1400" dirty="0" err="1"/>
              <a:t>sekunder</a:t>
            </a:r>
            <a:endParaRPr lang="en-US" altLang="en-US" sz="1400" dirty="0"/>
          </a:p>
        </p:txBody>
      </p:sp>
      <p:sp>
        <p:nvSpPr>
          <p:cNvPr id="10263" name="Line 25">
            <a:extLst>
              <a:ext uri="{FF2B5EF4-FFF2-40B4-BE49-F238E27FC236}">
                <a16:creationId xmlns:a16="http://schemas.microsoft.com/office/drawing/2014/main" id="{76A77F56-3C54-40F2-8CD7-C0C97B73599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24600" y="3857626"/>
            <a:ext cx="685800" cy="498475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64" name="Line 25">
            <a:extLst>
              <a:ext uri="{FF2B5EF4-FFF2-40B4-BE49-F238E27FC236}">
                <a16:creationId xmlns:a16="http://schemas.microsoft.com/office/drawing/2014/main" id="{03717516-75BF-4E9E-8A87-F696FDE971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3727451"/>
            <a:ext cx="685800" cy="142875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58677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>
            <a:extLst>
              <a:ext uri="{FF2B5EF4-FFF2-40B4-BE49-F238E27FC236}">
                <a16:creationId xmlns:a16="http://schemas.microsoft.com/office/drawing/2014/main" id="{47299755-7910-413E-8172-1326565C7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609600"/>
            <a:ext cx="7772400" cy="2286000"/>
          </a:xfr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GB" altLang="en-US" sz="2600" u="sng" dirty="0"/>
              <a:t>Data primer</a:t>
            </a:r>
            <a:r>
              <a:rPr lang="en-GB" altLang="en-US" sz="2600" dirty="0"/>
              <a:t> :</a:t>
            </a:r>
          </a:p>
          <a:p>
            <a:pPr marL="0" indent="0">
              <a:buNone/>
            </a:pPr>
            <a:r>
              <a:rPr lang="en-GB" altLang="en-US" sz="2600" dirty="0"/>
              <a:t>Data yang </a:t>
            </a:r>
            <a:r>
              <a:rPr lang="en-GB" altLang="en-US" sz="2600" dirty="0" err="1"/>
              <a:t>diperoleh</a:t>
            </a:r>
            <a:r>
              <a:rPr lang="en-GB" altLang="en-US" sz="2600" dirty="0"/>
              <a:t> </a:t>
            </a:r>
            <a:r>
              <a:rPr lang="en-GB" altLang="en-US" sz="2600" dirty="0" err="1"/>
              <a:t>langsung</a:t>
            </a:r>
            <a:r>
              <a:rPr lang="en-GB" altLang="en-US" sz="2600" dirty="0"/>
              <a:t> oleh </a:t>
            </a:r>
            <a:r>
              <a:rPr lang="en-GB" altLang="en-US" sz="2600" dirty="0" err="1"/>
              <a:t>peneliti</a:t>
            </a:r>
            <a:r>
              <a:rPr lang="en-GB" altLang="en-US" sz="2600" dirty="0"/>
              <a:t> </a:t>
            </a:r>
            <a:r>
              <a:rPr lang="en-GB" altLang="en-US" sz="2600" dirty="0" err="1"/>
              <a:t>dari</a:t>
            </a:r>
            <a:r>
              <a:rPr lang="en-GB" altLang="en-US" sz="2600" dirty="0"/>
              <a:t> </a:t>
            </a:r>
            <a:r>
              <a:rPr lang="en-GB" altLang="en-US" sz="2600" dirty="0" err="1"/>
              <a:t>sumbernya</a:t>
            </a:r>
            <a:r>
              <a:rPr lang="en-GB" altLang="en-US" sz="2600" dirty="0"/>
              <a:t>.</a:t>
            </a:r>
          </a:p>
          <a:p>
            <a:pPr marL="0" indent="0">
              <a:buNone/>
            </a:pPr>
            <a:r>
              <a:rPr lang="en-GB" altLang="en-US" sz="2600" dirty="0" err="1"/>
              <a:t>Contoh</a:t>
            </a:r>
            <a:r>
              <a:rPr lang="en-GB" altLang="en-US" sz="2600" dirty="0"/>
              <a:t> : </a:t>
            </a:r>
            <a:r>
              <a:rPr lang="en-GB" altLang="en-US" sz="2600" dirty="0" err="1"/>
              <a:t>melakukan</a:t>
            </a:r>
            <a:r>
              <a:rPr lang="en-GB" altLang="en-US" sz="2600" dirty="0"/>
              <a:t> </a:t>
            </a:r>
            <a:r>
              <a:rPr lang="en-GB" altLang="en-US" sz="2600" dirty="0" err="1"/>
              <a:t>teknik</a:t>
            </a:r>
            <a:r>
              <a:rPr lang="en-GB" altLang="en-US" sz="2600" dirty="0"/>
              <a:t> </a:t>
            </a:r>
            <a:r>
              <a:rPr lang="en-GB" altLang="en-US" sz="2600" dirty="0" err="1"/>
              <a:t>pengumpulan</a:t>
            </a:r>
            <a:r>
              <a:rPr lang="en-GB" altLang="en-US" sz="2600" dirty="0"/>
              <a:t> data </a:t>
            </a:r>
            <a:r>
              <a:rPr lang="en-GB" altLang="en-US" sz="2600" dirty="0" err="1"/>
              <a:t>dengan</a:t>
            </a:r>
            <a:r>
              <a:rPr lang="en-GB" altLang="en-US" sz="2600" dirty="0"/>
              <a:t> </a:t>
            </a:r>
            <a:r>
              <a:rPr lang="en-GB" altLang="en-US" sz="2600" dirty="0" err="1"/>
              <a:t>metode</a:t>
            </a:r>
            <a:r>
              <a:rPr lang="en-GB" altLang="en-US" sz="2600" dirty="0"/>
              <a:t> </a:t>
            </a:r>
            <a:r>
              <a:rPr lang="en-GB" altLang="en-US" sz="2600" dirty="0" err="1"/>
              <a:t>wawancara</a:t>
            </a:r>
            <a:r>
              <a:rPr lang="en-GB" altLang="en-US" sz="2600" dirty="0"/>
              <a:t>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889ED6-F3A5-4E5B-A68F-7D8B0CC50FE4}"/>
              </a:ext>
            </a:extLst>
          </p:cNvPr>
          <p:cNvSpPr txBox="1">
            <a:spLocks/>
          </p:cNvSpPr>
          <p:nvPr/>
        </p:nvSpPr>
        <p:spPr bwMode="auto">
          <a:xfrm>
            <a:off x="2155825" y="3276599"/>
            <a:ext cx="7772400" cy="2558143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en-GB" sz="2600" u="sng" kern="0" dirty="0"/>
              <a:t>Data </a:t>
            </a:r>
            <a:r>
              <a:rPr lang="en-GB" sz="2600" u="sng" kern="0" dirty="0" err="1"/>
              <a:t>sekunder</a:t>
            </a:r>
            <a:r>
              <a:rPr lang="en-GB" sz="2600" kern="0" dirty="0"/>
              <a:t> :</a:t>
            </a:r>
          </a:p>
          <a:p>
            <a:pPr marL="0" indent="0">
              <a:buNone/>
              <a:defRPr/>
            </a:pPr>
            <a:r>
              <a:rPr lang="en-GB" sz="2600" kern="0" dirty="0"/>
              <a:t>Data yang </a:t>
            </a:r>
            <a:r>
              <a:rPr lang="en-GB" sz="2600" kern="0" dirty="0" err="1"/>
              <a:t>telah</a:t>
            </a:r>
            <a:r>
              <a:rPr lang="en-GB" sz="2600" kern="0" dirty="0"/>
              <a:t> </a:t>
            </a:r>
            <a:r>
              <a:rPr lang="en-GB" sz="2600" kern="0" dirty="0" err="1"/>
              <a:t>tersedia</a:t>
            </a:r>
            <a:r>
              <a:rPr lang="en-GB" sz="2600" kern="0" dirty="0"/>
              <a:t> di </a:t>
            </a:r>
            <a:r>
              <a:rPr lang="en-GB" sz="2600" kern="0" dirty="0" err="1"/>
              <a:t>lokasi</a:t>
            </a:r>
            <a:r>
              <a:rPr lang="en-GB" sz="2600" kern="0" dirty="0"/>
              <a:t> </a:t>
            </a:r>
            <a:r>
              <a:rPr lang="en-GB" sz="2600" kern="0" dirty="0" err="1"/>
              <a:t>penelitian</a:t>
            </a:r>
            <a:r>
              <a:rPr lang="en-GB" sz="2600" kern="0" dirty="0"/>
              <a:t>, </a:t>
            </a:r>
            <a:r>
              <a:rPr lang="en-GB" sz="2600" kern="0" dirty="0" err="1"/>
              <a:t>peneliti</a:t>
            </a:r>
            <a:r>
              <a:rPr lang="en-GB" sz="2600" kern="0" dirty="0"/>
              <a:t> </a:t>
            </a:r>
            <a:r>
              <a:rPr lang="en-GB" sz="2600" kern="0" dirty="0" err="1"/>
              <a:t>hanya</a:t>
            </a:r>
            <a:r>
              <a:rPr lang="en-GB" sz="2600" kern="0" dirty="0"/>
              <a:t> </a:t>
            </a:r>
            <a:r>
              <a:rPr lang="en-GB" sz="2600" kern="0" dirty="0" err="1"/>
              <a:t>mengumpulkan</a:t>
            </a:r>
            <a:r>
              <a:rPr lang="en-GB" sz="2600" kern="0" dirty="0"/>
              <a:t> data </a:t>
            </a:r>
            <a:r>
              <a:rPr lang="en-GB" sz="2600" kern="0" dirty="0" err="1"/>
              <a:t>dan</a:t>
            </a:r>
            <a:r>
              <a:rPr lang="en-GB" sz="2600" kern="0" dirty="0"/>
              <a:t> </a:t>
            </a:r>
            <a:r>
              <a:rPr lang="en-GB" sz="2600" kern="0" dirty="0" err="1"/>
              <a:t>mentabulasikan</a:t>
            </a:r>
            <a:r>
              <a:rPr lang="en-GB" sz="2600" kern="0" dirty="0"/>
              <a:t>, </a:t>
            </a:r>
            <a:r>
              <a:rPr lang="en-GB" sz="2600" kern="0" dirty="0" err="1"/>
              <a:t>kemudian</a:t>
            </a:r>
            <a:r>
              <a:rPr lang="en-GB" sz="2600" kern="0" dirty="0"/>
              <a:t> </a:t>
            </a:r>
            <a:r>
              <a:rPr lang="en-GB" sz="2600" kern="0" dirty="0" err="1"/>
              <a:t>melakukan</a:t>
            </a:r>
            <a:r>
              <a:rPr lang="en-GB" sz="2600" kern="0" dirty="0"/>
              <a:t> </a:t>
            </a:r>
            <a:r>
              <a:rPr lang="en-GB" sz="2600" kern="0" dirty="0" err="1"/>
              <a:t>analisis</a:t>
            </a:r>
            <a:r>
              <a:rPr lang="en-GB" sz="2600" kern="0" dirty="0"/>
              <a:t> data.</a:t>
            </a:r>
          </a:p>
          <a:p>
            <a:pPr marL="0" indent="0">
              <a:buNone/>
              <a:defRPr/>
            </a:pPr>
            <a:r>
              <a:rPr lang="en-GB" sz="2600" kern="0" dirty="0" err="1"/>
              <a:t>Contoh</a:t>
            </a:r>
            <a:r>
              <a:rPr lang="en-GB" sz="2600" kern="0" dirty="0"/>
              <a:t>: </a:t>
            </a:r>
            <a:r>
              <a:rPr lang="en-GB" sz="2600" kern="0" dirty="0" err="1"/>
              <a:t>pengambilan</a:t>
            </a:r>
            <a:r>
              <a:rPr lang="en-GB" sz="2600" kern="0" dirty="0"/>
              <a:t> data </a:t>
            </a:r>
            <a:r>
              <a:rPr lang="en-GB" sz="2600" kern="0" dirty="0" err="1"/>
              <a:t>pasien</a:t>
            </a:r>
            <a:r>
              <a:rPr lang="en-GB" sz="2600" kern="0" dirty="0"/>
              <a:t> RS </a:t>
            </a:r>
            <a:r>
              <a:rPr lang="en-GB" sz="2600" kern="0" dirty="0" err="1"/>
              <a:t>menggunakan</a:t>
            </a:r>
            <a:r>
              <a:rPr lang="en-GB" sz="2600" kern="0" dirty="0"/>
              <a:t> </a:t>
            </a:r>
            <a:r>
              <a:rPr lang="en-GB" sz="2600" kern="0" dirty="0" err="1"/>
              <a:t>rekam</a:t>
            </a:r>
            <a:r>
              <a:rPr lang="en-GB" sz="2600" kern="0" dirty="0"/>
              <a:t> </a:t>
            </a:r>
            <a:r>
              <a:rPr lang="en-GB" sz="2600" kern="0" dirty="0" err="1"/>
              <a:t>medik</a:t>
            </a:r>
            <a:r>
              <a:rPr lang="en-GB" sz="2600" kern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7877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5F671-4269-43A0-81F9-DCC6CE3FC41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CARA PENGUMPULAN DATA	</a:t>
            </a:r>
            <a:endParaRPr lang="en-ID" dirty="0"/>
          </a:p>
        </p:txBody>
      </p:sp>
      <p:sp>
        <p:nvSpPr>
          <p:cNvPr id="4" name="Callout: Left-Right Arrow 3">
            <a:extLst>
              <a:ext uri="{FF2B5EF4-FFF2-40B4-BE49-F238E27FC236}">
                <a16:creationId xmlns:a16="http://schemas.microsoft.com/office/drawing/2014/main" id="{6ECE4009-DCE5-44C1-A243-62D8A496806A}"/>
              </a:ext>
            </a:extLst>
          </p:cNvPr>
          <p:cNvSpPr/>
          <p:nvPr/>
        </p:nvSpPr>
        <p:spPr>
          <a:xfrm>
            <a:off x="4386943" y="2681150"/>
            <a:ext cx="3418114" cy="2142309"/>
          </a:xfrm>
          <a:prstGeom prst="leftRightArrowCallou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Pengumpulan</a:t>
            </a:r>
            <a:r>
              <a:rPr lang="en-US" dirty="0"/>
              <a:t> Data</a:t>
            </a:r>
            <a:endParaRPr lang="en-ID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7E4205-7435-48B5-BFA2-C14FE809A357}"/>
              </a:ext>
            </a:extLst>
          </p:cNvPr>
          <p:cNvSpPr/>
          <p:nvPr/>
        </p:nvSpPr>
        <p:spPr>
          <a:xfrm>
            <a:off x="8316687" y="3428997"/>
            <a:ext cx="1645920" cy="6466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Rutin</a:t>
            </a:r>
            <a:endParaRPr lang="en-ID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1FE977-3D81-4363-BE60-46C60B157467}"/>
              </a:ext>
            </a:extLst>
          </p:cNvPr>
          <p:cNvSpPr/>
          <p:nvPr/>
        </p:nvSpPr>
        <p:spPr>
          <a:xfrm>
            <a:off x="2229393" y="3428996"/>
            <a:ext cx="1645920" cy="6466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Penelitian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23212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C00651-0DC1-4B00-830F-D8054CF9CBE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err="1"/>
              <a:t>Variabel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43438-A505-4308-B4C9-9472CAEAC20F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sifat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akan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diukur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atau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diamati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yang </a:t>
            </a:r>
            <a:r>
              <a:rPr lang="en-US" dirty="0" err="1"/>
              <a:t>nilainya</a:t>
            </a:r>
            <a:r>
              <a:rPr lang="en-US" dirty="0"/>
              <a:t> </a:t>
            </a:r>
            <a:r>
              <a:rPr lang="en-US" dirty="0" err="1"/>
              <a:t>bervariasi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lainnya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Mis: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mengamati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, variable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diamati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badan, </a:t>
            </a:r>
            <a:r>
              <a:rPr lang="en-US" dirty="0" err="1"/>
              <a:t>panjang</a:t>
            </a:r>
            <a:r>
              <a:rPr lang="en-US" dirty="0"/>
              <a:t> badan, yang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bervariasi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variable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variable </a:t>
            </a:r>
            <a:r>
              <a:rPr lang="en-US" dirty="0" err="1"/>
              <a:t>tersebut</a:t>
            </a:r>
            <a:r>
              <a:rPr lang="en-US" dirty="0"/>
              <a:t>. Ada 4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: </a:t>
            </a:r>
            <a:r>
              <a:rPr lang="en-US" dirty="0" err="1"/>
              <a:t>skala</a:t>
            </a:r>
            <a:r>
              <a:rPr lang="en-US" dirty="0"/>
              <a:t> nominal, ordinal, interval, ratio</a:t>
            </a:r>
          </a:p>
        </p:txBody>
      </p:sp>
    </p:spTree>
    <p:extLst>
      <p:ext uri="{BB962C8B-B14F-4D97-AF65-F5344CB8AC3E}">
        <p14:creationId xmlns:p14="http://schemas.microsoft.com/office/powerpoint/2010/main" val="1457978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435D6-6D86-4A84-A91B-365FE9BAF39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1. Skala Nominal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4B2D5-0F41-4E0D-A04C-E1637A6E7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Data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kategorisasi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klasifikasi</a:t>
            </a:r>
            <a:endParaRPr lang="en-US" sz="2400" dirty="0"/>
          </a:p>
          <a:p>
            <a:r>
              <a:rPr lang="en-US" sz="2400" dirty="0" err="1"/>
              <a:t>Setiap</a:t>
            </a:r>
            <a:r>
              <a:rPr lang="en-US" sz="2400" dirty="0"/>
              <a:t> orang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masuk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tumpang</a:t>
            </a:r>
            <a:r>
              <a:rPr lang="en-US" sz="2400" dirty="0"/>
              <a:t> </a:t>
            </a:r>
            <a:r>
              <a:rPr lang="en-US" sz="2400" dirty="0" err="1"/>
              <a:t>tindih</a:t>
            </a:r>
            <a:r>
              <a:rPr lang="en-US" sz="2400" dirty="0"/>
              <a:t> (</a:t>
            </a:r>
            <a:r>
              <a:rPr lang="en-US" sz="2400" i="1" dirty="0"/>
              <a:t>overlapping</a:t>
            </a:r>
            <a:r>
              <a:rPr lang="en-US" sz="2400" dirty="0"/>
              <a:t>)</a:t>
            </a:r>
            <a:r>
              <a:rPr lang="en-ID" sz="2400" dirty="0"/>
              <a:t>. </a:t>
            </a:r>
            <a:r>
              <a:rPr lang="en-ID" sz="2400" dirty="0" err="1"/>
              <a:t>Kelompok</a:t>
            </a:r>
            <a:r>
              <a:rPr lang="en-ID" sz="2400" dirty="0"/>
              <a:t> </a:t>
            </a:r>
            <a:r>
              <a:rPr lang="en-ID" sz="2400" dirty="0" err="1"/>
              <a:t>ini</a:t>
            </a:r>
            <a:r>
              <a:rPr lang="en-ID" sz="2400" dirty="0"/>
              <a:t> juga </a:t>
            </a:r>
            <a:r>
              <a:rPr lang="en-ID" sz="2400" dirty="0" err="1"/>
              <a:t>biasa</a:t>
            </a:r>
            <a:r>
              <a:rPr lang="en-ID" sz="2400" dirty="0"/>
              <a:t> </a:t>
            </a:r>
            <a:r>
              <a:rPr lang="en-ID" sz="2400" dirty="0" err="1"/>
              <a:t>disebut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“</a:t>
            </a:r>
            <a:r>
              <a:rPr lang="en-ID" sz="2400" dirty="0" err="1"/>
              <a:t>kategori</a:t>
            </a:r>
            <a:r>
              <a:rPr lang="en-ID" sz="2400" dirty="0"/>
              <a:t>”; </a:t>
            </a:r>
            <a:r>
              <a:rPr lang="en-ID" sz="2400" dirty="0" err="1"/>
              <a:t>jika</a:t>
            </a:r>
            <a:r>
              <a:rPr lang="en-ID" sz="2400" dirty="0"/>
              <a:t> </a:t>
            </a:r>
            <a:r>
              <a:rPr lang="en-ID" sz="2400" dirty="0" err="1"/>
              <a:t>hanya</a:t>
            </a:r>
            <a:r>
              <a:rPr lang="en-ID" sz="2400" dirty="0"/>
              <a:t> </a:t>
            </a:r>
            <a:r>
              <a:rPr lang="en-ID" sz="2400" dirty="0" err="1"/>
              <a:t>ada</a:t>
            </a:r>
            <a:r>
              <a:rPr lang="en-ID" sz="2400" dirty="0"/>
              <a:t> </a:t>
            </a:r>
            <a:r>
              <a:rPr lang="en-ID" sz="2400" dirty="0" err="1"/>
              <a:t>dua</a:t>
            </a:r>
            <a:r>
              <a:rPr lang="en-ID" sz="2400" dirty="0"/>
              <a:t> </a:t>
            </a:r>
            <a:r>
              <a:rPr lang="en-ID" sz="2400" dirty="0" err="1"/>
              <a:t>kategori</a:t>
            </a:r>
            <a:r>
              <a:rPr lang="en-ID" sz="2400" dirty="0"/>
              <a:t> </a:t>
            </a:r>
            <a:r>
              <a:rPr lang="en-ID" sz="2400" dirty="0" err="1"/>
              <a:t>disebut</a:t>
            </a:r>
            <a:r>
              <a:rPr lang="en-ID" sz="2400" dirty="0"/>
              <a:t> </a:t>
            </a:r>
            <a:r>
              <a:rPr lang="en-ID" sz="2400" dirty="0" err="1"/>
              <a:t>dikotomi</a:t>
            </a:r>
            <a:r>
              <a:rPr lang="en-ID" sz="2400" dirty="0"/>
              <a:t>.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D7BBB2-2FC2-418D-A216-1E5611FF2034}"/>
              </a:ext>
            </a:extLst>
          </p:cNvPr>
          <p:cNvSpPr/>
          <p:nvPr/>
        </p:nvSpPr>
        <p:spPr>
          <a:xfrm>
            <a:off x="3641271" y="4093028"/>
            <a:ext cx="4909457" cy="154794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err="1"/>
              <a:t>Contoh</a:t>
            </a:r>
            <a:r>
              <a:rPr lang="en-US" sz="2000" b="1" dirty="0"/>
              <a:t>:</a:t>
            </a:r>
          </a:p>
          <a:p>
            <a:r>
              <a:rPr lang="en-US" sz="2000" dirty="0"/>
              <a:t>Agama</a:t>
            </a:r>
          </a:p>
          <a:p>
            <a:r>
              <a:rPr lang="en-US" altLang="id-ID" sz="2000" dirty="0" err="1"/>
              <a:t>Jenis</a:t>
            </a:r>
            <a:r>
              <a:rPr lang="en-US" altLang="id-ID" sz="2000" dirty="0"/>
              <a:t> </a:t>
            </a:r>
            <a:r>
              <a:rPr lang="en-US" altLang="id-ID" sz="2000" dirty="0" err="1"/>
              <a:t>kelamin</a:t>
            </a:r>
            <a:endParaRPr lang="en-US" altLang="id-ID" sz="2000" dirty="0"/>
          </a:p>
          <a:p>
            <a:pPr>
              <a:buNone/>
            </a:pPr>
            <a:r>
              <a:rPr lang="en-US" altLang="id-ID" sz="2000" dirty="0" err="1"/>
              <a:t>Jenis</a:t>
            </a:r>
            <a:r>
              <a:rPr lang="en-US" altLang="id-ID" sz="2000" dirty="0"/>
              <a:t> </a:t>
            </a:r>
            <a:r>
              <a:rPr lang="en-US" altLang="id-ID" sz="2000" dirty="0" err="1"/>
              <a:t>pekerjaan</a:t>
            </a:r>
            <a:endParaRPr lang="en-US" altLang="id-ID" sz="2000" dirty="0"/>
          </a:p>
          <a:p>
            <a:pPr>
              <a:buNone/>
            </a:pPr>
            <a:r>
              <a:rPr lang="en-US" altLang="id-ID" sz="2000" dirty="0" err="1"/>
              <a:t>Jenis</a:t>
            </a:r>
            <a:r>
              <a:rPr lang="en-US" altLang="id-ID" sz="2000" dirty="0"/>
              <a:t> </a:t>
            </a:r>
            <a:r>
              <a:rPr lang="en-US" altLang="id-ID" sz="2000" dirty="0" err="1"/>
              <a:t>warna</a:t>
            </a:r>
            <a:endParaRPr lang="en-US" altLang="id-ID" sz="2000" dirty="0"/>
          </a:p>
        </p:txBody>
      </p:sp>
    </p:spTree>
    <p:extLst>
      <p:ext uri="{BB962C8B-B14F-4D97-AF65-F5344CB8AC3E}">
        <p14:creationId xmlns:p14="http://schemas.microsoft.com/office/powerpoint/2010/main" val="116731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99E3E-A207-417F-A12F-B21F2C65B59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2. Skala Ordinal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6255B-B1CC-40CA-9DF2-6B8C17C5E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Data </a:t>
            </a:r>
            <a:r>
              <a:rPr lang="en-US" altLang="id-ID"/>
              <a:t>diperoleh</a:t>
            </a:r>
            <a:r>
              <a:rPr lang="en-US" altLang="id-ID" dirty="0"/>
              <a:t> </a:t>
            </a:r>
            <a:r>
              <a:rPr lang="en-US" altLang="id-ID" dirty="0" err="1"/>
              <a:t>dengan</a:t>
            </a:r>
            <a:r>
              <a:rPr lang="en-US" altLang="id-ID" dirty="0"/>
              <a:t> </a:t>
            </a:r>
            <a:r>
              <a:rPr lang="en-US" altLang="id-ID" dirty="0" err="1"/>
              <a:t>cara</a:t>
            </a:r>
            <a:r>
              <a:rPr lang="en-US" altLang="id-ID" dirty="0"/>
              <a:t> </a:t>
            </a:r>
            <a:r>
              <a:rPr lang="en-US" altLang="id-ID" dirty="0" err="1"/>
              <a:t>kategorisasi</a:t>
            </a:r>
            <a:r>
              <a:rPr lang="en-US" altLang="id-ID" dirty="0"/>
              <a:t> </a:t>
            </a:r>
            <a:r>
              <a:rPr lang="en-US" altLang="id-ID" dirty="0" err="1"/>
              <a:t>atau</a:t>
            </a:r>
            <a:r>
              <a:rPr lang="en-US" altLang="id-ID" dirty="0"/>
              <a:t> </a:t>
            </a:r>
            <a:r>
              <a:rPr lang="en-US" altLang="id-ID" dirty="0" err="1"/>
              <a:t>klasifikasi</a:t>
            </a:r>
            <a:endParaRPr lang="en-US" altLang="id-ID" dirty="0"/>
          </a:p>
          <a:p>
            <a:r>
              <a:rPr lang="en-US" altLang="id-ID" dirty="0" err="1"/>
              <a:t>Dalam</a:t>
            </a:r>
            <a:r>
              <a:rPr lang="en-US" altLang="id-ID" dirty="0"/>
              <a:t> </a:t>
            </a:r>
            <a:r>
              <a:rPr lang="en-US" altLang="id-ID" dirty="0" err="1"/>
              <a:t>kelompok</a:t>
            </a:r>
            <a:r>
              <a:rPr lang="en-US" altLang="id-ID" dirty="0"/>
              <a:t> </a:t>
            </a:r>
            <a:r>
              <a:rPr lang="en-US" altLang="id-ID" dirty="0" err="1"/>
              <a:t>ada</a:t>
            </a:r>
            <a:r>
              <a:rPr lang="en-US" altLang="id-ID" dirty="0"/>
              <a:t> </a:t>
            </a:r>
            <a:r>
              <a:rPr lang="en-US" altLang="id-ID" dirty="0" err="1"/>
              <a:t>hubungan</a:t>
            </a:r>
            <a:r>
              <a:rPr lang="en-US" altLang="id-ID" dirty="0"/>
              <a:t> (ranking/</a:t>
            </a:r>
            <a:r>
              <a:rPr lang="en-US" altLang="id-ID" dirty="0" err="1"/>
              <a:t>tingkatan</a:t>
            </a:r>
            <a:r>
              <a:rPr lang="en-US" altLang="id-ID" dirty="0"/>
              <a:t>)</a:t>
            </a:r>
          </a:p>
          <a:p>
            <a:r>
              <a:rPr lang="en-US" altLang="id-ID" dirty="0"/>
              <a:t>Dari </a:t>
            </a:r>
            <a:r>
              <a:rPr lang="en-US" altLang="id-ID" dirty="0" err="1"/>
              <a:t>kelompok</a:t>
            </a:r>
            <a:r>
              <a:rPr lang="en-US" altLang="id-ID" dirty="0"/>
              <a:t> </a:t>
            </a:r>
            <a:r>
              <a:rPr lang="en-US" altLang="id-ID" dirty="0" err="1"/>
              <a:t>sudah</a:t>
            </a:r>
            <a:r>
              <a:rPr lang="en-US" altLang="id-ID" dirty="0"/>
              <a:t> </a:t>
            </a:r>
            <a:r>
              <a:rPr lang="en-US" altLang="id-ID" dirty="0" err="1"/>
              <a:t>ditentukan</a:t>
            </a:r>
            <a:r>
              <a:rPr lang="en-US" altLang="id-ID" dirty="0"/>
              <a:t> </a:t>
            </a:r>
            <a:r>
              <a:rPr lang="en-US" altLang="id-ID" dirty="0" err="1"/>
              <a:t>dapat</a:t>
            </a:r>
            <a:r>
              <a:rPr lang="en-US" altLang="id-ID" dirty="0"/>
              <a:t> </a:t>
            </a:r>
            <a:r>
              <a:rPr lang="en-US" altLang="id-ID" dirty="0" err="1"/>
              <a:t>diurutkan</a:t>
            </a:r>
            <a:r>
              <a:rPr lang="en-US" altLang="id-ID" dirty="0"/>
              <a:t> </a:t>
            </a:r>
            <a:r>
              <a:rPr lang="en-US" altLang="id-ID" dirty="0" err="1"/>
              <a:t>menurut</a:t>
            </a:r>
            <a:r>
              <a:rPr lang="en-US" altLang="id-ID" dirty="0"/>
              <a:t> </a:t>
            </a:r>
            <a:r>
              <a:rPr lang="en-US" altLang="id-ID" dirty="0" err="1"/>
              <a:t>besar</a:t>
            </a:r>
            <a:r>
              <a:rPr lang="en-US" altLang="id-ID" dirty="0"/>
              <a:t> </a:t>
            </a:r>
            <a:r>
              <a:rPr lang="en-US" altLang="id-ID" dirty="0" err="1"/>
              <a:t>kecilnya</a:t>
            </a:r>
            <a:endParaRPr lang="en-US" altLang="id-ID" dirty="0"/>
          </a:p>
          <a:p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258D20-86C4-410D-8A39-C0731FE13227}"/>
              </a:ext>
            </a:extLst>
          </p:cNvPr>
          <p:cNvSpPr/>
          <p:nvPr/>
        </p:nvSpPr>
        <p:spPr>
          <a:xfrm>
            <a:off x="3641271" y="4001294"/>
            <a:ext cx="4909457" cy="17917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err="1"/>
              <a:t>Contoh</a:t>
            </a:r>
            <a:r>
              <a:rPr lang="en-US" sz="2000" b="1" dirty="0"/>
              <a:t>:</a:t>
            </a:r>
          </a:p>
          <a:p>
            <a:r>
              <a:rPr lang="en-US" sz="2000" dirty="0"/>
              <a:t>Tingkat </a:t>
            </a:r>
            <a:r>
              <a:rPr lang="en-US" sz="2000" dirty="0" err="1"/>
              <a:t>pendidikan</a:t>
            </a:r>
            <a:r>
              <a:rPr lang="en-US" sz="2000" dirty="0"/>
              <a:t> (SD, SMP, SMA, </a:t>
            </a:r>
            <a:r>
              <a:rPr lang="en-US" sz="2000" dirty="0" err="1"/>
              <a:t>dst</a:t>
            </a:r>
            <a:r>
              <a:rPr lang="en-US" sz="2000" dirty="0"/>
              <a:t>)</a:t>
            </a:r>
          </a:p>
          <a:p>
            <a:r>
              <a:rPr lang="en-US" altLang="id-ID" sz="2000" dirty="0"/>
              <a:t>Status </a:t>
            </a:r>
            <a:r>
              <a:rPr lang="en-US" altLang="id-ID" sz="2000" dirty="0" err="1"/>
              <a:t>ekonomi</a:t>
            </a:r>
            <a:r>
              <a:rPr lang="en-US" altLang="id-ID" sz="2000" dirty="0"/>
              <a:t> (</a:t>
            </a:r>
            <a:r>
              <a:rPr lang="en-US" altLang="id-ID" sz="2000" dirty="0" err="1"/>
              <a:t>baik</a:t>
            </a:r>
            <a:r>
              <a:rPr lang="en-US" altLang="id-ID" sz="2000" dirty="0"/>
              <a:t>, </a:t>
            </a:r>
            <a:r>
              <a:rPr lang="en-US" altLang="id-ID" sz="2000" dirty="0" err="1"/>
              <a:t>sedang</a:t>
            </a:r>
            <a:r>
              <a:rPr lang="en-US" altLang="id-ID" sz="2000" dirty="0"/>
              <a:t>, </a:t>
            </a:r>
            <a:r>
              <a:rPr lang="en-US" altLang="id-ID" sz="2000" dirty="0" err="1"/>
              <a:t>kurang</a:t>
            </a:r>
            <a:r>
              <a:rPr lang="en-US" altLang="id-ID" sz="2000" dirty="0"/>
              <a:t>)</a:t>
            </a:r>
          </a:p>
          <a:p>
            <a:r>
              <a:rPr lang="en-US" altLang="id-ID" sz="2000" dirty="0" err="1"/>
              <a:t>Kepuasan</a:t>
            </a:r>
            <a:r>
              <a:rPr lang="en-US" altLang="id-ID" sz="2000" dirty="0"/>
              <a:t> </a:t>
            </a:r>
            <a:r>
              <a:rPr lang="en-US" altLang="id-ID" sz="2000" dirty="0" err="1"/>
              <a:t>kerja</a:t>
            </a:r>
            <a:endParaRPr lang="en-US" altLang="id-ID" sz="2000" dirty="0"/>
          </a:p>
        </p:txBody>
      </p:sp>
    </p:spTree>
    <p:extLst>
      <p:ext uri="{BB962C8B-B14F-4D97-AF65-F5344CB8AC3E}">
        <p14:creationId xmlns:p14="http://schemas.microsoft.com/office/powerpoint/2010/main" val="414619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B6043-E505-43A5-815A-34E5CBB46A7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3. Skala Interval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1E55F-92F9-4689-8D88-8ABBCF4C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id-ID" dirty="0"/>
              <a:t>Data </a:t>
            </a:r>
            <a:r>
              <a:rPr lang="en-US" altLang="id-ID" dirty="0" err="1"/>
              <a:t>diperoleh</a:t>
            </a:r>
            <a:r>
              <a:rPr lang="en-US" altLang="id-ID" dirty="0"/>
              <a:t> </a:t>
            </a:r>
            <a:r>
              <a:rPr lang="en-US" altLang="id-ID" dirty="0" err="1"/>
              <a:t>dengan</a:t>
            </a:r>
            <a:r>
              <a:rPr lang="en-US" altLang="id-ID" dirty="0"/>
              <a:t> </a:t>
            </a:r>
            <a:r>
              <a:rPr lang="en-US" altLang="id-ID" dirty="0" err="1"/>
              <a:t>cara</a:t>
            </a:r>
            <a:r>
              <a:rPr lang="en-US" altLang="id-ID" dirty="0"/>
              <a:t> </a:t>
            </a:r>
            <a:r>
              <a:rPr lang="en-US" altLang="id-ID" dirty="0" err="1"/>
              <a:t>pengukuran</a:t>
            </a:r>
            <a:endParaRPr lang="en-US" altLang="id-ID" dirty="0"/>
          </a:p>
          <a:p>
            <a:r>
              <a:rPr lang="en-US" altLang="id-ID" dirty="0" err="1"/>
              <a:t>Jarak</a:t>
            </a:r>
            <a:r>
              <a:rPr lang="en-US" altLang="id-ID" dirty="0"/>
              <a:t> </a:t>
            </a:r>
            <a:r>
              <a:rPr lang="en-US" altLang="id-ID" dirty="0" err="1"/>
              <a:t>antara</a:t>
            </a:r>
            <a:r>
              <a:rPr lang="en-US" altLang="id-ID" dirty="0"/>
              <a:t> </a:t>
            </a:r>
            <a:r>
              <a:rPr lang="en-US" altLang="id-ID" dirty="0" err="1"/>
              <a:t>dua</a:t>
            </a:r>
            <a:r>
              <a:rPr lang="en-US" altLang="id-ID" dirty="0"/>
              <a:t> </a:t>
            </a:r>
            <a:r>
              <a:rPr lang="en-US" altLang="id-ID" dirty="0" err="1"/>
              <a:t>titik</a:t>
            </a:r>
            <a:r>
              <a:rPr lang="en-US" altLang="id-ID" dirty="0"/>
              <a:t> </a:t>
            </a:r>
            <a:r>
              <a:rPr lang="en-US" altLang="id-ID" dirty="0" err="1"/>
              <a:t>skala</a:t>
            </a:r>
            <a:r>
              <a:rPr lang="en-US" altLang="id-ID" dirty="0"/>
              <a:t> </a:t>
            </a:r>
            <a:r>
              <a:rPr lang="en-US" altLang="id-ID" dirty="0" err="1"/>
              <a:t>sudah</a:t>
            </a:r>
            <a:r>
              <a:rPr lang="en-US" altLang="id-ID" dirty="0"/>
              <a:t> </a:t>
            </a:r>
            <a:r>
              <a:rPr lang="en-US" altLang="id-ID" dirty="0" err="1"/>
              <a:t>diketahui</a:t>
            </a:r>
            <a:endParaRPr lang="en-US" altLang="id-ID" dirty="0"/>
          </a:p>
          <a:p>
            <a:pPr marL="0" indent="0">
              <a:buNone/>
            </a:pPr>
            <a:endParaRPr lang="en-US" altLang="id-ID" dirty="0"/>
          </a:p>
          <a:p>
            <a:pPr marL="0" indent="0">
              <a:buNone/>
            </a:pPr>
            <a:endParaRPr lang="en-US" altLang="id-ID" dirty="0"/>
          </a:p>
          <a:p>
            <a:pPr marL="0" indent="0">
              <a:buNone/>
            </a:pPr>
            <a:endParaRPr lang="en-US" altLang="id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90FC22-63AE-4F4D-BB29-F9722A0827AC}"/>
              </a:ext>
            </a:extLst>
          </p:cNvPr>
          <p:cNvSpPr/>
          <p:nvPr/>
        </p:nvSpPr>
        <p:spPr>
          <a:xfrm>
            <a:off x="3641271" y="3492137"/>
            <a:ext cx="5676900" cy="14848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err="1"/>
              <a:t>Contoh</a:t>
            </a:r>
            <a:r>
              <a:rPr lang="en-US" sz="2000" b="1" dirty="0"/>
              <a:t>:</a:t>
            </a:r>
          </a:p>
          <a:p>
            <a:pPr>
              <a:buNone/>
            </a:pPr>
            <a:r>
              <a:rPr lang="en-US" altLang="en-US" dirty="0" err="1">
                <a:solidFill>
                  <a:schemeClr val="tx1"/>
                </a:solidFill>
                <a:latin typeface="Tahoma" panose="020B0604030504040204" pitchFamily="34" charset="0"/>
              </a:rPr>
              <a:t>Temperatur</a:t>
            </a:r>
            <a:r>
              <a:rPr lang="en-US" altLang="en-US" dirty="0">
                <a:solidFill>
                  <a:schemeClr val="tx1"/>
                </a:solidFill>
                <a:latin typeface="Tahoma" panose="020B0604030504040204" pitchFamily="34" charset="0"/>
              </a:rPr>
              <a:t> yang </a:t>
            </a:r>
            <a:r>
              <a:rPr lang="en-US" altLang="en-US" dirty="0" err="1">
                <a:solidFill>
                  <a:schemeClr val="tx1"/>
                </a:solidFill>
                <a:latin typeface="Tahoma" panose="020B0604030504040204" pitchFamily="34" charset="0"/>
              </a:rPr>
              <a:t>diukur</a:t>
            </a:r>
            <a:r>
              <a:rPr lang="en-US" altLang="en-US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Tahoma" panose="020B0604030504040204" pitchFamily="34" charset="0"/>
              </a:rPr>
              <a:t>berdasarkan</a:t>
            </a:r>
            <a:r>
              <a:rPr lang="en-US" altLang="en-US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altLang="en-US" baseline="30000" dirty="0">
                <a:solidFill>
                  <a:schemeClr val="tx1"/>
                </a:solidFill>
                <a:latin typeface="Tahoma" panose="020B0604030504040204" pitchFamily="34" charset="0"/>
              </a:rPr>
              <a:t>0</a:t>
            </a:r>
            <a:r>
              <a:rPr lang="en-US" altLang="en-US" dirty="0">
                <a:solidFill>
                  <a:schemeClr val="tx1"/>
                </a:solidFill>
                <a:latin typeface="Tahoma" panose="020B0604030504040204" pitchFamily="34" charset="0"/>
              </a:rPr>
              <a:t>C dan </a:t>
            </a:r>
            <a:r>
              <a:rPr lang="en-US" altLang="en-US" baseline="30000" dirty="0">
                <a:solidFill>
                  <a:schemeClr val="tx1"/>
                </a:solidFill>
                <a:latin typeface="Tahoma" panose="020B0604030504040204" pitchFamily="34" charset="0"/>
              </a:rPr>
              <a:t>0</a:t>
            </a:r>
            <a:r>
              <a:rPr lang="en-US" altLang="en-US" dirty="0">
                <a:solidFill>
                  <a:schemeClr val="tx1"/>
                </a:solidFill>
                <a:latin typeface="Tahoma" panose="020B0604030504040204" pitchFamily="34" charset="0"/>
              </a:rPr>
              <a:t>F</a:t>
            </a:r>
            <a:endParaRPr lang="en-US" altLang="id-ID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id-ID" sz="2000" dirty="0" err="1">
                <a:solidFill>
                  <a:schemeClr val="tx1"/>
                </a:solidFill>
              </a:rPr>
              <a:t>Kejadian-kejadian</a:t>
            </a:r>
            <a:r>
              <a:rPr lang="en-US" altLang="id-ID" sz="2000" dirty="0">
                <a:solidFill>
                  <a:schemeClr val="tx1"/>
                </a:solidFill>
              </a:rPr>
              <a:t> </a:t>
            </a:r>
            <a:r>
              <a:rPr lang="en-US" altLang="id-ID" sz="2000" dirty="0" err="1">
                <a:solidFill>
                  <a:schemeClr val="tx1"/>
                </a:solidFill>
              </a:rPr>
              <a:t>dalam</a:t>
            </a:r>
            <a:r>
              <a:rPr lang="en-US" altLang="id-ID" sz="2000" dirty="0">
                <a:solidFill>
                  <a:schemeClr val="tx1"/>
                </a:solidFill>
              </a:rPr>
              <a:t> </a:t>
            </a:r>
            <a:r>
              <a:rPr lang="en-US" altLang="id-ID" sz="2000" dirty="0" err="1">
                <a:solidFill>
                  <a:schemeClr val="tx1"/>
                </a:solidFill>
              </a:rPr>
              <a:t>sejarah</a:t>
            </a:r>
            <a:endParaRPr lang="en-US" altLang="id-ID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67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69045-3DB3-4D3B-916E-50182BA8ED05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4. Skala </a:t>
            </a:r>
            <a:r>
              <a:rPr lang="en-US" dirty="0" err="1"/>
              <a:t>Rasio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1AE9A-05FD-4005-9E5B-2F70C9B50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Data </a:t>
            </a:r>
            <a:r>
              <a:rPr lang="en-ID" dirty="0" err="1"/>
              <a:t>diperoleh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pengukuran</a:t>
            </a:r>
            <a:endParaRPr lang="en-ID" dirty="0"/>
          </a:p>
          <a:p>
            <a:r>
              <a:rPr lang="en-ID" dirty="0" err="1"/>
              <a:t>Jarak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titik</a:t>
            </a:r>
            <a:r>
              <a:rPr lang="en-ID" dirty="0"/>
              <a:t> </a:t>
            </a:r>
            <a:r>
              <a:rPr lang="en-ID" dirty="0" err="1"/>
              <a:t>skala</a:t>
            </a:r>
            <a:r>
              <a:rPr lang="en-ID" dirty="0"/>
              <a:t>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diketahui</a:t>
            </a:r>
            <a:endParaRPr lang="en-ID" dirty="0"/>
          </a:p>
          <a:p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titik</a:t>
            </a:r>
            <a:r>
              <a:rPr lang="en-ID" dirty="0"/>
              <a:t> 0 </a:t>
            </a:r>
            <a:r>
              <a:rPr lang="en-ID" dirty="0" err="1"/>
              <a:t>mutlak</a:t>
            </a:r>
            <a:r>
              <a:rPr lang="en-ID" dirty="0"/>
              <a:t> (</a:t>
            </a:r>
            <a:r>
              <a:rPr lang="en-ID" dirty="0" err="1"/>
              <a:t>absolut</a:t>
            </a:r>
            <a:r>
              <a:rPr lang="en-ID" dirty="0"/>
              <a:t>)</a:t>
            </a:r>
          </a:p>
          <a:p>
            <a:endParaRPr lang="en-ID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B3FCEA-07DD-4D24-BBE5-80373FDCD138}"/>
              </a:ext>
            </a:extLst>
          </p:cNvPr>
          <p:cNvSpPr/>
          <p:nvPr/>
        </p:nvSpPr>
        <p:spPr>
          <a:xfrm>
            <a:off x="3641271" y="4162696"/>
            <a:ext cx="4909457" cy="154794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err="1"/>
              <a:t>Contoh</a:t>
            </a:r>
            <a:r>
              <a:rPr lang="en-US" sz="2000" b="1" dirty="0"/>
              <a:t>:</a:t>
            </a:r>
          </a:p>
          <a:p>
            <a:pPr>
              <a:buNone/>
            </a:pPr>
            <a:r>
              <a:rPr lang="en-US" altLang="id-ID" sz="2000" dirty="0"/>
              <a:t>Tinggi Badan</a:t>
            </a:r>
          </a:p>
          <a:p>
            <a:pPr>
              <a:buNone/>
            </a:pPr>
            <a:r>
              <a:rPr lang="en-US" altLang="id-ID" sz="2000" dirty="0" err="1"/>
              <a:t>Berat</a:t>
            </a:r>
            <a:r>
              <a:rPr lang="en-US" altLang="id-ID" sz="2000" dirty="0"/>
              <a:t> Badan</a:t>
            </a:r>
          </a:p>
        </p:txBody>
      </p:sp>
    </p:spTree>
    <p:extLst>
      <p:ext uri="{BB962C8B-B14F-4D97-AF65-F5344CB8AC3E}">
        <p14:creationId xmlns:p14="http://schemas.microsoft.com/office/powerpoint/2010/main" val="293931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35561FD-4E27-449A-82F9-EC81F599B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353" y="729533"/>
            <a:ext cx="4188823" cy="400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CE3DF58-8FB5-461A-A7E5-5C35EAC16366}"/>
              </a:ext>
            </a:extLst>
          </p:cNvPr>
          <p:cNvSpPr/>
          <p:nvPr/>
        </p:nvSpPr>
        <p:spPr>
          <a:xfrm>
            <a:off x="600891" y="5543692"/>
            <a:ext cx="10990218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ID" sz="1600" dirty="0">
                <a:solidFill>
                  <a:srgbClr val="00264E"/>
                </a:solidFill>
              </a:rPr>
              <a:t>Nilai </a:t>
            </a:r>
            <a:r>
              <a:rPr lang="en-ID" sz="1600" dirty="0" err="1">
                <a:solidFill>
                  <a:srgbClr val="00264E"/>
                </a:solidFill>
              </a:rPr>
              <a:t>nol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mutlak</a:t>
            </a:r>
            <a:r>
              <a:rPr lang="en-ID" sz="1600" dirty="0">
                <a:solidFill>
                  <a:srgbClr val="00264E"/>
                </a:solidFill>
              </a:rPr>
              <a:t> = </a:t>
            </a:r>
            <a:r>
              <a:rPr lang="en-ID" sz="1600" dirty="0" err="1">
                <a:solidFill>
                  <a:srgbClr val="00264E"/>
                </a:solidFill>
              </a:rPr>
              <a:t>jika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suatu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atribut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memiliki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kuantitas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sebanyak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nol</a:t>
            </a:r>
            <a:r>
              <a:rPr lang="en-ID" sz="1600" dirty="0">
                <a:solidFill>
                  <a:srgbClr val="00264E"/>
                </a:solidFill>
              </a:rPr>
              <a:t>, </a:t>
            </a:r>
            <a:r>
              <a:rPr lang="en-ID" sz="1600" dirty="0" err="1">
                <a:solidFill>
                  <a:srgbClr val="00264E"/>
                </a:solidFill>
              </a:rPr>
              <a:t>maka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dapat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dikatakan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atributnya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tidak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ada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atau</a:t>
            </a:r>
            <a:r>
              <a:rPr lang="en-ID" sz="1600" dirty="0">
                <a:solidFill>
                  <a:srgbClr val="00264E"/>
                </a:solidFill>
              </a:rPr>
              <a:t> nol. </a:t>
            </a:r>
            <a:r>
              <a:rPr lang="en-ID" sz="1600" dirty="0" err="1">
                <a:solidFill>
                  <a:srgbClr val="00264E"/>
                </a:solidFill>
              </a:rPr>
              <a:t>Selain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itu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jika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atribut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tersebut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diukur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dengan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menggunakan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berbagai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macam</a:t>
            </a:r>
            <a:r>
              <a:rPr lang="en-ID" sz="1600" dirty="0">
                <a:solidFill>
                  <a:srgbClr val="00264E"/>
                </a:solidFill>
              </a:rPr>
              <a:t> unit </a:t>
            </a:r>
            <a:r>
              <a:rPr lang="en-ID" sz="1600" dirty="0" err="1">
                <a:solidFill>
                  <a:srgbClr val="00264E"/>
                </a:solidFill>
              </a:rPr>
              <a:t>pengukuran</a:t>
            </a:r>
            <a:r>
              <a:rPr lang="en-ID" sz="1600" dirty="0">
                <a:solidFill>
                  <a:srgbClr val="00264E"/>
                </a:solidFill>
              </a:rPr>
              <a:t> yang </a:t>
            </a:r>
            <a:r>
              <a:rPr lang="en-ID" sz="1600" dirty="0" err="1">
                <a:solidFill>
                  <a:srgbClr val="00264E"/>
                </a:solidFill>
              </a:rPr>
              <a:t>berbeda-beda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hasilnya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akan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tetap</a:t>
            </a:r>
            <a:r>
              <a:rPr lang="en-ID" sz="1600" dirty="0">
                <a:solidFill>
                  <a:srgbClr val="00264E"/>
                </a:solidFill>
              </a:rPr>
              <a:t> </a:t>
            </a:r>
            <a:r>
              <a:rPr lang="en-ID" sz="1600" dirty="0" err="1">
                <a:solidFill>
                  <a:srgbClr val="00264E"/>
                </a:solidFill>
              </a:rPr>
              <a:t>nol</a:t>
            </a:r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88238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E7461-2DCF-43C3-B82E-24D593BF4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2183"/>
            <a:ext cx="10515600" cy="5584780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en-US" sz="1800" b="1" dirty="0" err="1">
                <a:cs typeface="Arial" panose="020B0604020202020204" pitchFamily="34" charset="0"/>
              </a:rPr>
              <a:t>Materi</a:t>
            </a:r>
            <a:r>
              <a:rPr lang="en-US" sz="1800" b="1" dirty="0">
                <a:cs typeface="Arial" panose="020B0604020202020204" pitchFamily="34" charset="0"/>
              </a:rPr>
              <a:t> </a:t>
            </a:r>
            <a:r>
              <a:rPr lang="en-US" sz="1800" b="1" dirty="0" err="1">
                <a:cs typeface="Arial" panose="020B0604020202020204" pitchFamily="34" charset="0"/>
              </a:rPr>
              <a:t>Pokok</a:t>
            </a:r>
            <a:r>
              <a:rPr lang="en-US" sz="1800" b="1" dirty="0"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en-US" sz="1800" dirty="0" err="1">
                <a:cs typeface="Arial" panose="020B0604020202020204" pitchFamily="34" charset="0"/>
              </a:rPr>
              <a:t>Konsep</a:t>
            </a:r>
            <a:r>
              <a:rPr lang="en-US" sz="1800" dirty="0">
                <a:cs typeface="Arial" panose="020B0604020202020204" pitchFamily="34" charset="0"/>
              </a:rPr>
              <a:t> Dasar </a:t>
            </a:r>
            <a:r>
              <a:rPr lang="id-ID" sz="1800" dirty="0">
                <a:cs typeface="Arial" panose="020B0604020202020204" pitchFamily="34" charset="0"/>
              </a:rPr>
              <a:t>Statistik</a:t>
            </a:r>
            <a:r>
              <a:rPr lang="en-US" sz="1800" dirty="0">
                <a:cs typeface="Arial" panose="020B0604020202020204" pitchFamily="34" charset="0"/>
              </a:rPr>
              <a:t>a</a:t>
            </a:r>
            <a:endParaRPr lang="en-ID" sz="1800" dirty="0"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  <a:tabLst>
                <a:tab pos="201295" algn="l"/>
              </a:tabLst>
            </a:pPr>
            <a:r>
              <a:rPr lang="id-ID" sz="1800" dirty="0">
                <a:cs typeface="Arial" panose="020B0604020202020204" pitchFamily="34" charset="0"/>
              </a:rPr>
              <a:t>Pengertian statistik</a:t>
            </a:r>
            <a:r>
              <a:rPr lang="en-US" sz="1800" dirty="0">
                <a:cs typeface="Arial" panose="020B0604020202020204" pitchFamily="34" charset="0"/>
              </a:rPr>
              <a:t>a</a:t>
            </a:r>
            <a:endParaRPr lang="en-ID" sz="1800" dirty="0"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  <a:tabLst>
                <a:tab pos="201295" algn="l"/>
              </a:tabLst>
            </a:pPr>
            <a:r>
              <a:rPr lang="id-ID" sz="1800" dirty="0">
                <a:cs typeface="Arial" panose="020B0604020202020204" pitchFamily="34" charset="0"/>
              </a:rPr>
              <a:t>Ruang lingkup statistik</a:t>
            </a:r>
            <a:r>
              <a:rPr lang="en-US" sz="1800" dirty="0">
                <a:cs typeface="Arial" panose="020B0604020202020204" pitchFamily="34" charset="0"/>
              </a:rPr>
              <a:t>a</a:t>
            </a:r>
            <a:endParaRPr lang="en-ID" sz="1800" dirty="0"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  <a:tabLst>
                <a:tab pos="201295" algn="l"/>
              </a:tabLst>
            </a:pPr>
            <a:r>
              <a:rPr lang="id-ID" sz="1800" dirty="0">
                <a:cs typeface="Arial" panose="020B0604020202020204" pitchFamily="34" charset="0"/>
              </a:rPr>
              <a:t>Pengertian dan jenis data</a:t>
            </a:r>
            <a:endParaRPr lang="en-ID" sz="1800" dirty="0"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  <a:tabLst>
                <a:tab pos="201295" algn="l"/>
              </a:tabLst>
            </a:pPr>
            <a:r>
              <a:rPr lang="id-ID" sz="1800" dirty="0">
                <a:cs typeface="Arial" panose="020B0604020202020204" pitchFamily="34" charset="0"/>
              </a:rPr>
              <a:t>Variabel dan skala pengukuran variabel</a:t>
            </a:r>
            <a:endParaRPr lang="en-ID" sz="1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  <a:tabLst>
                <a:tab pos="201295" algn="l"/>
              </a:tabLst>
            </a:pPr>
            <a:r>
              <a:rPr lang="en-ID" sz="1800" b="1" dirty="0" err="1">
                <a:ea typeface="Calibri" panose="020F0502020204030204" pitchFamily="34" charset="0"/>
                <a:cs typeface="Arial" panose="020B0604020202020204" pitchFamily="34" charset="0"/>
              </a:rPr>
              <a:t>Kemampuan</a:t>
            </a:r>
            <a:r>
              <a:rPr lang="en-ID" sz="18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b="1" dirty="0" err="1">
                <a:ea typeface="Calibri" panose="020F0502020204030204" pitchFamily="34" charset="0"/>
                <a:cs typeface="Arial" panose="020B0604020202020204" pitchFamily="34" charset="0"/>
              </a:rPr>
              <a:t>akhir</a:t>
            </a:r>
            <a:r>
              <a:rPr lang="en-ID" sz="1800" b="1" dirty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ct val="115000"/>
              </a:lnSpc>
              <a:buNone/>
              <a:tabLst>
                <a:tab pos="201295" algn="l"/>
              </a:tabLst>
            </a:pPr>
            <a:r>
              <a:rPr lang="id-ID" sz="1800" dirty="0">
                <a:cs typeface="Arial" panose="020B0604020202020204" pitchFamily="34" charset="0"/>
              </a:rPr>
              <a:t>Mahasiswa mampu menjelaskan konsep dasar statistika</a:t>
            </a:r>
            <a:endParaRPr lang="en-ID" sz="1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  <a:tabLst>
                <a:tab pos="201295" algn="l"/>
              </a:tabLst>
            </a:pPr>
            <a:r>
              <a:rPr lang="en-ID" sz="1800" b="1" dirty="0" err="1">
                <a:ea typeface="Calibri" panose="020F0502020204030204" pitchFamily="34" charset="0"/>
                <a:cs typeface="Arial" panose="020B0604020202020204" pitchFamily="34" charset="0"/>
              </a:rPr>
              <a:t>Indikator</a:t>
            </a:r>
            <a:r>
              <a:rPr lang="en-ID" sz="18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b="1" dirty="0" err="1">
                <a:ea typeface="Calibri" panose="020F0502020204030204" pitchFamily="34" charset="0"/>
                <a:cs typeface="Arial" panose="020B0604020202020204" pitchFamily="34" charset="0"/>
              </a:rPr>
              <a:t>Penilaian</a:t>
            </a:r>
            <a:endParaRPr lang="en-US" sz="1800" b="1" dirty="0"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id-ID" sz="1800" dirty="0">
                <a:cs typeface="Arial" panose="020B0604020202020204" pitchFamily="34" charset="0"/>
              </a:rPr>
              <a:t>Ketepatan dalam menjelaskan pengertian dan ruang lingkup statistik</a:t>
            </a:r>
            <a:r>
              <a:rPr lang="en-US" sz="1800" dirty="0">
                <a:cs typeface="Arial" panose="020B0604020202020204" pitchFamily="34" charset="0"/>
              </a:rPr>
              <a:t>a</a:t>
            </a:r>
            <a:endParaRPr lang="en-ID" sz="1800" dirty="0"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id-ID" sz="1800" dirty="0">
                <a:cs typeface="Arial" panose="020B0604020202020204" pitchFamily="34" charset="0"/>
              </a:rPr>
              <a:t>Ketepatan dalam menjelaskan pengertian dan jenis data</a:t>
            </a:r>
            <a:endParaRPr lang="en-ID" sz="1800" dirty="0"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id-ID" sz="1800" dirty="0">
                <a:cs typeface="Arial" panose="020B0604020202020204" pitchFamily="34" charset="0"/>
              </a:rPr>
              <a:t>Ketepatan dalam menjelaskan variabel dan skala pengukuran variabel</a:t>
            </a:r>
            <a:endParaRPr lang="en-ID" sz="18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40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61" name="Group 85">
            <a:extLst>
              <a:ext uri="{FF2B5EF4-FFF2-40B4-BE49-F238E27FC236}">
                <a16:creationId xmlns:a16="http://schemas.microsoft.com/office/drawing/2014/main" id="{57BA2402-FFB1-44E5-AF6D-B5F7E5840D7F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097940316"/>
              </p:ext>
            </p:extLst>
          </p:nvPr>
        </p:nvGraphicFramePr>
        <p:xfrm>
          <a:off x="2063751" y="1698625"/>
          <a:ext cx="7993063" cy="4414838"/>
        </p:xfrm>
        <a:graphic>
          <a:graphicData uri="http://schemas.openxmlformats.org/drawingml/2006/table">
            <a:tbl>
              <a:tblPr/>
              <a:tblGrid>
                <a:gridCol w="2303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77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KEMAMPUAN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SKALA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55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NOMINAL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ORDINAL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INTERVAL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RASIO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1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Membedakan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Menentukan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urutan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Besar Beda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1" i="0" u="none" strike="noStrike" cap="none" normalizeH="0" baseline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Kelipatan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1" i="0" u="none" strike="noStrike" cap="none" normalizeH="0" baseline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1" i="0" u="none" strike="noStrike" cap="none" normalizeH="0" baseline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554" name="Rectangle 2">
            <a:extLst>
              <a:ext uri="{FF2B5EF4-FFF2-40B4-BE49-F238E27FC236}">
                <a16:creationId xmlns:a16="http://schemas.microsoft.com/office/drawing/2014/main" id="{ABA1E026-D4BC-4FC8-BA76-93A7EE858C0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26151"/>
            <a:ext cx="8229600" cy="850900"/>
          </a:xfrm>
          <a:gradFill rotWithShape="1">
            <a:gsLst>
              <a:gs pos="0">
                <a:srgbClr val="FF00FF"/>
              </a:gs>
              <a:gs pos="100000">
                <a:schemeClr val="bg1"/>
              </a:gs>
            </a:gsLst>
            <a:lin ang="5400000" scaled="1"/>
          </a:gradFill>
        </p:spPr>
        <p:txBody>
          <a:bodyPr/>
          <a:lstStyle/>
          <a:p>
            <a:pPr>
              <a:defRPr/>
            </a:pPr>
            <a:r>
              <a:rPr lang="en-US" sz="3200">
                <a:solidFill>
                  <a:srgbClr val="0000FF"/>
                </a:solidFill>
              </a:rPr>
              <a:t>KEMAMPUAN SKALA DATA</a:t>
            </a:r>
          </a:p>
        </p:txBody>
      </p:sp>
      <p:sp>
        <p:nvSpPr>
          <p:cNvPr id="13355" name="Rectangle 3">
            <a:extLst>
              <a:ext uri="{FF2B5EF4-FFF2-40B4-BE49-F238E27FC236}">
                <a16:creationId xmlns:a16="http://schemas.microsoft.com/office/drawing/2014/main" id="{C2CA139C-39EF-413E-BEE8-7262392BAB7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654629" y="1196975"/>
            <a:ext cx="8813074" cy="5327650"/>
          </a:xfrm>
          <a:noFill/>
          <a:ln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endParaRPr lang="en-US" altLang="id-ID" sz="2400" b="1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eaLnBrk="1" hangingPunct="1">
              <a:buFontTx/>
              <a:buNone/>
            </a:pPr>
            <a:endParaRPr lang="en-US" altLang="id-ID" sz="2400" b="1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eaLnBrk="1" hangingPunct="1">
              <a:buFontTx/>
              <a:buNone/>
            </a:pPr>
            <a:endParaRPr lang="en-US" altLang="id-ID" sz="2400" b="1">
              <a:solidFill>
                <a:schemeClr val="bg1"/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id-ID" sz="2800" b="1" dirty="0">
                <a:solidFill>
                  <a:srgbClr val="FF0000"/>
                </a:solidFill>
              </a:rPr>
              <a:t>KEGUNAAN STATISTIK DI BIDANG KESEHATAN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id-ID" dirty="0"/>
              <a:t>Membuat perencanaan program kesehatan.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id-ID" dirty="0"/>
              <a:t>Mengadakan evaluasi pelaksanaan program kesehatan.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id-ID" dirty="0"/>
              <a:t>Dokumentasi untuk mengadakan perbandingan di masa mendatang</a:t>
            </a:r>
            <a:r>
              <a:rPr lang="en-US" dirty="0"/>
              <a:t>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id-ID" dirty="0"/>
              <a:t>Mengukur status kesehatan masyarakat dan mengetahui masalah kesehatan yang terdapat pada berbagai kelompok masyarakat.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id-ID" dirty="0"/>
              <a:t>Membandingkan status kesehatan masyarakat di satu wilayah dengan wilayah yang lain dengan rentang waktu sekarang dan masa lampau.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id-ID" dirty="0"/>
              <a:t>Meramalkan status kesehatan di masa mendatang.</a:t>
            </a:r>
          </a:p>
        </p:txBody>
      </p:sp>
    </p:spTree>
    <p:extLst>
      <p:ext uri="{BB962C8B-B14F-4D97-AF65-F5344CB8AC3E}">
        <p14:creationId xmlns:p14="http://schemas.microsoft.com/office/powerpoint/2010/main" val="3298233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id-ID" dirty="0"/>
              <a:t>Mengadakan penelitian masalah kesehatan yang belum diketahui atau menguji kebenaran suatu masalah kesehatan.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id-ID" dirty="0"/>
              <a:t>Memberikan penerangan tentang kesehatan kepada masyarakat / Publikasi ilmiah</a:t>
            </a:r>
            <a:endParaRPr lang="en-US" dirty="0"/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id-ID" dirty="0"/>
              <a:t>Menentukan ada dan besarnya masalah kesehatan masyarakat.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id-ID" dirty="0"/>
              <a:t>Mengukur peristiwa penting / </a:t>
            </a:r>
            <a:r>
              <a:rPr lang="id-ID" i="1" dirty="0"/>
              <a:t>Vital Event </a:t>
            </a:r>
            <a:r>
              <a:rPr lang="id-ID" dirty="0"/>
              <a:t>yang terjadi di masyarakat.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id-ID" dirty="0"/>
              <a:t>menentukan prioritas masalah dan memilih alternatif pemecahan masalah kesehatan secara efisien.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65302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A7D17-8EB3-4595-9B1A-2BC6CE62B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KONSEP STATISTIKA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6FD88-521A-4F83-8237-B26AC2214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/>
              <a:t>Definisi</a:t>
            </a:r>
            <a:r>
              <a:rPr lang="en-US" sz="4000" dirty="0"/>
              <a:t> :</a:t>
            </a:r>
          </a:p>
          <a:p>
            <a:pPr marL="0" indent="0">
              <a:buNone/>
            </a:pPr>
            <a:endParaRPr lang="en-US" sz="4000" dirty="0"/>
          </a:p>
          <a:p>
            <a:pPr marL="898525" indent="-273050">
              <a:buNone/>
            </a:pPr>
            <a:r>
              <a:rPr lang="en-US" sz="4000" dirty="0" err="1"/>
              <a:t>Asal</a:t>
            </a:r>
            <a:r>
              <a:rPr lang="en-US" sz="4000" dirty="0"/>
              <a:t> kata</a:t>
            </a:r>
          </a:p>
          <a:p>
            <a:pPr marL="2057400" indent="-1431925">
              <a:buClr>
                <a:schemeClr val="bg2"/>
              </a:buClr>
              <a:buNone/>
            </a:pPr>
            <a:r>
              <a:rPr lang="en-US" altLang="en-US" sz="4000" dirty="0">
                <a:sym typeface="Wingdings" panose="05000000000000000000" pitchFamily="2" charset="2"/>
              </a:rPr>
              <a:t>	 </a:t>
            </a:r>
            <a:r>
              <a:rPr lang="en-US" altLang="en-US" sz="4000" dirty="0"/>
              <a:t>Status (Latin) = Negara</a:t>
            </a:r>
          </a:p>
          <a:p>
            <a:pPr marL="2057400" lvl="1" indent="-1431925">
              <a:buClr>
                <a:schemeClr val="bg2"/>
              </a:buClr>
              <a:buNone/>
            </a:pPr>
            <a:r>
              <a:rPr lang="en-US" altLang="en-US" sz="4000" dirty="0">
                <a:sym typeface="Wingdings" panose="05000000000000000000" pitchFamily="2" charset="2"/>
              </a:rPr>
              <a:t>	 </a:t>
            </a:r>
            <a:r>
              <a:rPr lang="en-US" altLang="en-US" sz="4000" dirty="0"/>
              <a:t>State (English) = Negara</a:t>
            </a:r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850B18-8621-4959-9EFB-407E0948A18A}"/>
              </a:ext>
            </a:extLst>
          </p:cNvPr>
          <p:cNvSpPr/>
          <p:nvPr/>
        </p:nvSpPr>
        <p:spPr>
          <a:xfrm>
            <a:off x="8981325" y="5585516"/>
            <a:ext cx="2153923" cy="52322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buClr>
                <a:schemeClr val="bg2"/>
              </a:buClr>
              <a:buSzPct val="75000"/>
            </a:pPr>
            <a:r>
              <a:rPr lang="en-US" altLang="en-US" sz="2800" b="1" dirty="0"/>
              <a:t>Why State?</a:t>
            </a:r>
          </a:p>
        </p:txBody>
      </p:sp>
    </p:spTree>
    <p:extLst>
      <p:ext uri="{BB962C8B-B14F-4D97-AF65-F5344CB8AC3E}">
        <p14:creationId xmlns:p14="http://schemas.microsoft.com/office/powerpoint/2010/main" val="165642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94E5256-0884-42A4-9640-B703739B7A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err="1">
                <a:latin typeface="+mn-lt"/>
              </a:rPr>
              <a:t>Statistika</a:t>
            </a:r>
            <a:r>
              <a:rPr lang="en-US" altLang="en-US" dirty="0">
                <a:latin typeface="+mn-lt"/>
              </a:rPr>
              <a:t> = Negara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BA216B9-AB24-4052-B21B-E9EA9A90DD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2047876"/>
            <a:ext cx="8229600" cy="17875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6000"/>
              </a:lnSpc>
              <a:buNone/>
            </a:pPr>
            <a:r>
              <a:rPr lang="en-US" altLang="en-US" sz="3000" dirty="0" err="1">
                <a:cs typeface="Arial" panose="020B0604020202020204" pitchFamily="34" charset="0"/>
              </a:rPr>
              <a:t>Dulu</a:t>
            </a:r>
            <a:r>
              <a:rPr lang="en-US" altLang="en-US" sz="3000" dirty="0"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cs typeface="Arial" panose="020B0604020202020204" pitchFamily="34" charset="0"/>
              </a:rPr>
              <a:t>digunakan</a:t>
            </a:r>
            <a:r>
              <a:rPr lang="en-US" altLang="en-US" sz="3000" dirty="0"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cs typeface="Arial" panose="020B0604020202020204" pitchFamily="34" charset="0"/>
              </a:rPr>
              <a:t>untuk</a:t>
            </a:r>
            <a:r>
              <a:rPr lang="en-US" altLang="en-US" sz="3000" dirty="0">
                <a:cs typeface="Arial" panose="020B0604020202020204" pitchFamily="34" charset="0"/>
              </a:rPr>
              <a:t> data-data yang </a:t>
            </a:r>
            <a:r>
              <a:rPr lang="en-US" altLang="en-US" sz="3000" dirty="0" err="1">
                <a:cs typeface="Arial" panose="020B0604020202020204" pitchFamily="34" charset="0"/>
              </a:rPr>
              <a:t>berhubungan</a:t>
            </a:r>
            <a:r>
              <a:rPr lang="en-US" altLang="en-US" sz="3000" dirty="0">
                <a:cs typeface="Arial" panose="020B0604020202020204" pitchFamily="34" charset="0"/>
              </a:rPr>
              <a:t> </a:t>
            </a:r>
            <a:r>
              <a:rPr lang="en-US" altLang="en-US" sz="3000" dirty="0" err="1">
                <a:cs typeface="Arial" panose="020B0604020202020204" pitchFamily="34" charset="0"/>
              </a:rPr>
              <a:t>dengan</a:t>
            </a:r>
            <a:r>
              <a:rPr lang="en-US" altLang="en-US" sz="3000" dirty="0">
                <a:cs typeface="Arial" panose="020B0604020202020204" pitchFamily="34" charset="0"/>
              </a:rPr>
              <a:t> negara </a:t>
            </a:r>
            <a:r>
              <a:rPr lang="en-US" altLang="en-US" sz="3000" dirty="0" err="1">
                <a:cs typeface="Arial" panose="020B0604020202020204" pitchFamily="34" charset="0"/>
              </a:rPr>
              <a:t>seperti</a:t>
            </a:r>
            <a:r>
              <a:rPr lang="en-US" altLang="en-US" sz="3000" dirty="0">
                <a:cs typeface="Arial" panose="020B0604020202020204" pitchFamily="34" charset="0"/>
              </a:rPr>
              <a:t> :</a:t>
            </a:r>
          </a:p>
          <a:p>
            <a:pPr marL="444500" indent="-444500" eaLnBrk="1" hangingPunct="1">
              <a:lnSpc>
                <a:spcPct val="86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3000" dirty="0" err="1">
                <a:cs typeface="Arial" panose="020B0604020202020204" pitchFamily="34" charset="0"/>
                <a:sym typeface="Wingdings" panose="05000000000000000000" pitchFamily="2" charset="2"/>
              </a:rPr>
              <a:t>statistik</a:t>
            </a:r>
            <a:r>
              <a:rPr lang="en-US" altLang="en-US" sz="30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cs typeface="Arial" panose="020B0604020202020204" pitchFamily="34" charset="0"/>
                <a:sym typeface="Wingdings" panose="05000000000000000000" pitchFamily="2" charset="2"/>
              </a:rPr>
              <a:t>tenaga</a:t>
            </a:r>
            <a:r>
              <a:rPr lang="en-US" altLang="en-US" sz="30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cs typeface="Arial" panose="020B0604020202020204" pitchFamily="34" charset="0"/>
                <a:sym typeface="Wingdings" panose="05000000000000000000" pitchFamily="2" charset="2"/>
              </a:rPr>
              <a:t>kerja</a:t>
            </a:r>
            <a:r>
              <a:rPr lang="en-US" altLang="en-US" sz="3000" dirty="0"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altLang="en-US" sz="3000" dirty="0" err="1">
                <a:cs typeface="Arial" panose="020B0604020202020204" pitchFamily="34" charset="0"/>
                <a:sym typeface="Wingdings" panose="05000000000000000000" pitchFamily="2" charset="2"/>
              </a:rPr>
              <a:t>statistik</a:t>
            </a:r>
            <a:r>
              <a:rPr lang="en-US" altLang="en-US" sz="30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cs typeface="Arial" panose="020B0604020202020204" pitchFamily="34" charset="0"/>
                <a:sym typeface="Wingdings" panose="05000000000000000000" pitchFamily="2" charset="2"/>
              </a:rPr>
              <a:t>kehutanan</a:t>
            </a:r>
            <a:r>
              <a:rPr lang="en-US" altLang="en-US" sz="3000" dirty="0"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altLang="en-US" sz="3000" dirty="0" err="1">
                <a:cs typeface="Arial" panose="020B0604020202020204" pitchFamily="34" charset="0"/>
                <a:sym typeface="Wingdings" panose="05000000000000000000" pitchFamily="2" charset="2"/>
              </a:rPr>
              <a:t>statistik</a:t>
            </a:r>
            <a:r>
              <a:rPr lang="en-US" altLang="en-US" sz="30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cs typeface="Arial" panose="020B0604020202020204" pitchFamily="34" charset="0"/>
                <a:sym typeface="Wingdings" panose="05000000000000000000" pitchFamily="2" charset="2"/>
              </a:rPr>
              <a:t>pendidikan</a:t>
            </a:r>
            <a:r>
              <a:rPr lang="en-US" altLang="en-US" sz="3000" dirty="0"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altLang="en-US" sz="3000" dirty="0" err="1">
                <a:cs typeface="Arial" panose="020B0604020202020204" pitchFamily="34" charset="0"/>
                <a:sym typeface="Wingdings" panose="05000000000000000000" pitchFamily="2" charset="2"/>
              </a:rPr>
              <a:t>dll</a:t>
            </a:r>
            <a:endParaRPr lang="en-US" altLang="en-US" sz="3000" dirty="0">
              <a:cs typeface="Arial" panose="020B0604020202020204" pitchFamily="34" charset="0"/>
            </a:endParaRP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3E1584A9-B589-40EA-A5C4-4CAD8CE76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913189"/>
            <a:ext cx="8229600" cy="196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buClr>
                <a:schemeClr val="bg2"/>
              </a:buClr>
              <a:buSzPct val="75000"/>
              <a:buNone/>
            </a:pPr>
            <a:r>
              <a:rPr lang="en-US" altLang="en-US" sz="3000" dirty="0" err="1">
                <a:latin typeface="+mn-lt"/>
              </a:rPr>
              <a:t>Sekarang</a:t>
            </a:r>
            <a:r>
              <a:rPr lang="en-US" altLang="en-US" sz="3000" dirty="0">
                <a:latin typeface="+mn-lt"/>
              </a:rPr>
              <a:t> </a:t>
            </a:r>
            <a:r>
              <a:rPr lang="en-US" altLang="en-US" sz="3000" dirty="0" err="1">
                <a:latin typeface="+mn-lt"/>
              </a:rPr>
              <a:t>berkembang</a:t>
            </a:r>
            <a:r>
              <a:rPr lang="en-US" altLang="en-US" sz="3000" dirty="0">
                <a:latin typeface="+mn-lt"/>
              </a:rPr>
              <a:t> </a:t>
            </a:r>
            <a:r>
              <a:rPr lang="en-US" altLang="en-US" sz="3000" dirty="0" err="1">
                <a:latin typeface="+mn-lt"/>
              </a:rPr>
              <a:t>ke</a:t>
            </a:r>
            <a:r>
              <a:rPr lang="en-US" altLang="en-US" sz="3000" dirty="0">
                <a:latin typeface="+mn-lt"/>
              </a:rPr>
              <a:t> </a:t>
            </a:r>
            <a:r>
              <a:rPr lang="en-US" altLang="en-US" sz="3000" dirty="0" err="1">
                <a:latin typeface="+mn-lt"/>
              </a:rPr>
              <a:t>seluruh</a:t>
            </a:r>
            <a:r>
              <a:rPr lang="en-US" altLang="en-US" sz="3000" dirty="0">
                <a:latin typeface="+mn-lt"/>
              </a:rPr>
              <a:t> </a:t>
            </a:r>
            <a:r>
              <a:rPr lang="en-US" altLang="en-US" sz="3000" dirty="0" err="1">
                <a:latin typeface="+mn-lt"/>
              </a:rPr>
              <a:t>aspek</a:t>
            </a:r>
            <a:r>
              <a:rPr lang="en-US" altLang="en-US" sz="3000" dirty="0">
                <a:latin typeface="+mn-lt"/>
              </a:rPr>
              <a:t> </a:t>
            </a:r>
            <a:r>
              <a:rPr lang="en-US" altLang="en-US" sz="3000" dirty="0" err="1">
                <a:latin typeface="+mn-lt"/>
              </a:rPr>
              <a:t>kehidupan</a:t>
            </a:r>
            <a:r>
              <a:rPr lang="en-US" altLang="en-US" sz="3000" dirty="0">
                <a:latin typeface="+mn-lt"/>
              </a:rPr>
              <a:t> :</a:t>
            </a:r>
          </a:p>
          <a:p>
            <a:pPr marL="444500" indent="-444500" eaLnBrk="1" hangingPunct="1"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30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en-US" altLang="en-US" sz="3000" dirty="0" err="1">
                <a:latin typeface="+mn-lt"/>
                <a:sym typeface="Wingdings" panose="05000000000000000000" pitchFamily="2" charset="2"/>
              </a:rPr>
              <a:t>produk</a:t>
            </a:r>
            <a:r>
              <a:rPr lang="en-US" altLang="en-US" sz="3000" dirty="0">
                <a:latin typeface="+mn-lt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latin typeface="+mn-lt"/>
                <a:sym typeface="Wingdings" panose="05000000000000000000" pitchFamily="2" charset="2"/>
              </a:rPr>
              <a:t>industri</a:t>
            </a:r>
            <a:r>
              <a:rPr lang="en-US" altLang="en-US" sz="3000" dirty="0">
                <a:latin typeface="+mn-lt"/>
                <a:sym typeface="Wingdings" panose="05000000000000000000" pitchFamily="2" charset="2"/>
              </a:rPr>
              <a:t>, </a:t>
            </a:r>
            <a:r>
              <a:rPr lang="en-US" altLang="en-US" sz="3000" dirty="0" err="1">
                <a:latin typeface="+mn-lt"/>
                <a:sym typeface="Wingdings" panose="05000000000000000000" pitchFamily="2" charset="2"/>
              </a:rPr>
              <a:t>teknologi</a:t>
            </a:r>
            <a:r>
              <a:rPr lang="en-US" altLang="en-US" sz="3000" dirty="0">
                <a:latin typeface="+mn-lt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latin typeface="+mn-lt"/>
                <a:sym typeface="Wingdings" panose="05000000000000000000" pitchFamily="2" charset="2"/>
              </a:rPr>
              <a:t>informasi</a:t>
            </a:r>
            <a:r>
              <a:rPr lang="en-US" altLang="en-US" sz="3000" dirty="0">
                <a:latin typeface="+mn-lt"/>
                <a:sym typeface="Wingdings" panose="05000000000000000000" pitchFamily="2" charset="2"/>
              </a:rPr>
              <a:t>, </a:t>
            </a:r>
            <a:r>
              <a:rPr lang="en-US" altLang="en-US" sz="3000" dirty="0" err="1">
                <a:latin typeface="+mn-lt"/>
                <a:sym typeface="Wingdings" panose="05000000000000000000" pitchFamily="2" charset="2"/>
              </a:rPr>
              <a:t>bisnis</a:t>
            </a:r>
            <a:r>
              <a:rPr lang="en-US" altLang="en-US" sz="3000" dirty="0">
                <a:latin typeface="+mn-lt"/>
                <a:sym typeface="Wingdings" panose="05000000000000000000" pitchFamily="2" charset="2"/>
              </a:rPr>
              <a:t>, </a:t>
            </a:r>
            <a:r>
              <a:rPr lang="en-US" altLang="en-US" sz="3000" dirty="0" err="1">
                <a:latin typeface="+mn-lt"/>
                <a:sym typeface="Wingdings" panose="05000000000000000000" pitchFamily="2" charset="2"/>
              </a:rPr>
              <a:t>hukum</a:t>
            </a:r>
            <a:r>
              <a:rPr lang="en-US" altLang="en-US" sz="3000" dirty="0">
                <a:latin typeface="+mn-lt"/>
                <a:sym typeface="Wingdings" panose="05000000000000000000" pitchFamily="2" charset="2"/>
              </a:rPr>
              <a:t>, </a:t>
            </a:r>
            <a:r>
              <a:rPr lang="en-US" altLang="en-US" sz="3000" dirty="0" err="1">
                <a:latin typeface="+mn-lt"/>
                <a:sym typeface="Wingdings" panose="05000000000000000000" pitchFamily="2" charset="2"/>
              </a:rPr>
              <a:t>dll</a:t>
            </a:r>
            <a:endParaRPr lang="en-US" altLang="en-US" sz="3000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6BB4B-1FB9-4C46-A219-A58E28BBC526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PENGERTIAN STATISTIKA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DE171-F758-4E44-A0FB-2118DBD7E654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 err="1"/>
              <a:t>Statistika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sekumpulan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dan </a:t>
            </a:r>
            <a:r>
              <a:rPr lang="en-US" dirty="0" err="1"/>
              <a:t>metode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dan </a:t>
            </a:r>
            <a:r>
              <a:rPr lang="en-US" dirty="0" err="1"/>
              <a:t>mengintepretasi</a:t>
            </a:r>
            <a:r>
              <a:rPr lang="en-US" dirty="0"/>
              <a:t> data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dan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di mana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ketidakpastian</a:t>
            </a:r>
            <a:r>
              <a:rPr lang="en-US" dirty="0"/>
              <a:t> dan </a:t>
            </a:r>
            <a:r>
              <a:rPr lang="en-US" dirty="0" err="1"/>
              <a:t>variasi</a:t>
            </a:r>
            <a:r>
              <a:rPr lang="en-US" dirty="0"/>
              <a:t>.</a:t>
            </a:r>
          </a:p>
          <a:p>
            <a:r>
              <a:rPr lang="en-US" dirty="0" err="1"/>
              <a:t>Istilah</a:t>
            </a:r>
            <a:r>
              <a:rPr lang="en-US" dirty="0"/>
              <a:t> ‘</a:t>
            </a:r>
            <a:r>
              <a:rPr lang="en-US" dirty="0" err="1"/>
              <a:t>statistika</a:t>
            </a:r>
            <a:r>
              <a:rPr lang="en-US" dirty="0"/>
              <a:t>’ (Bahasa </a:t>
            </a:r>
            <a:r>
              <a:rPr lang="en-US" dirty="0" err="1"/>
              <a:t>Inggris</a:t>
            </a:r>
            <a:r>
              <a:rPr lang="en-US" dirty="0"/>
              <a:t>: </a:t>
            </a:r>
            <a:r>
              <a:rPr lang="en-US" i="1" dirty="0"/>
              <a:t>statistics</a:t>
            </a:r>
            <a:r>
              <a:rPr lang="en-US" dirty="0"/>
              <a:t>)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‘</a:t>
            </a:r>
            <a:r>
              <a:rPr lang="en-US" dirty="0" err="1"/>
              <a:t>statistik</a:t>
            </a:r>
            <a:r>
              <a:rPr lang="en-US" dirty="0"/>
              <a:t>’ (</a:t>
            </a:r>
            <a:r>
              <a:rPr lang="en-US" i="1" dirty="0"/>
              <a:t>statistic</a:t>
            </a:r>
            <a:r>
              <a:rPr lang="en-US" dirty="0"/>
              <a:t>). </a:t>
            </a:r>
            <a:r>
              <a:rPr lang="en-US" dirty="0" err="1">
                <a:solidFill>
                  <a:srgbClr val="FF0000"/>
                </a:solidFill>
              </a:rPr>
              <a:t>Statistika</a:t>
            </a:r>
            <a:r>
              <a:rPr lang="en-US" dirty="0"/>
              <a:t> = </a:t>
            </a:r>
            <a:r>
              <a:rPr lang="en-US" dirty="0" err="1"/>
              <a:t>ilmu</a:t>
            </a:r>
            <a:r>
              <a:rPr lang="en-US" dirty="0"/>
              <a:t> yang </a:t>
            </a:r>
            <a:r>
              <a:rPr lang="en-US" dirty="0" err="1"/>
              <a:t>berkenaan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data,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statistik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data,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statistika</a:t>
            </a:r>
            <a:r>
              <a:rPr lang="en-US" dirty="0"/>
              <a:t> pada </a:t>
            </a:r>
            <a:r>
              <a:rPr lang="en-US" dirty="0" err="1"/>
              <a:t>suatu</a:t>
            </a:r>
            <a:r>
              <a:rPr lang="en-US" dirty="0"/>
              <a:t> data.</a:t>
            </a:r>
          </a:p>
          <a:p>
            <a:r>
              <a:rPr lang="en-US" dirty="0"/>
              <a:t>Dari </a:t>
            </a:r>
            <a:r>
              <a:rPr lang="en-US" dirty="0" err="1"/>
              <a:t>kumpulan</a:t>
            </a:r>
            <a:r>
              <a:rPr lang="en-US" dirty="0"/>
              <a:t> data, </a:t>
            </a:r>
            <a:r>
              <a:rPr lang="en-US" dirty="0" err="1"/>
              <a:t>statistika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menyimpulkan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mendeskripsikan</a:t>
            </a:r>
            <a:r>
              <a:rPr lang="en-US" dirty="0"/>
              <a:t> data;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dinamakan</a:t>
            </a:r>
            <a:r>
              <a:rPr lang="en-US" dirty="0"/>
              <a:t> </a:t>
            </a:r>
            <a:r>
              <a:rPr lang="en-US" dirty="0" err="1"/>
              <a:t>statistika</a:t>
            </a:r>
            <a:r>
              <a:rPr lang="en-US" dirty="0"/>
              <a:t> </a:t>
            </a:r>
            <a:r>
              <a:rPr lang="en-US" dirty="0" err="1"/>
              <a:t>deskriptif</a:t>
            </a:r>
            <a:r>
              <a:rPr lang="en-US" dirty="0"/>
              <a:t>.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statistika</a:t>
            </a:r>
            <a:r>
              <a:rPr lang="en-US" dirty="0"/>
              <a:t> </a:t>
            </a:r>
            <a:r>
              <a:rPr lang="en-US" dirty="0" err="1"/>
              <a:t>mengansumsikan</a:t>
            </a:r>
            <a:r>
              <a:rPr lang="en-US" dirty="0"/>
              <a:t> </a:t>
            </a:r>
            <a:r>
              <a:rPr lang="en-US" b="1" dirty="0" err="1"/>
              <a:t>teori</a:t>
            </a:r>
            <a:r>
              <a:rPr lang="en-US" b="1" dirty="0"/>
              <a:t> </a:t>
            </a:r>
            <a:r>
              <a:rPr lang="en-US" b="1" dirty="0" err="1"/>
              <a:t>probabilitas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58921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984704"/>
          </a:xfrm>
        </p:spPr>
        <p:txBody>
          <a:bodyPr/>
          <a:lstStyle/>
          <a:p>
            <a:r>
              <a:rPr lang="en-US" sz="2800" dirty="0"/>
              <a:t>SEJARAH PERKEMBANGAN STATISTIK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524000"/>
            <a:ext cx="8534400" cy="4526280"/>
          </a:xfrm>
        </p:spPr>
        <p:txBody>
          <a:bodyPr>
            <a:noAutofit/>
          </a:bodyPr>
          <a:lstStyle/>
          <a:p>
            <a:r>
              <a:rPr lang="en-US" sz="2400" dirty="0"/>
              <a:t>Abad </a:t>
            </a:r>
            <a:r>
              <a:rPr lang="en-US" sz="2400" dirty="0" err="1"/>
              <a:t>ke</a:t>
            </a:r>
            <a:r>
              <a:rPr lang="en-US" sz="2400" dirty="0"/>
              <a:t> 17……………………………. Gambling</a:t>
            </a:r>
          </a:p>
          <a:p>
            <a:r>
              <a:rPr lang="en-US" sz="2400" dirty="0"/>
              <a:t>1749 </a:t>
            </a:r>
            <a:r>
              <a:rPr lang="en-US" sz="2400" dirty="0" err="1"/>
              <a:t>Marsque</a:t>
            </a:r>
            <a:r>
              <a:rPr lang="en-US" sz="2400" dirty="0"/>
              <a:t> De </a:t>
            </a:r>
            <a:r>
              <a:rPr lang="en-US" dirty="0"/>
              <a:t>Laplace ……………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Peluang</a:t>
            </a:r>
            <a:endParaRPr lang="en-US" sz="2400" dirty="0"/>
          </a:p>
          <a:p>
            <a:r>
              <a:rPr lang="en-US" sz="2400" dirty="0"/>
              <a:t>1777 - 1853 Karl Friedrich …………… Normal curve of error</a:t>
            </a:r>
          </a:p>
          <a:p>
            <a:r>
              <a:rPr lang="en-US" sz="2400" dirty="0"/>
              <a:t>1822 - 1911 Francis Galton …………... </a:t>
            </a:r>
            <a:r>
              <a:rPr lang="en-US" sz="2400" dirty="0" err="1"/>
              <a:t>Korelasi</a:t>
            </a:r>
            <a:r>
              <a:rPr lang="en-US" sz="2400" dirty="0"/>
              <a:t> - </a:t>
            </a:r>
            <a:r>
              <a:rPr lang="en-US" sz="2400" dirty="0" err="1"/>
              <a:t>Regresi</a:t>
            </a:r>
            <a:endParaRPr lang="en-US" sz="2400" dirty="0"/>
          </a:p>
          <a:p>
            <a:r>
              <a:rPr lang="en-US" sz="2400" dirty="0"/>
              <a:t>1857 - 1936 Karl Pearson ……………. </a:t>
            </a:r>
            <a:r>
              <a:rPr lang="en-US" sz="2400" dirty="0" err="1"/>
              <a:t>Jurnal</a:t>
            </a:r>
            <a:r>
              <a:rPr lang="en-US" sz="2400" dirty="0"/>
              <a:t> </a:t>
            </a:r>
            <a:r>
              <a:rPr lang="en-US" sz="2400" dirty="0" err="1"/>
              <a:t>Biomertika</a:t>
            </a:r>
            <a:endParaRPr lang="en-US" sz="2400" dirty="0"/>
          </a:p>
          <a:p>
            <a:r>
              <a:rPr lang="en-US" sz="2400" dirty="0"/>
              <a:t>1900 …………………………………… Chi Square (x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</a:p>
          <a:p>
            <a:r>
              <a:rPr lang="en-US" sz="2400" dirty="0"/>
              <a:t>Abad </a:t>
            </a:r>
            <a:r>
              <a:rPr lang="en-US" sz="2400" dirty="0" err="1"/>
              <a:t>ke</a:t>
            </a:r>
            <a:r>
              <a:rPr lang="en-US" sz="2400" dirty="0"/>
              <a:t> 20 … William S </a:t>
            </a:r>
            <a:r>
              <a:rPr lang="en-US" sz="2400" dirty="0" err="1"/>
              <a:t>Gosset</a:t>
            </a:r>
            <a:r>
              <a:rPr lang="en-US" dirty="0"/>
              <a:t> ………</a:t>
            </a:r>
            <a:r>
              <a:rPr lang="en-US" sz="2400" dirty="0"/>
              <a:t> </a:t>
            </a:r>
            <a:r>
              <a:rPr lang="en-US" sz="2400" dirty="0" err="1"/>
              <a:t>Distribusi</a:t>
            </a:r>
            <a:r>
              <a:rPr lang="en-US" sz="2400" dirty="0"/>
              <a:t> “t”</a:t>
            </a:r>
          </a:p>
          <a:p>
            <a:pPr>
              <a:buFont typeface="Monotype Sorts" pitchFamily="2" charset="2"/>
              <a:buNone/>
            </a:pPr>
            <a:r>
              <a:rPr lang="en-US" sz="2400" dirty="0"/>
              <a:t>		 	</a:t>
            </a:r>
            <a:r>
              <a:rPr lang="en-US" dirty="0"/>
              <a:t>… </a:t>
            </a:r>
            <a:r>
              <a:rPr lang="en-US" sz="2400" dirty="0"/>
              <a:t>Sir Ronald </a:t>
            </a:r>
            <a:r>
              <a:rPr lang="en-US" sz="2400" dirty="0" err="1"/>
              <a:t>Fissher</a:t>
            </a:r>
            <a:r>
              <a:rPr lang="en-US" sz="2400" dirty="0"/>
              <a:t> ……… </a:t>
            </a:r>
            <a:r>
              <a:rPr lang="en-US" sz="2400" dirty="0" err="1"/>
              <a:t>Distribusi</a:t>
            </a:r>
            <a:r>
              <a:rPr lang="en-US" sz="2400" dirty="0"/>
              <a:t> “F“</a:t>
            </a:r>
          </a:p>
          <a:p>
            <a:pPr>
              <a:buFont typeface="Monotype Sorts" pitchFamily="2" charset="2"/>
              <a:buNone/>
            </a:pPr>
            <a:endParaRPr lang="en-US" sz="2400" dirty="0"/>
          </a:p>
          <a:p>
            <a:pPr>
              <a:buFont typeface="Monotype Sorts" pitchFamily="2" charset="2"/>
              <a:buNone/>
            </a:pPr>
            <a:r>
              <a:rPr lang="en-US" sz="2400" dirty="0"/>
              <a:t>								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2514600" y="4800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4502331" y="5631180"/>
            <a:ext cx="2590800" cy="838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KOMPUTER</a:t>
            </a:r>
          </a:p>
        </p:txBody>
      </p:sp>
    </p:spTree>
    <p:extLst>
      <p:ext uri="{BB962C8B-B14F-4D97-AF65-F5344CB8AC3E}">
        <p14:creationId xmlns:p14="http://schemas.microsoft.com/office/powerpoint/2010/main" val="2639223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BDD9F-6759-4A42-841A-E64412DD2AD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BIOSTATISTIKA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EB73C-1925-4C92-AF35-654B9A7CE777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ID" sz="2200" b="1" dirty="0" err="1"/>
              <a:t>Biostatistika</a:t>
            </a:r>
            <a:r>
              <a:rPr lang="en-ID" sz="2200" dirty="0"/>
              <a:t> (</a:t>
            </a:r>
            <a:r>
              <a:rPr lang="en-ID" sz="2200" dirty="0" err="1"/>
              <a:t>gabungan</a:t>
            </a:r>
            <a:r>
              <a:rPr lang="en-ID" sz="2200" dirty="0"/>
              <a:t> </a:t>
            </a:r>
            <a:r>
              <a:rPr lang="en-ID" sz="2200" dirty="0" err="1"/>
              <a:t>dari</a:t>
            </a:r>
            <a:r>
              <a:rPr lang="en-ID" sz="2200" dirty="0"/>
              <a:t> kata </a:t>
            </a:r>
            <a:r>
              <a:rPr lang="en-ID" sz="2200" dirty="0" err="1">
                <a:hlinkClick r:id="rId2" tooltip="Biologi"/>
              </a:rPr>
              <a:t>biologi</a:t>
            </a:r>
            <a:r>
              <a:rPr lang="en-ID" sz="2200" dirty="0"/>
              <a:t> </a:t>
            </a:r>
            <a:r>
              <a:rPr lang="en-ID" sz="2200" dirty="0" err="1"/>
              <a:t>dengan</a:t>
            </a:r>
            <a:r>
              <a:rPr lang="en-ID" sz="2200" dirty="0"/>
              <a:t> </a:t>
            </a:r>
            <a:r>
              <a:rPr lang="en-ID" sz="2200" dirty="0" err="1">
                <a:hlinkClick r:id="rId3" tooltip="Statistika"/>
              </a:rPr>
              <a:t>statistika</a:t>
            </a:r>
            <a:r>
              <a:rPr lang="en-ID" sz="2200" dirty="0"/>
              <a:t>; </a:t>
            </a:r>
            <a:r>
              <a:rPr lang="en-ID" sz="2200" dirty="0" err="1"/>
              <a:t>adalah</a:t>
            </a:r>
            <a:r>
              <a:rPr lang="en-ID" sz="2200" dirty="0"/>
              <a:t> </a:t>
            </a:r>
            <a:r>
              <a:rPr lang="en-ID" sz="2200" dirty="0" err="1"/>
              <a:t>penerapan</a:t>
            </a:r>
            <a:r>
              <a:rPr lang="en-ID" sz="2200" dirty="0"/>
              <a:t> </a:t>
            </a:r>
            <a:r>
              <a:rPr lang="en-ID" sz="2200" dirty="0" err="1"/>
              <a:t>ilmu</a:t>
            </a:r>
            <a:r>
              <a:rPr lang="en-ID" sz="2200" dirty="0"/>
              <a:t> </a:t>
            </a:r>
            <a:r>
              <a:rPr lang="en-ID" sz="2200" dirty="0" err="1">
                <a:hlinkClick r:id="rId3" tooltip="Statistika"/>
              </a:rPr>
              <a:t>statistika</a:t>
            </a:r>
            <a:r>
              <a:rPr lang="en-ID" sz="2200" dirty="0"/>
              <a:t> </a:t>
            </a:r>
            <a:r>
              <a:rPr lang="en-ID" sz="2200" dirty="0" err="1"/>
              <a:t>ke</a:t>
            </a:r>
            <a:r>
              <a:rPr lang="en-ID" sz="2200" dirty="0"/>
              <a:t> </a:t>
            </a:r>
            <a:r>
              <a:rPr lang="en-ID" sz="2200" dirty="0" err="1"/>
              <a:t>dalam</a:t>
            </a:r>
            <a:r>
              <a:rPr lang="en-ID" sz="2200" dirty="0"/>
              <a:t> </a:t>
            </a:r>
            <a:r>
              <a:rPr lang="en-ID" sz="2200" dirty="0" err="1"/>
              <a:t>ilmu</a:t>
            </a:r>
            <a:r>
              <a:rPr lang="en-ID" sz="2200" dirty="0"/>
              <a:t> </a:t>
            </a:r>
            <a:r>
              <a:rPr lang="en-ID" sz="2200" dirty="0" err="1">
                <a:hlinkClick r:id="rId2" tooltip="Biologi"/>
              </a:rPr>
              <a:t>biologi</a:t>
            </a:r>
            <a:r>
              <a:rPr lang="en-ID" sz="2200" dirty="0"/>
              <a:t>. </a:t>
            </a:r>
            <a:r>
              <a:rPr lang="en-ID" sz="2200" dirty="0" err="1"/>
              <a:t>Ilmu</a:t>
            </a:r>
            <a:r>
              <a:rPr lang="en-ID" sz="2200" dirty="0"/>
              <a:t> </a:t>
            </a:r>
            <a:r>
              <a:rPr lang="en-ID" sz="2200" dirty="0" err="1"/>
              <a:t>biostatistika</a:t>
            </a:r>
            <a:r>
              <a:rPr lang="en-ID" sz="2200" dirty="0"/>
              <a:t> </a:t>
            </a:r>
            <a:r>
              <a:rPr lang="en-ID" sz="2200" dirty="0" err="1"/>
              <a:t>meliputi</a:t>
            </a:r>
            <a:r>
              <a:rPr lang="en-ID" sz="2200" dirty="0"/>
              <a:t> </a:t>
            </a:r>
            <a:r>
              <a:rPr lang="en-ID" sz="2200" dirty="0" err="1"/>
              <a:t>rancangan</a:t>
            </a:r>
            <a:r>
              <a:rPr lang="en-ID" sz="2200" dirty="0"/>
              <a:t> </a:t>
            </a:r>
            <a:r>
              <a:rPr lang="en-ID" sz="2200" dirty="0" err="1"/>
              <a:t>percobaan</a:t>
            </a:r>
            <a:r>
              <a:rPr lang="en-ID" sz="2200" dirty="0"/>
              <a:t> </a:t>
            </a:r>
            <a:r>
              <a:rPr lang="en-ID" sz="2200" dirty="0" err="1"/>
              <a:t>biologi</a:t>
            </a:r>
            <a:r>
              <a:rPr lang="en-ID" sz="2200" dirty="0"/>
              <a:t>, </a:t>
            </a:r>
            <a:r>
              <a:rPr lang="en-ID" sz="2200" dirty="0" err="1"/>
              <a:t>utamanya</a:t>
            </a:r>
            <a:r>
              <a:rPr lang="en-ID" sz="2200" dirty="0"/>
              <a:t> </a:t>
            </a:r>
            <a:r>
              <a:rPr lang="en-ID" sz="2200" dirty="0" err="1"/>
              <a:t>dalam</a:t>
            </a:r>
            <a:r>
              <a:rPr lang="en-ID" sz="2200" dirty="0"/>
              <a:t> </a:t>
            </a:r>
            <a:r>
              <a:rPr lang="en-ID" sz="2200" dirty="0" err="1"/>
              <a:t>bidang</a:t>
            </a:r>
            <a:r>
              <a:rPr lang="en-ID" sz="2200" dirty="0"/>
              <a:t> </a:t>
            </a:r>
            <a:r>
              <a:rPr lang="en-ID" sz="2200" dirty="0" err="1"/>
              <a:t>kesehatan</a:t>
            </a:r>
            <a:r>
              <a:rPr lang="en-ID" sz="2200" dirty="0"/>
              <a:t>, </a:t>
            </a:r>
            <a:r>
              <a:rPr lang="en-ID" sz="2200" dirty="0" err="1"/>
              <a:t>kedokteran</a:t>
            </a:r>
            <a:r>
              <a:rPr lang="en-ID" sz="2200" dirty="0"/>
              <a:t>, </a:t>
            </a:r>
            <a:r>
              <a:rPr lang="en-ID" sz="2200" dirty="0" err="1"/>
              <a:t>bioteknologi</a:t>
            </a:r>
            <a:r>
              <a:rPr lang="en-ID" sz="2200" dirty="0"/>
              <a:t>, </a:t>
            </a:r>
            <a:r>
              <a:rPr lang="en-ID" sz="2200" dirty="0" err="1"/>
              <a:t>agrikultur</a:t>
            </a:r>
            <a:r>
              <a:rPr lang="en-ID" sz="2200" dirty="0"/>
              <a:t>, </a:t>
            </a:r>
            <a:r>
              <a:rPr lang="en-ID" sz="2200" dirty="0" err="1"/>
              <a:t>pengoleksian</a:t>
            </a:r>
            <a:r>
              <a:rPr lang="en-ID" sz="2200" dirty="0"/>
              <a:t> data, </a:t>
            </a:r>
            <a:r>
              <a:rPr lang="en-ID" sz="2200" dirty="0" err="1"/>
              <a:t>peringkasan</a:t>
            </a:r>
            <a:r>
              <a:rPr lang="en-ID" sz="2200" dirty="0"/>
              <a:t> data, dan </a:t>
            </a:r>
            <a:r>
              <a:rPr lang="en-ID" sz="2200" dirty="0" err="1"/>
              <a:t>analisis</a:t>
            </a:r>
            <a:r>
              <a:rPr lang="en-ID" sz="2200" dirty="0"/>
              <a:t> data </a:t>
            </a:r>
            <a:r>
              <a:rPr lang="en-ID" sz="2200" dirty="0" err="1"/>
              <a:t>percobaan</a:t>
            </a:r>
            <a:r>
              <a:rPr lang="en-ID" sz="2200" dirty="0"/>
              <a:t>.</a:t>
            </a:r>
          </a:p>
          <a:p>
            <a:pPr marL="0" indent="0">
              <a:buNone/>
            </a:pPr>
            <a:endParaRPr lang="en-ID" sz="2200" dirty="0"/>
          </a:p>
          <a:p>
            <a:pPr marL="0" indent="0">
              <a:buNone/>
            </a:pPr>
            <a:r>
              <a:rPr lang="en-ID" sz="2200" b="1" dirty="0" err="1">
                <a:solidFill>
                  <a:srgbClr val="FF0000"/>
                </a:solidFill>
              </a:rPr>
              <a:t>Statistika</a:t>
            </a:r>
            <a:r>
              <a:rPr lang="en-ID" sz="2200" b="1" dirty="0">
                <a:solidFill>
                  <a:srgbClr val="FF0000"/>
                </a:solidFill>
              </a:rPr>
              <a:t> </a:t>
            </a:r>
            <a:r>
              <a:rPr lang="en-ID" sz="2200" b="1" dirty="0" err="1">
                <a:solidFill>
                  <a:srgbClr val="FF0000"/>
                </a:solidFill>
              </a:rPr>
              <a:t>Kesehatan</a:t>
            </a:r>
            <a:endParaRPr lang="en-ID" sz="2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D" sz="2200" dirty="0"/>
              <a:t>Data yang </a:t>
            </a:r>
            <a:r>
              <a:rPr lang="en-ID" sz="2200" dirty="0" err="1"/>
              <a:t>dibutuhkan</a:t>
            </a:r>
            <a:r>
              <a:rPr lang="en-ID" sz="2200" dirty="0"/>
              <a:t> </a:t>
            </a:r>
            <a:r>
              <a:rPr lang="en-ID" sz="2200" dirty="0" err="1"/>
              <a:t>untuk</a:t>
            </a:r>
            <a:r>
              <a:rPr lang="en-ID" sz="2200" dirty="0"/>
              <a:t> </a:t>
            </a:r>
            <a:r>
              <a:rPr lang="en-ID" sz="2200" dirty="0" err="1"/>
              <a:t>perencanaan</a:t>
            </a:r>
            <a:r>
              <a:rPr lang="en-ID" sz="2200" dirty="0"/>
              <a:t>, </a:t>
            </a:r>
            <a:r>
              <a:rPr lang="en-ID" sz="2200" dirty="0" err="1"/>
              <a:t>pelaksanaan</a:t>
            </a:r>
            <a:r>
              <a:rPr lang="en-ID" sz="2200" dirty="0"/>
              <a:t> dan </a:t>
            </a:r>
            <a:r>
              <a:rPr lang="en-ID" sz="2200" dirty="0" err="1"/>
              <a:t>penilaian</a:t>
            </a:r>
            <a:r>
              <a:rPr lang="en-ID" sz="2200" dirty="0"/>
              <a:t> program </a:t>
            </a:r>
            <a:r>
              <a:rPr lang="en-ID" sz="2200" dirty="0" err="1"/>
              <a:t>kesehatan</a:t>
            </a:r>
            <a:r>
              <a:rPr lang="en-ID" sz="2200" dirty="0"/>
              <a:t>, </a:t>
            </a:r>
            <a:r>
              <a:rPr lang="en-ID" sz="2200" dirty="0" err="1"/>
              <a:t>termasuk</a:t>
            </a:r>
            <a:r>
              <a:rPr lang="en-ID" sz="2200" dirty="0"/>
              <a:t> di </a:t>
            </a:r>
            <a:r>
              <a:rPr lang="en-ID" sz="2200" dirty="0" err="1"/>
              <a:t>dalamnya</a:t>
            </a:r>
            <a:r>
              <a:rPr lang="en-ID" sz="2200" dirty="0"/>
              <a:t>:</a:t>
            </a:r>
          </a:p>
          <a:p>
            <a:r>
              <a:rPr lang="en-ID" sz="2200" dirty="0" err="1"/>
              <a:t>Morbiditas</a:t>
            </a:r>
            <a:r>
              <a:rPr lang="en-ID" sz="2200" dirty="0"/>
              <a:t> (</a:t>
            </a:r>
            <a:r>
              <a:rPr lang="en-ID" sz="2200" dirty="0" err="1"/>
              <a:t>frekuensi</a:t>
            </a:r>
            <a:r>
              <a:rPr lang="en-ID" sz="2200" dirty="0"/>
              <a:t> &amp; </a:t>
            </a:r>
            <a:r>
              <a:rPr lang="en-ID" sz="2200" dirty="0" err="1"/>
              <a:t>penyebab</a:t>
            </a:r>
            <a:r>
              <a:rPr lang="en-ID" sz="2200" dirty="0"/>
              <a:t> </a:t>
            </a:r>
            <a:r>
              <a:rPr lang="en-ID" sz="2200" dirty="0" err="1"/>
              <a:t>kesakitan</a:t>
            </a:r>
            <a:r>
              <a:rPr lang="en-ID" sz="2200" dirty="0"/>
              <a:t>)</a:t>
            </a:r>
          </a:p>
          <a:p>
            <a:r>
              <a:rPr lang="en-ID" sz="2200" dirty="0" err="1"/>
              <a:t>Statistik</a:t>
            </a:r>
            <a:r>
              <a:rPr lang="en-ID" sz="2200" dirty="0"/>
              <a:t> RS/</a:t>
            </a:r>
            <a:r>
              <a:rPr lang="en-ID" sz="2200" dirty="0" err="1"/>
              <a:t>kilinik</a:t>
            </a:r>
            <a:r>
              <a:rPr lang="en-ID" sz="2200" dirty="0"/>
              <a:t> (</a:t>
            </a:r>
            <a:r>
              <a:rPr lang="en-ID" sz="2200" dirty="0" err="1"/>
              <a:t>jumlah</a:t>
            </a:r>
            <a:r>
              <a:rPr lang="en-ID" sz="2200" dirty="0"/>
              <a:t> </a:t>
            </a:r>
            <a:r>
              <a:rPr lang="en-ID" sz="2200" dirty="0" err="1"/>
              <a:t>pasien</a:t>
            </a:r>
            <a:r>
              <a:rPr lang="en-ID" sz="2200" dirty="0"/>
              <a:t> </a:t>
            </a:r>
            <a:r>
              <a:rPr lang="en-ID" sz="2200" dirty="0" err="1"/>
              <a:t>rawat</a:t>
            </a:r>
            <a:r>
              <a:rPr lang="en-ID" sz="2200" dirty="0"/>
              <a:t> </a:t>
            </a:r>
            <a:r>
              <a:rPr lang="en-ID" sz="2200" dirty="0" err="1"/>
              <a:t>inap</a:t>
            </a:r>
            <a:r>
              <a:rPr lang="en-ID" sz="2200" dirty="0"/>
              <a:t>, lama </a:t>
            </a:r>
            <a:r>
              <a:rPr lang="en-ID" sz="2200" dirty="0" err="1"/>
              <a:t>perawatan</a:t>
            </a:r>
            <a:r>
              <a:rPr lang="en-ID" sz="2200" dirty="0"/>
              <a:t>)</a:t>
            </a:r>
          </a:p>
          <a:p>
            <a:r>
              <a:rPr lang="en-ID" sz="2200" dirty="0" err="1"/>
              <a:t>Statistik</a:t>
            </a:r>
            <a:r>
              <a:rPr lang="en-ID" sz="2200" dirty="0"/>
              <a:t> </a:t>
            </a:r>
            <a:r>
              <a:rPr lang="en-ID" sz="2200" dirty="0" err="1"/>
              <a:t>pelayanan</a:t>
            </a:r>
            <a:r>
              <a:rPr lang="en-ID" sz="2200" dirty="0"/>
              <a:t> (</a:t>
            </a:r>
            <a:r>
              <a:rPr lang="en-ID" sz="2200" dirty="0" err="1"/>
              <a:t>imunisasi</a:t>
            </a:r>
            <a:r>
              <a:rPr lang="en-ID" sz="2200" dirty="0"/>
              <a:t>, </a:t>
            </a:r>
            <a:r>
              <a:rPr lang="en-ID" sz="2200" dirty="0" err="1"/>
              <a:t>kes.gigi</a:t>
            </a:r>
            <a:r>
              <a:rPr lang="en-ID" sz="2200" dirty="0"/>
              <a:t>, KB)</a:t>
            </a:r>
          </a:p>
        </p:txBody>
      </p:sp>
    </p:spTree>
    <p:extLst>
      <p:ext uri="{BB962C8B-B14F-4D97-AF65-F5344CB8AC3E}">
        <p14:creationId xmlns:p14="http://schemas.microsoft.com/office/powerpoint/2010/main" val="3340558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RUANG LINGKUP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err="1"/>
              <a:t>Pengumpulan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Data</a:t>
            </a:r>
          </a:p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Geografis</a:t>
            </a:r>
            <a:endParaRPr lang="en-US" dirty="0"/>
          </a:p>
          <a:p>
            <a:r>
              <a:rPr lang="en-US" dirty="0"/>
              <a:t>Monitoring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Evaluasi</a:t>
            </a:r>
            <a:endParaRPr lang="en-US" dirty="0"/>
          </a:p>
          <a:p>
            <a:r>
              <a:rPr lang="en-US" dirty="0" err="1"/>
              <a:t>Informatika</a:t>
            </a:r>
            <a:r>
              <a:rPr lang="en-US" dirty="0"/>
              <a:t> </a:t>
            </a:r>
            <a:r>
              <a:rPr lang="en-US" dirty="0" err="1"/>
              <a:t>Kesehatan</a:t>
            </a:r>
            <a:endParaRPr lang="en-US" dirty="0"/>
          </a:p>
          <a:p>
            <a:r>
              <a:rPr lang="en-US" dirty="0" err="1"/>
              <a:t>Survei</a:t>
            </a:r>
            <a:r>
              <a:rPr lang="en-US" dirty="0"/>
              <a:t> </a:t>
            </a:r>
            <a:r>
              <a:rPr lang="en-US" dirty="0" err="1"/>
              <a:t>Cepat</a:t>
            </a:r>
            <a:endParaRPr lang="en-US" dirty="0"/>
          </a:p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Kesehatan</a:t>
            </a:r>
            <a:endParaRPr lang="en-US" dirty="0"/>
          </a:p>
          <a:p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Internet</a:t>
            </a:r>
          </a:p>
          <a:p>
            <a:r>
              <a:rPr lang="en-US" dirty="0" err="1"/>
              <a:t>Kependudukan</a:t>
            </a:r>
            <a:endParaRPr lang="en-US" dirty="0"/>
          </a:p>
          <a:p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Mutu</a:t>
            </a:r>
            <a:endParaRPr lang="en-US" dirty="0"/>
          </a:p>
          <a:p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Indikator</a:t>
            </a:r>
            <a:endParaRPr lang="en-US" dirty="0"/>
          </a:p>
          <a:p>
            <a:r>
              <a:rPr lang="en-US" dirty="0" err="1"/>
              <a:t>dll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387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9383AC48-4452-409C-9C7A-569A70ADA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990600"/>
            <a:ext cx="4191000" cy="158908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Tahoma" panose="020B0604030504040204" pitchFamily="34" charset="0"/>
              </a:rPr>
              <a:t>STATISTIKA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err="1">
                <a:solidFill>
                  <a:srgbClr val="FF0000"/>
                </a:solidFill>
                <a:latin typeface="Tahoma" panose="020B0604030504040204" pitchFamily="34" charset="0"/>
              </a:rPr>
              <a:t>Kegiatan</a:t>
            </a: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FF0000"/>
                </a:solidFill>
                <a:latin typeface="Tahoma" panose="020B0604030504040204" pitchFamily="34" charset="0"/>
              </a:rPr>
              <a:t>untuk</a:t>
            </a: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 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FF0000"/>
                </a:solidFill>
                <a:latin typeface="Tahoma" panose="020B0604030504040204" pitchFamily="34" charset="0"/>
              </a:rPr>
              <a:t>mengumpulkan</a:t>
            </a: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 data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FF0000"/>
                </a:solidFill>
                <a:latin typeface="Tahoma" panose="020B0604030504040204" pitchFamily="34" charset="0"/>
              </a:rPr>
              <a:t>menyajikan</a:t>
            </a: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 data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FF0000"/>
                </a:solidFill>
                <a:latin typeface="Tahoma" panose="020B0604030504040204" pitchFamily="34" charset="0"/>
              </a:rPr>
              <a:t>menganalisis</a:t>
            </a: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 data </a:t>
            </a:r>
            <a:r>
              <a:rPr lang="en-US" altLang="en-US" sz="1600" dirty="0" err="1">
                <a:solidFill>
                  <a:srgbClr val="FF0000"/>
                </a:solidFill>
                <a:latin typeface="Tahoma" panose="020B0604030504040204" pitchFamily="34" charset="0"/>
              </a:rPr>
              <a:t>dengan</a:t>
            </a: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FF0000"/>
                </a:solidFill>
                <a:latin typeface="Tahoma" panose="020B0604030504040204" pitchFamily="34" charset="0"/>
              </a:rPr>
              <a:t>metode</a:t>
            </a: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FF0000"/>
                </a:solidFill>
                <a:latin typeface="Tahoma" panose="020B0604030504040204" pitchFamily="34" charset="0"/>
              </a:rPr>
              <a:t>tertentu</a:t>
            </a:r>
            <a:endParaRPr lang="en-US" altLang="en-US" sz="1600" dirty="0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FF0000"/>
                </a:solidFill>
                <a:latin typeface="Tahoma" panose="020B0604030504040204" pitchFamily="34" charset="0"/>
              </a:rPr>
              <a:t>menginterpretasikan</a:t>
            </a: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FF0000"/>
                </a:solidFill>
                <a:latin typeface="Tahoma" panose="020B0604030504040204" pitchFamily="34" charset="0"/>
              </a:rPr>
              <a:t>hasil</a:t>
            </a:r>
            <a:r>
              <a:rPr lang="en-US" altLang="en-US" sz="1600" dirty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FF0000"/>
                </a:solidFill>
                <a:latin typeface="Tahoma" panose="020B0604030504040204" pitchFamily="34" charset="0"/>
              </a:rPr>
              <a:t>analisis</a:t>
            </a:r>
            <a:endParaRPr lang="en-US" altLang="en-US" sz="1600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6147" name="AutoShape 3">
            <a:extLst>
              <a:ext uri="{FF2B5EF4-FFF2-40B4-BE49-F238E27FC236}">
                <a16:creationId xmlns:a16="http://schemas.microsoft.com/office/drawing/2014/main" id="{7A0D999D-5BDD-4881-8350-8B23D46BC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914400"/>
            <a:ext cx="6324600" cy="1752600"/>
          </a:xfrm>
          <a:prstGeom prst="rightArrowCallout">
            <a:avLst>
              <a:gd name="adj1" fmla="val 8519"/>
              <a:gd name="adj2" fmla="val 47556"/>
              <a:gd name="adj3" fmla="val 108411"/>
              <a:gd name="adj4" fmla="val 66486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7DDDBEEE-752B-4B71-9FED-3FAFBB35F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1" y="1371601"/>
            <a:ext cx="1355725" cy="9556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Tahoma" panose="020B0604030504040204" pitchFamily="34" charset="0"/>
              </a:rPr>
              <a:t>KEGUNAAN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ahoma" panose="020B0604030504040204" pitchFamily="34" charset="0"/>
              </a:rPr>
              <a:t>?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365FF77A-D1F4-49F0-B53C-16016DB44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505201"/>
            <a:ext cx="6553200" cy="835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33CC"/>
                </a:solidFill>
                <a:latin typeface="Tahoma" panose="020B0604030504040204" pitchFamily="34" charset="0"/>
              </a:rPr>
              <a:t>STATISTIKA DESKRIPTIF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Berkenaan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dengan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pengumpulan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,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pengolahan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, dan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penyajian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sebagian</a:t>
            </a:r>
            <a:endParaRPr lang="en-US" altLang="en-US" sz="1600" dirty="0">
              <a:solidFill>
                <a:srgbClr val="0033CC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atau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seluruh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data (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pengamatan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)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tanpa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pengambilan</a:t>
            </a:r>
            <a:r>
              <a:rPr lang="en-US" altLang="en-US" sz="1600" dirty="0">
                <a:solidFill>
                  <a:srgbClr val="0033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33CC"/>
                </a:solidFill>
                <a:latin typeface="Tahoma" panose="020B0604030504040204" pitchFamily="34" charset="0"/>
              </a:rPr>
              <a:t>kesimpulan</a:t>
            </a:r>
            <a:endParaRPr lang="en-US" altLang="en-US" sz="1600" dirty="0">
              <a:solidFill>
                <a:srgbClr val="0033CC"/>
              </a:solidFill>
              <a:latin typeface="Tahoma" panose="020B0604030504040204" pitchFamily="34" charset="0"/>
            </a:endParaRP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0AD9CE64-E808-4645-8438-18EF980F3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1" y="5257800"/>
            <a:ext cx="7516813" cy="1079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6600"/>
                </a:solidFill>
                <a:latin typeface="Tahoma" panose="020B0604030504040204" pitchFamily="34" charset="0"/>
              </a:rPr>
              <a:t>STATISTIKA INFERENSI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Setelah data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dikumpulkan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,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maka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dilakukan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berbagai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metode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statistik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untuk</a:t>
            </a:r>
            <a:endParaRPr lang="en-US" altLang="en-US" sz="1600" dirty="0">
              <a:solidFill>
                <a:srgbClr val="006600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menganalisis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data, dan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kemudian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dilakukan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interpretasi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serta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diambil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kesimpulan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Statistika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inferensi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akan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menghasilkan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generalisasi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(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jika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sampel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00" dirty="0" err="1">
                <a:solidFill>
                  <a:srgbClr val="006600"/>
                </a:solidFill>
                <a:latin typeface="Tahoma" panose="020B0604030504040204" pitchFamily="34" charset="0"/>
              </a:rPr>
              <a:t>representatif</a:t>
            </a:r>
            <a:r>
              <a:rPr lang="en-US" altLang="en-US" sz="1600" dirty="0">
                <a:solidFill>
                  <a:srgbClr val="006600"/>
                </a:solidFill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6151" name="Text Box 8">
            <a:extLst>
              <a:ext uri="{FF2B5EF4-FFF2-40B4-BE49-F238E27FC236}">
                <a16:creationId xmlns:a16="http://schemas.microsoft.com/office/drawing/2014/main" id="{C841312C-9BE5-44EE-8C36-CC7568E89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6" y="2901950"/>
            <a:ext cx="11096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Melalui fase</a:t>
            </a:r>
          </a:p>
        </p:txBody>
      </p:sp>
      <p:sp>
        <p:nvSpPr>
          <p:cNvPr id="6152" name="Line 9">
            <a:extLst>
              <a:ext uri="{FF2B5EF4-FFF2-40B4-BE49-F238E27FC236}">
                <a16:creationId xmlns:a16="http://schemas.microsoft.com/office/drawing/2014/main" id="{7A05A2D3-0455-4008-9D08-9DB39CE9D9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667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153" name="Line 10">
            <a:extLst>
              <a:ext uri="{FF2B5EF4-FFF2-40B4-BE49-F238E27FC236}">
                <a16:creationId xmlns:a16="http://schemas.microsoft.com/office/drawing/2014/main" id="{D5D5B1D2-DEC2-4F2C-9506-AF5A8D3CF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154" name="Text Box 11">
            <a:extLst>
              <a:ext uri="{FF2B5EF4-FFF2-40B4-BE49-F238E27FC236}">
                <a16:creationId xmlns:a16="http://schemas.microsoft.com/office/drawing/2014/main" id="{2D54B27B-0CCC-41E7-B455-EB38A8FAE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1" y="4648200"/>
            <a:ext cx="7588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dan fase</a:t>
            </a:r>
          </a:p>
        </p:txBody>
      </p:sp>
      <p:sp>
        <p:nvSpPr>
          <p:cNvPr id="6155" name="Line 14">
            <a:extLst>
              <a:ext uri="{FF2B5EF4-FFF2-40B4-BE49-F238E27FC236}">
                <a16:creationId xmlns:a16="http://schemas.microsoft.com/office/drawing/2014/main" id="{3D2E885F-4971-473A-8A32-6F99FC9A72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419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156" name="Line 15">
            <a:extLst>
              <a:ext uri="{FF2B5EF4-FFF2-40B4-BE49-F238E27FC236}">
                <a16:creationId xmlns:a16="http://schemas.microsoft.com/office/drawing/2014/main" id="{62621308-1ED6-4648-A2E4-7CE51D5994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953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157" name="Text Box 17">
            <a:extLst>
              <a:ext uri="{FF2B5EF4-FFF2-40B4-BE49-F238E27FC236}">
                <a16:creationId xmlns:a16="http://schemas.microsoft.com/office/drawing/2014/main" id="{94CF5BE7-5E92-42AA-9528-BBDBC5259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1" y="228601"/>
            <a:ext cx="2474913" cy="366713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ahoma" panose="020B0604030504040204" pitchFamily="34" charset="0"/>
              </a:rPr>
              <a:t>1. Konsep Statistika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</TotalTime>
  <Words>1156</Words>
  <Application>Microsoft Macintosh PowerPoint</Application>
  <PresentationFormat>Widescreen</PresentationFormat>
  <Paragraphs>199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Calibri Light</vt:lpstr>
      <vt:lpstr>Monotype Sorts</vt:lpstr>
      <vt:lpstr>Symbol</vt:lpstr>
      <vt:lpstr>Tahoma</vt:lpstr>
      <vt:lpstr>Times New Roman</vt:lpstr>
      <vt:lpstr>Wingdings</vt:lpstr>
      <vt:lpstr>Wingdings 2</vt:lpstr>
      <vt:lpstr>Office Theme</vt:lpstr>
      <vt:lpstr>BIOSTATISTIKA</vt:lpstr>
      <vt:lpstr>PowerPoint Presentation</vt:lpstr>
      <vt:lpstr>KONSEP STATISTIKA</vt:lpstr>
      <vt:lpstr>Statistika = Negara</vt:lpstr>
      <vt:lpstr>PENGERTIAN STATISTIKA</vt:lpstr>
      <vt:lpstr>SEJARAH PERKEMBANGAN STATISTIK</vt:lpstr>
      <vt:lpstr>BIOSTATISTIKA</vt:lpstr>
      <vt:lpstr>RUANG LINGKUP</vt:lpstr>
      <vt:lpstr>PowerPoint Presentation</vt:lpstr>
      <vt:lpstr>PowerPoint Presentation</vt:lpstr>
      <vt:lpstr>PowerPoint Presentation</vt:lpstr>
      <vt:lpstr>PowerPoint Presentation</vt:lpstr>
      <vt:lpstr>CARA PENGUMPULAN DATA </vt:lpstr>
      <vt:lpstr>Variabel</vt:lpstr>
      <vt:lpstr>1. Skala Nominal</vt:lpstr>
      <vt:lpstr>2. Skala Ordinal</vt:lpstr>
      <vt:lpstr>3. Skala Interval</vt:lpstr>
      <vt:lpstr>4. Skala Rasio</vt:lpstr>
      <vt:lpstr>PowerPoint Presentation</vt:lpstr>
      <vt:lpstr>KEMAMPUAN SKALA DATA</vt:lpstr>
      <vt:lpstr>KEGUNAAN STATISTIK DI BIDANG KESEHATAN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BIOSTATISTIKA</dc:title>
  <dc:creator>ASUS</dc:creator>
  <cp:lastModifiedBy>autumn.nanaa@gmail.com</cp:lastModifiedBy>
  <cp:revision>32</cp:revision>
  <dcterms:created xsi:type="dcterms:W3CDTF">2021-09-20T07:09:33Z</dcterms:created>
  <dcterms:modified xsi:type="dcterms:W3CDTF">2023-10-03T02:15:40Z</dcterms:modified>
</cp:coreProperties>
</file>